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slideLayouts/slideLayout7.xml" ContentType="application/vnd.openxmlformats-officedocument.presentationml.slideLayout+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8"/>
  </p:notesMasterIdLst>
  <p:handoutMasterIdLst>
    <p:handoutMasterId r:id="rId209"/>
  </p:handout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88" r:id="rId150"/>
    <p:sldId id="432" r:id="rId151"/>
    <p:sldId id="433" r:id="rId152"/>
    <p:sldId id="434" r:id="rId153"/>
    <p:sldId id="435" r:id="rId154"/>
    <p:sldId id="436" r:id="rId155"/>
    <p:sldId id="437" r:id="rId156"/>
    <p:sldId id="438" r:id="rId157"/>
    <p:sldId id="439" r:id="rId158"/>
    <p:sldId id="440" r:id="rId159"/>
    <p:sldId id="441" r:id="rId160"/>
    <p:sldId id="442" r:id="rId161"/>
    <p:sldId id="443" r:id="rId162"/>
    <p:sldId id="444" r:id="rId163"/>
    <p:sldId id="445" r:id="rId164"/>
    <p:sldId id="446" r:id="rId165"/>
    <p:sldId id="447" r:id="rId166"/>
    <p:sldId id="448" r:id="rId167"/>
    <p:sldId id="449" r:id="rId168"/>
    <p:sldId id="450" r:id="rId169"/>
    <p:sldId id="451" r:id="rId170"/>
    <p:sldId id="452" r:id="rId171"/>
    <p:sldId id="453" r:id="rId172"/>
    <p:sldId id="454" r:id="rId173"/>
    <p:sldId id="455" r:id="rId174"/>
    <p:sldId id="456" r:id="rId175"/>
    <p:sldId id="457" r:id="rId176"/>
    <p:sldId id="458" r:id="rId177"/>
    <p:sldId id="459" r:id="rId178"/>
    <p:sldId id="460" r:id="rId179"/>
    <p:sldId id="461" r:id="rId180"/>
    <p:sldId id="462" r:id="rId181"/>
    <p:sldId id="463" r:id="rId182"/>
    <p:sldId id="464" r:id="rId183"/>
    <p:sldId id="465" r:id="rId184"/>
    <p:sldId id="466" r:id="rId185"/>
    <p:sldId id="467" r:id="rId186"/>
    <p:sldId id="468" r:id="rId187"/>
    <p:sldId id="469" r:id="rId188"/>
    <p:sldId id="470" r:id="rId189"/>
    <p:sldId id="471" r:id="rId190"/>
    <p:sldId id="472" r:id="rId191"/>
    <p:sldId id="473" r:id="rId192"/>
    <p:sldId id="474" r:id="rId193"/>
    <p:sldId id="475" r:id="rId194"/>
    <p:sldId id="476" r:id="rId195"/>
    <p:sldId id="477" r:id="rId196"/>
    <p:sldId id="478" r:id="rId197"/>
    <p:sldId id="479" r:id="rId198"/>
    <p:sldId id="480" r:id="rId199"/>
    <p:sldId id="481" r:id="rId200"/>
    <p:sldId id="482" r:id="rId201"/>
    <p:sldId id="483" r:id="rId202"/>
    <p:sldId id="484" r:id="rId203"/>
    <p:sldId id="485" r:id="rId204"/>
    <p:sldId id="486" r:id="rId205"/>
    <p:sldId id="487" r:id="rId206"/>
    <p:sldId id="258" r:id="rId20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E2B7"/>
    <a:srgbClr val="CC0000"/>
    <a:srgbClr val="FF3300"/>
    <a:srgbClr val="FFDB93"/>
    <a:srgbClr val="FFEED5"/>
    <a:srgbClr val="FFEAC1"/>
    <a:srgbClr val="333333"/>
    <a:srgbClr val="99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3976" autoAdjust="0"/>
  </p:normalViewPr>
  <p:slideViewPr>
    <p:cSldViewPr>
      <p:cViewPr>
        <p:scale>
          <a:sx n="80" d="100"/>
          <a:sy n="80" d="100"/>
        </p:scale>
        <p:origin x="-816" y="-78"/>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handoutMaster" Target="handoutMasters/handout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0A306DF-9D89-4EB6-8471-E7C2025AD0F0}" type="datetimeFigureOut">
              <a:rPr lang="zh-CN" altLang="en-US"/>
              <a:pPr>
                <a:defRPr/>
              </a:pPr>
              <a:t>2012/7/10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AA7AD87-E91D-4A32-8DB5-A5236433627E}" type="slidenum">
              <a:rPr lang="zh-CN" altLang="en-US"/>
              <a:pPr>
                <a:defRPr/>
              </a:pPr>
              <a:t>‹#›</a:t>
            </a:fld>
            <a:endParaRPr lang="zh-CN" altLang="en-US"/>
          </a:p>
        </p:txBody>
      </p:sp>
    </p:spTree>
    <p:extLst>
      <p:ext uri="{BB962C8B-B14F-4D97-AF65-F5344CB8AC3E}">
        <p14:creationId xmlns="" xmlns:p14="http://schemas.microsoft.com/office/powerpoint/2010/main" val="2464620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201B55F-3CE7-4AC6-9323-330A46F7F2D8}" type="datetimeFigureOut">
              <a:rPr lang="zh-CN" altLang="en-US"/>
              <a:pPr>
                <a:defRPr/>
              </a:pPr>
              <a:t>2012/7/10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8A83B9C6-AF58-4AE7-A526-7B6BA45965C6}" type="slidenum">
              <a:rPr lang="zh-CN" altLang="en-US"/>
              <a:pPr>
                <a:defRPr/>
              </a:pPr>
              <a:t>‹#›</a:t>
            </a:fld>
            <a:endParaRPr lang="zh-CN" altLang="en-US"/>
          </a:p>
        </p:txBody>
      </p:sp>
    </p:spTree>
    <p:extLst>
      <p:ext uri="{BB962C8B-B14F-4D97-AF65-F5344CB8AC3E}">
        <p14:creationId xmlns="" xmlns:p14="http://schemas.microsoft.com/office/powerpoint/2010/main" val="500359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59055E9E-DB24-48F2-B304-46C6EC15D216}" type="slidenum">
              <a:rPr lang="en-US" altLang="zh-CN" sz="1200" b="0" smtClean="0">
                <a:solidFill>
                  <a:schemeClr val="tx1"/>
                </a:solidFill>
                <a:ea typeface="宋体" pitchFamily="2" charset="-122"/>
              </a:rPr>
              <a:pPr eaLnBrk="1" hangingPunct="1"/>
              <a:t>46</a:t>
            </a:fld>
            <a:endParaRPr lang="en-US" altLang="zh-CN" sz="1200" b="0" smtClean="0">
              <a:solidFill>
                <a:schemeClr val="tx1"/>
              </a:solidFill>
              <a:ea typeface="宋体" pitchFamily="2" charset="-122"/>
            </a:endParaRPr>
          </a:p>
        </p:txBody>
      </p:sp>
      <p:sp>
        <p:nvSpPr>
          <p:cNvPr id="237571"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37572"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JavaScript</a:t>
            </a:r>
            <a:r>
              <a:rPr lang="en-GB" sz="1300" smtClean="0"/>
              <a:t>中的变量与</a:t>
            </a:r>
            <a:r>
              <a:rPr lang="en-GB" altLang="zh-CN" sz="1300" smtClean="0"/>
              <a:t>Java</a:t>
            </a:r>
            <a:r>
              <a:rPr lang="en-GB" sz="1300" smtClean="0"/>
              <a:t>、</a:t>
            </a:r>
            <a:r>
              <a:rPr lang="en-GB" altLang="zh-CN" sz="1300" smtClean="0"/>
              <a:t>C</a:t>
            </a:r>
            <a:r>
              <a:rPr lang="en-GB" sz="1300" smtClean="0"/>
              <a:t>等强类型语言有很大区别，虽然在</a:t>
            </a:r>
            <a:r>
              <a:rPr lang="en-GB" altLang="zh-CN" sz="1300" smtClean="0"/>
              <a:t>JavaScript</a:t>
            </a:r>
            <a:r>
              <a:rPr lang="en-GB" sz="1300" smtClean="0"/>
              <a:t>中具有字符串、数字等数据类型。</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变量申明语句的结构是</a:t>
            </a:r>
            <a:r>
              <a:rPr lang="en-GB" altLang="zh-CN" sz="1300" smtClean="0"/>
              <a:t>var</a:t>
            </a:r>
            <a:r>
              <a:rPr lang="en-GB" sz="1300" smtClean="0"/>
              <a:t>保留字加标识符，</a:t>
            </a:r>
            <a:r>
              <a:rPr lang="en-GB" altLang="zh-CN" sz="1300" smtClean="0"/>
              <a:t>var</a:t>
            </a:r>
            <a:r>
              <a:rPr lang="en-GB" sz="1300" smtClean="0"/>
              <a:t>和标识符之间用空格隔开。</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赋值语句的结构是在变量和需要赋的值之间加上一个等号，例如</a:t>
            </a:r>
            <a:r>
              <a:rPr lang="en-GB" altLang="zh-CN" sz="1300" smtClean="0"/>
              <a:t>a=1</a:t>
            </a:r>
            <a:r>
              <a:rPr lang="en-GB" sz="1300" smtClean="0"/>
              <a:t>的含义是将变量</a:t>
            </a:r>
            <a:r>
              <a:rPr lang="en-GB" altLang="zh-CN" sz="1300" smtClean="0"/>
              <a:t>a</a:t>
            </a:r>
            <a:r>
              <a:rPr lang="en-GB" sz="1300" smtClean="0"/>
              <a:t>的值指定为</a:t>
            </a:r>
            <a:r>
              <a:rPr lang="en-GB" altLang="zh-CN" sz="1300" smtClean="0"/>
              <a:t>1</a:t>
            </a:r>
            <a:r>
              <a:rPr lang="en-GB" sz="1300" smtClean="0"/>
              <a:t>。</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变量在定义的时候也可以同时赋值，如</a:t>
            </a:r>
            <a:r>
              <a:rPr lang="en-GB" altLang="zh-CN" sz="1300" smtClean="0"/>
              <a:t>var a=1</a:t>
            </a:r>
            <a:r>
              <a:rPr lang="en-GB" sz="1300" smtClean="0"/>
              <a:t>。</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在变量使用前事先进行声明是个良好的编程习惯，这对将来学习</a:t>
            </a:r>
            <a:r>
              <a:rPr lang="en-GB" altLang="zh-CN" sz="1300" smtClean="0"/>
              <a:t>Java</a:t>
            </a:r>
            <a:r>
              <a:rPr lang="en-GB" sz="1300" smtClean="0"/>
              <a:t>等其他语言有帮助。</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598C3929-BED9-4CD6-83F9-3EB5CE33A922}" type="slidenum">
              <a:rPr lang="en-US" altLang="zh-CN" sz="1200" b="0" smtClean="0">
                <a:solidFill>
                  <a:schemeClr val="tx1"/>
                </a:solidFill>
                <a:ea typeface="宋体" pitchFamily="2" charset="-122"/>
              </a:rPr>
              <a:pPr eaLnBrk="1" hangingPunct="1"/>
              <a:t>70</a:t>
            </a:fld>
            <a:endParaRPr lang="en-US" altLang="zh-CN" sz="1200" b="0" smtClean="0">
              <a:solidFill>
                <a:schemeClr val="tx1"/>
              </a:solidFill>
              <a:ea typeface="宋体" pitchFamily="2" charset="-122"/>
            </a:endParaRPr>
          </a:p>
        </p:txBody>
      </p:sp>
      <p:sp>
        <p:nvSpPr>
          <p:cNvPr id="246787"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6788"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for</a:t>
            </a:r>
            <a:r>
              <a:rPr lang="en-GB" sz="1300" smtClean="0"/>
              <a:t>循环和</a:t>
            </a:r>
            <a:r>
              <a:rPr lang="en-GB" altLang="zh-CN" sz="1300" smtClean="0"/>
              <a:t>while</a:t>
            </a:r>
            <a:r>
              <a:rPr lang="en-GB" sz="1300" smtClean="0"/>
              <a:t>循环两种语句都是循环语句，使用</a:t>
            </a:r>
            <a:r>
              <a:rPr lang="en-GB" altLang="zh-CN" sz="1300" smtClean="0"/>
              <a:t>for</a:t>
            </a:r>
            <a:r>
              <a:rPr lang="en-GB" sz="1300" smtClean="0"/>
              <a:t>语句在处理有关数字时更紧凑更浅显易懂；而</a:t>
            </a:r>
            <a:r>
              <a:rPr lang="en-GB" altLang="zh-CN" sz="1300" smtClean="0"/>
              <a:t>while</a:t>
            </a:r>
            <a:r>
              <a:rPr lang="en-GB" sz="1300" smtClean="0"/>
              <a:t>循环对复杂的语句效果更特别。</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while</a:t>
            </a:r>
            <a:r>
              <a:rPr lang="en-GB" sz="1300" smtClean="0"/>
              <a:t>循环在循环体中不能忘记修改循环条件变量。</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break</a:t>
            </a:r>
            <a:r>
              <a:rPr lang="en-GB" sz="1300" smtClean="0"/>
              <a:t>和</a:t>
            </a:r>
            <a:r>
              <a:rPr lang="en-GB" altLang="zh-CN" sz="1300" smtClean="0"/>
              <a:t>continue</a:t>
            </a:r>
            <a:r>
              <a:rPr lang="en-GB" sz="1300" smtClean="0"/>
              <a:t>语句与</a:t>
            </a:r>
            <a:r>
              <a:rPr lang="en-GB" altLang="zh-CN" sz="1300" smtClean="0"/>
              <a:t>C++</a:t>
            </a:r>
            <a:r>
              <a:rPr lang="en-GB" sz="1300" smtClean="0"/>
              <a:t>语言相同，使用</a:t>
            </a:r>
            <a:r>
              <a:rPr lang="en-GB" altLang="zh-CN" sz="1300" smtClean="0"/>
              <a:t>break</a:t>
            </a:r>
            <a:r>
              <a:rPr lang="en-GB" sz="1300" smtClean="0"/>
              <a:t>语句使得循环从</a:t>
            </a:r>
            <a:r>
              <a:rPr lang="en-GB" altLang="zh-CN" sz="1300" smtClean="0"/>
              <a:t>for</a:t>
            </a:r>
            <a:r>
              <a:rPr lang="en-GB" sz="1300" smtClean="0"/>
              <a:t>或</a:t>
            </a:r>
            <a:r>
              <a:rPr lang="en-GB" altLang="zh-CN" sz="1300" smtClean="0"/>
              <a:t>while</a:t>
            </a:r>
            <a:r>
              <a:rPr lang="en-GB" sz="1300" smtClean="0"/>
              <a:t>中跳出，</a:t>
            </a:r>
            <a:r>
              <a:rPr lang="en-GB" altLang="zh-CN" sz="1300" smtClean="0"/>
              <a:t>continue</a:t>
            </a:r>
            <a:r>
              <a:rPr lang="en-GB" sz="1300" smtClean="0"/>
              <a:t>使得跳过循环内剩余的语句而进入下一次循环。</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7447BEC4-E34A-406B-9E89-A2AD1D79BFCB}" type="slidenum">
              <a:rPr lang="en-US" altLang="zh-CN" sz="1200" b="0" smtClean="0">
                <a:solidFill>
                  <a:schemeClr val="tx1"/>
                </a:solidFill>
                <a:ea typeface="宋体" pitchFamily="2" charset="-122"/>
              </a:rPr>
              <a:pPr eaLnBrk="1" hangingPunct="1"/>
              <a:t>71</a:t>
            </a:fld>
            <a:endParaRPr lang="en-US" altLang="zh-CN" sz="1200" b="0" smtClean="0">
              <a:solidFill>
                <a:schemeClr val="tx1"/>
              </a:solidFill>
              <a:ea typeface="宋体" pitchFamily="2" charset="-122"/>
            </a:endParaRPr>
          </a:p>
        </p:txBody>
      </p:sp>
      <p:sp>
        <p:nvSpPr>
          <p:cNvPr id="247811"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7812" name="Rectangle 3"/>
          <p:cNvSpPr>
            <a:spLocks noGrp="1" noChangeArrowheads="1"/>
          </p:cNvSpPr>
          <p:nvPr>
            <p:ph type="body"/>
          </p:nvPr>
        </p:nvSpPr>
        <p:spPr>
          <a:xfrm>
            <a:off x="912813" y="4343400"/>
            <a:ext cx="5032375" cy="41132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857D2AE6-FB9D-41A5-8765-40F9E35712C8}" type="slidenum">
              <a:rPr lang="en-US" altLang="zh-CN" sz="1200" b="0" smtClean="0">
                <a:solidFill>
                  <a:schemeClr val="tx1"/>
                </a:solidFill>
                <a:ea typeface="宋体" pitchFamily="2" charset="-122"/>
              </a:rPr>
              <a:pPr eaLnBrk="1" hangingPunct="1"/>
              <a:t>72</a:t>
            </a:fld>
            <a:endParaRPr lang="en-US" altLang="zh-CN" sz="1200" b="0" smtClean="0">
              <a:solidFill>
                <a:schemeClr val="tx1"/>
              </a:solidFill>
              <a:ea typeface="宋体" pitchFamily="2" charset="-122"/>
            </a:endParaRPr>
          </a:p>
        </p:txBody>
      </p:sp>
      <p:sp>
        <p:nvSpPr>
          <p:cNvPr id="248835"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8836"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函数是一段可以完成一定功能的代码，可以接受若干个参数并返回结果。通常在进行一个复杂的程序设计时，总是根据所要完成的功能，将程序划分为一些相对独立的部分，每部分编写一个函数，从而使各部分充分独立，任务单一，程序清晰，易懂、易读、易维护。</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参数，是传递给函数使用或操作的值，其值可以是常量 ，变量或其它表达式。</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JavaScript</a:t>
            </a:r>
            <a:r>
              <a:rPr lang="en-GB" sz="1300" smtClean="0"/>
              <a:t>函数可以封装那些在程序中可能要多次用到的模块，并可作为事件驱动的结果而调用的程序，从而实现一个函数把它与事件驱动相关联。</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9A0052E2-E7C2-42F0-8E45-D7587C896485}" type="slidenum">
              <a:rPr lang="en-US" altLang="zh-CN" sz="1200" b="0" smtClean="0">
                <a:solidFill>
                  <a:schemeClr val="tx1"/>
                </a:solidFill>
                <a:ea typeface="宋体" pitchFamily="2" charset="-122"/>
              </a:rPr>
              <a:pPr eaLnBrk="1" hangingPunct="1"/>
              <a:t>73</a:t>
            </a:fld>
            <a:endParaRPr lang="en-US" altLang="zh-CN" sz="1200" b="0" smtClean="0">
              <a:solidFill>
                <a:schemeClr val="tx1"/>
              </a:solidFill>
              <a:ea typeface="宋体" pitchFamily="2" charset="-122"/>
            </a:endParaRPr>
          </a:p>
        </p:txBody>
      </p:sp>
      <p:sp>
        <p:nvSpPr>
          <p:cNvPr id="249859"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9860"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r>
              <a:rPr lang="en-GB" sz="1300" smtClean="0"/>
              <a:t>讲解该程序的目的主要是为了说明变量、函数等语法结构在程序中的实际运用方法。</a:t>
            </a:r>
          </a:p>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r>
              <a:rPr lang="en-GB" altLang="zh-CN" sz="1300" smtClean="0"/>
              <a:t>prompt</a:t>
            </a:r>
            <a:r>
              <a:rPr lang="en-GB" sz="1300" smtClean="0"/>
              <a:t>是输入框系统函数，前一个参数是提示的内容，后一个参数是缺省输入值，用于让用户输入的姓名。</a:t>
            </a:r>
          </a:p>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r>
              <a:rPr lang="en-GB" altLang="zh-CN" sz="1300" smtClean="0"/>
              <a:t>alert</a:t>
            </a:r>
            <a:r>
              <a:rPr lang="en-GB" sz="1300" smtClean="0"/>
              <a:t>是弹出框系统函数，括号内的内容就是弹出对话框需要显示的内容。</a:t>
            </a:r>
          </a:p>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r>
              <a:rPr lang="en-GB" sz="1300" smtClean="0"/>
              <a:t>程序中引号内的文字是字符串常量，注意既可以用双引号也可以用单引号，但必须配对。单引号内部不能再出现单引号，否则程序会认为是字符串结束，同样的道理双引号的内部也不能再出现双引号。</a:t>
            </a:r>
          </a:p>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r>
              <a:rPr lang="en-GB" sz="1300" smtClean="0"/>
              <a:t>该程序的执行后的结果是弹出提示框让用户输入姓名，然后根据输入的信息合成问候语显示出来。</a:t>
            </a:r>
          </a:p>
          <a:p>
            <a:pPr marL="207963" indent="-207963" defTabSz="449263" eaLnBrk="1" hangingPunct="1">
              <a:lnSpc>
                <a:spcPct val="95000"/>
              </a:lnSpc>
              <a:spcBef>
                <a:spcPts val="488"/>
              </a:spcBef>
              <a:tabLst>
                <a:tab pos="207963" algn="l"/>
                <a:tab pos="1122363" algn="l"/>
                <a:tab pos="2036763" algn="l"/>
                <a:tab pos="2951163" algn="l"/>
                <a:tab pos="3865563" algn="l"/>
                <a:tab pos="4779963" algn="l"/>
                <a:tab pos="5694363" algn="l"/>
                <a:tab pos="6608763" algn="l"/>
                <a:tab pos="7523163" algn="l"/>
                <a:tab pos="8437563" algn="l"/>
                <a:tab pos="9351963" algn="l"/>
                <a:tab pos="10266363" algn="l"/>
              </a:tabLst>
            </a:pPr>
            <a:endParaRPr lang="en-GB" altLang="zh-CN"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D28DB9BE-317C-4687-B767-60B4111D3BEC}" type="slidenum">
              <a:rPr lang="en-US" altLang="zh-CN" sz="1200" b="0" smtClean="0">
                <a:solidFill>
                  <a:schemeClr val="tx1"/>
                </a:solidFill>
                <a:ea typeface="宋体" pitchFamily="2" charset="-122"/>
              </a:rPr>
              <a:pPr eaLnBrk="1" hangingPunct="1"/>
              <a:t>62</a:t>
            </a:fld>
            <a:endParaRPr lang="en-US" altLang="zh-CN" sz="1200" b="0" smtClean="0">
              <a:solidFill>
                <a:schemeClr val="tx1"/>
              </a:solidFill>
              <a:ea typeface="宋体" pitchFamily="2" charset="-122"/>
            </a:endParaRPr>
          </a:p>
        </p:txBody>
      </p:sp>
      <p:sp>
        <p:nvSpPr>
          <p:cNvPr id="238595"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38596"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if -else </a:t>
            </a:r>
            <a:r>
              <a:rPr lang="en-GB" sz="1300" smtClean="0"/>
              <a:t>语句是</a:t>
            </a:r>
            <a:r>
              <a:rPr lang="en-GB" altLang="zh-CN" sz="1300" smtClean="0"/>
              <a:t>JavaScript</a:t>
            </a:r>
            <a:r>
              <a:rPr lang="en-GB" sz="1300" smtClean="0"/>
              <a:t>中最基本的控制语句，通过它可以改变语句的执行顺序 。</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表达式中必须使用关系表达式或逻辑表达式来实现判断，表达式的结果通常作为一个布尔值用来判断 。</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在表达式的结果中零或非零的数分别转化成</a:t>
            </a:r>
            <a:r>
              <a:rPr lang="en-GB" altLang="zh-CN" sz="1300" smtClean="0"/>
              <a:t>false</a:t>
            </a:r>
            <a:r>
              <a:rPr lang="en-GB" sz="1300" smtClean="0"/>
              <a:t>和</a:t>
            </a:r>
            <a:r>
              <a:rPr lang="en-GB" altLang="zh-CN" sz="1300" smtClean="0"/>
              <a:t>true </a:t>
            </a:r>
            <a:r>
              <a:rPr lang="en-GB" sz="1300" smtClean="0"/>
              <a:t>。</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花括号</a:t>
            </a:r>
            <a:r>
              <a:rPr lang="en-GB" altLang="zh-CN" sz="1300" smtClean="0"/>
              <a:t>{}</a:t>
            </a:r>
            <a:r>
              <a:rPr lang="en-GB" sz="1300" smtClean="0"/>
              <a:t>内的语句允许包括多行，如果只有一条语句允许不使用花括号</a:t>
            </a:r>
            <a:r>
              <a:rPr lang="en-GB" altLang="zh-CN" sz="1300" smtClean="0"/>
              <a:t>{} </a:t>
            </a:r>
            <a:r>
              <a:rPr lang="en-GB" sz="1300" smtClean="0"/>
              <a:t>。</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例如要对当前变量</a:t>
            </a:r>
            <a:r>
              <a:rPr lang="en-GB" altLang="zh-CN" sz="1300" smtClean="0"/>
              <a:t>x</a:t>
            </a:r>
            <a:r>
              <a:rPr lang="en-GB" sz="1300" smtClean="0"/>
              <a:t>的值进行判断，转换成相应的名称：</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if ((x==6) || (x==7)){</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y="</a:t>
            </a:r>
            <a:r>
              <a:rPr lang="en-GB" sz="1300" smtClean="0"/>
              <a:t>周末</a:t>
            </a:r>
            <a:r>
              <a:rPr lang="en-GB" altLang="zh-CN" sz="1300" smtClean="0"/>
              <a:t>";</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}else{</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y="</a:t>
            </a:r>
            <a:r>
              <a:rPr lang="en-GB" sz="1300" smtClean="0"/>
              <a:t>工作日</a:t>
            </a:r>
            <a:r>
              <a:rPr lang="en-GB" altLang="zh-CN" sz="1300" smtClean="0"/>
              <a:t>";</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300" smtClean="0"/>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3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5AB38A2E-221E-46C6-8556-468E94E52791}" type="slidenum">
              <a:rPr lang="en-US" altLang="zh-CN" sz="1200" b="0" smtClean="0">
                <a:solidFill>
                  <a:schemeClr val="tx1"/>
                </a:solidFill>
                <a:ea typeface="宋体" pitchFamily="2" charset="-122"/>
              </a:rPr>
              <a:pPr eaLnBrk="1" hangingPunct="1"/>
              <a:t>63</a:t>
            </a:fld>
            <a:endParaRPr lang="en-US" altLang="zh-CN" sz="1200" b="0" smtClean="0">
              <a:solidFill>
                <a:schemeClr val="tx1"/>
              </a:solidFill>
              <a:ea typeface="宋体" pitchFamily="2" charset="-122"/>
            </a:endParaRPr>
          </a:p>
        </p:txBody>
      </p:sp>
      <p:sp>
        <p:nvSpPr>
          <p:cNvPr id="239619"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39620"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程序的主要目的是为了演示</a:t>
            </a:r>
            <a:r>
              <a:rPr lang="en-GB" altLang="zh-CN" sz="1300" smtClean="0"/>
              <a:t>if...else</a:t>
            </a:r>
            <a:r>
              <a:rPr lang="en-GB" sz="1300" smtClean="0"/>
              <a:t>式语句的使用方法，在程序中使用到了获取当前星期的方法，这部分内容在以后的章节将会详细讲解。</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if</a:t>
            </a:r>
            <a:r>
              <a:rPr lang="en-GB" sz="1300" smtClean="0"/>
              <a:t>语句允许不使用</a:t>
            </a:r>
            <a:r>
              <a:rPr lang="en-GB" altLang="zh-CN" sz="1300" smtClean="0"/>
              <a:t>else</a:t>
            </a:r>
            <a:r>
              <a:rPr lang="en-GB" sz="1300" smtClean="0"/>
              <a:t>，例如以上范例程序与以下程序等价：</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var x= (new Date()).getDay();</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a:t>
            </a:r>
            <a:r>
              <a:rPr lang="en-GB" sz="1300" smtClean="0"/>
              <a:t>获取今天的星期值，</a:t>
            </a:r>
            <a:r>
              <a:rPr lang="en-GB" altLang="zh-CN" sz="1300" smtClean="0"/>
              <a:t>0</a:t>
            </a:r>
            <a:r>
              <a:rPr lang="en-GB" sz="1300" smtClean="0"/>
              <a:t>为星期天</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var y="</a:t>
            </a:r>
            <a:r>
              <a:rPr lang="en-GB" sz="1300" smtClean="0"/>
              <a:t>工作日</a:t>
            </a:r>
            <a:r>
              <a:rPr lang="en-GB" altLang="zh-CN" sz="1300" smtClean="0"/>
              <a:t>";</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if  ( (x==6)  ||  (x==0) ) {</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	y="</a:t>
            </a:r>
            <a:r>
              <a:rPr lang="en-GB" sz="1300" smtClean="0"/>
              <a:t>周末</a:t>
            </a:r>
            <a:r>
              <a:rPr lang="en-GB" altLang="zh-CN" sz="1300" smtClean="0"/>
              <a:t>";</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alert(y);</a:t>
            </a:r>
          </a:p>
          <a:p>
            <a:pPr lvl="1" defTabSz="449263" eaLnBrk="1" hangingPunct="1">
              <a:lnSpc>
                <a:spcPct val="95000"/>
              </a:lnSpc>
              <a:spcBef>
                <a:spcPts val="488"/>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EB1EE569-2789-4FF5-A277-C56B94557869}" type="slidenum">
              <a:rPr lang="en-US" altLang="zh-CN" sz="1200" b="0" smtClean="0">
                <a:solidFill>
                  <a:schemeClr val="tx1"/>
                </a:solidFill>
                <a:ea typeface="宋体" pitchFamily="2" charset="-122"/>
              </a:rPr>
              <a:pPr eaLnBrk="1" hangingPunct="1"/>
              <a:t>64</a:t>
            </a:fld>
            <a:endParaRPr lang="en-US" altLang="zh-CN" sz="1200" b="0" smtClean="0">
              <a:solidFill>
                <a:schemeClr val="tx1"/>
              </a:solidFill>
              <a:ea typeface="宋体" pitchFamily="2" charset="-122"/>
            </a:endParaRPr>
          </a:p>
        </p:txBody>
      </p:sp>
      <p:sp>
        <p:nvSpPr>
          <p:cNvPr id="240643"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0644"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76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通过流程图的分析，可以发现嵌套的兰色方框内的语句结构实际上就是最简单的</a:t>
            </a:r>
            <a:r>
              <a:rPr lang="en-GB" altLang="zh-CN" smtClean="0"/>
              <a:t>if-else</a:t>
            </a:r>
            <a:r>
              <a:rPr lang="en-GB" smtClean="0"/>
              <a:t>结构。</a:t>
            </a:r>
          </a:p>
          <a:p>
            <a:pPr defTabSz="449263" eaLnBrk="1" hangingPunct="1">
              <a:lnSpc>
                <a:spcPct val="76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判断嵌套格式的</a:t>
            </a:r>
            <a:r>
              <a:rPr lang="en-GB" altLang="zh-CN" smtClean="0"/>
              <a:t>if</a:t>
            </a:r>
            <a:r>
              <a:rPr lang="en-GB" smtClean="0"/>
              <a:t>语句时，每个表达式均被运行，根据结果决定是否执行括号内的语句。</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C34FE7AE-17CA-4853-933E-E099A11CCD48}" type="slidenum">
              <a:rPr lang="en-US" altLang="zh-CN" sz="1200" b="0" smtClean="0">
                <a:solidFill>
                  <a:schemeClr val="tx1"/>
                </a:solidFill>
                <a:ea typeface="宋体" pitchFamily="2" charset="-122"/>
              </a:rPr>
              <a:pPr eaLnBrk="1" hangingPunct="1"/>
              <a:t>65</a:t>
            </a:fld>
            <a:endParaRPr lang="en-US" altLang="zh-CN" sz="1200" b="0" smtClean="0">
              <a:solidFill>
                <a:schemeClr val="tx1"/>
              </a:solidFill>
              <a:ea typeface="宋体" pitchFamily="2" charset="-122"/>
            </a:endParaRPr>
          </a:p>
        </p:txBody>
      </p:sp>
      <p:sp>
        <p:nvSpPr>
          <p:cNvPr id="241667"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1668"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例如要：</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if (x==1){</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星期一</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(x==2){</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星期二</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(x==3){</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星期三</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(x==4){</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星期四</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(x==5){</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星期五</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(x==6){</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星期六</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 if (x==0){</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星期日</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}else{</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y="</a:t>
            </a:r>
            <a:r>
              <a:rPr lang="en-GB" smtClean="0"/>
              <a:t>未定义</a:t>
            </a:r>
            <a:r>
              <a:rPr lang="en-GB" altLang="zh-CN" smtClean="0"/>
              <a:t>";</a:t>
            </a:r>
          </a:p>
          <a:p>
            <a:pPr lvl="1" defTabSz="449263" eaLnBrk="1" hangingPunct="1">
              <a:lnSpc>
                <a:spcPct val="95000"/>
              </a:lnSpc>
              <a:spcBef>
                <a:spcPts val="450"/>
              </a:spcBef>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mtClean="0"/>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D1615AA9-4152-4BA5-AEA3-59A747701EA9}" type="slidenum">
              <a:rPr lang="en-US" altLang="zh-CN" sz="1200" b="0" smtClean="0">
                <a:solidFill>
                  <a:schemeClr val="tx1"/>
                </a:solidFill>
                <a:ea typeface="宋体" pitchFamily="2" charset="-122"/>
              </a:rPr>
              <a:pPr eaLnBrk="1" hangingPunct="1"/>
              <a:t>66</a:t>
            </a:fld>
            <a:endParaRPr lang="en-US" altLang="zh-CN" sz="1200" b="0" smtClean="0">
              <a:solidFill>
                <a:schemeClr val="tx1"/>
              </a:solidFill>
              <a:ea typeface="宋体" pitchFamily="2" charset="-122"/>
            </a:endParaRPr>
          </a:p>
        </p:txBody>
      </p:sp>
      <p:sp>
        <p:nvSpPr>
          <p:cNvPr id="242691"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2692"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break</a:t>
            </a:r>
            <a:r>
              <a:rPr lang="en-GB" sz="1300" smtClean="0"/>
              <a:t>的作用是跳出当前的语句段，结束对表达式值的判断。</a:t>
            </a:r>
            <a:r>
              <a:rPr lang="en-GB" altLang="zh-CN" sz="1300" smtClean="0"/>
              <a:t>break</a:t>
            </a:r>
            <a:r>
              <a:rPr lang="en-GB" sz="1300" smtClean="0"/>
              <a:t>在后面章节中会进行介绍。</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多选择分支语句适用于当需要针对单个变量多种不同的值进行判断，</a:t>
            </a:r>
            <a:r>
              <a:rPr lang="en-GB" altLang="zh-CN" sz="1300" smtClean="0"/>
              <a:t>swith</a:t>
            </a:r>
            <a:r>
              <a:rPr lang="en-GB" sz="1300" smtClean="0"/>
              <a:t>比</a:t>
            </a:r>
            <a:r>
              <a:rPr lang="en-GB" altLang="zh-CN" sz="1300" smtClean="0"/>
              <a:t>else if</a:t>
            </a:r>
            <a:r>
              <a:rPr lang="en-GB" sz="1300" smtClean="0"/>
              <a:t>结构更加简洁清晰。</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FF3F2285-040C-4F15-8EDA-5F9208B4060B}" type="slidenum">
              <a:rPr lang="en-US" altLang="zh-CN" sz="1200" b="0" smtClean="0">
                <a:solidFill>
                  <a:schemeClr val="tx1"/>
                </a:solidFill>
                <a:ea typeface="宋体" pitchFamily="2" charset="-122"/>
              </a:rPr>
              <a:pPr eaLnBrk="1" hangingPunct="1"/>
              <a:t>67</a:t>
            </a:fld>
            <a:endParaRPr lang="en-US" altLang="zh-CN" sz="1200" b="0" smtClean="0">
              <a:solidFill>
                <a:schemeClr val="tx1"/>
              </a:solidFill>
              <a:ea typeface="宋体" pitchFamily="2" charset="-122"/>
            </a:endParaRPr>
          </a:p>
        </p:txBody>
      </p:sp>
      <p:sp>
        <p:nvSpPr>
          <p:cNvPr id="243715"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3716" name="Rectangle 3"/>
          <p:cNvSpPr>
            <a:spLocks noGrp="1" noChangeArrowheads="1"/>
          </p:cNvSpPr>
          <p:nvPr>
            <p:ph type="body"/>
          </p:nvPr>
        </p:nvSpPr>
        <p:spPr>
          <a:xfrm>
            <a:off x="912813" y="4343400"/>
            <a:ext cx="5032375" cy="41132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B946603D-40F1-470B-9C73-33541D048555}" type="slidenum">
              <a:rPr lang="en-US" altLang="zh-CN" sz="1200" b="0" smtClean="0">
                <a:solidFill>
                  <a:schemeClr val="tx1"/>
                </a:solidFill>
                <a:ea typeface="宋体" pitchFamily="2" charset="-122"/>
              </a:rPr>
              <a:pPr eaLnBrk="1" hangingPunct="1"/>
              <a:t>68</a:t>
            </a:fld>
            <a:endParaRPr lang="en-US" altLang="zh-CN" sz="1200" b="0" smtClean="0">
              <a:solidFill>
                <a:schemeClr val="tx1"/>
              </a:solidFill>
              <a:ea typeface="宋体" pitchFamily="2" charset="-122"/>
            </a:endParaRPr>
          </a:p>
        </p:txBody>
      </p:sp>
      <p:sp>
        <p:nvSpPr>
          <p:cNvPr id="244739"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4740" name="Text Box 3"/>
          <p:cNvSpPr>
            <a:spLocks noGrp="1" noChangeArrowheads="1"/>
          </p:cNvSpPr>
          <p:nvPr>
            <p:ph type="body"/>
          </p:nvPr>
        </p:nvSpPr>
        <p:spPr>
          <a:xfrm>
            <a:off x="914400" y="4341813"/>
            <a:ext cx="5029200"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360" rIns="91080" bIns="45360"/>
          <a:lstStyle/>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初始化参数告诉循环的开始位置，必须赋予变量的初值。</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条件：用于判别循环停止时的条件，若条件满足，则执行循环体，否则跳出。</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300" smtClean="0"/>
              <a:t>增量：主要定义循环控制变量在每次循环时按什么方式变化。</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for</a:t>
            </a:r>
            <a:r>
              <a:rPr lang="en-GB" sz="1300" smtClean="0"/>
              <a:t>循环定义的三个主要语句之间，必须使用分号分隔。</a:t>
            </a:r>
          </a:p>
          <a:p>
            <a:pPr defTabSz="449263" eaLnBrk="1" hangingPunct="1">
              <a:lnSpc>
                <a:spcPct val="95000"/>
              </a:lnSpc>
              <a:spcBef>
                <a:spcPts val="488"/>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300" smtClean="0"/>
              <a:t>for</a:t>
            </a:r>
            <a:r>
              <a:rPr lang="en-GB" sz="1300" smtClean="0"/>
              <a:t>循环一般用于运行次数可知的循环，循环控制变量按照一定的规律进行递增或递减。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fld id="{A61335C9-D889-4328-A2A6-BED5C412F3F1}" type="slidenum">
              <a:rPr lang="en-US" altLang="zh-CN" sz="1200" b="0" smtClean="0">
                <a:solidFill>
                  <a:schemeClr val="tx1"/>
                </a:solidFill>
                <a:ea typeface="宋体" pitchFamily="2" charset="-122"/>
              </a:rPr>
              <a:pPr eaLnBrk="1" hangingPunct="1"/>
              <a:t>69</a:t>
            </a:fld>
            <a:endParaRPr lang="en-US" altLang="zh-CN" sz="1200" b="0" smtClean="0">
              <a:solidFill>
                <a:schemeClr val="tx1"/>
              </a:solidFill>
              <a:ea typeface="宋体" pitchFamily="2" charset="-122"/>
            </a:endParaRPr>
          </a:p>
        </p:txBody>
      </p:sp>
      <p:sp>
        <p:nvSpPr>
          <p:cNvPr id="245763" name="Text Box 2"/>
          <p:cNvSpPr txBox="1">
            <a:spLocks noChangeArrowheads="1"/>
          </p:cNvSpPr>
          <p:nvPr/>
        </p:nvSpPr>
        <p:spPr bwMode="auto">
          <a:xfrm>
            <a:off x="930275" y="687388"/>
            <a:ext cx="5005388" cy="3425825"/>
          </a:xfrm>
          <a:prstGeom prst="rect">
            <a:avLst/>
          </a:prstGeom>
          <a:solidFill>
            <a:srgbClr val="FFFFFF"/>
          </a:solidFill>
          <a:ln w="9525">
            <a:solidFill>
              <a:srgbClr val="000000"/>
            </a:solidFill>
            <a:miter lim="800000"/>
            <a:headEnd/>
            <a:tailEnd/>
          </a:ln>
        </p:spPr>
        <p:txBody>
          <a:bodyPr wrap="none" anchor="ct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endParaRPr lang="zh-CN" altLang="en-US"/>
          </a:p>
        </p:txBody>
      </p:sp>
      <p:sp>
        <p:nvSpPr>
          <p:cNvPr id="245764" name="Rectangle 3"/>
          <p:cNvSpPr>
            <a:spLocks noGrp="1" noChangeArrowheads="1"/>
          </p:cNvSpPr>
          <p:nvPr>
            <p:ph type="body"/>
          </p:nvPr>
        </p:nvSpPr>
        <p:spPr>
          <a:xfrm>
            <a:off x="912813" y="4343400"/>
            <a:ext cx="5032375" cy="41132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gif"/><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12.gif"/><Relationship Id="rId5" Type="http://schemas.openxmlformats.org/officeDocument/2006/relationships/image" Target="../media/image11.gif"/><Relationship Id="rId4" Type="http://schemas.openxmlformats.org/officeDocument/2006/relationships/image" Target="../media/image10.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6" name="图片 10" descr="未标题-1副本.jpg"/>
          <p:cNvPicPr>
            <a:picLocks noChangeAspect="1"/>
          </p:cNvPicPr>
          <p:nvPr userDrawn="1"/>
        </p:nvPicPr>
        <p:blipFill>
          <a:blip r:embed="rId2" cstate="print"/>
          <a:srcRect t="8331" r="4167" b="19792"/>
          <a:stretch>
            <a:fillRect/>
          </a:stretch>
        </p:blipFill>
        <p:spPr bwMode="auto">
          <a:xfrm>
            <a:off x="0" y="0"/>
            <a:ext cx="9144000" cy="6858000"/>
          </a:xfrm>
          <a:prstGeom prst="rect">
            <a:avLst/>
          </a:prstGeom>
          <a:noFill/>
          <a:ln w="9525">
            <a:noFill/>
            <a:miter lim="800000"/>
            <a:headEnd/>
            <a:tailEnd/>
          </a:ln>
        </p:spPr>
      </p:pic>
      <p:pic>
        <p:nvPicPr>
          <p:cNvPr id="7" name="Picture 14" descr="未标题-2副本白"/>
          <p:cNvPicPr>
            <a:picLocks noChangeAspect="1" noChangeArrowheads="1"/>
          </p:cNvPicPr>
          <p:nvPr/>
        </p:nvPicPr>
        <p:blipFill>
          <a:blip r:embed="rId3" cstate="print"/>
          <a:srcRect/>
          <a:stretch>
            <a:fillRect/>
          </a:stretch>
        </p:blipFill>
        <p:spPr bwMode="auto">
          <a:xfrm>
            <a:off x="179388" y="188913"/>
            <a:ext cx="936625" cy="582612"/>
          </a:xfrm>
          <a:prstGeom prst="rect">
            <a:avLst/>
          </a:prstGeom>
          <a:noFill/>
          <a:ln w="9525">
            <a:noFill/>
            <a:miter lim="800000"/>
            <a:headEnd/>
            <a:tailEnd/>
          </a:ln>
        </p:spPr>
      </p:pic>
      <p:sp>
        <p:nvSpPr>
          <p:cNvPr id="115720" name="Rectangle 8"/>
          <p:cNvSpPr>
            <a:spLocks noGrp="1" noChangeArrowheads="1"/>
          </p:cNvSpPr>
          <p:nvPr>
            <p:ph type="ctrTitle"/>
          </p:nvPr>
        </p:nvSpPr>
        <p:spPr>
          <a:xfrm>
            <a:off x="1142976" y="4500570"/>
            <a:ext cx="6705600" cy="685800"/>
          </a:xfrm>
          <a:ln>
            <a:solidFill>
              <a:schemeClr val="accent1"/>
            </a:solidFill>
          </a:ln>
        </p:spPr>
        <p:txBody>
          <a:bodyPr/>
          <a:lstStyle>
            <a:lvl1pPr algn="ctr">
              <a:defRPr kumimoji="1" lang="zh-CN" altLang="en-US" sz="5400" b="1" i="0" kern="1200" cap="none" spc="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115721" name="Rectangle 9"/>
          <p:cNvSpPr>
            <a:spLocks noGrp="1" noChangeArrowheads="1"/>
          </p:cNvSpPr>
          <p:nvPr>
            <p:ph type="subTitle" idx="1"/>
          </p:nvPr>
        </p:nvSpPr>
        <p:spPr bwMode="gray">
          <a:xfrm>
            <a:off x="1142976" y="5357826"/>
            <a:ext cx="6719888" cy="571504"/>
          </a:xfrm>
        </p:spPr>
        <p:txBody>
          <a:bodyPr/>
          <a:lstStyle>
            <a:lvl1pPr marL="0" indent="0" algn="ctr">
              <a:buFont typeface="Wingdings" pitchFamily="2" charset="2"/>
              <a:buNone/>
              <a:defRPr sz="2400" b="1">
                <a:solidFill>
                  <a:schemeClr val="bg1"/>
                </a:solidFill>
                <a:latin typeface="微软雅黑" pitchFamily="34" charset="-122"/>
                <a:ea typeface="微软雅黑" pitchFamily="34" charset="-122"/>
              </a:defRPr>
            </a:lvl1pPr>
          </a:lstStyle>
          <a:p>
            <a:r>
              <a:rPr lang="zh-CN" altLang="en-US" dirty="0" smtClean="0"/>
              <a:t>单击此处编辑母版副标题样式</a:t>
            </a:r>
            <a:endParaRPr lang="zh-CN" altLang="en-US" dirty="0"/>
          </a:p>
        </p:txBody>
      </p:sp>
      <p:sp>
        <p:nvSpPr>
          <p:cNvPr id="22" name="内容占位符 21"/>
          <p:cNvSpPr>
            <a:spLocks noGrp="1"/>
          </p:cNvSpPr>
          <p:nvPr>
            <p:ph sz="quarter" idx="10"/>
          </p:nvPr>
        </p:nvSpPr>
        <p:spPr>
          <a:xfrm>
            <a:off x="7072330" y="5786454"/>
            <a:ext cx="2071670" cy="357190"/>
          </a:xfrm>
        </p:spPr>
        <p:txBody>
          <a:bodyPr/>
          <a:lstStyle>
            <a:lvl1pPr>
              <a:buFontTx/>
              <a:buNone/>
              <a:defRPr sz="1800" b="0">
                <a:solidFill>
                  <a:schemeClr val="bg1"/>
                </a:solidFill>
                <a:latin typeface="黑体" pitchFamily="2" charset="-122"/>
                <a:ea typeface="黑体" pitchFamily="2" charset="-122"/>
              </a:defRPr>
            </a:lvl1pPr>
            <a:lvl2pPr>
              <a:defRPr sz="1400"/>
            </a:lvl2pPr>
            <a:lvl3pPr>
              <a:defRPr sz="1400"/>
            </a:lvl3pPr>
            <a:lvl4pPr>
              <a:defRPr sz="1400"/>
            </a:lvl4pPr>
            <a:lvl5pPr>
              <a:defRPr sz="1400"/>
            </a:lvl5pPr>
          </a:lstStyle>
          <a:p>
            <a:pPr lvl="0"/>
            <a:r>
              <a:rPr lang="zh-CN" altLang="en-US" dirty="0" smtClean="0"/>
              <a:t>单击此处编辑母版文本样式</a:t>
            </a:r>
          </a:p>
        </p:txBody>
      </p:sp>
      <p:sp>
        <p:nvSpPr>
          <p:cNvPr id="25" name="文本占位符 24"/>
          <p:cNvSpPr>
            <a:spLocks noGrp="1"/>
          </p:cNvSpPr>
          <p:nvPr>
            <p:ph type="body" sz="quarter" idx="11"/>
          </p:nvPr>
        </p:nvSpPr>
        <p:spPr>
          <a:xfrm>
            <a:off x="7072330" y="6286520"/>
            <a:ext cx="2071670" cy="357190"/>
          </a:xfrm>
        </p:spPr>
        <p:txBody>
          <a:bodyPr/>
          <a:lstStyle>
            <a:lvl1pPr>
              <a:buFontTx/>
              <a:buNone/>
              <a:defRPr sz="1800" b="0">
                <a:solidFill>
                  <a:schemeClr val="bg1"/>
                </a:solidFill>
                <a:latin typeface="黑体" pitchFamily="2" charset="-122"/>
                <a:ea typeface="黑体" pitchFamily="2" charset="-122"/>
              </a:defRPr>
            </a:lvl1pPr>
            <a:lvl2pPr>
              <a:buFontTx/>
              <a:buNone/>
              <a:defRPr sz="1800" b="1">
                <a:solidFill>
                  <a:schemeClr val="tx1"/>
                </a:solidFill>
                <a:latin typeface="宋体" pitchFamily="2" charset="-122"/>
                <a:ea typeface="宋体" pitchFamily="2" charset="-122"/>
              </a:defRPr>
            </a:lvl2pPr>
            <a:lvl3pPr>
              <a:buFontTx/>
              <a:buNone/>
              <a:defRPr sz="1800" b="1">
                <a:solidFill>
                  <a:schemeClr val="tx1"/>
                </a:solidFill>
                <a:latin typeface="宋体" pitchFamily="2" charset="-122"/>
                <a:ea typeface="宋体" pitchFamily="2" charset="-122"/>
              </a:defRPr>
            </a:lvl3pPr>
            <a:lvl4pPr>
              <a:buFontTx/>
              <a:buNone/>
              <a:defRPr sz="1800" b="1">
                <a:solidFill>
                  <a:schemeClr val="tx1"/>
                </a:solidFill>
                <a:latin typeface="宋体" pitchFamily="2" charset="-122"/>
                <a:ea typeface="宋体" pitchFamily="2" charset="-122"/>
              </a:defRPr>
            </a:lvl4pPr>
            <a:lvl5pPr>
              <a:buFontTx/>
              <a:buNone/>
              <a:defRPr sz="1800" b="1">
                <a:solidFill>
                  <a:schemeClr val="tx1"/>
                </a:solidFill>
                <a:latin typeface="宋体" pitchFamily="2" charset="-122"/>
                <a:ea typeface="宋体" pitchFamily="2" charset="-122"/>
              </a:defRPr>
            </a:lvl5pPr>
          </a:lstStyle>
          <a:p>
            <a:pPr lvl="0"/>
            <a:r>
              <a:rPr lang="zh-CN" altLang="en-US" dirty="0" smtClean="0"/>
              <a:t>单击此处编辑母版文本样式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00034" y="731838"/>
            <a:ext cx="8215370" cy="563562"/>
          </a:xfrm>
        </p:spPr>
        <p:txBody>
          <a:bodyPr/>
          <a:lstStyle/>
          <a:p>
            <a:r>
              <a:rPr lang="zh-CN" altLang="en-US" smtClean="0"/>
              <a:t>单击此处编辑母版标题样式</a:t>
            </a:r>
            <a:endParaRPr lang="zh-CN" altLang="en-US"/>
          </a:p>
        </p:txBody>
      </p:sp>
      <p:sp>
        <p:nvSpPr>
          <p:cNvPr id="3" name="Chart Placeholder 2"/>
          <p:cNvSpPr>
            <a:spLocks noGrp="1"/>
          </p:cNvSpPr>
          <p:nvPr>
            <p:ph type="chart" idx="1"/>
          </p:nvPr>
        </p:nvSpPr>
        <p:spPr>
          <a:xfrm>
            <a:off x="457200" y="1419225"/>
            <a:ext cx="8229600" cy="4879975"/>
          </a:xfrm>
        </p:spPr>
        <p:txBody>
          <a:bodyPr/>
          <a:lstStyle/>
          <a:p>
            <a:pPr lvl="0"/>
            <a:r>
              <a:rPr lang="zh-CN" altLang="en-US" noProof="0" smtClean="0"/>
              <a:t>单击图标添加图表</a:t>
            </a:r>
          </a:p>
        </p:txBody>
      </p:sp>
      <p:sp>
        <p:nvSpPr>
          <p:cNvPr id="4"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5"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05D3EAD-B8AB-4A9B-A1D2-E331B76902F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Title 1"/>
          <p:cNvSpPr>
            <a:spLocks noGrp="1"/>
          </p:cNvSpPr>
          <p:nvPr>
            <p:ph type="title" sz="quarter"/>
          </p:nvPr>
        </p:nvSpPr>
        <p:spPr>
          <a:xfrm>
            <a:off x="500034" y="731838"/>
            <a:ext cx="8215370" cy="563562"/>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Content Placeholder 2"/>
          <p:cNvSpPr>
            <a:spLocks noGrp="1"/>
          </p:cNvSpPr>
          <p:nvPr>
            <p:ph sz="quarter" idx="1"/>
          </p:nvPr>
        </p:nvSpPr>
        <p:spPr>
          <a:xfrm>
            <a:off x="457200" y="1419225"/>
            <a:ext cx="4038600" cy="23637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quarter" idx="2"/>
          </p:nvPr>
        </p:nvSpPr>
        <p:spPr>
          <a:xfrm>
            <a:off x="4648200" y="1419225"/>
            <a:ext cx="4038600" cy="23637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Content Placeholder 4"/>
          <p:cNvSpPr>
            <a:spLocks noGrp="1"/>
          </p:cNvSpPr>
          <p:nvPr>
            <p:ph sz="quarter" idx="3"/>
          </p:nvPr>
        </p:nvSpPr>
        <p:spPr>
          <a:xfrm>
            <a:off x="457200" y="3935413"/>
            <a:ext cx="4038600" cy="236378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Content Placeholder 5"/>
          <p:cNvSpPr>
            <a:spLocks noGrp="1"/>
          </p:cNvSpPr>
          <p:nvPr>
            <p:ph sz="quarter" idx="4"/>
          </p:nvPr>
        </p:nvSpPr>
        <p:spPr>
          <a:xfrm>
            <a:off x="4648200" y="3935413"/>
            <a:ext cx="4038600" cy="236378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atin typeface="微软雅黑" pitchFamily="34" charset="-122"/>
                <a:ea typeface="微软雅黑" pitchFamily="34" charset="-122"/>
              </a:defRPr>
            </a:lvl1pPr>
          </a:lstStyle>
          <a:p>
            <a:pPr>
              <a:defRPr/>
            </a:pPr>
            <a:endParaRPr lang="zh-CN" altLang="en-US"/>
          </a:p>
        </p:txBody>
      </p:sp>
      <p:sp>
        <p:nvSpPr>
          <p:cNvPr id="8"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atin typeface="微软雅黑" pitchFamily="34" charset="-122"/>
                <a:ea typeface="微软雅黑" pitchFamily="34" charset="-122"/>
              </a:defRPr>
            </a:lvl1pPr>
          </a:lstStyle>
          <a:p>
            <a:pPr>
              <a:defRPr/>
            </a:pPr>
            <a:fld id="{1621AAAC-C569-4A49-B80D-9DA3D4F7DB0C}" type="slidenum">
              <a:rPr lang="zh-CN" altLang="en-US" smtClean="0"/>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500034" y="731838"/>
            <a:ext cx="8143932" cy="563562"/>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457200" y="1419225"/>
            <a:ext cx="4038600" cy="4879975"/>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Content Placeholder 3"/>
          <p:cNvSpPr>
            <a:spLocks noGrp="1"/>
          </p:cNvSpPr>
          <p:nvPr>
            <p:ph sz="quarter" idx="2"/>
          </p:nvPr>
        </p:nvSpPr>
        <p:spPr>
          <a:xfrm>
            <a:off x="4648200" y="1419225"/>
            <a:ext cx="4038600" cy="23637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Content Placeholder 4"/>
          <p:cNvSpPr>
            <a:spLocks noGrp="1"/>
          </p:cNvSpPr>
          <p:nvPr>
            <p:ph sz="quarter" idx="3"/>
          </p:nvPr>
        </p:nvSpPr>
        <p:spPr>
          <a:xfrm>
            <a:off x="4648200" y="3935413"/>
            <a:ext cx="4038600" cy="236378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atin typeface="微软雅黑" pitchFamily="34" charset="-122"/>
                <a:ea typeface="微软雅黑" pitchFamily="34" charset="-122"/>
              </a:defRPr>
            </a:lvl1pPr>
          </a:lstStyle>
          <a:p>
            <a:pPr>
              <a:defRPr/>
            </a:pPr>
            <a:endParaRPr lang="zh-CN" altLang="en-US"/>
          </a:p>
        </p:txBody>
      </p:sp>
      <p:sp>
        <p:nvSpPr>
          <p:cNvPr id="7"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atin typeface="微软雅黑" pitchFamily="34" charset="-122"/>
                <a:ea typeface="微软雅黑" pitchFamily="34" charset="-122"/>
              </a:defRPr>
            </a:lvl1pPr>
          </a:lstStyle>
          <a:p>
            <a:pPr>
              <a:defRPr/>
            </a:pPr>
            <a:fld id="{59C7EE4B-B5D4-47CC-AF72-84AE12AD7361}" type="slidenum">
              <a:rPr lang="zh-CN" altLang="en-US" smtClean="0"/>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Over">
    <p:spTree>
      <p:nvGrpSpPr>
        <p:cNvPr id="1" name=""/>
        <p:cNvGrpSpPr/>
        <p:nvPr/>
      </p:nvGrpSpPr>
      <p:grpSpPr>
        <a:xfrm>
          <a:off x="0" y="0"/>
          <a:ext cx="0" cy="0"/>
          <a:chOff x="0" y="0"/>
          <a:chExt cx="0" cy="0"/>
        </a:xfrm>
      </p:grpSpPr>
      <p:pic>
        <p:nvPicPr>
          <p:cNvPr id="4" name="Picture 18" descr="未标题-1副本"/>
          <p:cNvPicPr>
            <a:picLocks noChangeAspect="1" noChangeArrowheads="1"/>
          </p:cNvPicPr>
          <p:nvPr/>
        </p:nvPicPr>
        <p:blipFill>
          <a:blip r:embed="rId2" cstate="print"/>
          <a:srcRect t="3142" b="20955"/>
          <a:stretch>
            <a:fillRect/>
          </a:stretch>
        </p:blipFill>
        <p:spPr bwMode="auto">
          <a:xfrm>
            <a:off x="0" y="0"/>
            <a:ext cx="9144000" cy="6940550"/>
          </a:xfrm>
          <a:prstGeom prst="rect">
            <a:avLst/>
          </a:prstGeom>
          <a:noFill/>
          <a:ln w="9525">
            <a:noFill/>
            <a:miter lim="800000"/>
            <a:headEnd/>
            <a:tailEnd/>
          </a:ln>
        </p:spPr>
      </p:pic>
      <p:pic>
        <p:nvPicPr>
          <p:cNvPr id="5" name="Picture 14" descr="未标题-2副本白"/>
          <p:cNvPicPr>
            <a:picLocks noChangeAspect="1" noChangeArrowheads="1"/>
          </p:cNvPicPr>
          <p:nvPr/>
        </p:nvPicPr>
        <p:blipFill>
          <a:blip r:embed="rId3" cstate="print"/>
          <a:srcRect/>
          <a:stretch>
            <a:fillRect/>
          </a:stretch>
        </p:blipFill>
        <p:spPr bwMode="auto">
          <a:xfrm>
            <a:off x="179388" y="188913"/>
            <a:ext cx="936625" cy="582612"/>
          </a:xfrm>
          <a:prstGeom prst="rect">
            <a:avLst/>
          </a:prstGeom>
          <a:noFill/>
          <a:ln w="9525">
            <a:noFill/>
            <a:miter lim="800000"/>
            <a:headEnd/>
            <a:tailEnd/>
          </a:ln>
        </p:spPr>
      </p:pic>
      <p:sp>
        <p:nvSpPr>
          <p:cNvPr id="6" name="矩形 5"/>
          <p:cNvSpPr/>
          <p:nvPr/>
        </p:nvSpPr>
        <p:spPr bwMode="auto">
          <a:xfrm>
            <a:off x="0" y="4049713"/>
            <a:ext cx="9144000" cy="2879725"/>
          </a:xfrm>
          <a:prstGeom prst="rect">
            <a:avLst/>
          </a:prstGeom>
          <a:solidFill>
            <a:schemeClr val="bg1"/>
          </a:solidFill>
          <a:ln w="9525" cap="flat" cmpd="sng" algn="ctr">
            <a:solidFill>
              <a:schemeClr val="bg1"/>
            </a:solidFill>
            <a:prstDash val="solid"/>
            <a:round/>
            <a:headEnd type="none" w="med" len="med"/>
            <a:tailEnd type="none" w="med" len="med"/>
          </a:ln>
          <a:effectLst>
            <a:outerShdw blurRad="76200" dir="18900000" sy="23000" kx="-1200000" algn="bl" rotWithShape="0">
              <a:prstClr val="black">
                <a:alpha val="20000"/>
              </a:prstClr>
            </a:outerShdw>
          </a:effectLst>
        </p:spPr>
        <p:txBody>
          <a:bodyPr>
            <a:spAutoFit/>
          </a:bodyPr>
          <a:lstStyle/>
          <a:p>
            <a:pPr algn="r">
              <a:lnSpc>
                <a:spcPct val="120000"/>
              </a:lnSpc>
              <a:spcBef>
                <a:spcPct val="50000"/>
              </a:spcBef>
              <a:buFontTx/>
              <a:buBlip>
                <a:blip r:embed="rId4"/>
              </a:buBlip>
              <a:defRPr/>
            </a:pPr>
            <a:endParaRPr lang="zh-CN" altLang="en-US"/>
          </a:p>
        </p:txBody>
      </p:sp>
      <p:sp>
        <p:nvSpPr>
          <p:cNvPr id="7" name="Rectangle 9"/>
          <p:cNvSpPr>
            <a:spLocks noChangeArrowheads="1"/>
          </p:cNvSpPr>
          <p:nvPr/>
        </p:nvSpPr>
        <p:spPr bwMode="gray">
          <a:xfrm>
            <a:off x="0" y="3429000"/>
            <a:ext cx="9144000" cy="609600"/>
          </a:xfrm>
          <a:prstGeom prst="rect">
            <a:avLst/>
          </a:prstGeom>
          <a:solidFill>
            <a:schemeClr val="tx1"/>
          </a:solidFill>
          <a:ln w="9525">
            <a:noFill/>
            <a:miter lim="800000"/>
            <a:headEnd/>
            <a:tailEnd/>
          </a:ln>
          <a:effectLst/>
        </p:spPr>
        <p:txBody>
          <a:bodyPr wrap="none" anchor="ctr"/>
          <a:lstStyle/>
          <a:p>
            <a:pPr algn="r">
              <a:lnSpc>
                <a:spcPct val="120000"/>
              </a:lnSpc>
              <a:spcBef>
                <a:spcPct val="50000"/>
              </a:spcBef>
              <a:buFontTx/>
              <a:buChar char="•"/>
              <a:defRPr/>
            </a:pPr>
            <a:endParaRPr lang="zh-CN" altLang="en-US">
              <a:latin typeface="微软雅黑" pitchFamily="34" charset="-122"/>
              <a:ea typeface="微软雅黑" pitchFamily="34" charset="-122"/>
            </a:endParaRPr>
          </a:p>
        </p:txBody>
      </p:sp>
      <p:sp>
        <p:nvSpPr>
          <p:cNvPr id="115721" name="Rectangle 9"/>
          <p:cNvSpPr>
            <a:spLocks noGrp="1" noChangeArrowheads="1"/>
          </p:cNvSpPr>
          <p:nvPr>
            <p:ph type="subTitle" idx="1"/>
          </p:nvPr>
        </p:nvSpPr>
        <p:spPr bwMode="gray">
          <a:xfrm>
            <a:off x="642910" y="4214818"/>
            <a:ext cx="7858180" cy="1214446"/>
          </a:xfrm>
        </p:spPr>
        <p:txBody>
          <a:bodyPr/>
          <a:lstStyle>
            <a:lvl1pPr marL="0" indent="0" algn="ctr">
              <a:buFont typeface="Wingdings" pitchFamily="2" charset="2"/>
              <a:buNone/>
              <a:defRPr sz="6600" b="1" i="0" baseline="0">
                <a:solidFill>
                  <a:schemeClr val="tx1"/>
                </a:solidFill>
                <a:effectLst>
                  <a:outerShdw blurRad="38100" dist="38100" dir="2700000" algn="tl">
                    <a:srgbClr val="000000">
                      <a:alpha val="43137"/>
                    </a:srgbClr>
                  </a:outerShdw>
                </a:effectLst>
                <a:latin typeface="微软雅黑" pitchFamily="34" charset="-122"/>
                <a:ea typeface="微软雅黑" pitchFamily="34" charset="-122"/>
              </a:defRPr>
            </a:lvl1pPr>
          </a:lstStyle>
          <a:p>
            <a:endParaRPr lang="zh-CN" altLang="en-US" dirty="0"/>
          </a:p>
        </p:txBody>
      </p:sp>
      <p:sp>
        <p:nvSpPr>
          <p:cNvPr id="115720" name="Rectangle 8"/>
          <p:cNvSpPr>
            <a:spLocks noGrp="1" noChangeArrowheads="1"/>
          </p:cNvSpPr>
          <p:nvPr>
            <p:ph type="ctrTitle"/>
          </p:nvPr>
        </p:nvSpPr>
        <p:spPr>
          <a:xfrm>
            <a:off x="2285984" y="3429000"/>
            <a:ext cx="6705600" cy="685800"/>
          </a:xfrm>
        </p:spPr>
        <p:txBody>
          <a:bodyPr/>
          <a:lstStyle>
            <a:lvl1pPr>
              <a:defRPr sz="1800" i="1">
                <a:latin typeface="微软雅黑" pitchFamily="34" charset="-122"/>
                <a:ea typeface="微软雅黑" pitchFamily="34" charset="-122"/>
              </a:defRPr>
            </a:lvl1pPr>
          </a:lstStyle>
          <a:p>
            <a:r>
              <a:rPr lang="zh-CN" altLang="en-US" smtClean="0"/>
              <a:t>单击此处编辑母版标题样式</a:t>
            </a:r>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9CFA0492-BE2E-4EA2-B81B-9F5FEE339635}" type="slidenum">
              <a:rPr lang="en-US" altLang="zh-CN"/>
              <a:pPr>
                <a:defRPr/>
              </a:pPr>
              <a:t>‹#›</a:t>
            </a:fld>
            <a:endParaRPr lang="en-US" altLang="zh-CN"/>
          </a:p>
        </p:txBody>
      </p:sp>
    </p:spTree>
    <p:extLst>
      <p:ext uri="{BB962C8B-B14F-4D97-AF65-F5344CB8AC3E}">
        <p14:creationId xmlns="" xmlns:p14="http://schemas.microsoft.com/office/powerpoint/2010/main" val="81606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563BF360-4A2D-4AA4-B601-B3642400DD3F}" type="slidenum">
              <a:rPr lang="en-US" altLang="zh-CN"/>
              <a:pPr>
                <a:defRPr/>
              </a:pPr>
              <a:t>‹#›</a:t>
            </a:fld>
            <a:endParaRPr lang="en-US" altLang="zh-CN"/>
          </a:p>
        </p:txBody>
      </p:sp>
    </p:spTree>
    <p:extLst>
      <p:ext uri="{BB962C8B-B14F-4D97-AF65-F5344CB8AC3E}">
        <p14:creationId xmlns="" xmlns:p14="http://schemas.microsoft.com/office/powerpoint/2010/main" val="426652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018E0029-81AD-4AA4-9CDC-AE0A885B26B6}" type="slidenum">
              <a:rPr lang="en-US" altLang="zh-CN"/>
              <a:pPr>
                <a:defRPr/>
              </a:pPr>
              <a:t>‹#›</a:t>
            </a:fld>
            <a:endParaRPr lang="en-US" altLang="zh-CN"/>
          </a:p>
        </p:txBody>
      </p:sp>
    </p:spTree>
    <p:extLst>
      <p:ext uri="{BB962C8B-B14F-4D97-AF65-F5344CB8AC3E}">
        <p14:creationId xmlns="" xmlns:p14="http://schemas.microsoft.com/office/powerpoint/2010/main" val="3498829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32FC3521-98C2-45CF-AD80-005BD5B3B563}" type="slidenum">
              <a:rPr lang="en-US" altLang="zh-CN"/>
              <a:pPr>
                <a:defRPr/>
              </a:pPr>
              <a:t>‹#›</a:t>
            </a:fld>
            <a:endParaRPr lang="en-US" altLang="zh-CN"/>
          </a:p>
        </p:txBody>
      </p:sp>
    </p:spTree>
    <p:extLst>
      <p:ext uri="{BB962C8B-B14F-4D97-AF65-F5344CB8AC3E}">
        <p14:creationId xmlns="" xmlns:p14="http://schemas.microsoft.com/office/powerpoint/2010/main" val="3353901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320417B6-EE19-4F27-B411-2081A3690ACD}" type="slidenum">
              <a:rPr lang="en-US" altLang="zh-CN"/>
              <a:pPr>
                <a:defRPr/>
              </a:pPr>
              <a:t>‹#›</a:t>
            </a:fld>
            <a:endParaRPr lang="en-US" altLang="zh-CN"/>
          </a:p>
        </p:txBody>
      </p:sp>
    </p:spTree>
    <p:extLst>
      <p:ext uri="{BB962C8B-B14F-4D97-AF65-F5344CB8AC3E}">
        <p14:creationId xmlns="" xmlns:p14="http://schemas.microsoft.com/office/powerpoint/2010/main" val="93887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4" name="Picture 20" descr="幻灯片3"/>
          <p:cNvPicPr>
            <a:picLocks noChangeAspect="1" noChangeArrowheads="1"/>
          </p:cNvPicPr>
          <p:nvPr/>
        </p:nvPicPr>
        <p:blipFill>
          <a:blip r:embed="rId2" cstate="print"/>
          <a:srcRect/>
          <a:stretch>
            <a:fillRect/>
          </a:stretch>
        </p:blipFill>
        <p:spPr bwMode="auto">
          <a:xfrm>
            <a:off x="0" y="0"/>
            <a:ext cx="9144000" cy="915988"/>
          </a:xfrm>
          <a:prstGeom prst="rect">
            <a:avLst/>
          </a:prstGeom>
          <a:noFill/>
          <a:ln w="9525">
            <a:noFill/>
            <a:miter lim="800000"/>
            <a:headEnd/>
            <a:tailEnd/>
          </a:ln>
        </p:spPr>
      </p:pic>
      <p:sp>
        <p:nvSpPr>
          <p:cNvPr id="5" name="Rectangle 6"/>
          <p:cNvSpPr>
            <a:spLocks noChangeArrowheads="1"/>
          </p:cNvSpPr>
          <p:nvPr/>
        </p:nvSpPr>
        <p:spPr bwMode="gray">
          <a:xfrm>
            <a:off x="457200" y="6477000"/>
            <a:ext cx="8686800" cy="381000"/>
          </a:xfrm>
          <a:prstGeom prst="rect">
            <a:avLst/>
          </a:prstGeom>
          <a:solidFill>
            <a:schemeClr val="bg2"/>
          </a:solidFill>
          <a:ln w="9525">
            <a:noFill/>
            <a:miter lim="800000"/>
            <a:headEnd/>
            <a:tailEnd/>
          </a:ln>
          <a:effectLst/>
        </p:spPr>
        <p:txBody>
          <a:bodyPr wrap="none" anchor="ctr"/>
          <a:lstStyle/>
          <a:p>
            <a:pPr algn="r">
              <a:lnSpc>
                <a:spcPct val="120000"/>
              </a:lnSpc>
              <a:spcBef>
                <a:spcPct val="50000"/>
              </a:spcBef>
              <a:buFontTx/>
              <a:buChar char="•"/>
              <a:defRPr/>
            </a:pPr>
            <a:endParaRPr lang="zh-CN" altLang="en-US">
              <a:latin typeface="微软雅黑" pitchFamily="34" charset="-122"/>
              <a:ea typeface="微软雅黑" pitchFamily="34" charset="-122"/>
            </a:endParaRPr>
          </a:p>
        </p:txBody>
      </p:sp>
      <p:sp>
        <p:nvSpPr>
          <p:cNvPr id="6" name="Rectangle 9"/>
          <p:cNvSpPr>
            <a:spLocks noChangeArrowheads="1"/>
          </p:cNvSpPr>
          <p:nvPr/>
        </p:nvSpPr>
        <p:spPr bwMode="gray">
          <a:xfrm>
            <a:off x="0" y="685800"/>
            <a:ext cx="9144000" cy="609600"/>
          </a:xfrm>
          <a:prstGeom prst="rect">
            <a:avLst/>
          </a:prstGeom>
          <a:solidFill>
            <a:schemeClr val="tx1"/>
          </a:solidFill>
          <a:ln w="9525">
            <a:noFill/>
            <a:miter lim="800000"/>
            <a:headEnd/>
            <a:tailEnd/>
          </a:ln>
          <a:effectLst/>
        </p:spPr>
        <p:txBody>
          <a:bodyPr wrap="none" anchor="ctr"/>
          <a:lstStyle/>
          <a:p>
            <a:pPr algn="r">
              <a:lnSpc>
                <a:spcPct val="120000"/>
              </a:lnSpc>
              <a:spcBef>
                <a:spcPct val="50000"/>
              </a:spcBef>
              <a:buFontTx/>
              <a:buChar char="•"/>
              <a:defRPr/>
            </a:pPr>
            <a:endParaRPr lang="zh-CN" altLang="en-US"/>
          </a:p>
        </p:txBody>
      </p:sp>
      <p:pic>
        <p:nvPicPr>
          <p:cNvPr id="7" name="Picture 18" descr="未标题-2副本白"/>
          <p:cNvPicPr>
            <a:picLocks noChangeAspect="1" noChangeArrowheads="1"/>
          </p:cNvPicPr>
          <p:nvPr/>
        </p:nvPicPr>
        <p:blipFill>
          <a:blip r:embed="rId3" cstate="print"/>
          <a:srcRect/>
          <a:stretch>
            <a:fillRect/>
          </a:stretch>
        </p:blipFill>
        <p:spPr bwMode="auto">
          <a:xfrm>
            <a:off x="106363" y="188913"/>
            <a:ext cx="793750" cy="493712"/>
          </a:xfrm>
          <a:prstGeom prst="rect">
            <a:avLst/>
          </a:prstGeom>
          <a:noFill/>
          <a:ln w="9525">
            <a:noFill/>
            <a:miter lim="800000"/>
            <a:headEnd/>
            <a:tailEnd/>
          </a:ln>
        </p:spPr>
      </p:pic>
      <p:sp>
        <p:nvSpPr>
          <p:cNvPr id="8" name="页脚占位符 4"/>
          <p:cNvSpPr txBox="1">
            <a:spLocks/>
          </p:cNvSpPr>
          <p:nvPr userDrawn="1"/>
        </p:nvSpPr>
        <p:spPr>
          <a:xfrm>
            <a:off x="6481763" y="6513513"/>
            <a:ext cx="2662237" cy="381000"/>
          </a:xfrm>
          <a:prstGeom prst="rect">
            <a:avLst/>
          </a:prstGeom>
        </p:spPr>
        <p:txBody>
          <a:bodyPr/>
          <a:lstStyle/>
          <a:p>
            <a:pPr algn="r" fontAlgn="auto">
              <a:spcBef>
                <a:spcPts val="0"/>
              </a:spcBef>
              <a:spcAft>
                <a:spcPts val="0"/>
              </a:spcAft>
              <a:defRPr/>
            </a:pPr>
            <a:r>
              <a:rPr lang="en-US" sz="1200" dirty="0">
                <a:latin typeface="微软雅黑" pitchFamily="34" charset="-122"/>
                <a:ea typeface="微软雅黑" pitchFamily="34" charset="-122"/>
              </a:rPr>
              <a:t>www.ChinaSofti.com</a:t>
            </a:r>
          </a:p>
        </p:txBody>
      </p:sp>
      <p:sp>
        <p:nvSpPr>
          <p:cNvPr id="9" name="页脚占位符 4"/>
          <p:cNvSpPr txBox="1">
            <a:spLocks/>
          </p:cNvSpPr>
          <p:nvPr userDrawn="1"/>
        </p:nvSpPr>
        <p:spPr>
          <a:xfrm>
            <a:off x="338138" y="6510338"/>
            <a:ext cx="2662237" cy="381000"/>
          </a:xfrm>
          <a:prstGeom prst="rect">
            <a:avLst/>
          </a:prstGeom>
        </p:spPr>
        <p:txBody>
          <a:bodyPr/>
          <a:lstStyle/>
          <a:p>
            <a:pPr algn="ctr">
              <a:defRPr/>
            </a:pPr>
            <a:r>
              <a:rPr lang="en-US" altLang="zh-CN" sz="1200" dirty="0" err="1">
                <a:latin typeface="微软雅黑" pitchFamily="34" charset="-122"/>
                <a:ea typeface="微软雅黑" pitchFamily="34" charset="-122"/>
              </a:rPr>
              <a:t>ChinaSoft</a:t>
            </a:r>
            <a:r>
              <a:rPr lang="en-US" altLang="zh-CN" sz="1200" dirty="0">
                <a:latin typeface="微软雅黑" pitchFamily="34" charset="-122"/>
                <a:ea typeface="微软雅黑" pitchFamily="34" charset="-122"/>
              </a:rPr>
              <a:t> International </a:t>
            </a:r>
            <a:r>
              <a:rPr lang="zh-CN" altLang="en-US" sz="1200" dirty="0">
                <a:latin typeface="微软雅黑" pitchFamily="34" charset="-122"/>
                <a:ea typeface="微软雅黑" pitchFamily="34" charset="-122"/>
              </a:rPr>
              <a:t>中软国际</a:t>
            </a:r>
          </a:p>
        </p:txBody>
      </p:sp>
      <p:sp>
        <p:nvSpPr>
          <p:cNvPr id="3" name="Content Placeholder 2"/>
          <p:cNvSpPr>
            <a:spLocks noGrp="1"/>
          </p:cNvSpPr>
          <p:nvPr>
            <p:ph idx="1"/>
          </p:nvPr>
        </p:nvSpPr>
        <p:spPr/>
        <p:txBody>
          <a:bodyPr/>
          <a:lstStyle>
            <a:lvl1pPr>
              <a:buFontTx/>
              <a:buBlip>
                <a:blip r:embed="rId4"/>
              </a:buBlip>
              <a:defRPr/>
            </a:lvl1pPr>
            <a:lvl2pPr>
              <a:buFontTx/>
              <a:buBlip>
                <a:blip r:embed="rId5"/>
              </a:buBlip>
              <a:defRPr/>
            </a:lvl2pPr>
            <a:lvl3pPr>
              <a:buFontTx/>
              <a:buBlip>
                <a:blip r:embed="rId6"/>
              </a:buBlip>
              <a:defRPr/>
            </a:lvl3pPr>
            <a:lvl4pPr>
              <a:buFontTx/>
              <a:buBlip>
                <a:blip r:embed="rId7"/>
              </a:buBlip>
              <a:defRPr/>
            </a:lvl4pPr>
            <a:lvl5pPr>
              <a:buFont typeface="Arial" pitchFamily="34" charset="0"/>
              <a:buChar cha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5" name="标题 14"/>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图片 9" descr="3.jpg"/>
          <p:cNvPicPr>
            <a:picLocks noChangeAspect="1"/>
          </p:cNvPicPr>
          <p:nvPr userDrawn="1"/>
        </p:nvPicPr>
        <p:blipFill>
          <a:blip r:embed="rId2" cstate="print"/>
          <a:srcRect/>
          <a:stretch>
            <a:fillRect/>
          </a:stretch>
        </p:blipFill>
        <p:spPr bwMode="auto">
          <a:xfrm>
            <a:off x="0" y="0"/>
            <a:ext cx="9144000" cy="5083175"/>
          </a:xfrm>
          <a:prstGeom prst="rect">
            <a:avLst/>
          </a:prstGeom>
          <a:noFill/>
          <a:ln w="9525">
            <a:noFill/>
            <a:miter lim="800000"/>
            <a:headEnd/>
            <a:tailEnd/>
          </a:ln>
        </p:spPr>
      </p:pic>
      <p:sp>
        <p:nvSpPr>
          <p:cNvPr id="3" name="Text Placeholder 2"/>
          <p:cNvSpPr>
            <a:spLocks noGrp="1"/>
          </p:cNvSpPr>
          <p:nvPr>
            <p:ph type="body" idx="1"/>
          </p:nvPr>
        </p:nvSpPr>
        <p:spPr>
          <a:xfrm>
            <a:off x="722313" y="3786190"/>
            <a:ext cx="7772400" cy="785818"/>
          </a:xfrm>
        </p:spPr>
        <p:txBody>
          <a:bodyPr anchor="b"/>
          <a:lstStyle>
            <a:lvl1pPr marL="0" indent="0">
              <a:buNone/>
              <a:defRPr sz="4000" b="1">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a:p>
        </p:txBody>
      </p:sp>
      <p:sp>
        <p:nvSpPr>
          <p:cNvPr id="3" name="Content Placeholder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Content Placeholder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6"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CF5EE3D-D8AC-4D88-B7CB-DC899D87E231}"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85804" y="714356"/>
            <a:ext cx="8229600" cy="571504"/>
          </a:xfrm>
        </p:spPr>
        <p:txBody>
          <a:bodyPr/>
          <a:lstStyle>
            <a:lvl1pPr>
              <a:defRPr/>
            </a:lvl1pPr>
          </a:lstStyle>
          <a:p>
            <a:r>
              <a:rPr lang="zh-CN" altLang="en-US" dirty="0" smtClean="0"/>
              <a:t>单击此处编辑母版标题样式</a:t>
            </a:r>
            <a:endParaRPr lang="zh-CN" alt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8"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64EB00E-158D-495A-A1EA-D02840C52ED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0034" y="731838"/>
            <a:ext cx="7800975" cy="563562"/>
          </a:xfrm>
        </p:spPr>
        <p:txBody>
          <a:bodyPr/>
          <a:lstStyle/>
          <a:p>
            <a:r>
              <a:rPr lang="zh-CN" altLang="en-US" dirty="0" smtClean="0"/>
              <a:t>单击此处编辑母版标题样式</a:t>
            </a:r>
            <a:endParaRPr lang="zh-CN" altLang="en-US" dirty="0"/>
          </a:p>
        </p:txBody>
      </p:sp>
      <p:sp>
        <p:nvSpPr>
          <p:cNvPr id="3"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r>
              <a:rPr lang="en-US" altLang="zh-CN"/>
              <a:t>www.ChinaSofti.com</a:t>
            </a:r>
            <a:endParaRPr lang="zh-CN" altLang="en-US"/>
          </a:p>
        </p:txBody>
      </p:sp>
      <p:sp>
        <p:nvSpPr>
          <p:cNvPr id="4"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026BADB-8062-4584-9400-9ACC84978A6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3008313" cy="1000132"/>
          </a:xfrm>
        </p:spPr>
        <p:txBody>
          <a:bodyPr anchor="b"/>
          <a:lstStyle>
            <a:lvl1pPr algn="l">
              <a:defRPr sz="2000" b="1"/>
            </a:lvl1pPr>
          </a:lstStyle>
          <a:p>
            <a:r>
              <a:rPr lang="zh-CN" altLang="en-US" dirty="0" smtClean="0"/>
              <a:t>单击此处编辑母版标题样式</a:t>
            </a:r>
            <a:endParaRPr lang="zh-CN" altLang="en-US" dirty="0"/>
          </a:p>
        </p:txBody>
      </p:sp>
      <p:sp>
        <p:nvSpPr>
          <p:cNvPr id="3" name="Content Placeholder 2"/>
          <p:cNvSpPr>
            <a:spLocks noGrp="1"/>
          </p:cNvSpPr>
          <p:nvPr>
            <p:ph idx="1"/>
          </p:nvPr>
        </p:nvSpPr>
        <p:spPr>
          <a:xfrm>
            <a:off x="3575050" y="714356"/>
            <a:ext cx="5111750" cy="57150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Text Placeholder 3"/>
          <p:cNvSpPr>
            <a:spLocks noGrp="1"/>
          </p:cNvSpPr>
          <p:nvPr>
            <p:ph type="body" sz="half" idx="2"/>
          </p:nvPr>
        </p:nvSpPr>
        <p:spPr>
          <a:xfrm>
            <a:off x="457200" y="173833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6"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617BDD0-D410-4640-8A48-B8CB8A092D8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85801" y="731838"/>
            <a:ext cx="7800975" cy="563562"/>
          </a:xfrm>
        </p:spPr>
        <p:txBody>
          <a:bodyPr/>
          <a:lstStyle/>
          <a:p>
            <a:r>
              <a:rPr lang="zh-CN" altLang="en-US" dirty="0" smtClean="0"/>
              <a:t>单击此处编辑母版标题样式</a:t>
            </a:r>
            <a:endParaRPr lang="zh-CN" alt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5"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A78E35F9-EF42-4503-AB21-3492B8432A7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Vertical Text Placeholder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ftr" sz="quarter" idx="10"/>
          </p:nvPr>
        </p:nvSpPr>
        <p:spPr>
          <a:xfrm>
            <a:off x="5867400" y="6500813"/>
            <a:ext cx="2895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zh-CN" altLang="en-US"/>
          </a:p>
        </p:txBody>
      </p:sp>
      <p:sp>
        <p:nvSpPr>
          <p:cNvPr id="5" name="Rectangle 13"/>
          <p:cNvSpPr>
            <a:spLocks noGrp="1" noChangeArrowheads="1"/>
          </p:cNvSpPr>
          <p:nvPr>
            <p:ph type="sldNum" sz="quarter" idx="11"/>
          </p:nvPr>
        </p:nvSpPr>
        <p:spPr>
          <a:xfrm>
            <a:off x="3124200" y="6477000"/>
            <a:ext cx="2133600" cy="32067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5C5422-01EC-4F69-B1CF-6FDDCC73BA4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7.png"/><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4" name="Rectangle 6"/>
          <p:cNvSpPr>
            <a:spLocks noChangeArrowheads="1"/>
          </p:cNvSpPr>
          <p:nvPr/>
        </p:nvSpPr>
        <p:spPr bwMode="gray">
          <a:xfrm>
            <a:off x="457200" y="6477000"/>
            <a:ext cx="8686800" cy="381000"/>
          </a:xfrm>
          <a:prstGeom prst="rect">
            <a:avLst/>
          </a:prstGeom>
          <a:solidFill>
            <a:schemeClr val="bg2"/>
          </a:solidFill>
          <a:ln w="9525">
            <a:noFill/>
            <a:miter lim="800000"/>
            <a:headEnd/>
            <a:tailEnd/>
          </a:ln>
          <a:effectLst/>
        </p:spPr>
        <p:txBody>
          <a:bodyPr wrap="none" anchor="ctr"/>
          <a:lstStyle/>
          <a:p>
            <a:pPr algn="r">
              <a:lnSpc>
                <a:spcPct val="120000"/>
              </a:lnSpc>
              <a:spcBef>
                <a:spcPct val="50000"/>
              </a:spcBef>
              <a:buFontTx/>
              <a:buChar char="•"/>
              <a:defRPr/>
            </a:pPr>
            <a:endParaRPr lang="zh-CN" altLang="en-US">
              <a:latin typeface="微软雅黑" pitchFamily="34" charset="-122"/>
              <a:ea typeface="微软雅黑" pitchFamily="34" charset="-122"/>
            </a:endParaRPr>
          </a:p>
        </p:txBody>
      </p:sp>
      <p:pic>
        <p:nvPicPr>
          <p:cNvPr id="1027" name="Picture 20" descr="幻灯片3"/>
          <p:cNvPicPr>
            <a:picLocks noChangeAspect="1" noChangeArrowheads="1"/>
          </p:cNvPicPr>
          <p:nvPr/>
        </p:nvPicPr>
        <p:blipFill>
          <a:blip r:embed="rId21" cstate="print"/>
          <a:srcRect/>
          <a:stretch>
            <a:fillRect/>
          </a:stretch>
        </p:blipFill>
        <p:spPr bwMode="auto">
          <a:xfrm>
            <a:off x="0" y="0"/>
            <a:ext cx="9144000" cy="915988"/>
          </a:xfrm>
          <a:prstGeom prst="rect">
            <a:avLst/>
          </a:prstGeom>
          <a:noFill/>
          <a:ln w="9525">
            <a:noFill/>
            <a:miter lim="800000"/>
            <a:headEnd/>
            <a:tailEnd/>
          </a:ln>
        </p:spPr>
      </p:pic>
      <p:sp>
        <p:nvSpPr>
          <p:cNvPr id="23" name="Rectangle 9"/>
          <p:cNvSpPr>
            <a:spLocks noChangeArrowheads="1"/>
          </p:cNvSpPr>
          <p:nvPr/>
        </p:nvSpPr>
        <p:spPr bwMode="gray">
          <a:xfrm>
            <a:off x="0" y="685800"/>
            <a:ext cx="9144000" cy="609600"/>
          </a:xfrm>
          <a:prstGeom prst="rect">
            <a:avLst/>
          </a:prstGeom>
          <a:solidFill>
            <a:schemeClr val="tx1"/>
          </a:solidFill>
          <a:ln w="9525">
            <a:noFill/>
            <a:miter lim="800000"/>
            <a:headEnd/>
            <a:tailEnd/>
          </a:ln>
          <a:effectLst/>
        </p:spPr>
        <p:txBody>
          <a:bodyPr wrap="none" anchor="ctr"/>
          <a:lstStyle/>
          <a:p>
            <a:pPr algn="r">
              <a:lnSpc>
                <a:spcPct val="120000"/>
              </a:lnSpc>
              <a:spcBef>
                <a:spcPct val="50000"/>
              </a:spcBef>
              <a:buFontTx/>
              <a:buChar char="•"/>
              <a:defRPr/>
            </a:pPr>
            <a:endParaRPr lang="zh-CN" altLang="en-US">
              <a:latin typeface="微软雅黑" pitchFamily="34" charset="-122"/>
              <a:ea typeface="微软雅黑" pitchFamily="34" charset="-122"/>
            </a:endParaRPr>
          </a:p>
        </p:txBody>
      </p:sp>
      <p:pic>
        <p:nvPicPr>
          <p:cNvPr id="1029" name="Picture 18" descr="未标题-2副本白"/>
          <p:cNvPicPr>
            <a:picLocks noChangeAspect="1" noChangeArrowheads="1"/>
          </p:cNvPicPr>
          <p:nvPr/>
        </p:nvPicPr>
        <p:blipFill>
          <a:blip r:embed="rId22" cstate="print"/>
          <a:srcRect/>
          <a:stretch>
            <a:fillRect/>
          </a:stretch>
        </p:blipFill>
        <p:spPr bwMode="auto">
          <a:xfrm>
            <a:off x="106363" y="188913"/>
            <a:ext cx="793750" cy="493712"/>
          </a:xfrm>
          <a:prstGeom prst="rect">
            <a:avLst/>
          </a:prstGeom>
          <a:noFill/>
          <a:ln w="9525">
            <a:noFill/>
            <a:miter lim="800000"/>
            <a:headEnd/>
            <a:tailEnd/>
          </a:ln>
        </p:spPr>
      </p:pic>
      <p:sp>
        <p:nvSpPr>
          <p:cNvPr id="1030" name="Rectangle 10"/>
          <p:cNvSpPr>
            <a:spLocks noGrp="1" noChangeArrowheads="1"/>
          </p:cNvSpPr>
          <p:nvPr>
            <p:ph type="body" idx="1"/>
          </p:nvPr>
        </p:nvSpPr>
        <p:spPr bwMode="auto">
          <a:xfrm>
            <a:off x="457200" y="1419225"/>
            <a:ext cx="8229600" cy="4879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1" name="Rectangle 14"/>
          <p:cNvSpPr>
            <a:spLocks noGrp="1" noChangeArrowheads="1"/>
          </p:cNvSpPr>
          <p:nvPr>
            <p:ph type="title"/>
          </p:nvPr>
        </p:nvSpPr>
        <p:spPr bwMode="white">
          <a:xfrm>
            <a:off x="500063" y="722313"/>
            <a:ext cx="7800975"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1" name="页脚占位符 4"/>
          <p:cNvSpPr txBox="1">
            <a:spLocks/>
          </p:cNvSpPr>
          <p:nvPr/>
        </p:nvSpPr>
        <p:spPr>
          <a:xfrm>
            <a:off x="338138" y="6510338"/>
            <a:ext cx="2662237" cy="381000"/>
          </a:xfrm>
          <a:prstGeom prst="rect">
            <a:avLst/>
          </a:prstGeom>
        </p:spPr>
        <p:txBody>
          <a:bodyPr/>
          <a:lstStyle/>
          <a:p>
            <a:pPr algn="ctr">
              <a:defRPr/>
            </a:pPr>
            <a:r>
              <a:rPr lang="en-US" altLang="zh-CN" sz="1200">
                <a:latin typeface="微软雅黑" pitchFamily="34" charset="-122"/>
                <a:ea typeface="微软雅黑" pitchFamily="34" charset="-122"/>
              </a:rPr>
              <a:t>ChinaSoft International </a:t>
            </a:r>
            <a:r>
              <a:rPr lang="zh-CN" altLang="en-US" sz="1200">
                <a:latin typeface="微软雅黑" pitchFamily="34" charset="-122"/>
                <a:ea typeface="微软雅黑" pitchFamily="34" charset="-122"/>
              </a:rPr>
              <a:t>中软国际</a:t>
            </a:r>
          </a:p>
        </p:txBody>
      </p:sp>
      <p:sp>
        <p:nvSpPr>
          <p:cNvPr id="12" name="页脚占位符 4"/>
          <p:cNvSpPr txBox="1">
            <a:spLocks/>
          </p:cNvSpPr>
          <p:nvPr/>
        </p:nvSpPr>
        <p:spPr>
          <a:xfrm>
            <a:off x="6481763" y="6513513"/>
            <a:ext cx="2662237" cy="381000"/>
          </a:xfrm>
          <a:prstGeom prst="rect">
            <a:avLst/>
          </a:prstGeom>
        </p:spPr>
        <p:txBody>
          <a:bodyPr/>
          <a:lstStyle/>
          <a:p>
            <a:pPr algn="r" fontAlgn="auto">
              <a:spcBef>
                <a:spcPts val="0"/>
              </a:spcBef>
              <a:spcAft>
                <a:spcPts val="0"/>
              </a:spcAft>
              <a:defRPr/>
            </a:pPr>
            <a:r>
              <a:rPr lang="en-US" sz="1200" dirty="0">
                <a:latin typeface="微软雅黑" pitchFamily="34" charset="-122"/>
                <a:ea typeface="微软雅黑" pitchFamily="34" charset="-122"/>
              </a:rPr>
              <a:t>www.ChinaSofti.com</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6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Lst>
  <p:txStyles>
    <p:titleStyle>
      <a:lvl1pPr algn="l" rtl="0" eaLnBrk="0" fontAlgn="base" hangingPunct="0">
        <a:spcBef>
          <a:spcPct val="0"/>
        </a:spcBef>
        <a:spcAft>
          <a:spcPct val="0"/>
        </a:spcAft>
        <a:defRPr sz="3200" b="1">
          <a:solidFill>
            <a:schemeClr val="bg1"/>
          </a:solidFill>
          <a:latin typeface="微软雅黑" pitchFamily="34" charset="-122"/>
          <a:ea typeface="微软雅黑" pitchFamily="34" charset="-122"/>
          <a:cs typeface="+mj-cs"/>
        </a:defRPr>
      </a:lvl1pPr>
      <a:lvl2pPr algn="l" rtl="0" eaLnBrk="0" fontAlgn="base" hangingPunct="0">
        <a:spcBef>
          <a:spcPct val="0"/>
        </a:spcBef>
        <a:spcAft>
          <a:spcPct val="0"/>
        </a:spcAft>
        <a:defRPr sz="3200" b="1">
          <a:solidFill>
            <a:schemeClr val="bg1"/>
          </a:solidFill>
          <a:latin typeface="Arial Unicode MS" pitchFamily="34" charset="-122"/>
          <a:ea typeface="黑体" pitchFamily="2" charset="-122"/>
        </a:defRPr>
      </a:lvl2pPr>
      <a:lvl3pPr algn="l" rtl="0" eaLnBrk="0" fontAlgn="base" hangingPunct="0">
        <a:spcBef>
          <a:spcPct val="0"/>
        </a:spcBef>
        <a:spcAft>
          <a:spcPct val="0"/>
        </a:spcAft>
        <a:defRPr sz="3200" b="1">
          <a:solidFill>
            <a:schemeClr val="bg1"/>
          </a:solidFill>
          <a:latin typeface="Arial Unicode MS" pitchFamily="34" charset="-122"/>
          <a:ea typeface="黑体" pitchFamily="2" charset="-122"/>
        </a:defRPr>
      </a:lvl3pPr>
      <a:lvl4pPr algn="l" rtl="0" eaLnBrk="0" fontAlgn="base" hangingPunct="0">
        <a:spcBef>
          <a:spcPct val="0"/>
        </a:spcBef>
        <a:spcAft>
          <a:spcPct val="0"/>
        </a:spcAft>
        <a:defRPr sz="3200" b="1">
          <a:solidFill>
            <a:schemeClr val="bg1"/>
          </a:solidFill>
          <a:latin typeface="Arial Unicode MS" pitchFamily="34" charset="-122"/>
          <a:ea typeface="黑体" pitchFamily="2" charset="-122"/>
        </a:defRPr>
      </a:lvl4pPr>
      <a:lvl5pPr algn="l" rtl="0" eaLnBrk="0" fontAlgn="base" hangingPunct="0">
        <a:spcBef>
          <a:spcPct val="0"/>
        </a:spcBef>
        <a:spcAft>
          <a:spcPct val="0"/>
        </a:spcAft>
        <a:defRPr sz="3200" b="1">
          <a:solidFill>
            <a:schemeClr val="bg1"/>
          </a:solidFill>
          <a:latin typeface="Arial Unicode MS" pitchFamily="34" charset="-122"/>
          <a:ea typeface="黑体" pitchFamily="2" charset="-122"/>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342900" indent="-342900" algn="l" rtl="0" eaLnBrk="0" fontAlgn="base" hangingPunct="0">
        <a:lnSpc>
          <a:spcPct val="150000"/>
        </a:lnSpc>
        <a:spcBef>
          <a:spcPct val="20000"/>
        </a:spcBef>
        <a:spcAft>
          <a:spcPct val="0"/>
        </a:spcAft>
        <a:buClr>
          <a:schemeClr val="hlink"/>
        </a:buClr>
        <a:buBlip>
          <a:blip r:embed="rId23"/>
        </a:buBlip>
        <a:defRPr sz="2800">
          <a:solidFill>
            <a:schemeClr val="tx1"/>
          </a:solidFill>
          <a:latin typeface="微软雅黑" pitchFamily="34" charset="-122"/>
          <a:ea typeface="微软雅黑" pitchFamily="34" charset="-122"/>
          <a:cs typeface="+mn-cs"/>
        </a:defRPr>
      </a:lvl1pPr>
      <a:lvl2pPr marL="742950" indent="-285750" algn="l" rtl="0" eaLnBrk="0" fontAlgn="base" hangingPunct="0">
        <a:lnSpc>
          <a:spcPct val="150000"/>
        </a:lnSpc>
        <a:spcBef>
          <a:spcPct val="20000"/>
        </a:spcBef>
        <a:spcAft>
          <a:spcPct val="0"/>
        </a:spcAft>
        <a:buClr>
          <a:schemeClr val="accent1"/>
        </a:buClr>
        <a:buBlip>
          <a:blip r:embed="rId24"/>
        </a:buBlip>
        <a:defRPr sz="2400">
          <a:solidFill>
            <a:schemeClr val="tx1"/>
          </a:solidFill>
          <a:latin typeface="微软雅黑" pitchFamily="34" charset="-122"/>
          <a:ea typeface="微软雅黑" pitchFamily="34" charset="-122"/>
        </a:defRPr>
      </a:lvl2pPr>
      <a:lvl3pPr marL="1143000" indent="-228600" algn="l" rtl="0" eaLnBrk="0" fontAlgn="base" hangingPunct="0">
        <a:lnSpc>
          <a:spcPct val="150000"/>
        </a:lnSpc>
        <a:spcBef>
          <a:spcPct val="20000"/>
        </a:spcBef>
        <a:spcAft>
          <a:spcPct val="0"/>
        </a:spcAft>
        <a:buClr>
          <a:schemeClr val="tx1"/>
        </a:buClr>
        <a:buBlip>
          <a:blip r:embed="rId25"/>
        </a:buBlip>
        <a:defRPr sz="2000">
          <a:solidFill>
            <a:schemeClr val="tx1"/>
          </a:solidFill>
          <a:latin typeface="微软雅黑" pitchFamily="34" charset="-122"/>
          <a:ea typeface="微软雅黑" pitchFamily="34" charset="-122"/>
        </a:defRPr>
      </a:lvl3pPr>
      <a:lvl4pPr marL="1600200" indent="-228600" algn="l" rtl="0" eaLnBrk="0" fontAlgn="base" hangingPunct="0">
        <a:lnSpc>
          <a:spcPct val="150000"/>
        </a:lnSpc>
        <a:spcBef>
          <a:spcPct val="20000"/>
        </a:spcBef>
        <a:spcAft>
          <a:spcPct val="0"/>
        </a:spcAft>
        <a:buBlip>
          <a:blip r:embed="rId26"/>
        </a:buBlip>
        <a:defRPr sz="1800">
          <a:solidFill>
            <a:schemeClr val="tx1"/>
          </a:solidFill>
          <a:latin typeface="微软雅黑" pitchFamily="34" charset="-122"/>
          <a:ea typeface="微软雅黑" pitchFamily="34" charset="-122"/>
        </a:defRPr>
      </a:lvl4pPr>
      <a:lvl5pPr marL="2057400" indent="-228600" algn="l" rtl="0" eaLnBrk="0" fontAlgn="base" hangingPunct="0">
        <a:lnSpc>
          <a:spcPct val="150000"/>
        </a:lnSpc>
        <a:spcBef>
          <a:spcPct val="20000"/>
        </a:spcBef>
        <a:spcAft>
          <a:spcPct val="0"/>
        </a:spcAft>
        <a:buFont typeface="Arial" pitchFamily="34" charset="0"/>
        <a:buChar char="•"/>
        <a:defRPr sz="18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JS_chp2&#35838;&#22530;&#26696;&#20363;/settimeout1.html" TargetMode="External"/><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www.jsworkshop.com/test.cgi?lines=1"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01/1.3.2/a.html" TargetMode="Externa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hyperlink" Target="../01/1.3.2/b.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01/1.3.2/c.html"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01/1.3.2/d.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01/2&#31383;&#21475;&#24212;&#29992;/2.html" TargetMode="External"/><Relationship Id="rId2" Type="http://schemas.openxmlformats.org/officeDocument/2006/relationships/hyperlink" Target="../../01/1&#39564;&#35777;&#29992;&#25143;&#36755;&#20837;/1.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sz="4800" b="0" spc="200" dirty="0"/>
              <a:t>JavaScript</a:t>
            </a:r>
            <a:r>
              <a:rPr lang="zh-CN" altLang="en-US" sz="4800" b="0" spc="200" dirty="0"/>
              <a:t>教程</a:t>
            </a:r>
          </a:p>
        </p:txBody>
      </p:sp>
      <p:sp>
        <p:nvSpPr>
          <p:cNvPr id="3" name="副标题 2"/>
          <p:cNvSpPr>
            <a:spLocks noGrp="1"/>
          </p:cNvSpPr>
          <p:nvPr>
            <p:ph type="subTitle" idx="1"/>
          </p:nvPr>
        </p:nvSpPr>
        <p:spPr/>
        <p:txBody>
          <a:bodyPr/>
          <a:lstStyle/>
          <a:p>
            <a:endParaRPr lang="zh-CN" altLang="en-US"/>
          </a:p>
        </p:txBody>
      </p:sp>
      <p:sp>
        <p:nvSpPr>
          <p:cNvPr id="4" name="内容占位符 3"/>
          <p:cNvSpPr>
            <a:spLocks noGrp="1"/>
          </p:cNvSpPr>
          <p:nvPr>
            <p:ph sz="quarter" idx="10"/>
          </p:nvPr>
        </p:nvSpPr>
        <p:spPr/>
        <p:txBody>
          <a:bodyPr/>
          <a:lstStyle/>
          <a:p>
            <a:endParaRPr lang="zh-CN" altLang="en-US"/>
          </a:p>
        </p:txBody>
      </p:sp>
      <p:sp>
        <p:nvSpPr>
          <p:cNvPr id="5" name="文本占位符 4"/>
          <p:cNvSpPr>
            <a:spLocks noGrp="1"/>
          </p:cNvSpPr>
          <p:nvPr>
            <p:ph type="body" sz="quarter" idx="1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b="1" smtClean="0"/>
              <a:t>区别</a:t>
            </a:r>
            <a:r>
              <a:rPr lang="en-US" altLang="zh-CN" b="1" smtClean="0"/>
              <a:t>3:</a:t>
            </a:r>
            <a:r>
              <a:rPr lang="zh-CN" altLang="en-US" b="1" smtClean="0"/>
              <a:t>强变量和弱变量</a:t>
            </a:r>
            <a:r>
              <a:rPr lang="zh-CN" altLang="en-US" smtClean="0"/>
              <a:t> </a:t>
            </a:r>
          </a:p>
        </p:txBody>
      </p:sp>
      <p:sp>
        <p:nvSpPr>
          <p:cNvPr id="11267" name="Rectangle 3"/>
          <p:cNvSpPr>
            <a:spLocks noGrp="1" noChangeArrowheads="1"/>
          </p:cNvSpPr>
          <p:nvPr>
            <p:ph type="body" idx="1"/>
          </p:nvPr>
        </p:nvSpPr>
        <p:spPr/>
        <p:txBody>
          <a:bodyPr/>
          <a:lstStyle/>
          <a:p>
            <a:pPr eaLnBrk="1" hangingPunct="1">
              <a:lnSpc>
                <a:spcPct val="90000"/>
              </a:lnSpc>
            </a:pPr>
            <a:r>
              <a:rPr lang="zh-CN" altLang="en-US" sz="2100" smtClean="0"/>
              <a:t>两种语言所采取的变量是不一样的。</a:t>
            </a:r>
          </a:p>
          <a:p>
            <a:pPr eaLnBrk="1" hangingPunct="1">
              <a:lnSpc>
                <a:spcPct val="90000"/>
              </a:lnSpc>
            </a:pPr>
            <a:r>
              <a:rPr lang="en-US" altLang="zh-CN" sz="2100" smtClean="0"/>
              <a:t>Java</a:t>
            </a:r>
            <a:r>
              <a:rPr lang="zh-CN" altLang="en-US" sz="2100" smtClean="0"/>
              <a:t>采用</a:t>
            </a:r>
            <a:r>
              <a:rPr lang="zh-CN" altLang="en-US" sz="2100" b="1" smtClean="0">
                <a:solidFill>
                  <a:srgbClr val="FF3300"/>
                </a:solidFill>
              </a:rPr>
              <a:t>强类型</a:t>
            </a:r>
            <a:r>
              <a:rPr lang="zh-CN" altLang="en-US" sz="2100" smtClean="0"/>
              <a:t>变量检查，即所有变量在编译之前必须作声明。如</a:t>
            </a:r>
            <a:r>
              <a:rPr lang="en-US" altLang="zh-CN" sz="2100" smtClean="0"/>
              <a:t>: </a:t>
            </a:r>
            <a:br>
              <a:rPr lang="en-US" altLang="zh-CN" sz="2100" smtClean="0"/>
            </a:br>
            <a:r>
              <a:rPr lang="zh-CN" altLang="en-US" sz="2100" smtClean="0"/>
              <a:t>　　</a:t>
            </a:r>
            <a:r>
              <a:rPr lang="en-US" altLang="zh-CN" sz="2100" smtClean="0"/>
              <a:t>Integer x; </a:t>
            </a:r>
            <a:br>
              <a:rPr lang="en-US" altLang="zh-CN" sz="2100" smtClean="0"/>
            </a:br>
            <a:r>
              <a:rPr lang="zh-CN" altLang="en-US" sz="2100" smtClean="0"/>
              <a:t>　　</a:t>
            </a:r>
            <a:r>
              <a:rPr lang="en-US" altLang="zh-CN" sz="2100" smtClean="0"/>
              <a:t>String y;</a:t>
            </a:r>
            <a:br>
              <a:rPr lang="en-US" altLang="zh-CN" sz="2100" smtClean="0"/>
            </a:br>
            <a:r>
              <a:rPr lang="zh-CN" altLang="en-US" sz="2100" smtClean="0"/>
              <a:t>　　</a:t>
            </a:r>
            <a:r>
              <a:rPr lang="en-US" altLang="zh-CN" sz="2100" smtClean="0"/>
              <a:t>x=1234;</a:t>
            </a:r>
            <a:br>
              <a:rPr lang="en-US" altLang="zh-CN" sz="2100" smtClean="0"/>
            </a:br>
            <a:r>
              <a:rPr lang="zh-CN" altLang="en-US" sz="2100" smtClean="0"/>
              <a:t>　　</a:t>
            </a:r>
            <a:r>
              <a:rPr lang="en-US" altLang="zh-CN" sz="2100" smtClean="0"/>
              <a:t>x=4321;</a:t>
            </a:r>
            <a:br>
              <a:rPr lang="en-US" altLang="zh-CN" sz="2100" smtClean="0"/>
            </a:br>
            <a:r>
              <a:rPr lang="zh-CN" altLang="en-US" sz="2100" smtClean="0"/>
              <a:t>其中</a:t>
            </a:r>
            <a:r>
              <a:rPr lang="en-US" altLang="zh-CN" sz="2100" smtClean="0"/>
              <a:t>X=1234</a:t>
            </a:r>
            <a:r>
              <a:rPr lang="zh-CN" altLang="en-US" sz="2100" smtClean="0"/>
              <a:t>说明是一个整数，</a:t>
            </a:r>
            <a:r>
              <a:rPr lang="en-US" altLang="zh-CN" sz="2100" smtClean="0"/>
              <a:t>Y=4321</a:t>
            </a:r>
            <a:r>
              <a:rPr lang="zh-CN" altLang="en-US" sz="2100" smtClean="0"/>
              <a:t>说明是一个字符串。</a:t>
            </a:r>
          </a:p>
          <a:p>
            <a:pPr eaLnBrk="1" hangingPunct="1">
              <a:lnSpc>
                <a:spcPct val="90000"/>
              </a:lnSpc>
            </a:pPr>
            <a:r>
              <a:rPr lang="en-US" altLang="zh-CN" sz="2100" smtClean="0"/>
              <a:t>JavaScript</a:t>
            </a:r>
            <a:r>
              <a:rPr lang="zh-CN" altLang="en-US" sz="2100" smtClean="0"/>
              <a:t>中变量声明，采用其</a:t>
            </a:r>
            <a:r>
              <a:rPr lang="zh-CN" altLang="en-US" sz="2100" b="1" smtClean="0">
                <a:solidFill>
                  <a:srgbClr val="FF3300"/>
                </a:solidFill>
              </a:rPr>
              <a:t>弱类型</a:t>
            </a:r>
            <a:r>
              <a:rPr lang="zh-CN" altLang="en-US" sz="2100" smtClean="0"/>
              <a:t>。即变量在使用前不需作声明，而是解释器在运行时检查其数据类型，如：</a:t>
            </a:r>
            <a:br>
              <a:rPr lang="zh-CN" altLang="en-US" sz="2100" smtClean="0"/>
            </a:br>
            <a:r>
              <a:rPr lang="zh-CN" altLang="en-US" sz="2100" smtClean="0"/>
              <a:t>　　</a:t>
            </a:r>
            <a:r>
              <a:rPr lang="en-US" altLang="zh-CN" sz="2100" smtClean="0"/>
              <a:t>x=1234;</a:t>
            </a:r>
            <a:br>
              <a:rPr lang="en-US" altLang="zh-CN" sz="2100" smtClean="0"/>
            </a:br>
            <a:r>
              <a:rPr lang="zh-CN" altLang="en-US" sz="2100" smtClean="0"/>
              <a:t>　　</a:t>
            </a:r>
            <a:r>
              <a:rPr lang="en-US" altLang="zh-CN" sz="2100" smtClean="0"/>
              <a:t>y</a:t>
            </a:r>
            <a:r>
              <a:rPr lang="zh-CN" altLang="en-US" sz="2100" smtClean="0"/>
              <a:t>＝</a:t>
            </a:r>
            <a:r>
              <a:rPr lang="en-US" altLang="zh-CN" sz="2100" smtClean="0"/>
              <a:t>"4321";</a:t>
            </a:r>
            <a:br>
              <a:rPr lang="en-US" altLang="zh-CN" sz="2100" smtClean="0"/>
            </a:br>
            <a:r>
              <a:rPr lang="zh-CN" altLang="en-US" sz="2100" smtClean="0"/>
              <a:t>前者说明</a:t>
            </a:r>
            <a:r>
              <a:rPr lang="en-US" altLang="zh-CN" sz="2100" smtClean="0"/>
              <a:t>x</a:t>
            </a:r>
            <a:r>
              <a:rPr lang="zh-CN" altLang="en-US" sz="2100" smtClean="0"/>
              <a:t>为其数值型变量，而后者说明</a:t>
            </a:r>
            <a:r>
              <a:rPr lang="en-US" altLang="zh-CN" sz="2100" smtClean="0"/>
              <a:t>y</a:t>
            </a:r>
            <a:r>
              <a:rPr lang="zh-CN" altLang="en-US" sz="2100" smtClean="0"/>
              <a:t>为字符型变量。 </a:t>
            </a:r>
          </a:p>
        </p:txBody>
      </p:sp>
    </p:spTree>
    <p:extLst>
      <p:ext uri="{BB962C8B-B14F-4D97-AF65-F5344CB8AC3E}">
        <p14:creationId xmlns="" xmlns:p14="http://schemas.microsoft.com/office/powerpoint/2010/main" val="2015029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-5</a:t>
            </a:r>
          </a:p>
        </p:txBody>
      </p:sp>
      <p:sp>
        <p:nvSpPr>
          <p:cNvPr id="103427"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88A9AAFC-1B33-4BC3-AD6A-E755D0812096}" type="slidenum">
              <a:rPr lang="en-US" altLang="zh-CN" sz="1000">
                <a:solidFill>
                  <a:schemeClr val="tx1"/>
                </a:solidFill>
                <a:ea typeface="黑体" pitchFamily="49" charset="-122"/>
              </a:rPr>
              <a:pPr/>
              <a:t>100</a:t>
            </a:fld>
            <a:endParaRPr lang="en-US" altLang="zh-CN" sz="1000">
              <a:solidFill>
                <a:schemeClr val="tx1"/>
              </a:solidFill>
              <a:ea typeface="黑体" pitchFamily="49" charset="-122"/>
            </a:endParaRPr>
          </a:p>
        </p:txBody>
      </p:sp>
      <p:sp>
        <p:nvSpPr>
          <p:cNvPr id="823303" name="AutoShape 7"/>
          <p:cNvSpPr>
            <a:spLocks noChangeArrowheads="1"/>
          </p:cNvSpPr>
          <p:nvPr/>
        </p:nvSpPr>
        <p:spPr bwMode="auto">
          <a:xfrm>
            <a:off x="473075" y="1808163"/>
            <a:ext cx="8340725" cy="4008437"/>
          </a:xfrm>
          <a:prstGeom prst="roundRect">
            <a:avLst>
              <a:gd name="adj" fmla="val 269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宋体" pitchFamily="2" charset="-122"/>
              </a:rPr>
              <a:t>&lt;SCRIPT language="javascript"&gt;</a:t>
            </a:r>
          </a:p>
          <a:p>
            <a:pPr lvl="1"/>
            <a:r>
              <a:rPr lang="en-US" altLang="zh-CN" sz="1800">
                <a:solidFill>
                  <a:schemeClr val="tx1"/>
                </a:solidFill>
                <a:ea typeface="宋体" pitchFamily="2" charset="-122"/>
              </a:rPr>
              <a:t>function openwindow( ) </a:t>
            </a:r>
          </a:p>
          <a:p>
            <a:pPr lvl="1"/>
            <a:r>
              <a:rPr lang="en-US" altLang="zh-CN" sz="1800">
                <a:solidFill>
                  <a:schemeClr val="tx1"/>
                </a:solidFill>
                <a:ea typeface="宋体" pitchFamily="2" charset="-122"/>
              </a:rPr>
              <a:t>{ window.status="</a:t>
            </a:r>
            <a:r>
              <a:rPr lang="zh-CN" altLang="en-US" sz="1800">
                <a:solidFill>
                  <a:schemeClr val="tx1"/>
                </a:solidFill>
                <a:ea typeface="宋体" pitchFamily="2" charset="-122"/>
              </a:rPr>
              <a:t>系统当前状态：您正在注册用户</a:t>
            </a:r>
            <a:r>
              <a:rPr lang="en-US" altLang="zh-CN" sz="1800">
                <a:solidFill>
                  <a:schemeClr val="tx1"/>
                </a:solidFill>
                <a:ea typeface="宋体" pitchFamily="2" charset="-122"/>
              </a:rPr>
              <a:t>......";</a:t>
            </a:r>
          </a:p>
          <a:p>
            <a:pPr lvl="1"/>
            <a:r>
              <a:rPr lang="en-US" altLang="zh-CN" sz="1800">
                <a:solidFill>
                  <a:schemeClr val="tx1"/>
                </a:solidFill>
                <a:ea typeface="宋体" pitchFamily="2" charset="-122"/>
              </a:rPr>
              <a:t>  if (window.screen.width == 1024 &amp;&amp; window.screen.height == 768)</a:t>
            </a:r>
          </a:p>
          <a:p>
            <a:pPr lvl="1"/>
            <a:r>
              <a:rPr lang="en-US" altLang="zh-CN" sz="1800">
                <a:solidFill>
                  <a:schemeClr val="tx1"/>
                </a:solidFill>
                <a:ea typeface="宋体" pitchFamily="2" charset="-122"/>
              </a:rPr>
              <a:t>      window.</a:t>
            </a:r>
            <a:r>
              <a:rPr lang="en-US" altLang="zh-CN" sz="1800">
                <a:solidFill>
                  <a:srgbClr val="0000FF"/>
                </a:solidFill>
                <a:ea typeface="宋体" pitchFamily="2" charset="-122"/>
              </a:rPr>
              <a:t>showModalDialog</a:t>
            </a:r>
            <a:r>
              <a:rPr lang="en-US" altLang="zh-CN" sz="1800">
                <a:solidFill>
                  <a:schemeClr val="tx1"/>
                </a:solidFill>
                <a:ea typeface="宋体" pitchFamily="2" charset="-122"/>
              </a:rPr>
              <a:t>("register.html", "</a:t>
            </a:r>
            <a:r>
              <a:rPr lang="zh-CN" altLang="en-US" sz="1800">
                <a:solidFill>
                  <a:schemeClr val="tx1"/>
                </a:solidFill>
                <a:ea typeface="宋体" pitchFamily="2" charset="-122"/>
              </a:rPr>
              <a:t>注册窗口</a:t>
            </a:r>
            <a:r>
              <a:rPr lang="en-US" altLang="zh-CN" sz="1800">
                <a:solidFill>
                  <a:schemeClr val="tx1"/>
                </a:solidFill>
                <a:ea typeface="宋体" pitchFamily="2" charset="-122"/>
              </a:rPr>
              <a:t>", “dialogWidth:450px;dialogHeight:360px");</a:t>
            </a:r>
          </a:p>
          <a:p>
            <a:pPr lvl="1"/>
            <a:r>
              <a:rPr lang="en-US" altLang="zh-CN" sz="1800">
                <a:solidFill>
                  <a:schemeClr val="tx1"/>
                </a:solidFill>
                <a:ea typeface="宋体" pitchFamily="2" charset="-122"/>
              </a:rPr>
              <a:t>  else</a:t>
            </a:r>
          </a:p>
          <a:p>
            <a:pPr lvl="1"/>
            <a:r>
              <a:rPr lang="en-US" altLang="zh-CN" sz="1800">
                <a:solidFill>
                  <a:schemeClr val="tx1"/>
                </a:solidFill>
                <a:ea typeface="宋体" pitchFamily="2" charset="-122"/>
              </a:rPr>
              <a:t>      window.alert("</a:t>
            </a:r>
            <a:r>
              <a:rPr lang="zh-CN" altLang="en-US" sz="1800">
                <a:solidFill>
                  <a:schemeClr val="tx1"/>
                </a:solidFill>
                <a:ea typeface="宋体" pitchFamily="2" charset="-122"/>
              </a:rPr>
              <a:t>请设置分辨率为</a:t>
            </a:r>
            <a:r>
              <a:rPr lang="en-US" altLang="zh-CN" sz="1800">
                <a:solidFill>
                  <a:schemeClr val="tx1"/>
                </a:solidFill>
                <a:ea typeface="宋体" pitchFamily="2" charset="-122"/>
              </a:rPr>
              <a:t>1024x768</a:t>
            </a:r>
            <a:r>
              <a:rPr lang="zh-CN" altLang="en-US" sz="1800">
                <a:solidFill>
                  <a:schemeClr val="tx1"/>
                </a:solidFill>
                <a:ea typeface="宋体" pitchFamily="2" charset="-122"/>
              </a:rPr>
              <a:t>，然后再打开</a:t>
            </a:r>
            <a:r>
              <a:rPr lang="en-US" altLang="zh-CN" sz="1800">
                <a:solidFill>
                  <a:schemeClr val="tx1"/>
                </a:solidFill>
                <a:ea typeface="宋体" pitchFamily="2" charset="-122"/>
              </a:rPr>
              <a:t>");    }</a:t>
            </a:r>
          </a:p>
          <a:p>
            <a:pPr lvl="1"/>
            <a:r>
              <a:rPr lang="en-US" altLang="zh-CN" sz="1800">
                <a:solidFill>
                  <a:schemeClr val="tx1"/>
                </a:solidFill>
                <a:ea typeface="宋体" pitchFamily="2" charset="-122"/>
              </a:rPr>
              <a:t>function closewindow( )</a:t>
            </a:r>
          </a:p>
          <a:p>
            <a:pPr lvl="1"/>
            <a:r>
              <a:rPr lang="en-US" altLang="zh-CN" sz="1800">
                <a:solidFill>
                  <a:schemeClr val="tx1"/>
                </a:solidFill>
                <a:ea typeface="宋体" pitchFamily="2" charset="-122"/>
              </a:rPr>
              <a:t>{ if(window.confirm("</a:t>
            </a:r>
            <a:r>
              <a:rPr lang="zh-CN" altLang="en-US" sz="1800">
                <a:solidFill>
                  <a:schemeClr val="tx1"/>
                </a:solidFill>
                <a:ea typeface="宋体" pitchFamily="2" charset="-122"/>
              </a:rPr>
              <a:t>您确认要退出系统吗？</a:t>
            </a:r>
            <a:r>
              <a:rPr lang="en-US" altLang="zh-CN" sz="1800">
                <a:solidFill>
                  <a:schemeClr val="tx1"/>
                </a:solidFill>
                <a:ea typeface="宋体" pitchFamily="2" charset="-122"/>
              </a:rPr>
              <a:t>"))</a:t>
            </a:r>
          </a:p>
          <a:p>
            <a:pPr lvl="1"/>
            <a:r>
              <a:rPr lang="en-US" altLang="zh-CN" sz="1800">
                <a:solidFill>
                  <a:schemeClr val="tx1"/>
                </a:solidFill>
                <a:ea typeface="宋体" pitchFamily="2" charset="-122"/>
              </a:rPr>
              <a:t>      window.close( );   }</a:t>
            </a:r>
          </a:p>
          <a:p>
            <a:pPr lvl="1"/>
            <a:r>
              <a:rPr lang="en-US" altLang="zh-CN" sz="1800">
                <a:solidFill>
                  <a:schemeClr val="tx1"/>
                </a:solidFill>
                <a:ea typeface="宋体" pitchFamily="2" charset="-122"/>
              </a:rPr>
              <a:t>&lt;/SCRIPT&gt;</a:t>
            </a:r>
          </a:p>
          <a:p>
            <a:pPr lvl="1"/>
            <a:r>
              <a:rPr lang="en-US" altLang="zh-CN" sz="1800">
                <a:solidFill>
                  <a:schemeClr val="tx1"/>
                </a:solidFill>
                <a:ea typeface="宋体" pitchFamily="2" charset="-122"/>
              </a:rPr>
              <a:t>H3&gt;&lt;A href="javascript: </a:t>
            </a:r>
            <a:r>
              <a:rPr lang="en-US" altLang="zh-CN" sz="1800">
                <a:solidFill>
                  <a:srgbClr val="0000FF"/>
                </a:solidFill>
                <a:ea typeface="宋体" pitchFamily="2" charset="-122"/>
              </a:rPr>
              <a:t>openwindow( )</a:t>
            </a:r>
            <a:r>
              <a:rPr lang="en-US" altLang="zh-CN" sz="1800">
                <a:solidFill>
                  <a:schemeClr val="tx1"/>
                </a:solidFill>
                <a:ea typeface="宋体" pitchFamily="2" charset="-122"/>
              </a:rPr>
              <a:t> "&gt;</a:t>
            </a:r>
            <a:r>
              <a:rPr lang="zh-CN" altLang="en-US" sz="1800">
                <a:solidFill>
                  <a:schemeClr val="tx1"/>
                </a:solidFill>
                <a:ea typeface="宋体" pitchFamily="2" charset="-122"/>
              </a:rPr>
              <a:t>用户注册 </a:t>
            </a:r>
            <a:r>
              <a:rPr lang="en-US" altLang="zh-CN" sz="1800">
                <a:solidFill>
                  <a:schemeClr val="tx1"/>
                </a:solidFill>
                <a:ea typeface="宋体" pitchFamily="2" charset="-122"/>
              </a:rPr>
              <a:t>&lt;/A&gt;&lt;/H3&gt;</a:t>
            </a:r>
          </a:p>
          <a:p>
            <a:pPr lvl="1"/>
            <a:r>
              <a:rPr lang="en-US" altLang="zh-CN" sz="1800">
                <a:solidFill>
                  <a:schemeClr val="tx1"/>
                </a:solidFill>
                <a:ea typeface="宋体" pitchFamily="2" charset="-122"/>
              </a:rPr>
              <a:t>&lt;H3&gt;&lt;A href="javascript: closewindow( ) "&gt;</a:t>
            </a:r>
            <a:r>
              <a:rPr lang="zh-CN" altLang="en-US" sz="1800">
                <a:solidFill>
                  <a:schemeClr val="tx1"/>
                </a:solidFill>
                <a:ea typeface="宋体" pitchFamily="2" charset="-122"/>
              </a:rPr>
              <a:t>退 出</a:t>
            </a:r>
            <a:r>
              <a:rPr lang="en-US" altLang="zh-CN" sz="1800">
                <a:solidFill>
                  <a:schemeClr val="tx1"/>
                </a:solidFill>
                <a:ea typeface="宋体" pitchFamily="2" charset="-122"/>
              </a:rPr>
              <a:t>&lt;/A&gt;&lt;/H3&gt;</a:t>
            </a:r>
          </a:p>
        </p:txBody>
      </p:sp>
      <p:sp>
        <p:nvSpPr>
          <p:cNvPr id="823305" name="AutoShape 9"/>
          <p:cNvSpPr>
            <a:spLocks noChangeArrowheads="1"/>
          </p:cNvSpPr>
          <p:nvPr/>
        </p:nvSpPr>
        <p:spPr bwMode="auto">
          <a:xfrm>
            <a:off x="3851275" y="1700213"/>
            <a:ext cx="2016125" cy="990600"/>
          </a:xfrm>
          <a:prstGeom prst="wedgeRoundRectCallout">
            <a:avLst>
              <a:gd name="adj1" fmla="val -50236"/>
              <a:gd name="adj2" fmla="val 84935"/>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打开模式窗口，被打开窗口保持输入焦点。</a:t>
            </a:r>
          </a:p>
        </p:txBody>
      </p:sp>
      <p:sp>
        <p:nvSpPr>
          <p:cNvPr id="823306" name="AutoShape 10"/>
          <p:cNvSpPr>
            <a:spLocks noChangeArrowheads="1"/>
          </p:cNvSpPr>
          <p:nvPr/>
        </p:nvSpPr>
        <p:spPr bwMode="auto">
          <a:xfrm>
            <a:off x="4859338" y="4292600"/>
            <a:ext cx="1728787" cy="990600"/>
          </a:xfrm>
          <a:prstGeom prst="wedgeRoundRectCallout">
            <a:avLst>
              <a:gd name="adj1" fmla="val -54042"/>
              <a:gd name="adj2" fmla="val 74838"/>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使用超链接调用方法来打开模式窗口</a:t>
            </a:r>
          </a:p>
        </p:txBody>
      </p:sp>
      <p:pic>
        <p:nvPicPr>
          <p:cNvPr id="823307" name="Picture 11"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8313" y="908050"/>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88657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23307"/>
                                        </p:tgtEl>
                                        <p:attrNameLst>
                                          <p:attrName>style.visibility</p:attrName>
                                        </p:attrNameLst>
                                      </p:cBhvr>
                                      <p:to>
                                        <p:strVal val="visible"/>
                                      </p:to>
                                    </p:set>
                                    <p:anim calcmode="lin" valueType="num">
                                      <p:cBhvr additive="base">
                                        <p:cTn id="7" dur="500" fill="hold"/>
                                        <p:tgtEl>
                                          <p:spTgt spid="823307"/>
                                        </p:tgtEl>
                                        <p:attrNameLst>
                                          <p:attrName>ppt_x</p:attrName>
                                        </p:attrNameLst>
                                      </p:cBhvr>
                                      <p:tavLst>
                                        <p:tav tm="0">
                                          <p:val>
                                            <p:strVal val="1+#ppt_w/2"/>
                                          </p:val>
                                        </p:tav>
                                        <p:tav tm="100000">
                                          <p:val>
                                            <p:strVal val="#ppt_x"/>
                                          </p:val>
                                        </p:tav>
                                      </p:tavLst>
                                    </p:anim>
                                    <p:anim calcmode="lin" valueType="num">
                                      <p:cBhvr additive="base">
                                        <p:cTn id="8" dur="500" fill="hold"/>
                                        <p:tgtEl>
                                          <p:spTgt spid="8233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23303"/>
                                        </p:tgtEl>
                                        <p:attrNameLst>
                                          <p:attrName>style.visibility</p:attrName>
                                        </p:attrNameLst>
                                      </p:cBhvr>
                                      <p:to>
                                        <p:strVal val="visible"/>
                                      </p:to>
                                    </p:set>
                                    <p:animEffect transition="in" filter="blinds(horizontal)">
                                      <p:cBhvr>
                                        <p:cTn id="12" dur="500"/>
                                        <p:tgtEl>
                                          <p:spTgt spid="823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3305"/>
                                        </p:tgtEl>
                                        <p:attrNameLst>
                                          <p:attrName>style.visibility</p:attrName>
                                        </p:attrNameLst>
                                      </p:cBhvr>
                                      <p:to>
                                        <p:strVal val="visible"/>
                                      </p:to>
                                    </p:set>
                                    <p:animEffect transition="in" filter="wipe(left)">
                                      <p:cBhvr>
                                        <p:cTn id="17" dur="500"/>
                                        <p:tgtEl>
                                          <p:spTgt spid="823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3306"/>
                                        </p:tgtEl>
                                        <p:attrNameLst>
                                          <p:attrName>style.visibility</p:attrName>
                                        </p:attrNameLst>
                                      </p:cBhvr>
                                      <p:to>
                                        <p:strVal val="visible"/>
                                      </p:to>
                                    </p:set>
                                    <p:animEffect transition="in" filter="wipe(left)">
                                      <p:cBhvr>
                                        <p:cTn id="22" dur="500"/>
                                        <p:tgtEl>
                                          <p:spTgt spid="82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3" grpId="0" animBg="1"/>
      <p:bldP spid="823305" grpId="0" animBg="1"/>
      <p:bldP spid="82330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nchor="ctr"/>
          <a:lstStyle/>
          <a:p>
            <a:pPr eaLnBrk="1" hangingPunct="1"/>
            <a:r>
              <a:rPr lang="zh-CN" altLang="en-US" smtClean="0"/>
              <a:t>小结</a:t>
            </a:r>
            <a:r>
              <a:rPr lang="en-US" altLang="zh-CN" smtClean="0"/>
              <a:t>1</a:t>
            </a:r>
          </a:p>
        </p:txBody>
      </p:sp>
      <p:sp>
        <p:nvSpPr>
          <p:cNvPr id="104451"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F83A6BE8-AB4C-40F8-A435-AEA8C1AF0AFC}" type="slidenum">
              <a:rPr lang="en-US" altLang="zh-CN" sz="1000">
                <a:solidFill>
                  <a:schemeClr val="tx1"/>
                </a:solidFill>
                <a:ea typeface="黑体" pitchFamily="49" charset="-122"/>
              </a:rPr>
              <a:pPr/>
              <a:t>101</a:t>
            </a:fld>
            <a:endParaRPr lang="en-US" altLang="zh-CN" sz="1000">
              <a:solidFill>
                <a:schemeClr val="tx1"/>
              </a:solidFill>
              <a:ea typeface="黑体" pitchFamily="49" charset="-122"/>
            </a:endParaRPr>
          </a:p>
        </p:txBody>
      </p:sp>
      <p:pic>
        <p:nvPicPr>
          <p:cNvPr id="808972" name="Picture 12" descr="Snap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82838" y="1976438"/>
            <a:ext cx="5876925" cy="448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8973" name="Rectangle 13"/>
          <p:cNvSpPr>
            <a:spLocks noChangeArrowheads="1"/>
          </p:cNvSpPr>
          <p:nvPr/>
        </p:nvSpPr>
        <p:spPr bwMode="auto">
          <a:xfrm>
            <a:off x="2087563" y="765175"/>
            <a:ext cx="7056437"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b="0">
                <a:solidFill>
                  <a:schemeClr val="tx1"/>
                </a:solidFill>
                <a:latin typeface="黑体" pitchFamily="49" charset="-122"/>
                <a:ea typeface="宋体" pitchFamily="2" charset="-122"/>
              </a:rPr>
              <a:t>编写如左图所示，具有自动打开广告窗口和在浏览器状态栏中显示</a:t>
            </a:r>
            <a:r>
              <a:rPr lang="zh-CN" altLang="en-US" b="0">
                <a:solidFill>
                  <a:schemeClr val="tx1"/>
                </a:solidFill>
                <a:latin typeface="宋体" pitchFamily="2" charset="-122"/>
                <a:ea typeface="宋体" pitchFamily="2" charset="-122"/>
              </a:rPr>
              <a:t>“</a:t>
            </a:r>
            <a:r>
              <a:rPr lang="zh-CN" altLang="en-US" b="0">
                <a:solidFill>
                  <a:schemeClr val="tx1"/>
                </a:solidFill>
                <a:latin typeface="黑体" pitchFamily="49" charset="-122"/>
                <a:ea typeface="宋体" pitchFamily="2" charset="-122"/>
              </a:rPr>
              <a:t>欢迎你</a:t>
            </a:r>
            <a:r>
              <a:rPr lang="en-US" altLang="zh-CN" b="0">
                <a:solidFill>
                  <a:schemeClr val="tx1"/>
                </a:solidFill>
                <a:latin typeface="黑体" pitchFamily="49" charset="-122"/>
                <a:ea typeface="宋体" pitchFamily="2" charset="-122"/>
              </a:rPr>
              <a:t>......</a:t>
            </a:r>
            <a:r>
              <a:rPr lang="en-US" altLang="zh-CN" b="0">
                <a:solidFill>
                  <a:schemeClr val="tx1"/>
                </a:solidFill>
                <a:latin typeface="宋体" pitchFamily="2" charset="-122"/>
                <a:ea typeface="宋体" pitchFamily="2" charset="-122"/>
              </a:rPr>
              <a:t>”</a:t>
            </a:r>
            <a:r>
              <a:rPr lang="zh-CN" altLang="en-US" b="0">
                <a:solidFill>
                  <a:schemeClr val="tx1"/>
                </a:solidFill>
                <a:latin typeface="黑体" pitchFamily="49" charset="-122"/>
                <a:ea typeface="宋体" pitchFamily="2" charset="-122"/>
              </a:rPr>
              <a:t>信息的页面。</a:t>
            </a:r>
          </a:p>
        </p:txBody>
      </p:sp>
      <p:sp>
        <p:nvSpPr>
          <p:cNvPr id="808974" name="AutoShape 14"/>
          <p:cNvSpPr>
            <a:spLocks noChangeArrowheads="1"/>
          </p:cNvSpPr>
          <p:nvPr/>
        </p:nvSpPr>
        <p:spPr bwMode="auto">
          <a:xfrm>
            <a:off x="6127750" y="2049463"/>
            <a:ext cx="792163" cy="693737"/>
          </a:xfrm>
          <a:prstGeom prst="wedgeRoundRectCallout">
            <a:avLst>
              <a:gd name="adj1" fmla="val -102106"/>
              <a:gd name="adj2" fmla="val 6006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广告窗口</a:t>
            </a:r>
          </a:p>
        </p:txBody>
      </p:sp>
      <p:sp>
        <p:nvSpPr>
          <p:cNvPr id="808977" name="AutoShape 17"/>
          <p:cNvSpPr>
            <a:spLocks noChangeArrowheads="1"/>
          </p:cNvSpPr>
          <p:nvPr/>
        </p:nvSpPr>
        <p:spPr bwMode="auto">
          <a:xfrm>
            <a:off x="1158875" y="5576888"/>
            <a:ext cx="1008063" cy="693737"/>
          </a:xfrm>
          <a:prstGeom prst="wedgeRoundRectCallout">
            <a:avLst>
              <a:gd name="adj1" fmla="val 91417"/>
              <a:gd name="adj2" fmla="val 58236"/>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状态栏信息</a:t>
            </a:r>
          </a:p>
        </p:txBody>
      </p:sp>
      <p:pic>
        <p:nvPicPr>
          <p:cNvPr id="808980" name="Picture 20" descr="现场编程"/>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84213" y="981075"/>
            <a:ext cx="865187" cy="865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95151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08980"/>
                                        </p:tgtEl>
                                        <p:attrNameLst>
                                          <p:attrName>style.visibility</p:attrName>
                                        </p:attrNameLst>
                                      </p:cBhvr>
                                      <p:to>
                                        <p:strVal val="visible"/>
                                      </p:to>
                                    </p:set>
                                    <p:anim calcmode="lin" valueType="num">
                                      <p:cBhvr additive="base">
                                        <p:cTn id="7" dur="500" fill="hold"/>
                                        <p:tgtEl>
                                          <p:spTgt spid="808980"/>
                                        </p:tgtEl>
                                        <p:attrNameLst>
                                          <p:attrName>ppt_x</p:attrName>
                                        </p:attrNameLst>
                                      </p:cBhvr>
                                      <p:tavLst>
                                        <p:tav tm="0">
                                          <p:val>
                                            <p:strVal val="1+#ppt_w/2"/>
                                          </p:val>
                                        </p:tav>
                                        <p:tav tm="100000">
                                          <p:val>
                                            <p:strVal val="#ppt_x"/>
                                          </p:val>
                                        </p:tav>
                                      </p:tavLst>
                                    </p:anim>
                                    <p:anim calcmode="lin" valueType="num">
                                      <p:cBhvr additive="base">
                                        <p:cTn id="8" dur="500" fill="hold"/>
                                        <p:tgtEl>
                                          <p:spTgt spid="8089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8973"/>
                                        </p:tgtEl>
                                        <p:attrNameLst>
                                          <p:attrName>style.visibility</p:attrName>
                                        </p:attrNameLst>
                                      </p:cBhvr>
                                      <p:to>
                                        <p:strVal val="visible"/>
                                      </p:to>
                                    </p:set>
                                    <p:anim calcmode="lin" valueType="num">
                                      <p:cBhvr additive="base">
                                        <p:cTn id="12" dur="500" fill="hold"/>
                                        <p:tgtEl>
                                          <p:spTgt spid="808973"/>
                                        </p:tgtEl>
                                        <p:attrNameLst>
                                          <p:attrName>ppt_x</p:attrName>
                                        </p:attrNameLst>
                                      </p:cBhvr>
                                      <p:tavLst>
                                        <p:tav tm="0">
                                          <p:val>
                                            <p:strVal val="0-#ppt_w/2"/>
                                          </p:val>
                                        </p:tav>
                                        <p:tav tm="100000">
                                          <p:val>
                                            <p:strVal val="#ppt_x"/>
                                          </p:val>
                                        </p:tav>
                                      </p:tavLst>
                                    </p:anim>
                                    <p:anim calcmode="lin" valueType="num">
                                      <p:cBhvr additive="base">
                                        <p:cTn id="13" dur="500" fill="hold"/>
                                        <p:tgtEl>
                                          <p:spTgt spid="8089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5" presetClass="entr" presetSubtype="10" fill="hold" nodeType="afterEffect">
                                  <p:stCondLst>
                                    <p:cond delay="0"/>
                                  </p:stCondLst>
                                  <p:childTnLst>
                                    <p:set>
                                      <p:cBhvr>
                                        <p:cTn id="16" dur="1" fill="hold">
                                          <p:stCondLst>
                                            <p:cond delay="0"/>
                                          </p:stCondLst>
                                        </p:cTn>
                                        <p:tgtEl>
                                          <p:spTgt spid="808972"/>
                                        </p:tgtEl>
                                        <p:attrNameLst>
                                          <p:attrName>style.visibility</p:attrName>
                                        </p:attrNameLst>
                                      </p:cBhvr>
                                      <p:to>
                                        <p:strVal val="visible"/>
                                      </p:to>
                                    </p:set>
                                    <p:animEffect transition="in" filter="checkerboard(across)">
                                      <p:cBhvr>
                                        <p:cTn id="17" dur="500"/>
                                        <p:tgtEl>
                                          <p:spTgt spid="808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74"/>
                                        </p:tgtEl>
                                        <p:attrNameLst>
                                          <p:attrName>style.visibility</p:attrName>
                                        </p:attrNameLst>
                                      </p:cBhvr>
                                      <p:to>
                                        <p:strVal val="visible"/>
                                      </p:to>
                                    </p:set>
                                    <p:animEffect transition="in" filter="wipe(left)">
                                      <p:cBhvr>
                                        <p:cTn id="22" dur="500"/>
                                        <p:tgtEl>
                                          <p:spTgt spid="80897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08977"/>
                                        </p:tgtEl>
                                        <p:attrNameLst>
                                          <p:attrName>style.visibility</p:attrName>
                                        </p:attrNameLst>
                                      </p:cBhvr>
                                      <p:to>
                                        <p:strVal val="visible"/>
                                      </p:to>
                                    </p:set>
                                    <p:animEffect transition="in" filter="wipe(left)">
                                      <p:cBhvr>
                                        <p:cTn id="26" dur="500"/>
                                        <p:tgtEl>
                                          <p:spTgt spid="80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73" grpId="0"/>
      <p:bldP spid="808974" grpId="0" animBg="1"/>
      <p:bldP spid="80897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nchor="ctr"/>
          <a:lstStyle/>
          <a:p>
            <a:pPr eaLnBrk="1" hangingPunct="1"/>
            <a:r>
              <a:rPr lang="en-US" altLang="zh-CN" smtClean="0"/>
              <a:t>Date</a:t>
            </a:r>
            <a:r>
              <a:rPr lang="zh-CN" altLang="en-US" smtClean="0"/>
              <a:t>对象做时钟显示</a:t>
            </a:r>
            <a:r>
              <a:rPr lang="en-US" altLang="zh-CN" smtClean="0"/>
              <a:t>-1</a:t>
            </a:r>
          </a:p>
        </p:txBody>
      </p:sp>
      <p:sp>
        <p:nvSpPr>
          <p:cNvPr id="105475"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7454E933-70F0-4654-8799-4A6E00C3490F}" type="slidenum">
              <a:rPr lang="en-US" altLang="zh-CN" sz="1000">
                <a:solidFill>
                  <a:schemeClr val="tx1"/>
                </a:solidFill>
                <a:ea typeface="黑体" pitchFamily="49" charset="-122"/>
              </a:rPr>
              <a:pPr/>
              <a:t>102</a:t>
            </a:fld>
            <a:endParaRPr lang="en-US" altLang="zh-CN" sz="1000">
              <a:solidFill>
                <a:schemeClr val="tx1"/>
              </a:solidFill>
              <a:ea typeface="黑体" pitchFamily="49" charset="-122"/>
            </a:endParaRPr>
          </a:p>
        </p:txBody>
      </p:sp>
      <p:sp>
        <p:nvSpPr>
          <p:cNvPr id="828429" name="Rectangle 13"/>
          <p:cNvSpPr>
            <a:spLocks noChangeArrowheads="1"/>
          </p:cNvSpPr>
          <p:nvPr/>
        </p:nvSpPr>
        <p:spPr bwMode="auto">
          <a:xfrm>
            <a:off x="712788" y="1916113"/>
            <a:ext cx="7156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zh-CN" altLang="en-US" sz="2400">
                <a:solidFill>
                  <a:schemeClr val="tx1"/>
                </a:solidFill>
                <a:ea typeface="黑体" pitchFamily="49" charset="-122"/>
              </a:rPr>
              <a:t>如何实现如演示示例</a:t>
            </a:r>
            <a:r>
              <a:rPr lang="en-US" altLang="zh-CN" sz="2400">
                <a:solidFill>
                  <a:schemeClr val="tx1"/>
                </a:solidFill>
                <a:ea typeface="黑体" pitchFamily="49" charset="-122"/>
              </a:rPr>
              <a:t>3</a:t>
            </a:r>
            <a:r>
              <a:rPr lang="zh-CN" altLang="en-US" sz="2400">
                <a:solidFill>
                  <a:schemeClr val="tx1"/>
                </a:solidFill>
                <a:ea typeface="黑体" pitchFamily="49" charset="-122"/>
              </a:rPr>
              <a:t>中所示的时钟效果？</a:t>
            </a:r>
          </a:p>
        </p:txBody>
      </p:sp>
      <p:sp>
        <p:nvSpPr>
          <p:cNvPr id="828431" name="AutoShape 15"/>
          <p:cNvSpPr>
            <a:spLocks noChangeArrowheads="1"/>
          </p:cNvSpPr>
          <p:nvPr/>
        </p:nvSpPr>
        <p:spPr bwMode="gray">
          <a:xfrm>
            <a:off x="2555875" y="2708275"/>
            <a:ext cx="4824413" cy="79216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zh-CN" altLang="en-US" sz="1800">
                <a:solidFill>
                  <a:schemeClr val="tx1"/>
                </a:solidFill>
                <a:latin typeface="黑体" pitchFamily="2" charset="-122"/>
                <a:ea typeface="黑体" pitchFamily="2" charset="-122"/>
                <a:cs typeface="Times New Roman" pitchFamily="18" charset="0"/>
              </a:rPr>
              <a:t>演示示例</a:t>
            </a:r>
            <a:r>
              <a:rPr lang="en-US" altLang="zh-CN" sz="1800">
                <a:solidFill>
                  <a:schemeClr val="tx1"/>
                </a:solidFill>
                <a:latin typeface="黑体" pitchFamily="2" charset="-122"/>
                <a:ea typeface="黑体" pitchFamily="2" charset="-122"/>
                <a:cs typeface="Times New Roman" pitchFamily="18" charset="0"/>
              </a:rPr>
              <a:t>3</a:t>
            </a:r>
            <a:r>
              <a:rPr lang="zh-CN" altLang="en-US" sz="1800">
                <a:solidFill>
                  <a:schemeClr val="tx1"/>
                </a:solidFill>
                <a:latin typeface="黑体" pitchFamily="2" charset="-122"/>
                <a:ea typeface="黑体" pitchFamily="2" charset="-122"/>
                <a:cs typeface="Times New Roman" pitchFamily="18" charset="0"/>
              </a:rPr>
              <a:t>：</a:t>
            </a:r>
            <a:r>
              <a:rPr lang="zh-CN" altLang="en-US" sz="1800">
                <a:solidFill>
                  <a:schemeClr val="tx1"/>
                </a:solidFill>
                <a:latin typeface="黑体" pitchFamily="2" charset="-122"/>
                <a:ea typeface="黑体" pitchFamily="2" charset="-122"/>
                <a:cs typeface="Times New Roman" pitchFamily="18" charset="0"/>
                <a:hlinkClick r:id="rId2" action="ppaction://hlinkfile"/>
              </a:rPr>
              <a:t>时钟效果演示</a:t>
            </a:r>
            <a:endParaRPr lang="zh-CN" altLang="en-US" sz="1800">
              <a:solidFill>
                <a:schemeClr val="tx1"/>
              </a:solidFill>
              <a:latin typeface="黑体" pitchFamily="2" charset="-122"/>
              <a:ea typeface="黑体" pitchFamily="2" charset="-122"/>
              <a:cs typeface="Times New Roman" pitchFamily="18" charset="0"/>
            </a:endParaRPr>
          </a:p>
        </p:txBody>
      </p:sp>
      <p:sp>
        <p:nvSpPr>
          <p:cNvPr id="828436" name="Rectangle 20"/>
          <p:cNvSpPr>
            <a:spLocks noChangeArrowheads="1"/>
          </p:cNvSpPr>
          <p:nvPr/>
        </p:nvSpPr>
        <p:spPr bwMode="auto">
          <a:xfrm>
            <a:off x="755650" y="4437063"/>
            <a:ext cx="7993063" cy="118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zh-CN" altLang="en-US" sz="2400">
                <a:solidFill>
                  <a:schemeClr val="tx1"/>
                </a:solidFill>
                <a:ea typeface="黑体" pitchFamily="49" charset="-122"/>
              </a:rPr>
              <a:t>由于涉及到时间的显示问题，所以要用到日期对象</a:t>
            </a:r>
            <a:r>
              <a:rPr lang="en-US" altLang="zh-CN" sz="2400">
                <a:solidFill>
                  <a:schemeClr val="tx1"/>
                </a:solidFill>
                <a:ea typeface="黑体" pitchFamily="49" charset="-122"/>
              </a:rPr>
              <a:t>Date</a:t>
            </a:r>
            <a:r>
              <a:rPr lang="zh-CN" altLang="en-US" sz="2400">
                <a:solidFill>
                  <a:schemeClr val="tx1"/>
                </a:solidFill>
                <a:ea typeface="黑体" pitchFamily="49" charset="-122"/>
              </a:rPr>
              <a:t>。还有时间在不停地走，因此需要不断地调用一个函数，所以要用到</a:t>
            </a:r>
            <a:r>
              <a:rPr lang="en-US" altLang="zh-CN" sz="2400">
                <a:solidFill>
                  <a:schemeClr val="tx1"/>
                </a:solidFill>
                <a:ea typeface="黑体" pitchFamily="49" charset="-122"/>
              </a:rPr>
              <a:t>Windows</a:t>
            </a:r>
            <a:r>
              <a:rPr lang="zh-CN" altLang="en-US" sz="2400">
                <a:solidFill>
                  <a:schemeClr val="tx1"/>
                </a:solidFill>
                <a:ea typeface="黑体" pitchFamily="49" charset="-122"/>
              </a:rPr>
              <a:t>的定时器</a:t>
            </a:r>
            <a:r>
              <a:rPr lang="en-US" altLang="zh-CN" sz="2400">
                <a:solidFill>
                  <a:schemeClr val="tx1"/>
                </a:solidFill>
                <a:ea typeface="黑体" pitchFamily="49" charset="-122"/>
              </a:rPr>
              <a:t>setTimeout( )</a:t>
            </a:r>
            <a:r>
              <a:rPr lang="zh-CN" altLang="en-US" sz="2400">
                <a:solidFill>
                  <a:schemeClr val="tx1"/>
                </a:solidFill>
                <a:ea typeface="黑体" pitchFamily="49" charset="-122"/>
              </a:rPr>
              <a:t>方法。</a:t>
            </a:r>
          </a:p>
        </p:txBody>
      </p:sp>
      <p:pic>
        <p:nvPicPr>
          <p:cNvPr id="828437" name="Picture 21" descr="问题"/>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8675" y="981075"/>
            <a:ext cx="1079500"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28438" name="Picture 22" descr="分析"/>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2625" y="3141663"/>
            <a:ext cx="1152525" cy="1046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260661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28437"/>
                                        </p:tgtEl>
                                        <p:attrNameLst>
                                          <p:attrName>style.visibility</p:attrName>
                                        </p:attrNameLst>
                                      </p:cBhvr>
                                      <p:to>
                                        <p:strVal val="visible"/>
                                      </p:to>
                                    </p:set>
                                    <p:anim calcmode="lin" valueType="num">
                                      <p:cBhvr additive="base">
                                        <p:cTn id="7" dur="500" fill="hold"/>
                                        <p:tgtEl>
                                          <p:spTgt spid="828437"/>
                                        </p:tgtEl>
                                        <p:attrNameLst>
                                          <p:attrName>ppt_x</p:attrName>
                                        </p:attrNameLst>
                                      </p:cBhvr>
                                      <p:tavLst>
                                        <p:tav tm="0">
                                          <p:val>
                                            <p:strVal val="1+#ppt_w/2"/>
                                          </p:val>
                                        </p:tav>
                                        <p:tav tm="100000">
                                          <p:val>
                                            <p:strVal val="#ppt_x"/>
                                          </p:val>
                                        </p:tav>
                                      </p:tavLst>
                                    </p:anim>
                                    <p:anim calcmode="lin" valueType="num">
                                      <p:cBhvr additive="base">
                                        <p:cTn id="8" dur="500" fill="hold"/>
                                        <p:tgtEl>
                                          <p:spTgt spid="82843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28429"/>
                                        </p:tgtEl>
                                        <p:attrNameLst>
                                          <p:attrName>style.visibility</p:attrName>
                                        </p:attrNameLst>
                                      </p:cBhvr>
                                      <p:to>
                                        <p:strVal val="visible"/>
                                      </p:to>
                                    </p:set>
                                    <p:anim calcmode="lin" valueType="num">
                                      <p:cBhvr additive="base">
                                        <p:cTn id="12" dur="500" fill="hold"/>
                                        <p:tgtEl>
                                          <p:spTgt spid="828429"/>
                                        </p:tgtEl>
                                        <p:attrNameLst>
                                          <p:attrName>ppt_x</p:attrName>
                                        </p:attrNameLst>
                                      </p:cBhvr>
                                      <p:tavLst>
                                        <p:tav tm="0">
                                          <p:val>
                                            <p:strVal val="0-#ppt_w/2"/>
                                          </p:val>
                                        </p:tav>
                                        <p:tav tm="100000">
                                          <p:val>
                                            <p:strVal val="#ppt_x"/>
                                          </p:val>
                                        </p:tav>
                                      </p:tavLst>
                                    </p:anim>
                                    <p:anim calcmode="lin" valueType="num">
                                      <p:cBhvr additive="base">
                                        <p:cTn id="13" dur="500" fill="hold"/>
                                        <p:tgtEl>
                                          <p:spTgt spid="82842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28431"/>
                                        </p:tgtEl>
                                        <p:attrNameLst>
                                          <p:attrName>style.visibility</p:attrName>
                                        </p:attrNameLst>
                                      </p:cBhvr>
                                      <p:to>
                                        <p:strVal val="visible"/>
                                      </p:to>
                                    </p:set>
                                    <p:animEffect transition="in" filter="wipe(left)">
                                      <p:cBhvr>
                                        <p:cTn id="17" dur="500"/>
                                        <p:tgtEl>
                                          <p:spTgt spid="828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828438"/>
                                        </p:tgtEl>
                                        <p:attrNameLst>
                                          <p:attrName>style.visibility</p:attrName>
                                        </p:attrNameLst>
                                      </p:cBhvr>
                                      <p:to>
                                        <p:strVal val="visible"/>
                                      </p:to>
                                    </p:set>
                                    <p:anim calcmode="lin" valueType="num">
                                      <p:cBhvr additive="base">
                                        <p:cTn id="22" dur="500" fill="hold"/>
                                        <p:tgtEl>
                                          <p:spTgt spid="828438"/>
                                        </p:tgtEl>
                                        <p:attrNameLst>
                                          <p:attrName>ppt_x</p:attrName>
                                        </p:attrNameLst>
                                      </p:cBhvr>
                                      <p:tavLst>
                                        <p:tav tm="0">
                                          <p:val>
                                            <p:strVal val="1+#ppt_w/2"/>
                                          </p:val>
                                        </p:tav>
                                        <p:tav tm="100000">
                                          <p:val>
                                            <p:strVal val="#ppt_x"/>
                                          </p:val>
                                        </p:tav>
                                      </p:tavLst>
                                    </p:anim>
                                    <p:anim calcmode="lin" valueType="num">
                                      <p:cBhvr additive="base">
                                        <p:cTn id="23" dur="500" fill="hold"/>
                                        <p:tgtEl>
                                          <p:spTgt spid="82843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828436"/>
                                        </p:tgtEl>
                                        <p:attrNameLst>
                                          <p:attrName>style.visibility</p:attrName>
                                        </p:attrNameLst>
                                      </p:cBhvr>
                                      <p:to>
                                        <p:strVal val="visible"/>
                                      </p:to>
                                    </p:set>
                                    <p:anim calcmode="lin" valueType="num">
                                      <p:cBhvr additive="base">
                                        <p:cTn id="27" dur="500" fill="hold"/>
                                        <p:tgtEl>
                                          <p:spTgt spid="828436"/>
                                        </p:tgtEl>
                                        <p:attrNameLst>
                                          <p:attrName>ppt_x</p:attrName>
                                        </p:attrNameLst>
                                      </p:cBhvr>
                                      <p:tavLst>
                                        <p:tav tm="0">
                                          <p:val>
                                            <p:strVal val="0-#ppt_w/2"/>
                                          </p:val>
                                        </p:tav>
                                        <p:tav tm="100000">
                                          <p:val>
                                            <p:strVal val="#ppt_x"/>
                                          </p:val>
                                        </p:tav>
                                      </p:tavLst>
                                    </p:anim>
                                    <p:anim calcmode="lin" valueType="num">
                                      <p:cBhvr additive="base">
                                        <p:cTn id="28" dur="500" fill="hold"/>
                                        <p:tgtEl>
                                          <p:spTgt spid="82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9" grpId="0"/>
      <p:bldP spid="828431" grpId="0" animBg="1"/>
      <p:bldP spid="82843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611188" y="1052513"/>
            <a:ext cx="5386387" cy="490537"/>
          </a:xfrm>
        </p:spPr>
        <p:txBody>
          <a:bodyPr anchor="ctr"/>
          <a:lstStyle/>
          <a:p>
            <a:pPr eaLnBrk="1" hangingPunct="1"/>
            <a:r>
              <a:rPr lang="en-US" altLang="zh-CN" sz="3400" smtClean="0"/>
              <a:t>Date</a:t>
            </a:r>
            <a:r>
              <a:rPr lang="zh-CN" altLang="en-US" sz="3400" smtClean="0"/>
              <a:t>对象做时钟显示</a:t>
            </a:r>
            <a:r>
              <a:rPr lang="en-US" altLang="zh-CN" sz="3400" smtClean="0"/>
              <a:t>-2</a:t>
            </a:r>
          </a:p>
        </p:txBody>
      </p:sp>
      <p:sp>
        <p:nvSpPr>
          <p:cNvPr id="832538" name="Rectangle 26"/>
          <p:cNvSpPr>
            <a:spLocks noGrp="1" noChangeArrowheads="1"/>
          </p:cNvSpPr>
          <p:nvPr>
            <p:ph type="body" sz="half" idx="4294967295"/>
          </p:nvPr>
        </p:nvSpPr>
        <p:spPr>
          <a:xfrm>
            <a:off x="468313" y="1700213"/>
            <a:ext cx="8218487" cy="4497387"/>
          </a:xfrm>
          <a:noFill/>
        </p:spPr>
        <p:txBody>
          <a:bodyPr/>
          <a:lstStyle/>
          <a:p>
            <a:pPr marL="342900" indent="-342900" eaLnBrk="1" hangingPunct="1"/>
            <a:r>
              <a:rPr lang="en-US" altLang="zh-CN" smtClean="0"/>
              <a:t>Date </a:t>
            </a:r>
            <a:r>
              <a:rPr lang="zh-CN" altLang="en-US" smtClean="0"/>
              <a:t>对象存储的日期为自 </a:t>
            </a:r>
            <a:r>
              <a:rPr lang="en-US" altLang="zh-CN" smtClean="0"/>
              <a:t>1970 </a:t>
            </a:r>
            <a:r>
              <a:rPr lang="zh-CN" altLang="en-US" smtClean="0"/>
              <a:t>年 </a:t>
            </a:r>
            <a:r>
              <a:rPr lang="en-US" altLang="zh-CN" smtClean="0"/>
              <a:t>1 </a:t>
            </a:r>
            <a:r>
              <a:rPr lang="zh-CN" altLang="en-US" smtClean="0"/>
              <a:t>月 </a:t>
            </a:r>
            <a:r>
              <a:rPr lang="en-US" altLang="zh-CN" smtClean="0"/>
              <a:t>1 </a:t>
            </a:r>
            <a:r>
              <a:rPr lang="zh-CN" altLang="en-US" smtClean="0"/>
              <a:t>日 </a:t>
            </a:r>
            <a:r>
              <a:rPr lang="en-US" altLang="zh-CN" smtClean="0"/>
              <a:t>00:00:00 </a:t>
            </a:r>
            <a:r>
              <a:rPr lang="zh-CN" altLang="en-US" smtClean="0"/>
              <a:t>以来的毫秒数</a:t>
            </a:r>
          </a:p>
        </p:txBody>
      </p:sp>
      <p:sp>
        <p:nvSpPr>
          <p:cNvPr id="106500" name="灯片编号占位符 6"/>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1162812A-F03C-4ABA-AD43-3E71D9B867AB}" type="slidenum">
              <a:rPr lang="en-US" altLang="zh-CN" sz="1000">
                <a:solidFill>
                  <a:schemeClr val="tx1"/>
                </a:solidFill>
                <a:ea typeface="黑体" pitchFamily="49" charset="-122"/>
              </a:rPr>
              <a:pPr/>
              <a:t>103</a:t>
            </a:fld>
            <a:endParaRPr lang="en-US" altLang="zh-CN" sz="1000">
              <a:solidFill>
                <a:schemeClr val="tx1"/>
              </a:solidFill>
              <a:ea typeface="黑体" pitchFamily="49" charset="-122"/>
            </a:endParaRPr>
          </a:p>
        </p:txBody>
      </p:sp>
      <p:sp>
        <p:nvSpPr>
          <p:cNvPr id="832539" name="AutoShape 27"/>
          <p:cNvSpPr>
            <a:spLocks noChangeArrowheads="1"/>
          </p:cNvSpPr>
          <p:nvPr/>
        </p:nvSpPr>
        <p:spPr bwMode="gray">
          <a:xfrm>
            <a:off x="1908175" y="2852738"/>
            <a:ext cx="5256213" cy="509587"/>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en-US" altLang="zh-CN" sz="1800">
                <a:solidFill>
                  <a:schemeClr val="tx1"/>
                </a:solidFill>
                <a:ea typeface="黑体" pitchFamily="2" charset="-122"/>
                <a:cs typeface="Times New Roman" pitchFamily="18" charset="0"/>
              </a:rPr>
              <a:t>var </a:t>
            </a:r>
            <a:r>
              <a:rPr lang="zh-CN" altLang="en-US" sz="1800">
                <a:solidFill>
                  <a:schemeClr val="tx1"/>
                </a:solidFill>
                <a:ea typeface="黑体" pitchFamily="2" charset="-122"/>
                <a:cs typeface="Times New Roman" pitchFamily="18" charset="0"/>
              </a:rPr>
              <a:t>日期对象 </a:t>
            </a:r>
            <a:r>
              <a:rPr lang="en-US" sz="1800">
                <a:solidFill>
                  <a:schemeClr val="tx1"/>
                </a:solidFill>
                <a:ea typeface="黑体" pitchFamily="2" charset="-122"/>
                <a:cs typeface="Times New Roman" pitchFamily="18" charset="0"/>
              </a:rPr>
              <a:t>= new Date (</a:t>
            </a:r>
            <a:r>
              <a:rPr lang="zh-CN" altLang="en-US" sz="1800">
                <a:solidFill>
                  <a:schemeClr val="tx1"/>
                </a:solidFill>
                <a:ea typeface="黑体" pitchFamily="2" charset="-122"/>
                <a:cs typeface="Times New Roman" pitchFamily="18" charset="0"/>
              </a:rPr>
              <a:t>年、月、日等参数</a:t>
            </a:r>
            <a:r>
              <a:rPr lang="en-US" sz="1800">
                <a:solidFill>
                  <a:schemeClr val="tx1"/>
                </a:solidFill>
                <a:ea typeface="黑体" pitchFamily="2" charset="-122"/>
                <a:cs typeface="Times New Roman" pitchFamily="18" charset="0"/>
              </a:rPr>
              <a:t>)</a:t>
            </a:r>
            <a:endParaRPr lang="en-US" altLang="zh-CN" sz="1800">
              <a:solidFill>
                <a:schemeClr val="tx1"/>
              </a:solidFill>
              <a:ea typeface="黑体" pitchFamily="2" charset="-122"/>
              <a:cs typeface="Times New Roman" pitchFamily="18" charset="0"/>
            </a:endParaRPr>
          </a:p>
        </p:txBody>
      </p:sp>
      <p:sp>
        <p:nvSpPr>
          <p:cNvPr id="832540" name="Rectangle 28"/>
          <p:cNvSpPr>
            <a:spLocks noChangeArrowheads="1"/>
          </p:cNvSpPr>
          <p:nvPr/>
        </p:nvSpPr>
        <p:spPr bwMode="auto">
          <a:xfrm>
            <a:off x="1003300" y="3357563"/>
            <a:ext cx="7669213" cy="2808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nchor="ctr"/>
          <a:lstStyle/>
          <a:p>
            <a:pPr>
              <a:buFont typeface="Wingdings" pitchFamily="2" charset="2"/>
              <a:buNone/>
              <a:tabLst>
                <a:tab pos="228600" algn="l"/>
              </a:tabLst>
            </a:pPr>
            <a:r>
              <a:rPr lang="zh-CN" altLang="en-US" sz="2400">
                <a:solidFill>
                  <a:schemeClr val="tx1"/>
                </a:solidFill>
                <a:ea typeface="黑体" pitchFamily="49" charset="-122"/>
              </a:rPr>
              <a:t>例如：</a:t>
            </a:r>
          </a:p>
          <a:p>
            <a:pPr>
              <a:buFont typeface="Wingdings" pitchFamily="2" charset="2"/>
              <a:buNone/>
              <a:tabLst>
                <a:tab pos="228600" algn="l"/>
              </a:tabLst>
            </a:pPr>
            <a:r>
              <a:rPr lang="en-US" altLang="zh-CN" sz="2400">
                <a:solidFill>
                  <a:schemeClr val="tx1"/>
                </a:solidFill>
                <a:ea typeface="黑体" pitchFamily="49" charset="-122"/>
              </a:rPr>
              <a:t>var  mydate=new Date(</a:t>
            </a:r>
            <a:r>
              <a:rPr lang="en-US" altLang="zh-CN" sz="1800">
                <a:solidFill>
                  <a:schemeClr val="tx1"/>
                </a:solidFill>
                <a:ea typeface="黑体" pitchFamily="49" charset="-122"/>
              </a:rPr>
              <a:t>"</a:t>
            </a:r>
            <a:r>
              <a:rPr lang="en-US" altLang="en-US" sz="2400">
                <a:solidFill>
                  <a:schemeClr val="tx1"/>
                </a:solidFill>
                <a:ea typeface="黑体" pitchFamily="49" charset="-122"/>
              </a:rPr>
              <a:t>July 29, </a:t>
            </a:r>
            <a:r>
              <a:rPr lang="en-US" altLang="zh-CN" sz="2400">
                <a:solidFill>
                  <a:schemeClr val="tx1"/>
                </a:solidFill>
                <a:ea typeface="黑体" pitchFamily="49" charset="-122"/>
              </a:rPr>
              <a:t>2007,10:30:00</a:t>
            </a:r>
            <a:r>
              <a:rPr lang="en-US" altLang="zh-CN" sz="1800">
                <a:solidFill>
                  <a:schemeClr val="tx1"/>
                </a:solidFill>
                <a:ea typeface="黑体" pitchFamily="49" charset="-122"/>
              </a:rPr>
              <a:t>"</a:t>
            </a:r>
            <a:r>
              <a:rPr lang="en-US" altLang="zh-CN" sz="2400">
                <a:solidFill>
                  <a:schemeClr val="tx1"/>
                </a:solidFill>
                <a:ea typeface="黑体" pitchFamily="49" charset="-122"/>
              </a:rPr>
              <a:t> ) </a:t>
            </a:r>
          </a:p>
          <a:p>
            <a:pPr>
              <a:buFont typeface="Wingdings" pitchFamily="2" charset="2"/>
              <a:buNone/>
              <a:tabLst>
                <a:tab pos="228600" algn="l"/>
              </a:tabLst>
            </a:pPr>
            <a:endParaRPr lang="en-US" altLang="zh-CN" sz="2400">
              <a:solidFill>
                <a:schemeClr val="tx1"/>
              </a:solidFill>
              <a:ea typeface="黑体" pitchFamily="49" charset="-122"/>
            </a:endParaRPr>
          </a:p>
          <a:p>
            <a:pPr>
              <a:buFont typeface="Wingdings" pitchFamily="2" charset="2"/>
              <a:buNone/>
              <a:tabLst>
                <a:tab pos="228600" algn="l"/>
              </a:tabLst>
            </a:pPr>
            <a:r>
              <a:rPr lang="zh-CN" altLang="en-US" sz="2400">
                <a:solidFill>
                  <a:schemeClr val="tx1"/>
                </a:solidFill>
                <a:ea typeface="黑体" pitchFamily="49" charset="-122"/>
              </a:rPr>
              <a:t>如果没有参数，表示当前日期和时间</a:t>
            </a:r>
          </a:p>
          <a:p>
            <a:pPr>
              <a:buFont typeface="Wingdings" pitchFamily="2" charset="2"/>
              <a:buNone/>
              <a:tabLst>
                <a:tab pos="228600" algn="l"/>
              </a:tabLst>
            </a:pPr>
            <a:r>
              <a:rPr lang="zh-CN" altLang="en-US" sz="2400">
                <a:solidFill>
                  <a:schemeClr val="tx1"/>
                </a:solidFill>
                <a:ea typeface="黑体" pitchFamily="49" charset="-122"/>
              </a:rPr>
              <a:t>例如：</a:t>
            </a:r>
          </a:p>
          <a:p>
            <a:pPr>
              <a:buFont typeface="Wingdings" pitchFamily="2" charset="2"/>
              <a:buNone/>
              <a:tabLst>
                <a:tab pos="228600" algn="l"/>
              </a:tabLst>
            </a:pPr>
            <a:endParaRPr lang="zh-CN" altLang="en-US" sz="2400">
              <a:solidFill>
                <a:schemeClr val="tx1"/>
              </a:solidFill>
              <a:ea typeface="黑体" pitchFamily="49" charset="-122"/>
            </a:endParaRPr>
          </a:p>
          <a:p>
            <a:pPr>
              <a:buFont typeface="Wingdings" pitchFamily="2" charset="2"/>
              <a:buNone/>
              <a:tabLst>
                <a:tab pos="228600" algn="l"/>
              </a:tabLst>
            </a:pPr>
            <a:r>
              <a:rPr lang="en-US" altLang="zh-CN" sz="2400">
                <a:solidFill>
                  <a:schemeClr val="tx1"/>
                </a:solidFill>
                <a:ea typeface="黑体" pitchFamily="49" charset="-122"/>
              </a:rPr>
              <a:t>var today = new Date(  )</a:t>
            </a:r>
            <a:r>
              <a:rPr lang="en-US" altLang="zh-CN" sz="2400" i="1">
                <a:solidFill>
                  <a:schemeClr val="tx1"/>
                </a:solidFill>
                <a:ea typeface="黑体" pitchFamily="49" charset="-122"/>
              </a:rPr>
              <a:t> </a:t>
            </a:r>
          </a:p>
        </p:txBody>
      </p:sp>
    </p:spTree>
    <p:extLst>
      <p:ext uri="{BB962C8B-B14F-4D97-AF65-F5344CB8AC3E}">
        <p14:creationId xmlns="" xmlns:p14="http://schemas.microsoft.com/office/powerpoint/2010/main" val="2870918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32538">
                                            <p:txEl>
                                              <p:pRg st="0" end="0"/>
                                            </p:txEl>
                                          </p:spTgt>
                                        </p:tgtEl>
                                        <p:attrNameLst>
                                          <p:attrName>style.visibility</p:attrName>
                                        </p:attrNameLst>
                                      </p:cBhvr>
                                      <p:to>
                                        <p:strVal val="visible"/>
                                      </p:to>
                                    </p:set>
                                    <p:animEffect transition="in" filter="wipe(left)">
                                      <p:cBhvr>
                                        <p:cTn id="7" dur="500"/>
                                        <p:tgtEl>
                                          <p:spTgt spid="83253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2539"/>
                                        </p:tgtEl>
                                        <p:attrNameLst>
                                          <p:attrName>style.visibility</p:attrName>
                                        </p:attrNameLst>
                                      </p:cBhvr>
                                      <p:to>
                                        <p:strVal val="visible"/>
                                      </p:to>
                                    </p:set>
                                    <p:animEffect transition="in" filter="wipe(left)">
                                      <p:cBhvr>
                                        <p:cTn id="11" dur="500"/>
                                        <p:tgtEl>
                                          <p:spTgt spid="8325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32540"/>
                                        </p:tgtEl>
                                        <p:attrNameLst>
                                          <p:attrName>style.visibility</p:attrName>
                                        </p:attrNameLst>
                                      </p:cBhvr>
                                      <p:to>
                                        <p:strVal val="visible"/>
                                      </p:to>
                                    </p:set>
                                    <p:animEffect transition="in" filter="wipe(left)">
                                      <p:cBhvr>
                                        <p:cTn id="16" dur="500"/>
                                        <p:tgtEl>
                                          <p:spTgt spid="83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39" grpId="0" animBg="1"/>
      <p:bldP spid="83254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z="3400" smtClean="0"/>
              <a:t>Date</a:t>
            </a:r>
            <a:r>
              <a:rPr lang="zh-CN" altLang="en-US" sz="3400" smtClean="0"/>
              <a:t>对象做时钟显示</a:t>
            </a:r>
            <a:r>
              <a:rPr lang="en-US" altLang="zh-CN" sz="3400" smtClean="0"/>
              <a:t>-3</a:t>
            </a:r>
          </a:p>
        </p:txBody>
      </p:sp>
      <p:sp>
        <p:nvSpPr>
          <p:cNvPr id="829443" name="Rectangle 3"/>
          <p:cNvSpPr>
            <a:spLocks noGrp="1" noChangeArrowheads="1"/>
          </p:cNvSpPr>
          <p:nvPr>
            <p:ph type="body" sz="half" idx="4294967295"/>
          </p:nvPr>
        </p:nvSpPr>
        <p:spPr>
          <a:xfrm>
            <a:off x="611188" y="1700213"/>
            <a:ext cx="7569200" cy="542925"/>
          </a:xfrm>
        </p:spPr>
        <p:txBody>
          <a:bodyPr/>
          <a:lstStyle/>
          <a:p>
            <a:pPr marL="342900" indent="-342900" eaLnBrk="1" hangingPunct="1"/>
            <a:r>
              <a:rPr lang="en-US" altLang="zh-CN" smtClean="0"/>
              <a:t>Date </a:t>
            </a:r>
            <a:r>
              <a:rPr lang="zh-CN" altLang="en-US" smtClean="0"/>
              <a:t>方法的分组</a:t>
            </a:r>
          </a:p>
        </p:txBody>
      </p:sp>
      <p:graphicFrame>
        <p:nvGraphicFramePr>
          <p:cNvPr id="325636" name="Group 4"/>
          <p:cNvGraphicFramePr>
            <a:graphicFrameLocks noGrp="1"/>
          </p:cNvGraphicFramePr>
          <p:nvPr>
            <p:ph sz="half" idx="4294967295"/>
          </p:nvPr>
        </p:nvGraphicFramePr>
        <p:xfrm>
          <a:off x="1258888" y="2420938"/>
          <a:ext cx="6800850" cy="1347787"/>
        </p:xfrm>
        <a:graphic>
          <a:graphicData uri="http://schemas.openxmlformats.org/drawingml/2006/table">
            <a:tbl>
              <a:tblPr/>
              <a:tblGrid>
                <a:gridCol w="2081212"/>
                <a:gridCol w="4719638"/>
              </a:tblGrid>
              <a:tr h="426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rgbClr val="FF0000"/>
                          </a:solidFill>
                          <a:effectLst/>
                          <a:latin typeface="黑体" pitchFamily="49" charset="-122"/>
                          <a:ea typeface="宋体" pitchFamily="2" charset="-122"/>
                          <a:cs typeface="Times New Roman" pitchFamily="18" charset="0"/>
                        </a:rPr>
                        <a:t>方法分组</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rgbClr val="FF0000"/>
                          </a:solidFill>
                          <a:effectLst/>
                          <a:latin typeface="黑体" pitchFamily="49" charset="-122"/>
                          <a:ea typeface="宋体" pitchFamily="2" charset="-122"/>
                          <a:cs typeface="Times New Roman" pitchFamily="18" charset="0"/>
                        </a:rPr>
                        <a:t>说 明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70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setXxx</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这些方法用于设置时间和日期值</a:t>
                      </a:r>
                      <a:endParaRPr kumimoji="0" lang="zh-CN" alt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09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getXxx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这些方法用于获</a:t>
                      </a:r>
                      <a:r>
                        <a:rPr kumimoji="0" lang="zh-CN" alt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取时间和日期值</a:t>
                      </a:r>
                      <a:endPar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7538" name="灯片编号占位符 6"/>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90BF1BB0-6061-4B16-8B5F-769A76A203F8}" type="slidenum">
              <a:rPr lang="en-US" altLang="zh-CN" sz="1000">
                <a:solidFill>
                  <a:schemeClr val="tx1"/>
                </a:solidFill>
                <a:ea typeface="黑体" pitchFamily="49" charset="-122"/>
              </a:rPr>
              <a:pPr/>
              <a:t>104</a:t>
            </a:fld>
            <a:endParaRPr lang="en-US" altLang="zh-CN" sz="1000">
              <a:solidFill>
                <a:schemeClr val="tx1"/>
              </a:solidFill>
              <a:ea typeface="黑体" pitchFamily="49" charset="-122"/>
            </a:endParaRPr>
          </a:p>
        </p:txBody>
      </p:sp>
    </p:spTree>
    <p:extLst>
      <p:ext uri="{BB962C8B-B14F-4D97-AF65-F5344CB8AC3E}">
        <p14:creationId xmlns="" xmlns:p14="http://schemas.microsoft.com/office/powerpoint/2010/main" val="2439768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wipe(left)">
                                      <p:cBhvr>
                                        <p:cTn id="7" dur="500"/>
                                        <p:tgtEl>
                                          <p:spTgt spid="829443">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25636"/>
                                        </p:tgtEl>
                                        <p:attrNameLst>
                                          <p:attrName>style.visibility</p:attrName>
                                        </p:attrNameLst>
                                      </p:cBhvr>
                                      <p:to>
                                        <p:strVal val="visible"/>
                                      </p:to>
                                    </p:set>
                                    <p:animEffect transition="in" filter="checkerboard(across)">
                                      <p:cBhvr>
                                        <p:cTn id="11" dur="500"/>
                                        <p:tgtEl>
                                          <p:spTgt spid="325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mtClean="0"/>
              <a:t>Date</a:t>
            </a:r>
            <a:r>
              <a:rPr lang="zh-CN" altLang="en-US" smtClean="0"/>
              <a:t>对象做时钟显示</a:t>
            </a:r>
            <a:r>
              <a:rPr lang="en-US" altLang="zh-CN" smtClean="0"/>
              <a:t>-4</a:t>
            </a:r>
          </a:p>
        </p:txBody>
      </p:sp>
      <p:graphicFrame>
        <p:nvGraphicFramePr>
          <p:cNvPr id="326659" name="Group 3"/>
          <p:cNvGraphicFramePr>
            <a:graphicFrameLocks noGrp="1"/>
          </p:cNvGraphicFramePr>
          <p:nvPr>
            <p:ph type="tbl" idx="4294967295"/>
          </p:nvPr>
        </p:nvGraphicFramePr>
        <p:xfrm>
          <a:off x="611188" y="2636838"/>
          <a:ext cx="8218487" cy="3170240"/>
        </p:xfrm>
        <a:graphic>
          <a:graphicData uri="http://schemas.openxmlformats.org/drawingml/2006/table">
            <a:tbl>
              <a:tblPr/>
              <a:tblGrid>
                <a:gridCol w="3175000"/>
                <a:gridCol w="5043487"/>
              </a:tblGrid>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getYear</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四位数字的年份</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getMonth</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（一月至十二月）</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getDate</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（月份中的天数）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getDay</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（星期几</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表示星期日）</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getHours</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23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getMinutes</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getSeconds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08576" name="灯片编号占位符 5"/>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1916A7DE-8279-4AC7-B9FD-23F5A231E0F0}" type="slidenum">
              <a:rPr lang="en-US" altLang="zh-CN" sz="1000">
                <a:solidFill>
                  <a:schemeClr val="tx1"/>
                </a:solidFill>
                <a:ea typeface="黑体" pitchFamily="49" charset="-122"/>
              </a:rPr>
              <a:pPr/>
              <a:t>105</a:t>
            </a:fld>
            <a:endParaRPr lang="en-US" altLang="zh-CN" sz="1000">
              <a:solidFill>
                <a:schemeClr val="tx1"/>
              </a:solidFill>
              <a:ea typeface="黑体" pitchFamily="49" charset="-122"/>
            </a:endParaRPr>
          </a:p>
        </p:txBody>
      </p:sp>
      <p:sp>
        <p:nvSpPr>
          <p:cNvPr id="830468" name="Rectangle 4"/>
          <p:cNvSpPr>
            <a:spLocks noChangeArrowheads="1"/>
          </p:cNvSpPr>
          <p:nvPr/>
        </p:nvSpPr>
        <p:spPr bwMode="auto">
          <a:xfrm>
            <a:off x="611188" y="1773238"/>
            <a:ext cx="8229600"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800" b="0">
                <a:solidFill>
                  <a:schemeClr val="tx1"/>
                </a:solidFill>
                <a:ea typeface="宋体" pitchFamily="2" charset="-122"/>
              </a:rPr>
              <a:t>Date </a:t>
            </a:r>
            <a:r>
              <a:rPr lang="zh-CN" altLang="en-US" sz="2800" b="0">
                <a:solidFill>
                  <a:schemeClr val="tx1"/>
                </a:solidFill>
                <a:ea typeface="宋体" pitchFamily="2" charset="-122"/>
              </a:rPr>
              <a:t>对象</a:t>
            </a:r>
            <a:r>
              <a:rPr lang="en-US" altLang="zh-CN" sz="2800" b="0">
                <a:solidFill>
                  <a:schemeClr val="tx1"/>
                </a:solidFill>
                <a:ea typeface="宋体" pitchFamily="2" charset="-122"/>
              </a:rPr>
              <a:t>get</a:t>
            </a:r>
            <a:r>
              <a:rPr lang="zh-CN" altLang="en-US" sz="2800" b="0">
                <a:solidFill>
                  <a:schemeClr val="tx1"/>
                </a:solidFill>
                <a:ea typeface="宋体" pitchFamily="2" charset="-122"/>
              </a:rPr>
              <a:t>方法组</a:t>
            </a:r>
          </a:p>
        </p:txBody>
      </p:sp>
    </p:spTree>
    <p:extLst>
      <p:ext uri="{BB962C8B-B14F-4D97-AF65-F5344CB8AC3E}">
        <p14:creationId xmlns="" xmlns:p14="http://schemas.microsoft.com/office/powerpoint/2010/main" val="2479277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0468"/>
                                        </p:tgtEl>
                                        <p:attrNameLst>
                                          <p:attrName>style.visibility</p:attrName>
                                        </p:attrNameLst>
                                      </p:cBhvr>
                                      <p:to>
                                        <p:strVal val="visible"/>
                                      </p:to>
                                    </p:set>
                                    <p:animEffect transition="in" filter="wipe(left)">
                                      <p:cBhvr>
                                        <p:cTn id="7" dur="500"/>
                                        <p:tgtEl>
                                          <p:spTgt spid="83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8"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nchor="ctr"/>
          <a:lstStyle/>
          <a:p>
            <a:pPr eaLnBrk="1" hangingPunct="1"/>
            <a:r>
              <a:rPr lang="en-US" altLang="zh-CN" smtClean="0"/>
              <a:t>Date</a:t>
            </a:r>
            <a:r>
              <a:rPr lang="zh-CN" altLang="en-US" smtClean="0"/>
              <a:t>对象做时钟显示</a:t>
            </a:r>
            <a:r>
              <a:rPr lang="en-US" altLang="zh-CN" smtClean="0"/>
              <a:t>-5-1</a:t>
            </a:r>
          </a:p>
        </p:txBody>
      </p:sp>
      <p:sp>
        <p:nvSpPr>
          <p:cNvPr id="109571"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02904538-3C6F-4474-B69F-0D4092DD5522}" type="slidenum">
              <a:rPr lang="en-US" altLang="zh-CN" sz="1000">
                <a:solidFill>
                  <a:schemeClr val="tx1"/>
                </a:solidFill>
                <a:ea typeface="黑体" pitchFamily="49" charset="-122"/>
              </a:rPr>
              <a:pPr/>
              <a:t>106</a:t>
            </a:fld>
            <a:endParaRPr lang="en-US" altLang="zh-CN" sz="1000">
              <a:solidFill>
                <a:schemeClr val="tx1"/>
              </a:solidFill>
              <a:ea typeface="黑体" pitchFamily="49" charset="-122"/>
            </a:endParaRPr>
          </a:p>
        </p:txBody>
      </p:sp>
      <p:sp>
        <p:nvSpPr>
          <p:cNvPr id="833544" name="AutoShape 8"/>
          <p:cNvSpPr>
            <a:spLocks noChangeArrowheads="1"/>
          </p:cNvSpPr>
          <p:nvPr/>
        </p:nvSpPr>
        <p:spPr bwMode="auto">
          <a:xfrm>
            <a:off x="539750" y="1603375"/>
            <a:ext cx="8383588" cy="4576763"/>
          </a:xfrm>
          <a:prstGeom prst="roundRect">
            <a:avLst>
              <a:gd name="adj" fmla="val 307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宋体" pitchFamily="2" charset="-122"/>
              </a:rPr>
              <a:t>&lt;SCRIPT language="javaScript"&gt;</a:t>
            </a:r>
          </a:p>
          <a:p>
            <a:pPr lvl="1"/>
            <a:r>
              <a:rPr lang="en-US" altLang="zh-CN" sz="1800">
                <a:solidFill>
                  <a:schemeClr val="tx1"/>
                </a:solidFill>
                <a:ea typeface="宋体" pitchFamily="2" charset="-122"/>
              </a:rPr>
              <a:t>function disptime( )</a:t>
            </a:r>
          </a:p>
          <a:p>
            <a:pPr lvl="1"/>
            <a:r>
              <a:rPr lang="en-US" altLang="zh-CN" sz="1800">
                <a:solidFill>
                  <a:schemeClr val="tx1"/>
                </a:solidFill>
                <a:ea typeface="宋体" pitchFamily="2" charset="-122"/>
              </a:rPr>
              <a:t>{ </a:t>
            </a:r>
            <a:r>
              <a:rPr lang="en-US" altLang="zh-CN" sz="1800">
                <a:solidFill>
                  <a:srgbClr val="0000FF"/>
                </a:solidFill>
                <a:ea typeface="宋体" pitchFamily="2" charset="-122"/>
              </a:rPr>
              <a:t>var now= new Date( ) ;</a:t>
            </a:r>
          </a:p>
          <a:p>
            <a:pPr lvl="1"/>
            <a:r>
              <a:rPr lang="en-US" altLang="zh-CN" sz="1800">
                <a:solidFill>
                  <a:schemeClr val="tx1"/>
                </a:solidFill>
                <a:ea typeface="宋体" pitchFamily="2" charset="-122"/>
              </a:rPr>
              <a:t>  var hour = </a:t>
            </a:r>
            <a:r>
              <a:rPr lang="en-US" altLang="zh-CN" sz="1800">
                <a:solidFill>
                  <a:srgbClr val="0000FF"/>
                </a:solidFill>
                <a:ea typeface="宋体" pitchFamily="2" charset="-122"/>
              </a:rPr>
              <a:t>now.getHours() ;</a:t>
            </a:r>
          </a:p>
          <a:p>
            <a:pPr lvl="1"/>
            <a:r>
              <a:rPr lang="en-US" altLang="zh-CN" sz="1800">
                <a:solidFill>
                  <a:schemeClr val="tx1"/>
                </a:solidFill>
                <a:ea typeface="宋体" pitchFamily="2" charset="-122"/>
              </a:rPr>
              <a:t>  if (hour&gt;=0 &amp;&amp; hour &lt;=12)</a:t>
            </a:r>
          </a:p>
          <a:p>
            <a:pPr lvl="1"/>
            <a:r>
              <a:rPr lang="en-US" altLang="zh-CN" sz="1800">
                <a:solidFill>
                  <a:schemeClr val="tx1"/>
                </a:solidFill>
                <a:ea typeface="宋体" pitchFamily="2" charset="-122"/>
              </a:rPr>
              <a:t>      document.write("&lt;H2&gt;</a:t>
            </a:r>
            <a:r>
              <a:rPr lang="zh-CN" altLang="en-US" sz="1800">
                <a:solidFill>
                  <a:schemeClr val="tx1"/>
                </a:solidFill>
                <a:ea typeface="宋体" pitchFamily="2" charset="-122"/>
              </a:rPr>
              <a:t>上午好</a:t>
            </a:r>
            <a:r>
              <a:rPr lang="en-US" altLang="zh-CN" sz="1800">
                <a:solidFill>
                  <a:schemeClr val="tx1"/>
                </a:solidFill>
                <a:ea typeface="宋体" pitchFamily="2" charset="-122"/>
              </a:rPr>
              <a:t>!&lt;/H2&gt;")</a:t>
            </a:r>
          </a:p>
          <a:p>
            <a:pPr lvl="1"/>
            <a:r>
              <a:rPr lang="en-US" altLang="zh-CN" sz="1800">
                <a:solidFill>
                  <a:schemeClr val="tx1"/>
                </a:solidFill>
                <a:ea typeface="宋体" pitchFamily="2" charset="-122"/>
              </a:rPr>
              <a:t>  if (hour&gt;12 &amp;&amp; hour&lt;= 18)</a:t>
            </a:r>
          </a:p>
          <a:p>
            <a:pPr lvl="1"/>
            <a:r>
              <a:rPr lang="en-US" altLang="zh-CN" sz="1800">
                <a:solidFill>
                  <a:schemeClr val="tx1"/>
                </a:solidFill>
                <a:ea typeface="宋体" pitchFamily="2" charset="-122"/>
              </a:rPr>
              <a:t>      document.write("&lt;H2&gt;</a:t>
            </a:r>
            <a:r>
              <a:rPr lang="zh-CN" altLang="en-US" sz="1800">
                <a:solidFill>
                  <a:schemeClr val="tx1"/>
                </a:solidFill>
                <a:ea typeface="宋体" pitchFamily="2" charset="-122"/>
              </a:rPr>
              <a:t>下午好</a:t>
            </a:r>
            <a:r>
              <a:rPr lang="en-US" altLang="zh-CN" sz="1800">
                <a:solidFill>
                  <a:schemeClr val="tx1"/>
                </a:solidFill>
                <a:ea typeface="宋体" pitchFamily="2" charset="-122"/>
              </a:rPr>
              <a:t>!&lt;/H2&gt;") ;</a:t>
            </a:r>
          </a:p>
          <a:p>
            <a:pPr lvl="1"/>
            <a:r>
              <a:rPr lang="en-US" altLang="zh-CN" sz="1800">
                <a:solidFill>
                  <a:schemeClr val="tx1"/>
                </a:solidFill>
                <a:ea typeface="宋体" pitchFamily="2" charset="-122"/>
              </a:rPr>
              <a:t>  if (hour&gt;18 &amp;&amp; hour &lt;24)</a:t>
            </a:r>
          </a:p>
          <a:p>
            <a:pPr lvl="1"/>
            <a:r>
              <a:rPr lang="en-US" altLang="zh-CN" sz="1800">
                <a:solidFill>
                  <a:schemeClr val="tx1"/>
                </a:solidFill>
                <a:ea typeface="宋体" pitchFamily="2" charset="-122"/>
              </a:rPr>
              <a:t>      document.write("&lt;H2&gt;</a:t>
            </a:r>
            <a:r>
              <a:rPr lang="zh-CN" altLang="en-US" sz="1800">
                <a:solidFill>
                  <a:schemeClr val="tx1"/>
                </a:solidFill>
                <a:ea typeface="宋体" pitchFamily="2" charset="-122"/>
              </a:rPr>
              <a:t>晚上好</a:t>
            </a:r>
            <a:r>
              <a:rPr lang="en-US" altLang="zh-CN" sz="1800">
                <a:solidFill>
                  <a:schemeClr val="tx1"/>
                </a:solidFill>
                <a:ea typeface="宋体" pitchFamily="2" charset="-122"/>
              </a:rPr>
              <a:t>!&lt;/H2&gt;") ;</a:t>
            </a:r>
          </a:p>
          <a:p>
            <a:pPr lvl="1"/>
            <a:r>
              <a:rPr lang="en-US" altLang="zh-CN" sz="1800">
                <a:solidFill>
                  <a:schemeClr val="tx1"/>
                </a:solidFill>
                <a:ea typeface="宋体" pitchFamily="2" charset="-122"/>
              </a:rPr>
              <a:t>      document.write("&lt;H2&gt;</a:t>
            </a:r>
            <a:r>
              <a:rPr lang="zh-CN" altLang="en-US" sz="1800">
                <a:solidFill>
                  <a:schemeClr val="tx1"/>
                </a:solidFill>
                <a:ea typeface="宋体" pitchFamily="2" charset="-122"/>
              </a:rPr>
              <a:t>今天日期</a:t>
            </a:r>
            <a:r>
              <a:rPr lang="en-US" altLang="zh-CN" sz="1800">
                <a:solidFill>
                  <a:schemeClr val="tx1"/>
                </a:solidFill>
                <a:ea typeface="宋体" pitchFamily="2" charset="-122"/>
              </a:rPr>
              <a:t>:"+</a:t>
            </a:r>
            <a:r>
              <a:rPr lang="en-US" altLang="zh-CN" sz="1800">
                <a:solidFill>
                  <a:srgbClr val="0000FF"/>
                </a:solidFill>
                <a:ea typeface="宋体" pitchFamily="2" charset="-122"/>
              </a:rPr>
              <a:t>now.getYear()</a:t>
            </a:r>
            <a:r>
              <a:rPr lang="en-US" altLang="zh-CN" sz="1800">
                <a:solidFill>
                  <a:schemeClr val="tx1"/>
                </a:solidFill>
                <a:ea typeface="宋体" pitchFamily="2" charset="-122"/>
              </a:rPr>
              <a:t>+"</a:t>
            </a:r>
            <a:r>
              <a:rPr lang="zh-CN" altLang="en-US" sz="1800">
                <a:solidFill>
                  <a:schemeClr val="tx1"/>
                </a:solidFill>
                <a:ea typeface="宋体" pitchFamily="2" charset="-122"/>
              </a:rPr>
              <a:t>年</a:t>
            </a:r>
            <a:r>
              <a:rPr lang="en-US" altLang="zh-CN" sz="1800">
                <a:solidFill>
                  <a:schemeClr val="tx1"/>
                </a:solidFill>
                <a:ea typeface="宋体" pitchFamily="2" charset="-122"/>
              </a:rPr>
              <a:t>"+(</a:t>
            </a:r>
            <a:r>
              <a:rPr lang="en-US" altLang="zh-CN" sz="1800">
                <a:solidFill>
                  <a:srgbClr val="0000FF"/>
                </a:solidFill>
                <a:ea typeface="宋体" pitchFamily="2" charset="-122"/>
              </a:rPr>
              <a:t>now.getMonth( )</a:t>
            </a:r>
            <a:r>
              <a:rPr lang="en-US" altLang="zh-CN" sz="1800">
                <a:solidFill>
                  <a:schemeClr val="tx1"/>
                </a:solidFill>
                <a:ea typeface="宋体" pitchFamily="2" charset="-122"/>
              </a:rPr>
              <a:t>+1)+"</a:t>
            </a:r>
            <a:r>
              <a:rPr lang="zh-CN" altLang="en-US" sz="1800">
                <a:solidFill>
                  <a:schemeClr val="tx1"/>
                </a:solidFill>
                <a:ea typeface="宋体" pitchFamily="2" charset="-122"/>
              </a:rPr>
              <a:t>月</a:t>
            </a:r>
            <a:r>
              <a:rPr lang="en-US" altLang="zh-CN" sz="1800">
                <a:solidFill>
                  <a:schemeClr val="tx1"/>
                </a:solidFill>
                <a:ea typeface="宋体" pitchFamily="2" charset="-122"/>
              </a:rPr>
              <a:t>"+</a:t>
            </a:r>
            <a:r>
              <a:rPr lang="en-US" altLang="zh-CN" sz="1800">
                <a:solidFill>
                  <a:srgbClr val="0000FF"/>
                </a:solidFill>
                <a:ea typeface="宋体" pitchFamily="2" charset="-122"/>
              </a:rPr>
              <a:t>now.getDate()</a:t>
            </a:r>
            <a:r>
              <a:rPr lang="en-US" altLang="zh-CN" sz="1800">
                <a:solidFill>
                  <a:schemeClr val="tx1"/>
                </a:solidFill>
                <a:ea typeface="宋体" pitchFamily="2" charset="-122"/>
              </a:rPr>
              <a:t>+"</a:t>
            </a:r>
            <a:r>
              <a:rPr lang="zh-CN" altLang="en-US" sz="1800">
                <a:solidFill>
                  <a:schemeClr val="tx1"/>
                </a:solidFill>
                <a:ea typeface="宋体" pitchFamily="2" charset="-122"/>
              </a:rPr>
              <a:t>日</a:t>
            </a:r>
            <a:r>
              <a:rPr lang="en-US" altLang="zh-CN" sz="1800">
                <a:solidFill>
                  <a:schemeClr val="tx1"/>
                </a:solidFill>
                <a:ea typeface="宋体" pitchFamily="2" charset="-122"/>
              </a:rPr>
              <a:t>&lt;/H2&gt;") ;</a:t>
            </a:r>
          </a:p>
          <a:p>
            <a:pPr lvl="1"/>
            <a:r>
              <a:rPr lang="en-US" altLang="zh-CN" sz="1800">
                <a:solidFill>
                  <a:schemeClr val="tx1"/>
                </a:solidFill>
                <a:ea typeface="宋体" pitchFamily="2" charset="-122"/>
              </a:rPr>
              <a:t>      document.write("&lt;H2&gt;</a:t>
            </a:r>
            <a:r>
              <a:rPr lang="zh-CN" altLang="en-US" sz="1800">
                <a:solidFill>
                  <a:schemeClr val="tx1"/>
                </a:solidFill>
                <a:ea typeface="宋体" pitchFamily="2" charset="-122"/>
              </a:rPr>
              <a:t>现在时间</a:t>
            </a:r>
            <a:r>
              <a:rPr lang="en-US" altLang="zh-CN" sz="1800">
                <a:solidFill>
                  <a:schemeClr val="tx1"/>
                </a:solidFill>
                <a:ea typeface="宋体" pitchFamily="2" charset="-122"/>
              </a:rPr>
              <a:t>:"+</a:t>
            </a:r>
            <a:r>
              <a:rPr lang="en-US" altLang="zh-CN" sz="1800">
                <a:solidFill>
                  <a:srgbClr val="0000FF"/>
                </a:solidFill>
                <a:ea typeface="宋体" pitchFamily="2" charset="-122"/>
              </a:rPr>
              <a:t>now.getHours()</a:t>
            </a:r>
            <a:r>
              <a:rPr lang="en-US" altLang="zh-CN" sz="1800">
                <a:solidFill>
                  <a:schemeClr val="tx1"/>
                </a:solidFill>
                <a:ea typeface="宋体" pitchFamily="2" charset="-122"/>
              </a:rPr>
              <a:t>+"</a:t>
            </a:r>
            <a:r>
              <a:rPr lang="zh-CN" altLang="en-US" sz="1800">
                <a:solidFill>
                  <a:schemeClr val="tx1"/>
                </a:solidFill>
                <a:ea typeface="宋体" pitchFamily="2" charset="-122"/>
              </a:rPr>
              <a:t>点</a:t>
            </a:r>
            <a:r>
              <a:rPr lang="en-US" altLang="zh-CN" sz="1800">
                <a:solidFill>
                  <a:schemeClr val="tx1"/>
                </a:solidFill>
                <a:ea typeface="宋体" pitchFamily="2" charset="-122"/>
              </a:rPr>
              <a:t>"+</a:t>
            </a:r>
            <a:r>
              <a:rPr lang="en-US" altLang="zh-CN" sz="1800">
                <a:solidFill>
                  <a:srgbClr val="0000FF"/>
                </a:solidFill>
                <a:ea typeface="宋体" pitchFamily="2" charset="-122"/>
              </a:rPr>
              <a:t>now.getMinutes( )</a:t>
            </a:r>
            <a:r>
              <a:rPr lang="en-US" altLang="zh-CN" sz="1800">
                <a:solidFill>
                  <a:schemeClr val="tx1"/>
                </a:solidFill>
                <a:ea typeface="宋体" pitchFamily="2" charset="-122"/>
              </a:rPr>
              <a:t>+"</a:t>
            </a:r>
            <a:r>
              <a:rPr lang="zh-CN" altLang="en-US" sz="1800">
                <a:solidFill>
                  <a:schemeClr val="tx1"/>
                </a:solidFill>
                <a:ea typeface="宋体" pitchFamily="2" charset="-122"/>
              </a:rPr>
              <a:t>分</a:t>
            </a:r>
            <a:r>
              <a:rPr lang="en-US" altLang="zh-CN" sz="1800">
                <a:solidFill>
                  <a:schemeClr val="tx1"/>
                </a:solidFill>
                <a:ea typeface="宋体" pitchFamily="2" charset="-122"/>
              </a:rPr>
              <a:t>&lt;/H2&gt;") ;      }</a:t>
            </a:r>
          </a:p>
          <a:p>
            <a:pPr lvl="1"/>
            <a:r>
              <a:rPr lang="en-US" altLang="zh-CN" sz="1800">
                <a:solidFill>
                  <a:schemeClr val="tx1"/>
                </a:solidFill>
                <a:ea typeface="宋体" pitchFamily="2" charset="-122"/>
              </a:rPr>
              <a:t>&lt;/SCRIPT&gt;</a:t>
            </a:r>
          </a:p>
          <a:p>
            <a:pPr lvl="1"/>
            <a:r>
              <a:rPr lang="en-US" altLang="zh-CN" sz="1800">
                <a:solidFill>
                  <a:schemeClr val="tx1"/>
                </a:solidFill>
                <a:ea typeface="宋体" pitchFamily="2" charset="-122"/>
              </a:rPr>
              <a:t>&lt;BODY </a:t>
            </a:r>
            <a:r>
              <a:rPr lang="en-US" altLang="zh-CN" sz="1800">
                <a:solidFill>
                  <a:srgbClr val="0000FF"/>
                </a:solidFill>
                <a:ea typeface="宋体" pitchFamily="2" charset="-122"/>
              </a:rPr>
              <a:t>onload</a:t>
            </a:r>
            <a:r>
              <a:rPr lang="en-US" altLang="zh-CN" sz="1800">
                <a:solidFill>
                  <a:schemeClr val="tx1"/>
                </a:solidFill>
                <a:ea typeface="宋体" pitchFamily="2" charset="-122"/>
              </a:rPr>
              <a:t>="disptime( )"&gt;</a:t>
            </a:r>
          </a:p>
        </p:txBody>
      </p:sp>
      <p:sp>
        <p:nvSpPr>
          <p:cNvPr id="833546" name="AutoShape 10"/>
          <p:cNvSpPr>
            <a:spLocks noChangeArrowheads="1"/>
          </p:cNvSpPr>
          <p:nvPr/>
        </p:nvSpPr>
        <p:spPr bwMode="auto">
          <a:xfrm>
            <a:off x="3708400" y="2133600"/>
            <a:ext cx="2185988" cy="37306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600">
                <a:solidFill>
                  <a:schemeClr val="tx1"/>
                </a:solidFill>
                <a:ea typeface="黑体" pitchFamily="49" charset="-122"/>
              </a:rPr>
              <a:t>获得当前日期和时间</a:t>
            </a:r>
          </a:p>
        </p:txBody>
      </p:sp>
      <p:sp>
        <p:nvSpPr>
          <p:cNvPr id="833548" name="AutoShape 12"/>
          <p:cNvSpPr>
            <a:spLocks noChangeArrowheads="1"/>
          </p:cNvSpPr>
          <p:nvPr/>
        </p:nvSpPr>
        <p:spPr bwMode="auto">
          <a:xfrm>
            <a:off x="4213225" y="2493963"/>
            <a:ext cx="2519363" cy="37306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600">
                <a:solidFill>
                  <a:schemeClr val="tx1"/>
                </a:solidFill>
                <a:ea typeface="黑体" pitchFamily="49" charset="-122"/>
              </a:rPr>
              <a:t>获得小时，即当前是几点</a:t>
            </a:r>
          </a:p>
        </p:txBody>
      </p:sp>
      <p:sp>
        <p:nvSpPr>
          <p:cNvPr id="833552" name="AutoShape 16"/>
          <p:cNvSpPr>
            <a:spLocks noChangeArrowheads="1"/>
          </p:cNvSpPr>
          <p:nvPr/>
        </p:nvSpPr>
        <p:spPr bwMode="auto">
          <a:xfrm>
            <a:off x="0" y="3371850"/>
            <a:ext cx="1187450" cy="893763"/>
          </a:xfrm>
          <a:prstGeom prst="wedgeRoundRectCallout">
            <a:avLst>
              <a:gd name="adj1" fmla="val 74463"/>
              <a:gd name="adj2" fmla="val 101153"/>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600">
                <a:solidFill>
                  <a:schemeClr val="tx1"/>
                </a:solidFill>
                <a:ea typeface="黑体" pitchFamily="49" charset="-122"/>
              </a:rPr>
              <a:t>月份数字</a:t>
            </a:r>
            <a:r>
              <a:rPr lang="en-US" altLang="zh-CN" sz="1600">
                <a:solidFill>
                  <a:schemeClr val="tx1"/>
                </a:solidFill>
                <a:ea typeface="黑体" pitchFamily="49" charset="-122"/>
              </a:rPr>
              <a:t>0</a:t>
            </a:r>
            <a:r>
              <a:rPr lang="zh-CN" altLang="en-US" sz="1600">
                <a:solidFill>
                  <a:schemeClr val="tx1"/>
                </a:solidFill>
                <a:ea typeface="黑体" pitchFamily="49" charset="-122"/>
              </a:rPr>
              <a:t>－</a:t>
            </a:r>
            <a:r>
              <a:rPr lang="en-US" altLang="zh-CN" sz="1600">
                <a:solidFill>
                  <a:schemeClr val="tx1"/>
                </a:solidFill>
                <a:ea typeface="黑体" pitchFamily="49" charset="-122"/>
              </a:rPr>
              <a:t>11</a:t>
            </a:r>
            <a:r>
              <a:rPr lang="zh-CN" altLang="en-US" sz="1600">
                <a:solidFill>
                  <a:schemeClr val="tx1"/>
                </a:solidFill>
                <a:ea typeface="黑体" pitchFamily="49" charset="-122"/>
              </a:rPr>
              <a:t>，注意＋</a:t>
            </a:r>
            <a:r>
              <a:rPr lang="en-US" altLang="zh-CN" sz="1600">
                <a:solidFill>
                  <a:schemeClr val="tx1"/>
                </a:solidFill>
                <a:ea typeface="黑体" pitchFamily="49" charset="-122"/>
              </a:rPr>
              <a:t>1</a:t>
            </a:r>
          </a:p>
        </p:txBody>
      </p:sp>
      <p:pic>
        <p:nvPicPr>
          <p:cNvPr id="833559" name="Picture 2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86450" y="0"/>
            <a:ext cx="3257550" cy="2457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pic>
        <p:nvPicPr>
          <p:cNvPr id="833560" name="Picture 24" descr="示例"/>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188" y="765175"/>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26"/>
          <p:cNvGrpSpPr>
            <a:grpSpLocks/>
          </p:cNvGrpSpPr>
          <p:nvPr/>
        </p:nvGrpSpPr>
        <p:grpSpPr bwMode="auto">
          <a:xfrm>
            <a:off x="5478463" y="3068638"/>
            <a:ext cx="3414712" cy="1439862"/>
            <a:chOff x="3379" y="1933"/>
            <a:chExt cx="2151" cy="907"/>
          </a:xfrm>
        </p:grpSpPr>
        <p:sp>
          <p:nvSpPr>
            <p:cNvPr id="833550" name="AutoShape 14"/>
            <p:cNvSpPr>
              <a:spLocks noChangeArrowheads="1"/>
            </p:cNvSpPr>
            <p:nvPr/>
          </p:nvSpPr>
          <p:spPr bwMode="auto">
            <a:xfrm>
              <a:off x="3606" y="2271"/>
              <a:ext cx="1924" cy="256"/>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判断上午、下午还是晚上</a:t>
              </a:r>
            </a:p>
          </p:txBody>
        </p:sp>
        <p:sp>
          <p:nvSpPr>
            <p:cNvPr id="109580" name="AutoShape 25"/>
            <p:cNvSpPr>
              <a:spLocks/>
            </p:cNvSpPr>
            <p:nvPr/>
          </p:nvSpPr>
          <p:spPr bwMode="auto">
            <a:xfrm>
              <a:off x="3379" y="1933"/>
              <a:ext cx="181" cy="907"/>
            </a:xfrm>
            <a:prstGeom prst="rightBrace">
              <a:avLst>
                <a:gd name="adj1" fmla="val 41759"/>
                <a:gd name="adj2" fmla="val 50000"/>
              </a:avLst>
            </a:prstGeom>
            <a:noFill/>
            <a:ln w="25400">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pPr algn="ctr"/>
              <a:endParaRPr lang="zh-CN" altLang="zh-CN" sz="1800">
                <a:solidFill>
                  <a:schemeClr val="tx1"/>
                </a:solidFill>
                <a:ea typeface="黑体" pitchFamily="49" charset="-122"/>
              </a:endParaRPr>
            </a:p>
          </p:txBody>
        </p:sp>
      </p:grpSp>
    </p:spTree>
    <p:extLst>
      <p:ext uri="{BB962C8B-B14F-4D97-AF65-F5344CB8AC3E}">
        <p14:creationId xmlns="" xmlns:p14="http://schemas.microsoft.com/office/powerpoint/2010/main" val="6578767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33560"/>
                                        </p:tgtEl>
                                        <p:attrNameLst>
                                          <p:attrName>style.visibility</p:attrName>
                                        </p:attrNameLst>
                                      </p:cBhvr>
                                      <p:to>
                                        <p:strVal val="visible"/>
                                      </p:to>
                                    </p:set>
                                    <p:anim calcmode="lin" valueType="num">
                                      <p:cBhvr additive="base">
                                        <p:cTn id="7" dur="500" fill="hold"/>
                                        <p:tgtEl>
                                          <p:spTgt spid="833560"/>
                                        </p:tgtEl>
                                        <p:attrNameLst>
                                          <p:attrName>ppt_x</p:attrName>
                                        </p:attrNameLst>
                                      </p:cBhvr>
                                      <p:tavLst>
                                        <p:tav tm="0">
                                          <p:val>
                                            <p:strVal val="1+#ppt_w/2"/>
                                          </p:val>
                                        </p:tav>
                                        <p:tav tm="100000">
                                          <p:val>
                                            <p:strVal val="#ppt_x"/>
                                          </p:val>
                                        </p:tav>
                                      </p:tavLst>
                                    </p:anim>
                                    <p:anim calcmode="lin" valueType="num">
                                      <p:cBhvr additive="base">
                                        <p:cTn id="8" dur="500" fill="hold"/>
                                        <p:tgtEl>
                                          <p:spTgt spid="8335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833544"/>
                                        </p:tgtEl>
                                        <p:attrNameLst>
                                          <p:attrName>style.visibility</p:attrName>
                                        </p:attrNameLst>
                                      </p:cBhvr>
                                      <p:to>
                                        <p:strVal val="visible"/>
                                      </p:to>
                                    </p:set>
                                    <p:animEffect transition="in" filter="checkerboard(across)">
                                      <p:cBhvr>
                                        <p:cTn id="12" dur="500"/>
                                        <p:tgtEl>
                                          <p:spTgt spid="833544"/>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33546"/>
                                        </p:tgtEl>
                                        <p:attrNameLst>
                                          <p:attrName>style.visibility</p:attrName>
                                        </p:attrNameLst>
                                      </p:cBhvr>
                                      <p:to>
                                        <p:strVal val="visible"/>
                                      </p:to>
                                    </p:set>
                                    <p:animEffect transition="in" filter="wipe(left)">
                                      <p:cBhvr>
                                        <p:cTn id="16" dur="500"/>
                                        <p:tgtEl>
                                          <p:spTgt spid="833546"/>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33548"/>
                                        </p:tgtEl>
                                        <p:attrNameLst>
                                          <p:attrName>style.visibility</p:attrName>
                                        </p:attrNameLst>
                                      </p:cBhvr>
                                      <p:to>
                                        <p:strVal val="visible"/>
                                      </p:to>
                                    </p:set>
                                    <p:animEffect transition="in" filter="wipe(left)">
                                      <p:cBhvr>
                                        <p:cTn id="20" dur="500"/>
                                        <p:tgtEl>
                                          <p:spTgt spid="833548"/>
                                        </p:tgtEl>
                                      </p:cBhvr>
                                    </p:animEffect>
                                  </p:childTnLst>
                                </p:cTn>
                              </p:par>
                            </p:childTnLst>
                          </p:cTn>
                        </p:par>
                        <p:par>
                          <p:cTn id="21" fill="hold" nodeType="afterGroup">
                            <p:stCondLst>
                              <p:cond delay="20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nodeType="afterGroup">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833552"/>
                                        </p:tgtEl>
                                        <p:attrNameLst>
                                          <p:attrName>style.visibility</p:attrName>
                                        </p:attrNameLst>
                                      </p:cBhvr>
                                      <p:to>
                                        <p:strVal val="visible"/>
                                      </p:to>
                                    </p:set>
                                    <p:animEffect transition="in" filter="wipe(left)">
                                      <p:cBhvr>
                                        <p:cTn id="28" dur="500"/>
                                        <p:tgtEl>
                                          <p:spTgt spid="833552"/>
                                        </p:tgtEl>
                                      </p:cBhvr>
                                    </p:animEffect>
                                  </p:childTnLst>
                                </p:cTn>
                              </p:par>
                            </p:childTnLst>
                          </p:cTn>
                        </p:par>
                        <p:par>
                          <p:cTn id="29" fill="hold" nodeType="afterGroup">
                            <p:stCondLst>
                              <p:cond delay="3000"/>
                            </p:stCondLst>
                            <p:childTnLst>
                              <p:par>
                                <p:cTn id="30" presetID="5" presetClass="entr" presetSubtype="10" fill="hold" nodeType="afterEffect">
                                  <p:stCondLst>
                                    <p:cond delay="0"/>
                                  </p:stCondLst>
                                  <p:childTnLst>
                                    <p:set>
                                      <p:cBhvr>
                                        <p:cTn id="31" dur="1" fill="hold">
                                          <p:stCondLst>
                                            <p:cond delay="0"/>
                                          </p:stCondLst>
                                        </p:cTn>
                                        <p:tgtEl>
                                          <p:spTgt spid="833559"/>
                                        </p:tgtEl>
                                        <p:attrNameLst>
                                          <p:attrName>style.visibility</p:attrName>
                                        </p:attrNameLst>
                                      </p:cBhvr>
                                      <p:to>
                                        <p:strVal val="visible"/>
                                      </p:to>
                                    </p:set>
                                    <p:animEffect transition="in" filter="checkerboard(across)">
                                      <p:cBhvr>
                                        <p:cTn id="32" dur="500"/>
                                        <p:tgtEl>
                                          <p:spTgt spid="83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4" grpId="0" animBg="1"/>
      <p:bldP spid="833546" grpId="0" animBg="1"/>
      <p:bldP spid="833548" grpId="0" animBg="1"/>
      <p:bldP spid="83355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nchor="ctr"/>
          <a:lstStyle/>
          <a:p>
            <a:pPr eaLnBrk="1" hangingPunct="1"/>
            <a:r>
              <a:rPr lang="en-US" altLang="zh-CN" smtClean="0"/>
              <a:t>Date</a:t>
            </a:r>
            <a:r>
              <a:rPr lang="zh-CN" altLang="en-US" smtClean="0"/>
              <a:t>对象做时钟显示</a:t>
            </a:r>
            <a:r>
              <a:rPr lang="en-US" altLang="zh-CN" smtClean="0"/>
              <a:t>-5-2</a:t>
            </a:r>
          </a:p>
        </p:txBody>
      </p:sp>
      <p:sp>
        <p:nvSpPr>
          <p:cNvPr id="834573" name="Rectangle 13"/>
          <p:cNvSpPr>
            <a:spLocks noGrp="1" noChangeArrowheads="1"/>
          </p:cNvSpPr>
          <p:nvPr>
            <p:ph idx="4294967295"/>
          </p:nvPr>
        </p:nvSpPr>
        <p:spPr>
          <a:xfrm>
            <a:off x="755650" y="4868863"/>
            <a:ext cx="8459788" cy="1223962"/>
          </a:xfrm>
        </p:spPr>
        <p:txBody>
          <a:bodyPr/>
          <a:lstStyle/>
          <a:p>
            <a:pPr marL="342900" indent="-342900" eaLnBrk="1" hangingPunct="1"/>
            <a:r>
              <a:rPr lang="en-US" altLang="zh-CN" sz="2000" smtClean="0"/>
              <a:t>setTimeout</a:t>
            </a:r>
            <a:r>
              <a:rPr lang="zh-CN" altLang="en-US" sz="2000" smtClean="0"/>
              <a:t>的用法：</a:t>
            </a:r>
          </a:p>
          <a:p>
            <a:pPr marL="342900" indent="-342900" eaLnBrk="1" hangingPunct="1">
              <a:buFontTx/>
              <a:buNone/>
            </a:pPr>
            <a:r>
              <a:rPr lang="en-US" altLang="zh-CN" sz="2000" smtClean="0"/>
              <a:t>setTimeout(</a:t>
            </a:r>
            <a:r>
              <a:rPr lang="en-US" altLang="zh-CN" sz="2000" b="1" smtClean="0"/>
              <a:t>"</a:t>
            </a:r>
            <a:r>
              <a:rPr lang="zh-CN" altLang="en-US" sz="2000" smtClean="0"/>
              <a:t>调用的函数</a:t>
            </a:r>
            <a:r>
              <a:rPr lang="en-US" altLang="zh-CN" sz="2000" b="1" smtClean="0"/>
              <a:t>"</a:t>
            </a:r>
            <a:r>
              <a:rPr lang="en-US" altLang="zh-CN" sz="2000" smtClean="0"/>
              <a:t>, </a:t>
            </a:r>
            <a:r>
              <a:rPr lang="en-US" altLang="zh-CN" sz="2000" b="1" smtClean="0"/>
              <a:t>"</a:t>
            </a:r>
            <a:r>
              <a:rPr lang="zh-CN" altLang="en-US" sz="2000" smtClean="0"/>
              <a:t>定时的时间</a:t>
            </a:r>
            <a:r>
              <a:rPr lang="zh-CN" altLang="en-US" sz="2000" b="1" smtClean="0">
                <a:latin typeface="Arial" charset="0"/>
              </a:rPr>
              <a:t>“</a:t>
            </a:r>
            <a:r>
              <a:rPr lang="en-US" altLang="zh-CN" sz="2000" smtClean="0"/>
              <a:t>) </a:t>
            </a:r>
          </a:p>
          <a:p>
            <a:pPr marL="342900" indent="-342900" eaLnBrk="1" hangingPunct="1">
              <a:buFontTx/>
              <a:buNone/>
            </a:pPr>
            <a:r>
              <a:rPr lang="en-US" altLang="zh-CN" sz="2000" smtClean="0"/>
              <a:t>var  myTime</a:t>
            </a:r>
            <a:r>
              <a:rPr lang="zh-CN" altLang="en-US" sz="2000" smtClean="0"/>
              <a:t>＝</a:t>
            </a:r>
            <a:r>
              <a:rPr lang="en-US" altLang="zh-CN" sz="2000" smtClean="0"/>
              <a:t>setTimeout(</a:t>
            </a:r>
            <a:r>
              <a:rPr lang="en-US" altLang="zh-CN" sz="2000" b="1" smtClean="0"/>
              <a:t>"</a:t>
            </a:r>
            <a:r>
              <a:rPr lang="en-US" altLang="zh-CN" sz="2000" smtClean="0"/>
              <a:t>disptime( ) </a:t>
            </a:r>
            <a:r>
              <a:rPr lang="en-US" altLang="zh-CN" sz="2000" b="1" smtClean="0"/>
              <a:t>"</a:t>
            </a:r>
            <a:r>
              <a:rPr lang="en-US" altLang="zh-CN" sz="2000" smtClean="0"/>
              <a:t>, 1000 )  ;</a:t>
            </a:r>
          </a:p>
        </p:txBody>
      </p:sp>
      <p:sp>
        <p:nvSpPr>
          <p:cNvPr id="110596"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5CA72D7B-35F1-40CA-BA8C-CBDB477D0776}" type="slidenum">
              <a:rPr lang="en-US" altLang="zh-CN" sz="1000">
                <a:solidFill>
                  <a:schemeClr val="tx1"/>
                </a:solidFill>
                <a:ea typeface="黑体" pitchFamily="49" charset="-122"/>
              </a:rPr>
              <a:pPr/>
              <a:t>107</a:t>
            </a:fld>
            <a:endParaRPr lang="en-US" altLang="zh-CN" sz="1000">
              <a:solidFill>
                <a:schemeClr val="tx1"/>
              </a:solidFill>
              <a:ea typeface="黑体" pitchFamily="49" charset="-122"/>
            </a:endParaRPr>
          </a:p>
        </p:txBody>
      </p:sp>
      <p:sp>
        <p:nvSpPr>
          <p:cNvPr id="834567" name="Rectangle 7"/>
          <p:cNvSpPr>
            <a:spLocks noChangeArrowheads="1"/>
          </p:cNvSpPr>
          <p:nvPr/>
        </p:nvSpPr>
        <p:spPr bwMode="auto">
          <a:xfrm>
            <a:off x="814388" y="1746250"/>
            <a:ext cx="7156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zh-CN" altLang="en-US" sz="2400">
                <a:solidFill>
                  <a:schemeClr val="tx1"/>
                </a:solidFill>
                <a:ea typeface="黑体" pitchFamily="49" charset="-122"/>
              </a:rPr>
              <a:t>上一页</a:t>
            </a:r>
            <a:r>
              <a:rPr lang="en-US" altLang="zh-CN" sz="2400">
                <a:solidFill>
                  <a:schemeClr val="tx1"/>
                </a:solidFill>
                <a:ea typeface="黑体" pitchFamily="49" charset="-122"/>
              </a:rPr>
              <a:t>PPT</a:t>
            </a:r>
            <a:r>
              <a:rPr lang="zh-CN" altLang="en-US" sz="2400">
                <a:solidFill>
                  <a:schemeClr val="tx1"/>
                </a:solidFill>
                <a:ea typeface="黑体" pitchFamily="49" charset="-122"/>
              </a:rPr>
              <a:t>示例中时钟不能动态改变，怎么办？</a:t>
            </a:r>
          </a:p>
        </p:txBody>
      </p:sp>
      <p:sp>
        <p:nvSpPr>
          <p:cNvPr id="834571" name="Rectangle 11"/>
          <p:cNvSpPr>
            <a:spLocks noChangeArrowheads="1"/>
          </p:cNvSpPr>
          <p:nvPr/>
        </p:nvSpPr>
        <p:spPr bwMode="auto">
          <a:xfrm>
            <a:off x="885825" y="2924175"/>
            <a:ext cx="7573963"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zh-CN" altLang="zh-CN" sz="2400">
                <a:solidFill>
                  <a:schemeClr val="tx1"/>
                </a:solidFill>
                <a:ea typeface="黑体" pitchFamily="49" charset="-122"/>
              </a:rPr>
              <a:t>由于时间在不停地走，所以应该每隔1秒调用显示时间的方法。如何解决？</a:t>
            </a:r>
            <a:endParaRPr lang="zh-CN" altLang="en-US" sz="2400">
              <a:solidFill>
                <a:schemeClr val="tx1"/>
              </a:solidFill>
              <a:ea typeface="黑体" pitchFamily="49" charset="-122"/>
            </a:endParaRPr>
          </a:p>
        </p:txBody>
      </p:sp>
      <p:sp>
        <p:nvSpPr>
          <p:cNvPr id="834572" name="AutoShape 12"/>
          <p:cNvSpPr>
            <a:spLocks noChangeArrowheads="1"/>
          </p:cNvSpPr>
          <p:nvPr/>
        </p:nvSpPr>
        <p:spPr bwMode="gray">
          <a:xfrm>
            <a:off x="1589088" y="3789363"/>
            <a:ext cx="6078537" cy="79216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zh-CN" altLang="en-US" sz="1800">
                <a:solidFill>
                  <a:schemeClr val="tx1"/>
                </a:solidFill>
                <a:ea typeface="黑体" pitchFamily="2" charset="-122"/>
                <a:cs typeface="Times New Roman" pitchFamily="18" charset="0"/>
              </a:rPr>
              <a:t>使用</a:t>
            </a:r>
            <a:r>
              <a:rPr lang="en-US" altLang="zh-CN" sz="1800">
                <a:solidFill>
                  <a:schemeClr val="tx1"/>
                </a:solidFill>
                <a:ea typeface="黑体" pitchFamily="2" charset="-122"/>
                <a:cs typeface="Times New Roman" pitchFamily="18" charset="0"/>
              </a:rPr>
              <a:t>setTimeout( )</a:t>
            </a:r>
            <a:r>
              <a:rPr lang="zh-CN" altLang="en-US" sz="1800">
                <a:solidFill>
                  <a:schemeClr val="tx1"/>
                </a:solidFill>
                <a:ea typeface="黑体" pitchFamily="2" charset="-122"/>
                <a:cs typeface="Times New Roman" pitchFamily="18" charset="0"/>
              </a:rPr>
              <a:t>方法</a:t>
            </a:r>
            <a:r>
              <a:rPr lang="zh-CN" altLang="zh-CN" sz="1800">
                <a:solidFill>
                  <a:schemeClr val="tx1"/>
                </a:solidFill>
                <a:ea typeface="黑体" pitchFamily="2" charset="-122"/>
                <a:cs typeface="Times New Roman" pitchFamily="18" charset="0"/>
              </a:rPr>
              <a:t>每隔1秒调用显示时间的方法</a:t>
            </a:r>
            <a:endParaRPr lang="zh-CN" altLang="en-US" sz="1800">
              <a:solidFill>
                <a:schemeClr val="tx1"/>
              </a:solidFill>
              <a:ea typeface="黑体" pitchFamily="2" charset="-122"/>
              <a:cs typeface="Times New Roman" pitchFamily="18" charset="0"/>
            </a:endParaRPr>
          </a:p>
        </p:txBody>
      </p:sp>
      <p:sp>
        <p:nvSpPr>
          <p:cNvPr id="834575" name="AutoShape 15"/>
          <p:cNvSpPr>
            <a:spLocks noChangeArrowheads="1"/>
          </p:cNvSpPr>
          <p:nvPr/>
        </p:nvSpPr>
        <p:spPr bwMode="gray">
          <a:xfrm>
            <a:off x="6372225" y="4797425"/>
            <a:ext cx="2484438" cy="792163"/>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anchor="ctr"/>
          <a:lstStyle/>
          <a:p>
            <a:pPr algn="ctr" eaLnBrk="0" hangingPunct="0">
              <a:defRPr/>
            </a:pPr>
            <a:r>
              <a:rPr lang="zh-CN" altLang="en-US" sz="1800">
                <a:solidFill>
                  <a:schemeClr val="tx1"/>
                </a:solidFill>
                <a:ea typeface="黑体" pitchFamily="2" charset="-122"/>
                <a:cs typeface="Times New Roman" pitchFamily="18" charset="0"/>
              </a:rPr>
              <a:t>在等待</a:t>
            </a:r>
            <a:r>
              <a:rPr lang="en-US" altLang="zh-CN" sz="1800">
                <a:solidFill>
                  <a:schemeClr val="tx1"/>
                </a:solidFill>
                <a:ea typeface="黑体" pitchFamily="2" charset="-122"/>
                <a:cs typeface="Times New Roman" pitchFamily="18" charset="0"/>
              </a:rPr>
              <a:t>1000</a:t>
            </a:r>
            <a:r>
              <a:rPr lang="zh-CN" altLang="en-US" sz="1800">
                <a:solidFill>
                  <a:schemeClr val="tx1"/>
                </a:solidFill>
                <a:ea typeface="黑体" pitchFamily="2" charset="-122"/>
                <a:cs typeface="Times New Roman" pitchFamily="18" charset="0"/>
              </a:rPr>
              <a:t>毫秒之后执行函数</a:t>
            </a:r>
            <a:r>
              <a:rPr lang="en-US" altLang="zh-CN" sz="1800">
                <a:solidFill>
                  <a:schemeClr val="tx1"/>
                </a:solidFill>
                <a:ea typeface="黑体" pitchFamily="2" charset="-122"/>
                <a:cs typeface="Times New Roman" pitchFamily="18" charset="0"/>
              </a:rPr>
              <a:t>disptime(  )</a:t>
            </a:r>
          </a:p>
        </p:txBody>
      </p:sp>
      <p:pic>
        <p:nvPicPr>
          <p:cNvPr id="834579" name="Picture 19" descr="问题"/>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750" y="981075"/>
            <a:ext cx="1079500" cy="97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4580" name="Picture 20" descr="分析"/>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188" y="2060575"/>
            <a:ext cx="1152525" cy="1046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4581" name="Rectangle 21"/>
          <p:cNvSpPr>
            <a:spLocks noChangeArrowheads="1"/>
          </p:cNvSpPr>
          <p:nvPr/>
        </p:nvSpPr>
        <p:spPr bwMode="auto">
          <a:xfrm>
            <a:off x="2627313" y="5589588"/>
            <a:ext cx="4464050" cy="395287"/>
          </a:xfrm>
          <a:prstGeom prst="rect">
            <a:avLst/>
          </a:prstGeom>
          <a:noFill/>
          <a:ln w="28575"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zh-CN" sz="1800">
              <a:solidFill>
                <a:schemeClr val="tx1"/>
              </a:solidFill>
              <a:ea typeface="黑体" pitchFamily="49" charset="-122"/>
            </a:endParaRPr>
          </a:p>
        </p:txBody>
      </p:sp>
    </p:spTree>
    <p:extLst>
      <p:ext uri="{BB962C8B-B14F-4D97-AF65-F5344CB8AC3E}">
        <p14:creationId xmlns="" xmlns:p14="http://schemas.microsoft.com/office/powerpoint/2010/main" val="3458096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34579"/>
                                        </p:tgtEl>
                                        <p:attrNameLst>
                                          <p:attrName>style.visibility</p:attrName>
                                        </p:attrNameLst>
                                      </p:cBhvr>
                                      <p:to>
                                        <p:strVal val="visible"/>
                                      </p:to>
                                    </p:set>
                                    <p:anim calcmode="lin" valueType="num">
                                      <p:cBhvr additive="base">
                                        <p:cTn id="7" dur="500" fill="hold"/>
                                        <p:tgtEl>
                                          <p:spTgt spid="834579"/>
                                        </p:tgtEl>
                                        <p:attrNameLst>
                                          <p:attrName>ppt_x</p:attrName>
                                        </p:attrNameLst>
                                      </p:cBhvr>
                                      <p:tavLst>
                                        <p:tav tm="0">
                                          <p:val>
                                            <p:strVal val="1+#ppt_w/2"/>
                                          </p:val>
                                        </p:tav>
                                        <p:tav tm="100000">
                                          <p:val>
                                            <p:strVal val="#ppt_x"/>
                                          </p:val>
                                        </p:tav>
                                      </p:tavLst>
                                    </p:anim>
                                    <p:anim calcmode="lin" valueType="num">
                                      <p:cBhvr additive="base">
                                        <p:cTn id="8" dur="500" fill="hold"/>
                                        <p:tgtEl>
                                          <p:spTgt spid="83457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34567"/>
                                        </p:tgtEl>
                                        <p:attrNameLst>
                                          <p:attrName>style.visibility</p:attrName>
                                        </p:attrNameLst>
                                      </p:cBhvr>
                                      <p:to>
                                        <p:strVal val="visible"/>
                                      </p:to>
                                    </p:set>
                                    <p:anim calcmode="lin" valueType="num">
                                      <p:cBhvr additive="base">
                                        <p:cTn id="12" dur="500" fill="hold"/>
                                        <p:tgtEl>
                                          <p:spTgt spid="834567"/>
                                        </p:tgtEl>
                                        <p:attrNameLst>
                                          <p:attrName>ppt_x</p:attrName>
                                        </p:attrNameLst>
                                      </p:cBhvr>
                                      <p:tavLst>
                                        <p:tav tm="0">
                                          <p:val>
                                            <p:strVal val="0-#ppt_w/2"/>
                                          </p:val>
                                        </p:tav>
                                        <p:tav tm="100000">
                                          <p:val>
                                            <p:strVal val="#ppt_x"/>
                                          </p:val>
                                        </p:tav>
                                      </p:tavLst>
                                    </p:anim>
                                    <p:anim calcmode="lin" valueType="num">
                                      <p:cBhvr additive="base">
                                        <p:cTn id="13" dur="500" fill="hold"/>
                                        <p:tgtEl>
                                          <p:spTgt spid="83456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834580"/>
                                        </p:tgtEl>
                                        <p:attrNameLst>
                                          <p:attrName>style.visibility</p:attrName>
                                        </p:attrNameLst>
                                      </p:cBhvr>
                                      <p:to>
                                        <p:strVal val="visible"/>
                                      </p:to>
                                    </p:set>
                                    <p:anim calcmode="lin" valueType="num">
                                      <p:cBhvr additive="base">
                                        <p:cTn id="18" dur="500" fill="hold"/>
                                        <p:tgtEl>
                                          <p:spTgt spid="834580"/>
                                        </p:tgtEl>
                                        <p:attrNameLst>
                                          <p:attrName>ppt_x</p:attrName>
                                        </p:attrNameLst>
                                      </p:cBhvr>
                                      <p:tavLst>
                                        <p:tav tm="0">
                                          <p:val>
                                            <p:strVal val="1+#ppt_w/2"/>
                                          </p:val>
                                        </p:tav>
                                        <p:tav tm="100000">
                                          <p:val>
                                            <p:strVal val="#ppt_x"/>
                                          </p:val>
                                        </p:tav>
                                      </p:tavLst>
                                    </p:anim>
                                    <p:anim calcmode="lin" valueType="num">
                                      <p:cBhvr additive="base">
                                        <p:cTn id="19" dur="500" fill="hold"/>
                                        <p:tgtEl>
                                          <p:spTgt spid="834580"/>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834571"/>
                                        </p:tgtEl>
                                        <p:attrNameLst>
                                          <p:attrName>style.visibility</p:attrName>
                                        </p:attrNameLst>
                                      </p:cBhvr>
                                      <p:to>
                                        <p:strVal val="visible"/>
                                      </p:to>
                                    </p:set>
                                    <p:anim calcmode="lin" valueType="num">
                                      <p:cBhvr additive="base">
                                        <p:cTn id="23" dur="500" fill="hold"/>
                                        <p:tgtEl>
                                          <p:spTgt spid="834571"/>
                                        </p:tgtEl>
                                        <p:attrNameLst>
                                          <p:attrName>ppt_x</p:attrName>
                                        </p:attrNameLst>
                                      </p:cBhvr>
                                      <p:tavLst>
                                        <p:tav tm="0">
                                          <p:val>
                                            <p:strVal val="0-#ppt_w/2"/>
                                          </p:val>
                                        </p:tav>
                                        <p:tav tm="100000">
                                          <p:val>
                                            <p:strVal val="#ppt_x"/>
                                          </p:val>
                                        </p:tav>
                                      </p:tavLst>
                                    </p:anim>
                                    <p:anim calcmode="lin" valueType="num">
                                      <p:cBhvr additive="base">
                                        <p:cTn id="24" dur="500" fill="hold"/>
                                        <p:tgtEl>
                                          <p:spTgt spid="83457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34572"/>
                                        </p:tgtEl>
                                        <p:attrNameLst>
                                          <p:attrName>style.visibility</p:attrName>
                                        </p:attrNameLst>
                                      </p:cBhvr>
                                      <p:to>
                                        <p:strVal val="visible"/>
                                      </p:to>
                                    </p:set>
                                    <p:animEffect transition="in" filter="wipe(left)">
                                      <p:cBhvr>
                                        <p:cTn id="29" dur="500"/>
                                        <p:tgtEl>
                                          <p:spTgt spid="83457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34573"/>
                                        </p:tgtEl>
                                        <p:attrNameLst>
                                          <p:attrName>style.visibility</p:attrName>
                                        </p:attrNameLst>
                                      </p:cBhvr>
                                      <p:to>
                                        <p:strVal val="visible"/>
                                      </p:to>
                                    </p:set>
                                    <p:animEffect transition="in" filter="wipe(left)">
                                      <p:cBhvr>
                                        <p:cTn id="34" dur="500"/>
                                        <p:tgtEl>
                                          <p:spTgt spid="834573"/>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834581"/>
                                        </p:tgtEl>
                                        <p:attrNameLst>
                                          <p:attrName>style.visibility</p:attrName>
                                        </p:attrNameLst>
                                      </p:cBhvr>
                                      <p:to>
                                        <p:strVal val="visible"/>
                                      </p:to>
                                    </p:set>
                                    <p:animEffect transition="in" filter="checkerboard(across)">
                                      <p:cBhvr>
                                        <p:cTn id="38" dur="500"/>
                                        <p:tgtEl>
                                          <p:spTgt spid="834581"/>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834575"/>
                                        </p:tgtEl>
                                        <p:attrNameLst>
                                          <p:attrName>style.visibility</p:attrName>
                                        </p:attrNameLst>
                                      </p:cBhvr>
                                      <p:to>
                                        <p:strVal val="visible"/>
                                      </p:to>
                                    </p:set>
                                    <p:animEffect transition="in" filter="wipe(left)">
                                      <p:cBhvr>
                                        <p:cTn id="42" dur="500"/>
                                        <p:tgtEl>
                                          <p:spTgt spid="834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73" grpId="0"/>
      <p:bldP spid="834567" grpId="0"/>
      <p:bldP spid="834571" grpId="0"/>
      <p:bldP spid="834572" grpId="0" animBg="1"/>
      <p:bldP spid="834575" grpId="0" animBg="1"/>
      <p:bldP spid="83458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nchor="ctr"/>
          <a:lstStyle/>
          <a:p>
            <a:pPr eaLnBrk="1" hangingPunct="1"/>
            <a:r>
              <a:rPr lang="en-US" altLang="zh-CN" smtClean="0"/>
              <a:t>Date</a:t>
            </a:r>
            <a:r>
              <a:rPr lang="zh-CN" altLang="en-US" smtClean="0"/>
              <a:t>对象做时钟显示</a:t>
            </a:r>
            <a:r>
              <a:rPr lang="en-US" altLang="zh-CN" smtClean="0"/>
              <a:t>-6</a:t>
            </a:r>
          </a:p>
        </p:txBody>
      </p:sp>
      <p:sp>
        <p:nvSpPr>
          <p:cNvPr id="111619"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8C03CB2A-D494-4A51-A457-EAB7E2A95996}" type="slidenum">
              <a:rPr lang="en-US" altLang="zh-CN" sz="1000">
                <a:solidFill>
                  <a:schemeClr val="tx1"/>
                </a:solidFill>
                <a:ea typeface="黑体" pitchFamily="49" charset="-122"/>
              </a:rPr>
              <a:pPr/>
              <a:t>108</a:t>
            </a:fld>
            <a:endParaRPr lang="en-US" altLang="zh-CN" sz="1000">
              <a:solidFill>
                <a:schemeClr val="tx1"/>
              </a:solidFill>
              <a:ea typeface="黑体" pitchFamily="49" charset="-122"/>
            </a:endParaRPr>
          </a:p>
        </p:txBody>
      </p:sp>
      <p:sp>
        <p:nvSpPr>
          <p:cNvPr id="835601" name="AutoShape 17"/>
          <p:cNvSpPr>
            <a:spLocks noChangeArrowheads="1"/>
          </p:cNvSpPr>
          <p:nvPr/>
        </p:nvSpPr>
        <p:spPr bwMode="auto">
          <a:xfrm>
            <a:off x="250825" y="1789113"/>
            <a:ext cx="8599488" cy="4579937"/>
          </a:xfrm>
          <a:prstGeom prst="roundRect">
            <a:avLst>
              <a:gd name="adj" fmla="val 323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宋体" pitchFamily="2" charset="-122"/>
              </a:rPr>
              <a:t>&lt;SCRIPT language="JavaScript"&gt;</a:t>
            </a:r>
          </a:p>
          <a:p>
            <a:pPr lvl="1"/>
            <a:r>
              <a:rPr lang="en-US" altLang="zh-CN" sz="1800">
                <a:solidFill>
                  <a:schemeClr val="tx1"/>
                </a:solidFill>
                <a:ea typeface="宋体" pitchFamily="2" charset="-122"/>
              </a:rPr>
              <a:t>function disptime( ){</a:t>
            </a:r>
          </a:p>
          <a:p>
            <a:pPr lvl="1"/>
            <a:r>
              <a:rPr lang="en-US" altLang="zh-CN" sz="1800">
                <a:solidFill>
                  <a:schemeClr val="tx1"/>
                </a:solidFill>
                <a:ea typeface="宋体" pitchFamily="2" charset="-122"/>
              </a:rPr>
              <a:t> var time = new Date( ); //</a:t>
            </a:r>
            <a:r>
              <a:rPr lang="zh-CN" altLang="en-US" sz="1800">
                <a:solidFill>
                  <a:schemeClr val="tx1"/>
                </a:solidFill>
                <a:ea typeface="宋体" pitchFamily="2" charset="-122"/>
              </a:rPr>
              <a:t>获得当前时间</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var hour = time.getHours( );  //</a:t>
            </a:r>
            <a:r>
              <a:rPr lang="zh-CN" altLang="en-US" sz="1800">
                <a:solidFill>
                  <a:schemeClr val="tx1"/>
                </a:solidFill>
                <a:ea typeface="宋体" pitchFamily="2" charset="-122"/>
              </a:rPr>
              <a:t>获得小时、分钟、秒</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var minute = time.getMinutes( );</a:t>
            </a:r>
          </a:p>
          <a:p>
            <a:pPr lvl="1"/>
            <a:r>
              <a:rPr lang="en-US" altLang="zh-CN" sz="1800">
                <a:solidFill>
                  <a:schemeClr val="tx1"/>
                </a:solidFill>
                <a:ea typeface="宋体" pitchFamily="2" charset="-122"/>
              </a:rPr>
              <a:t> var second = time.getSeconds( );</a:t>
            </a:r>
          </a:p>
          <a:p>
            <a:pPr lvl="1"/>
            <a:r>
              <a:rPr lang="en-US" altLang="zh-CN" sz="1800">
                <a:solidFill>
                  <a:srgbClr val="0000FF"/>
                </a:solidFill>
                <a:ea typeface="宋体" pitchFamily="2" charset="-122"/>
              </a:rPr>
              <a:t>document.myform.myclock.value =hour+":"+minute+":"+second+" " ;</a:t>
            </a:r>
          </a:p>
          <a:p>
            <a:pPr lvl="1"/>
            <a:r>
              <a:rPr lang="en-US" altLang="zh-CN" sz="1800">
                <a:solidFill>
                  <a:srgbClr val="0000FF"/>
                </a:solidFill>
                <a:ea typeface="宋体" pitchFamily="2" charset="-122"/>
              </a:rPr>
              <a:t>var myTime = setTimeout("disptime()",1000);</a:t>
            </a:r>
          </a:p>
          <a:p>
            <a:pPr lvl="1"/>
            <a:r>
              <a:rPr lang="en-US" altLang="zh-CN" sz="1800">
                <a:solidFill>
                  <a:schemeClr val="tx1"/>
                </a:solidFill>
                <a:ea typeface="宋体" pitchFamily="2" charset="-122"/>
              </a:rPr>
              <a:t>}</a:t>
            </a:r>
          </a:p>
          <a:p>
            <a:pPr lvl="1"/>
            <a:r>
              <a:rPr lang="en-US" altLang="zh-CN" sz="1800">
                <a:solidFill>
                  <a:schemeClr val="tx1"/>
                </a:solidFill>
                <a:ea typeface="宋体" pitchFamily="2" charset="-122"/>
              </a:rPr>
              <a:t>&lt;/SCRIPT&gt;</a:t>
            </a:r>
          </a:p>
          <a:p>
            <a:pPr lvl="1"/>
            <a:r>
              <a:rPr lang="en-US" altLang="zh-CN" sz="1800">
                <a:solidFill>
                  <a:schemeClr val="tx1"/>
                </a:solidFill>
                <a:ea typeface="宋体" pitchFamily="2" charset="-122"/>
              </a:rPr>
              <a:t>&lt;BODY onLoad="disptime( )"&gt;</a:t>
            </a:r>
          </a:p>
          <a:p>
            <a:pPr lvl="1"/>
            <a:r>
              <a:rPr lang="en-US" altLang="zh-CN" sz="1800">
                <a:solidFill>
                  <a:schemeClr val="tx1"/>
                </a:solidFill>
                <a:ea typeface="宋体" pitchFamily="2" charset="-122"/>
              </a:rPr>
              <a:t>&lt;FORM NAME="</a:t>
            </a:r>
            <a:r>
              <a:rPr lang="en-US" altLang="zh-CN" sz="1800">
                <a:solidFill>
                  <a:srgbClr val="0000FF"/>
                </a:solidFill>
                <a:ea typeface="宋体" pitchFamily="2" charset="-122"/>
              </a:rPr>
              <a:t>myform</a:t>
            </a:r>
            <a:r>
              <a:rPr lang="en-US" altLang="zh-CN" sz="1800">
                <a:solidFill>
                  <a:schemeClr val="tx1"/>
                </a:solidFill>
                <a:ea typeface="宋体" pitchFamily="2" charset="-122"/>
              </a:rPr>
              <a:t>"&gt; </a:t>
            </a:r>
          </a:p>
          <a:p>
            <a:pPr lvl="1"/>
            <a:r>
              <a:rPr lang="en-US" altLang="zh-CN" sz="1800">
                <a:solidFill>
                  <a:schemeClr val="tx1"/>
                </a:solidFill>
                <a:ea typeface="宋体" pitchFamily="2" charset="-122"/>
              </a:rPr>
              <a:t>H2&gt;</a:t>
            </a:r>
            <a:r>
              <a:rPr lang="zh-CN" altLang="en-US" sz="1800">
                <a:solidFill>
                  <a:schemeClr val="tx1"/>
                </a:solidFill>
                <a:ea typeface="宋体" pitchFamily="2" charset="-122"/>
              </a:rPr>
              <a:t>当前时间：</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&lt;INPUT name="</a:t>
            </a:r>
            <a:r>
              <a:rPr lang="en-US" altLang="zh-CN" sz="1800">
                <a:solidFill>
                  <a:srgbClr val="0000FF"/>
                </a:solidFill>
                <a:ea typeface="宋体" pitchFamily="2" charset="-122"/>
              </a:rPr>
              <a:t>myclock</a:t>
            </a:r>
            <a:r>
              <a:rPr lang="en-US" altLang="zh-CN" sz="1800">
                <a:solidFill>
                  <a:schemeClr val="tx1"/>
                </a:solidFill>
                <a:ea typeface="宋体" pitchFamily="2" charset="-122"/>
              </a:rPr>
              <a:t>" type="text"  value="" size="10" &gt;</a:t>
            </a:r>
          </a:p>
          <a:p>
            <a:pPr lvl="1"/>
            <a:r>
              <a:rPr lang="en-US" altLang="zh-CN" sz="1800">
                <a:solidFill>
                  <a:schemeClr val="tx1"/>
                </a:solidFill>
                <a:ea typeface="宋体" pitchFamily="2" charset="-122"/>
              </a:rPr>
              <a:t>    &lt;/H2&gt;&lt;/FORM &gt;</a:t>
            </a:r>
          </a:p>
          <a:p>
            <a:pPr lvl="1"/>
            <a:r>
              <a:rPr lang="en-US" altLang="zh-CN" sz="1800">
                <a:solidFill>
                  <a:schemeClr val="tx1"/>
                </a:solidFill>
                <a:ea typeface="宋体" pitchFamily="2" charset="-122"/>
              </a:rPr>
              <a:t>&lt;/BODY&gt;</a:t>
            </a:r>
          </a:p>
        </p:txBody>
      </p:sp>
      <p:sp>
        <p:nvSpPr>
          <p:cNvPr id="835604" name="AutoShape 20"/>
          <p:cNvSpPr>
            <a:spLocks noChangeArrowheads="1"/>
          </p:cNvSpPr>
          <p:nvPr/>
        </p:nvSpPr>
        <p:spPr bwMode="auto">
          <a:xfrm>
            <a:off x="6443663" y="1916113"/>
            <a:ext cx="2160587" cy="693737"/>
          </a:xfrm>
          <a:prstGeom prst="wedgeRoundRectCallout">
            <a:avLst>
              <a:gd name="adj1" fmla="val -61241"/>
              <a:gd name="adj2" fmla="val 18592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设置文本框的内容为当前时间</a:t>
            </a:r>
          </a:p>
        </p:txBody>
      </p:sp>
      <p:sp>
        <p:nvSpPr>
          <p:cNvPr id="835608" name="AutoShape 24"/>
          <p:cNvSpPr>
            <a:spLocks noChangeArrowheads="1"/>
          </p:cNvSpPr>
          <p:nvPr/>
        </p:nvSpPr>
        <p:spPr bwMode="auto">
          <a:xfrm>
            <a:off x="4427538" y="4292600"/>
            <a:ext cx="2486025" cy="990600"/>
          </a:xfrm>
          <a:prstGeom prst="wedgeRoundRectCallout">
            <a:avLst>
              <a:gd name="adj1" fmla="val -43486"/>
              <a:gd name="adj2" fmla="val -7051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设置定时器每隔</a:t>
            </a:r>
            <a:r>
              <a:rPr lang="en-US" altLang="zh-CN" sz="1800">
                <a:solidFill>
                  <a:schemeClr val="tx1"/>
                </a:solidFill>
                <a:ea typeface="黑体" pitchFamily="2" charset="-122"/>
              </a:rPr>
              <a:t>1</a:t>
            </a:r>
            <a:r>
              <a:rPr lang="zh-CN" altLang="en-US" sz="1800">
                <a:solidFill>
                  <a:schemeClr val="tx1"/>
                </a:solidFill>
                <a:ea typeface="黑体" pitchFamily="2" charset="-122"/>
              </a:rPr>
              <a:t>秒</a:t>
            </a:r>
            <a:r>
              <a:rPr lang="en-US" altLang="zh-CN" sz="1800">
                <a:solidFill>
                  <a:schemeClr val="tx1"/>
                </a:solidFill>
                <a:ea typeface="黑体" pitchFamily="2" charset="-122"/>
              </a:rPr>
              <a:t>(1000</a:t>
            </a:r>
            <a:r>
              <a:rPr lang="zh-CN" altLang="en-US" sz="1800">
                <a:solidFill>
                  <a:schemeClr val="tx1"/>
                </a:solidFill>
                <a:ea typeface="黑体" pitchFamily="2" charset="-122"/>
              </a:rPr>
              <a:t>毫秒</a:t>
            </a:r>
            <a:r>
              <a:rPr lang="en-US" altLang="zh-CN" sz="1800">
                <a:solidFill>
                  <a:schemeClr val="tx1"/>
                </a:solidFill>
                <a:ea typeface="黑体" pitchFamily="2" charset="-122"/>
              </a:rPr>
              <a:t>),</a:t>
            </a:r>
            <a:r>
              <a:rPr lang="zh-CN" altLang="en-US" sz="1800">
                <a:solidFill>
                  <a:schemeClr val="tx1"/>
                </a:solidFill>
                <a:ea typeface="黑体" pitchFamily="2" charset="-122"/>
              </a:rPr>
              <a:t>调用函数</a:t>
            </a:r>
            <a:r>
              <a:rPr lang="en-US" altLang="zh-CN" sz="1800">
                <a:solidFill>
                  <a:schemeClr val="tx1"/>
                </a:solidFill>
                <a:ea typeface="黑体" pitchFamily="2" charset="-122"/>
              </a:rPr>
              <a:t>disptime()</a:t>
            </a:r>
            <a:r>
              <a:rPr lang="zh-CN" altLang="en-US" sz="1800">
                <a:solidFill>
                  <a:schemeClr val="tx1"/>
                </a:solidFill>
                <a:ea typeface="黑体" pitchFamily="2" charset="-122"/>
              </a:rPr>
              <a:t>执行</a:t>
            </a:r>
          </a:p>
        </p:txBody>
      </p:sp>
      <p:sp>
        <p:nvSpPr>
          <p:cNvPr id="835611" name="Line 27"/>
          <p:cNvSpPr>
            <a:spLocks noChangeShapeType="1"/>
          </p:cNvSpPr>
          <p:nvPr/>
        </p:nvSpPr>
        <p:spPr bwMode="auto">
          <a:xfrm flipH="1" flipV="1">
            <a:off x="2498725" y="2349500"/>
            <a:ext cx="1728788" cy="15113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pic>
        <p:nvPicPr>
          <p:cNvPr id="835612" name="Picture 28"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935038"/>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3455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35612"/>
                                        </p:tgtEl>
                                        <p:attrNameLst>
                                          <p:attrName>style.visibility</p:attrName>
                                        </p:attrNameLst>
                                      </p:cBhvr>
                                      <p:to>
                                        <p:strVal val="visible"/>
                                      </p:to>
                                    </p:set>
                                    <p:anim calcmode="lin" valueType="num">
                                      <p:cBhvr additive="base">
                                        <p:cTn id="7" dur="500" fill="hold"/>
                                        <p:tgtEl>
                                          <p:spTgt spid="835612"/>
                                        </p:tgtEl>
                                        <p:attrNameLst>
                                          <p:attrName>ppt_x</p:attrName>
                                        </p:attrNameLst>
                                      </p:cBhvr>
                                      <p:tavLst>
                                        <p:tav tm="0">
                                          <p:val>
                                            <p:strVal val="1+#ppt_w/2"/>
                                          </p:val>
                                        </p:tav>
                                        <p:tav tm="100000">
                                          <p:val>
                                            <p:strVal val="#ppt_x"/>
                                          </p:val>
                                        </p:tav>
                                      </p:tavLst>
                                    </p:anim>
                                    <p:anim calcmode="lin" valueType="num">
                                      <p:cBhvr additive="base">
                                        <p:cTn id="8" dur="500" fill="hold"/>
                                        <p:tgtEl>
                                          <p:spTgt spid="8356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35601"/>
                                        </p:tgtEl>
                                        <p:attrNameLst>
                                          <p:attrName>style.visibility</p:attrName>
                                        </p:attrNameLst>
                                      </p:cBhvr>
                                      <p:to>
                                        <p:strVal val="visible"/>
                                      </p:to>
                                    </p:set>
                                    <p:animEffect transition="in" filter="blinds(horizontal)">
                                      <p:cBhvr>
                                        <p:cTn id="12" dur="500"/>
                                        <p:tgtEl>
                                          <p:spTgt spid="83560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35604"/>
                                        </p:tgtEl>
                                        <p:attrNameLst>
                                          <p:attrName>style.visibility</p:attrName>
                                        </p:attrNameLst>
                                      </p:cBhvr>
                                      <p:to>
                                        <p:strVal val="visible"/>
                                      </p:to>
                                    </p:set>
                                    <p:animEffect transition="in" filter="wipe(left)">
                                      <p:cBhvr>
                                        <p:cTn id="16" dur="500"/>
                                        <p:tgtEl>
                                          <p:spTgt spid="835604"/>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35608"/>
                                        </p:tgtEl>
                                        <p:attrNameLst>
                                          <p:attrName>style.visibility</p:attrName>
                                        </p:attrNameLst>
                                      </p:cBhvr>
                                      <p:to>
                                        <p:strVal val="visible"/>
                                      </p:to>
                                    </p:set>
                                    <p:animEffect transition="in" filter="wipe(left)">
                                      <p:cBhvr>
                                        <p:cTn id="20" dur="500"/>
                                        <p:tgtEl>
                                          <p:spTgt spid="835608"/>
                                        </p:tgtEl>
                                      </p:cBhvr>
                                    </p:animEffect>
                                  </p:childTnLst>
                                </p:cTn>
                              </p:par>
                            </p:childTnLst>
                          </p:cTn>
                        </p:par>
                        <p:par>
                          <p:cTn id="21" fill="hold" nodeType="afterGroup">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835611"/>
                                        </p:tgtEl>
                                        <p:attrNameLst>
                                          <p:attrName>style.visibility</p:attrName>
                                        </p:attrNameLst>
                                      </p:cBhvr>
                                      <p:to>
                                        <p:strVal val="visible"/>
                                      </p:to>
                                    </p:set>
                                    <p:animEffect transition="in" filter="wipe(down)">
                                      <p:cBhvr>
                                        <p:cTn id="24" dur="500"/>
                                        <p:tgtEl>
                                          <p:spTgt spid="83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601" grpId="0" animBg="1"/>
      <p:bldP spid="835604" grpId="0" animBg="1"/>
      <p:bldP spid="835608" grpId="0" animBg="1"/>
      <p:bldP spid="835611"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nchor="ctr"/>
          <a:lstStyle/>
          <a:p>
            <a:pPr eaLnBrk="1" hangingPunct="1"/>
            <a:r>
              <a:rPr lang="zh-CN" altLang="en-US" smtClean="0"/>
              <a:t>小结</a:t>
            </a:r>
            <a:r>
              <a:rPr lang="en-US" altLang="zh-CN" smtClean="0"/>
              <a:t>2</a:t>
            </a:r>
          </a:p>
        </p:txBody>
      </p:sp>
      <p:sp>
        <p:nvSpPr>
          <p:cNvPr id="112643"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12264348-8EA8-4FEA-9FF8-AC2A1108320C}" type="slidenum">
              <a:rPr lang="en-US" altLang="zh-CN" sz="1000">
                <a:solidFill>
                  <a:schemeClr val="tx1"/>
                </a:solidFill>
                <a:ea typeface="黑体" pitchFamily="49" charset="-122"/>
              </a:rPr>
              <a:pPr/>
              <a:t>109</a:t>
            </a:fld>
            <a:endParaRPr lang="en-US" altLang="zh-CN" sz="1000">
              <a:solidFill>
                <a:schemeClr val="tx1"/>
              </a:solidFill>
              <a:ea typeface="黑体" pitchFamily="49" charset="-122"/>
            </a:endParaRPr>
          </a:p>
        </p:txBody>
      </p:sp>
      <p:sp>
        <p:nvSpPr>
          <p:cNvPr id="809994" name="Rectangle 10"/>
          <p:cNvSpPr>
            <a:spLocks noChangeArrowheads="1"/>
          </p:cNvSpPr>
          <p:nvPr/>
        </p:nvSpPr>
        <p:spPr bwMode="auto">
          <a:xfrm>
            <a:off x="1979613" y="765175"/>
            <a:ext cx="6911975" cy="79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pPr>
            <a:r>
              <a:rPr lang="zh-CN" altLang="en-US" b="0">
                <a:solidFill>
                  <a:schemeClr val="tx1"/>
                </a:solidFill>
                <a:latin typeface="黑体" pitchFamily="49" charset="-122"/>
                <a:ea typeface="宋体" pitchFamily="2" charset="-122"/>
              </a:rPr>
              <a:t>编写如左图所示，具有在网页中指定位置显示动态时钟效果的页面。</a:t>
            </a:r>
          </a:p>
        </p:txBody>
      </p:sp>
      <p:pic>
        <p:nvPicPr>
          <p:cNvPr id="809997" name="Picture 1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55875" y="1989138"/>
            <a:ext cx="6048375" cy="4646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809998" name="AutoShape 14"/>
          <p:cNvSpPr>
            <a:spLocks noChangeArrowheads="1"/>
          </p:cNvSpPr>
          <p:nvPr/>
        </p:nvSpPr>
        <p:spPr bwMode="auto">
          <a:xfrm>
            <a:off x="7235825" y="4797425"/>
            <a:ext cx="1584325" cy="693738"/>
          </a:xfrm>
          <a:prstGeom prst="wedgeRoundRectCallout">
            <a:avLst>
              <a:gd name="adj1" fmla="val -32565"/>
              <a:gd name="adj2" fmla="val 108940"/>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sym typeface="Wingdings" pitchFamily="2" charset="2"/>
              </a:rPr>
              <a:t>自动动态变化的时钟</a:t>
            </a:r>
            <a:endParaRPr lang="zh-CN" altLang="en-US" sz="1800">
              <a:solidFill>
                <a:schemeClr val="tx1"/>
              </a:solidFill>
              <a:ea typeface="黑体" pitchFamily="2" charset="-122"/>
            </a:endParaRPr>
          </a:p>
        </p:txBody>
      </p:sp>
      <p:pic>
        <p:nvPicPr>
          <p:cNvPr id="809999" name="Picture 15" descr="现场编程"/>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650" y="1049338"/>
            <a:ext cx="865188" cy="865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5714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09999"/>
                                        </p:tgtEl>
                                        <p:attrNameLst>
                                          <p:attrName>style.visibility</p:attrName>
                                        </p:attrNameLst>
                                      </p:cBhvr>
                                      <p:to>
                                        <p:strVal val="visible"/>
                                      </p:to>
                                    </p:set>
                                    <p:anim calcmode="lin" valueType="num">
                                      <p:cBhvr additive="base">
                                        <p:cTn id="7" dur="500" fill="hold"/>
                                        <p:tgtEl>
                                          <p:spTgt spid="809999"/>
                                        </p:tgtEl>
                                        <p:attrNameLst>
                                          <p:attrName>ppt_x</p:attrName>
                                        </p:attrNameLst>
                                      </p:cBhvr>
                                      <p:tavLst>
                                        <p:tav tm="0">
                                          <p:val>
                                            <p:strVal val="1+#ppt_w/2"/>
                                          </p:val>
                                        </p:tav>
                                        <p:tav tm="100000">
                                          <p:val>
                                            <p:strVal val="#ppt_x"/>
                                          </p:val>
                                        </p:tav>
                                      </p:tavLst>
                                    </p:anim>
                                    <p:anim calcmode="lin" valueType="num">
                                      <p:cBhvr additive="base">
                                        <p:cTn id="8" dur="500" fill="hold"/>
                                        <p:tgtEl>
                                          <p:spTgt spid="8099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09994"/>
                                        </p:tgtEl>
                                        <p:attrNameLst>
                                          <p:attrName>style.visibility</p:attrName>
                                        </p:attrNameLst>
                                      </p:cBhvr>
                                      <p:to>
                                        <p:strVal val="visible"/>
                                      </p:to>
                                    </p:set>
                                    <p:anim calcmode="lin" valueType="num">
                                      <p:cBhvr additive="base">
                                        <p:cTn id="12" dur="500" fill="hold"/>
                                        <p:tgtEl>
                                          <p:spTgt spid="809994"/>
                                        </p:tgtEl>
                                        <p:attrNameLst>
                                          <p:attrName>ppt_x</p:attrName>
                                        </p:attrNameLst>
                                      </p:cBhvr>
                                      <p:tavLst>
                                        <p:tav tm="0">
                                          <p:val>
                                            <p:strVal val="0-#ppt_w/2"/>
                                          </p:val>
                                        </p:tav>
                                        <p:tav tm="100000">
                                          <p:val>
                                            <p:strVal val="#ppt_x"/>
                                          </p:val>
                                        </p:tav>
                                      </p:tavLst>
                                    </p:anim>
                                    <p:anim calcmode="lin" valueType="num">
                                      <p:cBhvr additive="base">
                                        <p:cTn id="13" dur="500" fill="hold"/>
                                        <p:tgtEl>
                                          <p:spTgt spid="80999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5" presetClass="entr" presetSubtype="10" fill="hold" nodeType="afterEffect">
                                  <p:stCondLst>
                                    <p:cond delay="0"/>
                                  </p:stCondLst>
                                  <p:childTnLst>
                                    <p:set>
                                      <p:cBhvr>
                                        <p:cTn id="16" dur="1" fill="hold">
                                          <p:stCondLst>
                                            <p:cond delay="0"/>
                                          </p:stCondLst>
                                        </p:cTn>
                                        <p:tgtEl>
                                          <p:spTgt spid="809997"/>
                                        </p:tgtEl>
                                        <p:attrNameLst>
                                          <p:attrName>style.visibility</p:attrName>
                                        </p:attrNameLst>
                                      </p:cBhvr>
                                      <p:to>
                                        <p:strVal val="visible"/>
                                      </p:to>
                                    </p:set>
                                    <p:animEffect transition="in" filter="checkerboard(across)">
                                      <p:cBhvr>
                                        <p:cTn id="17" dur="500"/>
                                        <p:tgtEl>
                                          <p:spTgt spid="809997"/>
                                        </p:tgtEl>
                                      </p:cBhvr>
                                    </p:animEffect>
                                  </p:childTnLst>
                                </p:cTn>
                              </p:par>
                            </p:childTnLst>
                          </p:cTn>
                        </p:par>
                        <p:par>
                          <p:cTn id="18" fill="hold" nodeType="afterGroup">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09998"/>
                                        </p:tgtEl>
                                        <p:attrNameLst>
                                          <p:attrName>style.visibility</p:attrName>
                                        </p:attrNameLst>
                                      </p:cBhvr>
                                      <p:to>
                                        <p:strVal val="visible"/>
                                      </p:to>
                                    </p:set>
                                    <p:animEffect transition="in" filter="wipe(left)">
                                      <p:cBhvr>
                                        <p:cTn id="21" dur="500"/>
                                        <p:tgtEl>
                                          <p:spTgt spid="809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4" grpId="0"/>
      <p:bldP spid="8099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b="1" smtClean="0"/>
              <a:t>区别</a:t>
            </a:r>
            <a:r>
              <a:rPr lang="en-US" altLang="zh-CN" b="1" smtClean="0"/>
              <a:t>4:</a:t>
            </a:r>
            <a:r>
              <a:rPr lang="zh-CN" altLang="en-US" b="1" smtClean="0"/>
              <a:t>代码格式不一样</a:t>
            </a:r>
            <a:r>
              <a:rPr lang="zh-CN" altLang="en-US" smtClean="0"/>
              <a:t> </a:t>
            </a:r>
          </a:p>
        </p:txBody>
      </p:sp>
      <p:sp>
        <p:nvSpPr>
          <p:cNvPr id="12291" name="Rectangle 3"/>
          <p:cNvSpPr>
            <a:spLocks noGrp="1" noChangeArrowheads="1"/>
          </p:cNvSpPr>
          <p:nvPr>
            <p:ph type="body" idx="1"/>
          </p:nvPr>
        </p:nvSpPr>
        <p:spPr/>
        <p:txBody>
          <a:bodyPr/>
          <a:lstStyle/>
          <a:p>
            <a:pPr eaLnBrk="1" hangingPunct="1"/>
            <a:r>
              <a:rPr lang="en-US" altLang="zh-CN" smtClean="0"/>
              <a:t>Java</a:t>
            </a:r>
            <a:r>
              <a:rPr lang="zh-CN" altLang="en-US" smtClean="0"/>
              <a:t>是一种与</a:t>
            </a:r>
            <a:r>
              <a:rPr lang="en-US" altLang="zh-CN" smtClean="0"/>
              <a:t>HTML</a:t>
            </a:r>
            <a:r>
              <a:rPr lang="zh-CN" altLang="en-US" smtClean="0"/>
              <a:t>无关的格式，必须通过像</a:t>
            </a:r>
            <a:r>
              <a:rPr lang="en-US" altLang="zh-CN" smtClean="0"/>
              <a:t>HTML</a:t>
            </a:r>
            <a:r>
              <a:rPr lang="zh-CN" altLang="en-US" smtClean="0"/>
              <a:t>中引用外媒体那么进行装载，其代码以字节代码的形式保存在独立的文档中。</a:t>
            </a:r>
          </a:p>
          <a:p>
            <a:pPr eaLnBrk="1" hangingPunct="1"/>
            <a:r>
              <a:rPr lang="en-US" altLang="zh-CN" smtClean="0"/>
              <a:t>JavaScript</a:t>
            </a:r>
            <a:r>
              <a:rPr lang="zh-CN" altLang="en-US" smtClean="0"/>
              <a:t>的代码是一种文本字符格式，可以直接嵌入</a:t>
            </a:r>
            <a:r>
              <a:rPr lang="en-US" altLang="zh-CN" smtClean="0"/>
              <a:t>HTML</a:t>
            </a:r>
            <a:r>
              <a:rPr lang="zh-CN" altLang="en-US" smtClean="0"/>
              <a:t>文档中，并且可动态装载。编写</a:t>
            </a:r>
            <a:r>
              <a:rPr lang="en-US" altLang="zh-CN" smtClean="0"/>
              <a:t>HTML</a:t>
            </a:r>
            <a:r>
              <a:rPr lang="zh-CN" altLang="en-US" smtClean="0"/>
              <a:t>文档就像编辑文本文件一样方便。 </a:t>
            </a:r>
          </a:p>
        </p:txBody>
      </p:sp>
    </p:spTree>
    <p:extLst>
      <p:ext uri="{BB962C8B-B14F-4D97-AF65-F5344CB8AC3E}">
        <p14:creationId xmlns="" xmlns:p14="http://schemas.microsoft.com/office/powerpoint/2010/main" val="182457967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US" altLang="zh-CN" smtClean="0"/>
              <a:t>BOM:history</a:t>
            </a:r>
            <a:r>
              <a:rPr lang="zh-CN" altLang="en-US" smtClean="0"/>
              <a:t>对象</a:t>
            </a:r>
          </a:p>
        </p:txBody>
      </p:sp>
      <p:pic>
        <p:nvPicPr>
          <p:cNvPr id="113667" name="Picture 5" descr="7F_FEPMZ1H~AVK7$U5Z5Z7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362200"/>
            <a:ext cx="2790825" cy="87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668" name="Picture 6" descr="Y`)M]{DLH4G$MES~P03IWP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95800" y="1828800"/>
            <a:ext cx="4143375" cy="260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3669" name="Rectangle 7"/>
          <p:cNvSpPr>
            <a:spLocks noChangeArrowheads="1"/>
          </p:cNvSpPr>
          <p:nvPr/>
        </p:nvSpPr>
        <p:spPr bwMode="auto">
          <a:xfrm>
            <a:off x="609600" y="1828800"/>
            <a:ext cx="7467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t>History</a:t>
            </a:r>
            <a:r>
              <a:rPr lang="zh-CN" altLang="en-US"/>
              <a:t>对象的属性             方法</a:t>
            </a:r>
          </a:p>
        </p:txBody>
      </p:sp>
      <p:sp>
        <p:nvSpPr>
          <p:cNvPr id="113670" name="Rectangle 8"/>
          <p:cNvSpPr>
            <a:spLocks noChangeArrowheads="1"/>
          </p:cNvSpPr>
          <p:nvPr/>
        </p:nvSpPr>
        <p:spPr bwMode="auto">
          <a:xfrm>
            <a:off x="304800" y="4419600"/>
            <a:ext cx="8610600" cy="192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solidFill>
                  <a:schemeClr val="tx1"/>
                </a:solidFill>
              </a:rPr>
              <a:t>&lt;input type=button value=</a:t>
            </a:r>
            <a:r>
              <a:rPr lang="zh-CN" altLang="en-US">
                <a:solidFill>
                  <a:schemeClr val="tx1"/>
                </a:solidFill>
              </a:rPr>
              <a:t>刷新 </a:t>
            </a:r>
            <a:r>
              <a:rPr lang="en-US" altLang="zh-CN">
                <a:solidFill>
                  <a:schemeClr val="tx1"/>
                </a:solidFill>
              </a:rPr>
              <a:t>onclick=”window.location.reload()”&gt; </a:t>
            </a:r>
            <a:br>
              <a:rPr lang="en-US" altLang="zh-CN">
                <a:solidFill>
                  <a:schemeClr val="tx1"/>
                </a:solidFill>
              </a:rPr>
            </a:br>
            <a:r>
              <a:rPr lang="en-US" altLang="zh-CN">
                <a:solidFill>
                  <a:schemeClr val="tx1"/>
                </a:solidFill>
              </a:rPr>
              <a:t>&lt;input type=button value=</a:t>
            </a:r>
            <a:r>
              <a:rPr lang="zh-CN" altLang="en-US">
                <a:solidFill>
                  <a:schemeClr val="tx1"/>
                </a:solidFill>
              </a:rPr>
              <a:t>前进 </a:t>
            </a:r>
            <a:r>
              <a:rPr lang="en-US" altLang="zh-CN">
                <a:solidFill>
                  <a:schemeClr val="tx1"/>
                </a:solidFill>
              </a:rPr>
              <a:t>onclick=”window.history.go(1)”&gt; </a:t>
            </a:r>
            <a:br>
              <a:rPr lang="en-US" altLang="zh-CN">
                <a:solidFill>
                  <a:schemeClr val="tx1"/>
                </a:solidFill>
              </a:rPr>
            </a:br>
            <a:r>
              <a:rPr lang="en-US" altLang="zh-CN">
                <a:solidFill>
                  <a:schemeClr val="tx1"/>
                </a:solidFill>
              </a:rPr>
              <a:t>&lt;input type=button value=</a:t>
            </a:r>
            <a:r>
              <a:rPr lang="zh-CN" altLang="en-US">
                <a:solidFill>
                  <a:schemeClr val="tx1"/>
                </a:solidFill>
              </a:rPr>
              <a:t>后退 </a:t>
            </a:r>
            <a:r>
              <a:rPr lang="en-US" altLang="zh-CN">
                <a:solidFill>
                  <a:schemeClr val="tx1"/>
                </a:solidFill>
              </a:rPr>
              <a:t>onclick=”window.history.go(-1)”&gt; </a:t>
            </a:r>
            <a:br>
              <a:rPr lang="en-US" altLang="zh-CN">
                <a:solidFill>
                  <a:schemeClr val="tx1"/>
                </a:solidFill>
              </a:rPr>
            </a:br>
            <a:r>
              <a:rPr lang="en-US" altLang="zh-CN">
                <a:solidFill>
                  <a:schemeClr val="tx1"/>
                </a:solidFill>
              </a:rPr>
              <a:t>&lt;input type=button value=</a:t>
            </a:r>
            <a:r>
              <a:rPr lang="zh-CN" altLang="en-US">
                <a:solidFill>
                  <a:schemeClr val="tx1"/>
                </a:solidFill>
              </a:rPr>
              <a:t>前进 </a:t>
            </a:r>
            <a:r>
              <a:rPr lang="en-US" altLang="zh-CN">
                <a:solidFill>
                  <a:schemeClr val="tx1"/>
                </a:solidFill>
              </a:rPr>
              <a:t>onclick=”window.history.forward()”&gt; </a:t>
            </a:r>
            <a:br>
              <a:rPr lang="en-US" altLang="zh-CN">
                <a:solidFill>
                  <a:schemeClr val="tx1"/>
                </a:solidFill>
              </a:rPr>
            </a:br>
            <a:r>
              <a:rPr lang="en-US" altLang="zh-CN">
                <a:solidFill>
                  <a:schemeClr val="tx1"/>
                </a:solidFill>
              </a:rPr>
              <a:t>&lt;input type=button value=</a:t>
            </a:r>
            <a:r>
              <a:rPr lang="zh-CN" altLang="en-US">
                <a:solidFill>
                  <a:schemeClr val="tx1"/>
                </a:solidFill>
              </a:rPr>
              <a:t>后退 </a:t>
            </a:r>
            <a:r>
              <a:rPr lang="en-US" altLang="zh-CN">
                <a:solidFill>
                  <a:schemeClr val="tx1"/>
                </a:solidFill>
              </a:rPr>
              <a:t>onclick=”window.history.back()”&gt;</a:t>
            </a:r>
            <a:br>
              <a:rPr lang="en-US" altLang="zh-CN">
                <a:solidFill>
                  <a:schemeClr val="tx1"/>
                </a:solidFill>
              </a:rPr>
            </a:br>
            <a:endParaRPr lang="en-US" altLang="zh-CN">
              <a:solidFill>
                <a:schemeClr val="tx1"/>
              </a:solidFill>
            </a:endParaRPr>
          </a:p>
        </p:txBody>
      </p:sp>
    </p:spTree>
    <p:extLst>
      <p:ext uri="{BB962C8B-B14F-4D97-AF65-F5344CB8AC3E}">
        <p14:creationId xmlns="" xmlns:p14="http://schemas.microsoft.com/office/powerpoint/2010/main" val="3618072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en-US" altLang="zh-CN" smtClean="0"/>
              <a:t>BOM:location</a:t>
            </a:r>
            <a:r>
              <a:rPr lang="zh-CN" altLang="en-US" smtClean="0"/>
              <a:t>对象</a:t>
            </a:r>
          </a:p>
        </p:txBody>
      </p:sp>
      <p:pic>
        <p:nvPicPr>
          <p:cNvPr id="114691" name="Picture 4" descr="MVNTQDI[)TN@E8XTNP1WZZ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752600"/>
            <a:ext cx="3867150" cy="218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692" name="Picture 5" descr="7OU9}]ETL~_~KA6B@8K2)AA"/>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76800" y="1752600"/>
            <a:ext cx="2600325"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717524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zh-CN" sz="1800" b="1" smtClean="0">
                <a:solidFill>
                  <a:srgbClr val="FF3300"/>
                </a:solidFill>
                <a:hlinkClick r:id="rId2"/>
              </a:rPr>
              <a:t>http://www.jsworkshop.com:80/test.cgi?lines=1</a:t>
            </a:r>
            <a:r>
              <a:rPr lang="en-US" altLang="zh-CN" sz="1800" b="1" smtClean="0">
                <a:solidFill>
                  <a:srgbClr val="FF3300"/>
                </a:solidFill>
              </a:rPr>
              <a:t>#anchor</a:t>
            </a:r>
            <a:r>
              <a:rPr lang="en-US" altLang="zh-CN" smtClean="0"/>
              <a:t> </a:t>
            </a:r>
          </a:p>
        </p:txBody>
      </p:sp>
      <p:sp>
        <p:nvSpPr>
          <p:cNvPr id="115715" name="Rectangle 4"/>
          <p:cNvSpPr>
            <a:spLocks noChangeArrowheads="1"/>
          </p:cNvSpPr>
          <p:nvPr/>
        </p:nvSpPr>
        <p:spPr bwMode="auto">
          <a:xfrm>
            <a:off x="533400" y="1752600"/>
            <a:ext cx="8610600" cy="283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zh-CN" altLang="en-US"/>
              <a:t>下面的属性代表了</a:t>
            </a:r>
            <a:r>
              <a:rPr lang="en-US" altLang="zh-CN"/>
              <a:t>URL</a:t>
            </a:r>
            <a:r>
              <a:rPr lang="zh-CN" altLang="en-US"/>
              <a:t>网址的各个部分：</a:t>
            </a:r>
            <a:br>
              <a:rPr lang="zh-CN" altLang="en-US"/>
            </a:br>
            <a:r>
              <a:rPr lang="en-US" altLang="zh-CN"/>
              <a:t>1</a:t>
            </a:r>
            <a:r>
              <a:rPr lang="zh-CN" altLang="en-US"/>
              <a:t>、</a:t>
            </a:r>
            <a:r>
              <a:rPr lang="en-US" altLang="zh-CN"/>
              <a:t>location.protocol</a:t>
            </a:r>
            <a:r>
              <a:rPr lang="zh-CN" altLang="en-US"/>
              <a:t>是网址的协议部分，本例中是</a:t>
            </a:r>
            <a:r>
              <a:rPr lang="en-US" altLang="zh-CN"/>
              <a:t>http</a:t>
            </a:r>
            <a:r>
              <a:rPr lang="zh-CN" altLang="en-US"/>
              <a:t>：。</a:t>
            </a:r>
            <a:br>
              <a:rPr lang="zh-CN" altLang="en-US"/>
            </a:br>
            <a:r>
              <a:rPr lang="en-US" altLang="zh-CN"/>
              <a:t>2</a:t>
            </a:r>
            <a:r>
              <a:rPr lang="zh-CN" altLang="en-US"/>
              <a:t>、</a:t>
            </a:r>
            <a:r>
              <a:rPr lang="en-US" altLang="zh-CN"/>
              <a:t>location.hostname</a:t>
            </a:r>
            <a:r>
              <a:rPr lang="zh-CN" altLang="en-US"/>
              <a:t>是网址的主机名，本例中是</a:t>
            </a:r>
            <a:r>
              <a:rPr lang="en-US" altLang="zh-CN"/>
              <a:t>www.jsworkshop.com</a:t>
            </a:r>
            <a:r>
              <a:rPr lang="zh-CN" altLang="en-US"/>
              <a:t>。</a:t>
            </a:r>
            <a:br>
              <a:rPr lang="zh-CN" altLang="en-US"/>
            </a:br>
            <a:r>
              <a:rPr lang="en-US" altLang="zh-CN"/>
              <a:t>3</a:t>
            </a:r>
            <a:r>
              <a:rPr lang="zh-CN" altLang="en-US"/>
              <a:t>、</a:t>
            </a:r>
            <a:r>
              <a:rPr lang="en-US" altLang="zh-CN"/>
              <a:t>location.port</a:t>
            </a:r>
            <a:r>
              <a:rPr lang="zh-CN" altLang="en-US"/>
              <a:t>是网址的端口号，本例中是</a:t>
            </a:r>
            <a:r>
              <a:rPr lang="en-US" altLang="zh-CN"/>
              <a:t>80</a:t>
            </a:r>
            <a:r>
              <a:rPr lang="zh-CN" altLang="en-US"/>
              <a:t>。</a:t>
            </a:r>
            <a:br>
              <a:rPr lang="zh-CN" altLang="en-US"/>
            </a:br>
            <a:r>
              <a:rPr lang="en-US" altLang="zh-CN"/>
              <a:t>4</a:t>
            </a:r>
            <a:r>
              <a:rPr lang="zh-CN" altLang="en-US"/>
              <a:t>、</a:t>
            </a:r>
            <a:r>
              <a:rPr lang="en-US" altLang="zh-CN"/>
              <a:t>location.pathname</a:t>
            </a:r>
            <a:r>
              <a:rPr lang="zh-CN" altLang="en-US"/>
              <a:t>是网址的文件名部分，本例中是</a:t>
            </a:r>
            <a:r>
              <a:rPr lang="en-US" altLang="zh-CN"/>
              <a:t>test.cgi</a:t>
            </a:r>
            <a:r>
              <a:rPr lang="zh-CN" altLang="en-US"/>
              <a:t>。</a:t>
            </a:r>
            <a:br>
              <a:rPr lang="zh-CN" altLang="en-US"/>
            </a:br>
            <a:r>
              <a:rPr lang="en-US" altLang="zh-CN"/>
              <a:t>5</a:t>
            </a:r>
            <a:r>
              <a:rPr lang="zh-CN" altLang="en-US"/>
              <a:t>、</a:t>
            </a:r>
            <a:r>
              <a:rPr lang="en-US" altLang="zh-CN"/>
              <a:t>location.search</a:t>
            </a:r>
            <a:r>
              <a:rPr lang="zh-CN" altLang="en-US"/>
              <a:t>是网址的查询部分（如果有的话），本例中是</a:t>
            </a:r>
            <a:r>
              <a:rPr lang="en-US" altLang="zh-CN"/>
              <a:t>lines=1</a:t>
            </a:r>
            <a:r>
              <a:rPr lang="zh-CN" altLang="en-US"/>
              <a:t>。查询通常使用的是</a:t>
            </a:r>
            <a:r>
              <a:rPr lang="en-US" altLang="zh-CN"/>
              <a:t>CGI</a:t>
            </a:r>
            <a:r>
              <a:rPr lang="zh-CN" altLang="en-US"/>
              <a:t>脚本。</a:t>
            </a:r>
            <a:br>
              <a:rPr lang="zh-CN" altLang="en-US"/>
            </a:br>
            <a:r>
              <a:rPr lang="en-US" altLang="zh-CN"/>
              <a:t>6</a:t>
            </a:r>
            <a:r>
              <a:rPr lang="zh-CN" altLang="en-US"/>
              <a:t>、</a:t>
            </a:r>
            <a:r>
              <a:rPr lang="en-US" altLang="zh-CN"/>
              <a:t>location.hash</a:t>
            </a:r>
            <a:r>
              <a:rPr lang="zh-CN" altLang="en-US"/>
              <a:t>是网址中使用的</a:t>
            </a:r>
            <a:r>
              <a:rPr lang="en-US" altLang="zh-CN"/>
              <a:t>anchor</a:t>
            </a:r>
            <a:r>
              <a:rPr lang="zh-CN" altLang="en-US"/>
              <a:t>名称（如果有的话），本例中是</a:t>
            </a:r>
            <a:r>
              <a:rPr lang="en-US" altLang="zh-CN"/>
              <a:t>#anchor</a:t>
            </a:r>
            <a:r>
              <a:rPr lang="zh-CN" altLang="en-US"/>
              <a:t>。</a:t>
            </a:r>
          </a:p>
        </p:txBody>
      </p:sp>
    </p:spTree>
    <p:extLst>
      <p:ext uri="{BB962C8B-B14F-4D97-AF65-F5344CB8AC3E}">
        <p14:creationId xmlns="" xmlns:p14="http://schemas.microsoft.com/office/powerpoint/2010/main" val="24320275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location</a:t>
            </a:r>
            <a:r>
              <a:rPr lang="zh-CN" altLang="en-US" smtClean="0"/>
              <a:t>对象的三个方法</a:t>
            </a:r>
          </a:p>
        </p:txBody>
      </p:sp>
      <p:sp>
        <p:nvSpPr>
          <p:cNvPr id="116739" name="Rectangle 7"/>
          <p:cNvSpPr>
            <a:spLocks noChangeArrowheads="1"/>
          </p:cNvSpPr>
          <p:nvPr/>
        </p:nvSpPr>
        <p:spPr bwMode="auto">
          <a:xfrm>
            <a:off x="533400" y="1752600"/>
            <a:ext cx="8610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t>1</a:t>
            </a:r>
            <a:r>
              <a:rPr lang="zh-CN" altLang="en-US"/>
              <a:t>、</a:t>
            </a:r>
            <a:r>
              <a:rPr lang="en-US" altLang="zh-CN"/>
              <a:t>assign(“url”)      </a:t>
            </a:r>
            <a:r>
              <a:rPr lang="zh-CN" altLang="en-US"/>
              <a:t>浏览器加载</a:t>
            </a:r>
            <a:r>
              <a:rPr lang="en-US" altLang="zh-CN"/>
              <a:t>url</a:t>
            </a:r>
            <a:r>
              <a:rPr lang="zh-CN" altLang="en-US"/>
              <a:t>指定的</a:t>
            </a:r>
            <a:r>
              <a:rPr lang="en-US" altLang="zh-CN"/>
              <a:t>HTML</a:t>
            </a:r>
            <a:r>
              <a:rPr lang="zh-CN" altLang="en-US"/>
              <a:t>文档</a:t>
            </a:r>
          </a:p>
        </p:txBody>
      </p:sp>
      <p:sp>
        <p:nvSpPr>
          <p:cNvPr id="116740" name="Rectangle 8"/>
          <p:cNvSpPr>
            <a:spLocks noChangeArrowheads="1"/>
          </p:cNvSpPr>
          <p:nvPr/>
        </p:nvSpPr>
        <p:spPr bwMode="auto">
          <a:xfrm>
            <a:off x="152400" y="2209800"/>
            <a:ext cx="4572000" cy="825500"/>
          </a:xfrm>
          <a:prstGeom prst="rect">
            <a:avLst/>
          </a:prstGeom>
          <a:solidFill>
            <a:srgbClr val="FF9900"/>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sz="1600"/>
              <a:t>&lt;script language=“javascript”&gt;</a:t>
            </a:r>
          </a:p>
          <a:p>
            <a:r>
              <a:rPr lang="en-US" altLang="zh-CN" sz="1600"/>
              <a:t>    location.href=“http::/www.qq.com”;</a:t>
            </a:r>
          </a:p>
          <a:p>
            <a:r>
              <a:rPr lang="en-US" altLang="zh-CN" sz="1600"/>
              <a:t>&lt;/script&gt;</a:t>
            </a:r>
          </a:p>
        </p:txBody>
      </p:sp>
      <p:sp>
        <p:nvSpPr>
          <p:cNvPr id="116741" name="Rectangle 9"/>
          <p:cNvSpPr>
            <a:spLocks noChangeArrowheads="1"/>
          </p:cNvSpPr>
          <p:nvPr/>
        </p:nvSpPr>
        <p:spPr bwMode="auto">
          <a:xfrm>
            <a:off x="4876800" y="2209800"/>
            <a:ext cx="4114800" cy="825500"/>
          </a:xfrm>
          <a:prstGeom prst="rect">
            <a:avLst/>
          </a:prstGeom>
          <a:solidFill>
            <a:srgbClr val="99CC00"/>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sz="1600"/>
              <a:t>&lt;script language=“javascript”&gt;</a:t>
            </a:r>
          </a:p>
          <a:p>
            <a:r>
              <a:rPr lang="en-US" altLang="zh-CN" sz="1600"/>
              <a:t>    location.assign(“http::/www.qq.com”);</a:t>
            </a:r>
          </a:p>
          <a:p>
            <a:r>
              <a:rPr lang="en-US" altLang="zh-CN" sz="1600"/>
              <a:t>&lt;/script&gt;</a:t>
            </a:r>
          </a:p>
        </p:txBody>
      </p:sp>
      <p:sp>
        <p:nvSpPr>
          <p:cNvPr id="116742" name="Rectangle 10"/>
          <p:cNvSpPr>
            <a:spLocks noChangeArrowheads="1"/>
          </p:cNvSpPr>
          <p:nvPr/>
        </p:nvSpPr>
        <p:spPr bwMode="auto">
          <a:xfrm>
            <a:off x="533400" y="3124200"/>
            <a:ext cx="86106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t>2</a:t>
            </a:r>
            <a:r>
              <a:rPr lang="zh-CN" altLang="en-US"/>
              <a:t>、</a:t>
            </a:r>
            <a:r>
              <a:rPr lang="en-US" altLang="zh-CN"/>
              <a:t>reload()               </a:t>
            </a:r>
            <a:r>
              <a:rPr lang="zh-CN" altLang="en-US"/>
              <a:t>重新载入当前页面。</a:t>
            </a:r>
            <a:r>
              <a:rPr lang="en-US" altLang="zh-CN"/>
              <a:t>reload()</a:t>
            </a:r>
            <a:r>
              <a:rPr lang="zh-CN" altLang="en-US"/>
              <a:t>方法有两种模式，</a:t>
            </a:r>
          </a:p>
          <a:p>
            <a:r>
              <a:rPr lang="zh-CN" altLang="en-US"/>
              <a:t>即从浏览器的缓存中重载，或从服务器端重载。</a:t>
            </a:r>
          </a:p>
          <a:p>
            <a:r>
              <a:rPr lang="zh-CN" altLang="en-US"/>
              <a:t>究竟采用哪种模式由该方法的参数决定。 </a:t>
            </a:r>
          </a:p>
        </p:txBody>
      </p:sp>
      <p:sp>
        <p:nvSpPr>
          <p:cNvPr id="116743" name="Rectangle 11"/>
          <p:cNvSpPr>
            <a:spLocks noChangeArrowheads="1"/>
          </p:cNvSpPr>
          <p:nvPr/>
        </p:nvSpPr>
        <p:spPr bwMode="auto">
          <a:xfrm>
            <a:off x="685800" y="4191000"/>
            <a:ext cx="7696200" cy="1006475"/>
          </a:xfrm>
          <a:prstGeom prst="rect">
            <a:avLst/>
          </a:prstGeom>
          <a:solidFill>
            <a:srgbClr val="FF00FF"/>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solidFill>
                  <a:schemeClr val="tx1"/>
                </a:solidFill>
              </a:rPr>
              <a:t>location.reload(true);  //</a:t>
            </a:r>
            <a:r>
              <a:rPr lang="zh-CN" altLang="en-US">
                <a:solidFill>
                  <a:schemeClr val="tx1"/>
                </a:solidFill>
              </a:rPr>
              <a:t>从服务器重载当前页面 </a:t>
            </a:r>
          </a:p>
          <a:p>
            <a:r>
              <a:rPr lang="en-US" altLang="zh-CN">
                <a:solidFill>
                  <a:schemeClr val="tx1"/>
                </a:solidFill>
              </a:rPr>
              <a:t>location.reload(false); //</a:t>
            </a:r>
            <a:r>
              <a:rPr lang="zh-CN" altLang="en-US">
                <a:solidFill>
                  <a:schemeClr val="tx1"/>
                </a:solidFill>
              </a:rPr>
              <a:t>从浏览器缓存中重载当前页面 </a:t>
            </a:r>
          </a:p>
          <a:p>
            <a:r>
              <a:rPr lang="en-US" altLang="zh-CN">
                <a:solidFill>
                  <a:schemeClr val="tx1"/>
                </a:solidFill>
              </a:rPr>
              <a:t>location.reload();         //</a:t>
            </a:r>
            <a:r>
              <a:rPr lang="zh-CN" altLang="en-US">
                <a:solidFill>
                  <a:schemeClr val="tx1"/>
                </a:solidFill>
              </a:rPr>
              <a:t>从浏览器缓存中重载当前页面 </a:t>
            </a:r>
          </a:p>
        </p:txBody>
      </p:sp>
    </p:spTree>
    <p:extLst>
      <p:ext uri="{BB962C8B-B14F-4D97-AF65-F5344CB8AC3E}">
        <p14:creationId xmlns="" xmlns:p14="http://schemas.microsoft.com/office/powerpoint/2010/main" val="3140340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nchor="ctr"/>
          <a:lstStyle/>
          <a:p>
            <a:pPr eaLnBrk="1" hangingPunct="1"/>
            <a:r>
              <a:rPr lang="en-US" altLang="zh-CN" smtClean="0"/>
              <a:t>history </a:t>
            </a:r>
            <a:r>
              <a:rPr lang="zh-CN" altLang="en-US" smtClean="0"/>
              <a:t>和</a:t>
            </a:r>
            <a:r>
              <a:rPr lang="en-US" altLang="zh-CN" smtClean="0"/>
              <a:t>location</a:t>
            </a:r>
            <a:r>
              <a:rPr lang="zh-CN" altLang="en-US" smtClean="0"/>
              <a:t>对象</a:t>
            </a:r>
            <a:r>
              <a:rPr lang="en-US" altLang="zh-CN" smtClean="0"/>
              <a:t>-1</a:t>
            </a:r>
          </a:p>
        </p:txBody>
      </p:sp>
      <p:sp>
        <p:nvSpPr>
          <p:cNvPr id="836612" name="Rectangle 4"/>
          <p:cNvSpPr>
            <a:spLocks noGrp="1" noChangeArrowheads="1"/>
          </p:cNvSpPr>
          <p:nvPr>
            <p:ph idx="4294967295"/>
          </p:nvPr>
        </p:nvSpPr>
        <p:spPr>
          <a:xfrm>
            <a:off x="684213" y="1773238"/>
            <a:ext cx="8280400" cy="503237"/>
          </a:xfrm>
        </p:spPr>
        <p:txBody>
          <a:bodyPr/>
          <a:lstStyle/>
          <a:p>
            <a:pPr marL="342900" indent="-342900" eaLnBrk="1" hangingPunct="1"/>
            <a:r>
              <a:rPr lang="en-US" altLang="zh-CN" sz="2600" smtClean="0"/>
              <a:t>history </a:t>
            </a:r>
            <a:r>
              <a:rPr lang="zh-CN" altLang="en-US" sz="2600" smtClean="0"/>
              <a:t>对象</a:t>
            </a:r>
            <a:r>
              <a:rPr lang="zh-CN" altLang="en-US" smtClean="0"/>
              <a:t>方法 </a:t>
            </a:r>
            <a:endParaRPr lang="en-US" smtClean="0"/>
          </a:p>
        </p:txBody>
      </p:sp>
      <p:sp>
        <p:nvSpPr>
          <p:cNvPr id="117764"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5462E85E-8AD1-4CF6-99FE-91DC4D39C854}" type="slidenum">
              <a:rPr lang="en-US" altLang="zh-CN" sz="1000">
                <a:solidFill>
                  <a:schemeClr val="tx1"/>
                </a:solidFill>
                <a:ea typeface="黑体" pitchFamily="49" charset="-122"/>
              </a:rPr>
              <a:pPr/>
              <a:t>114</a:t>
            </a:fld>
            <a:endParaRPr lang="en-US" altLang="zh-CN" sz="1000">
              <a:solidFill>
                <a:schemeClr val="tx1"/>
              </a:solidFill>
              <a:ea typeface="黑体" pitchFamily="49" charset="-122"/>
            </a:endParaRPr>
          </a:p>
        </p:txBody>
      </p:sp>
      <p:graphicFrame>
        <p:nvGraphicFramePr>
          <p:cNvPr id="334853" name="Group 5"/>
          <p:cNvGraphicFramePr>
            <a:graphicFrameLocks noGrp="1"/>
          </p:cNvGraphicFramePr>
          <p:nvPr/>
        </p:nvGraphicFramePr>
        <p:xfrm>
          <a:off x="971550" y="2349500"/>
          <a:ext cx="7805738" cy="1889640"/>
        </p:xfrm>
        <a:graphic>
          <a:graphicData uri="http://schemas.openxmlformats.org/drawingml/2006/table">
            <a:tbl>
              <a:tblPr/>
              <a:tblGrid>
                <a:gridCol w="2620963"/>
                <a:gridCol w="5184775"/>
              </a:tblGrid>
              <a:tr h="3961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名称</a:t>
                      </a:r>
                      <a:r>
                        <a:rPr kumimoji="0" lang="zh-CN" altLang="en-US" sz="2000" b="1" i="0" u="none" strike="noStrike" cap="none" normalizeH="0" baseline="0" smtClean="0">
                          <a:ln>
                            <a:noFill/>
                          </a:ln>
                          <a:solidFill>
                            <a:schemeClr val="bg1"/>
                          </a:solidFill>
                          <a:effectLst/>
                          <a:latin typeface="黑体" pitchFamily="49" charset="-122"/>
                          <a:ea typeface="宋体" pitchFamily="2" charset="-122"/>
                        </a:rPr>
                        <a:t> </a:t>
                      </a:r>
                      <a:endParaRPr kumimoji="0" lang="en-US" sz="2000" b="1" i="0" u="none" strike="noStrike" cap="none" normalizeH="0" baseline="0" smtClean="0">
                        <a:ln>
                          <a:noFill/>
                        </a:ln>
                        <a:solidFill>
                          <a:schemeClr val="bg1"/>
                        </a:solidFill>
                        <a:effectLst/>
                        <a:latin typeface="黑体" pitchFamily="49" charset="-122"/>
                        <a:ea typeface="宋体" pitchFamily="2" charset="-122"/>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说明</a:t>
                      </a:r>
                      <a:r>
                        <a:rPr kumimoji="0" lang="zh-CN" altLang="en-US" sz="2000" b="1" i="0" u="none" strike="noStrike" cap="none" normalizeH="0" baseline="0" smtClean="0">
                          <a:ln>
                            <a:noFill/>
                          </a:ln>
                          <a:solidFill>
                            <a:schemeClr val="bg1"/>
                          </a:solidFill>
                          <a:effectLst/>
                          <a:latin typeface="黑体" pitchFamily="49" charset="-122"/>
                          <a:ea typeface="宋体" pitchFamily="2" charset="-122"/>
                        </a:rPr>
                        <a:t> </a:t>
                      </a:r>
                      <a:endParaRPr kumimoji="0" lang="en-US" sz="2000" b="1" i="0" u="none" strike="noStrike" cap="none" normalizeH="0" baseline="0" smtClean="0">
                        <a:ln>
                          <a:noFill/>
                        </a:ln>
                        <a:solidFill>
                          <a:schemeClr val="bg1"/>
                        </a:solidFill>
                        <a:effectLst/>
                        <a:latin typeface="黑体" pitchFamily="49" charset="-122"/>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961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back(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加载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History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列表中的上一个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610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forward( )</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加载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History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列表中的下一个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7008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go("url" or number)</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加载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History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列表中的一个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，或要求浏览器</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后退或前进指定的页面数。 </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
        <p:nvSpPr>
          <p:cNvPr id="836630" name="AutoShape 22"/>
          <p:cNvSpPr>
            <a:spLocks noChangeArrowheads="1"/>
          </p:cNvSpPr>
          <p:nvPr/>
        </p:nvSpPr>
        <p:spPr bwMode="auto">
          <a:xfrm>
            <a:off x="971550" y="4557713"/>
            <a:ext cx="7835900" cy="1319212"/>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r>
              <a:rPr lang="en-US" altLang="zh-CN" sz="1800">
                <a:solidFill>
                  <a:schemeClr val="tx1"/>
                </a:solidFill>
                <a:ea typeface="黑体" pitchFamily="49" charset="-122"/>
              </a:rPr>
              <a:t>back ( )</a:t>
            </a:r>
            <a:r>
              <a:rPr lang="zh-CN" altLang="en-US" sz="1800">
                <a:solidFill>
                  <a:schemeClr val="tx1"/>
                </a:solidFill>
                <a:ea typeface="黑体" pitchFamily="49" charset="-122"/>
              </a:rPr>
              <a:t>方法相当于后退按钮</a:t>
            </a:r>
          </a:p>
          <a:p>
            <a:r>
              <a:rPr lang="en-US" altLang="zh-CN" sz="1800">
                <a:solidFill>
                  <a:schemeClr val="tx1"/>
                </a:solidFill>
                <a:ea typeface="黑体" pitchFamily="49" charset="-122"/>
              </a:rPr>
              <a:t>forward ( ) </a:t>
            </a:r>
            <a:r>
              <a:rPr lang="zh-CN" altLang="en-US" sz="1800">
                <a:solidFill>
                  <a:schemeClr val="tx1"/>
                </a:solidFill>
                <a:ea typeface="黑体" pitchFamily="49" charset="-122"/>
              </a:rPr>
              <a:t>方法相当于前进按钮</a:t>
            </a:r>
          </a:p>
          <a:p>
            <a:r>
              <a:rPr lang="en-US" altLang="zh-CN" sz="1800">
                <a:solidFill>
                  <a:schemeClr val="tx1"/>
                </a:solidFill>
                <a:ea typeface="黑体" pitchFamily="49" charset="-122"/>
              </a:rPr>
              <a:t>go (1)</a:t>
            </a:r>
            <a:r>
              <a:rPr lang="zh-CN" altLang="en-US" sz="1800">
                <a:solidFill>
                  <a:schemeClr val="tx1"/>
                </a:solidFill>
                <a:ea typeface="黑体" pitchFamily="49" charset="-122"/>
              </a:rPr>
              <a:t>代表前进</a:t>
            </a:r>
            <a:r>
              <a:rPr lang="en-US" altLang="zh-CN" sz="1800">
                <a:solidFill>
                  <a:schemeClr val="tx1"/>
                </a:solidFill>
                <a:ea typeface="黑体" pitchFamily="49" charset="-122"/>
              </a:rPr>
              <a:t>1</a:t>
            </a:r>
            <a:r>
              <a:rPr lang="zh-CN" altLang="en-US" sz="1800">
                <a:solidFill>
                  <a:schemeClr val="tx1"/>
                </a:solidFill>
                <a:ea typeface="黑体" pitchFamily="49" charset="-122"/>
              </a:rPr>
              <a:t>页，等价于</a:t>
            </a:r>
            <a:r>
              <a:rPr lang="en-US" altLang="zh-CN" sz="1800">
                <a:solidFill>
                  <a:schemeClr val="tx1"/>
                </a:solidFill>
                <a:ea typeface="黑体" pitchFamily="49" charset="-122"/>
              </a:rPr>
              <a:t>forward( )</a:t>
            </a:r>
            <a:r>
              <a:rPr lang="zh-CN" altLang="en-US" sz="1800">
                <a:solidFill>
                  <a:schemeClr val="tx1"/>
                </a:solidFill>
                <a:ea typeface="黑体" pitchFamily="49" charset="-122"/>
              </a:rPr>
              <a:t>方法；</a:t>
            </a:r>
          </a:p>
          <a:p>
            <a:r>
              <a:rPr lang="en-US" altLang="zh-CN" sz="1800">
                <a:solidFill>
                  <a:schemeClr val="tx1"/>
                </a:solidFill>
                <a:ea typeface="黑体" pitchFamily="49" charset="-122"/>
              </a:rPr>
              <a:t>go(-1) </a:t>
            </a:r>
            <a:r>
              <a:rPr lang="zh-CN" altLang="en-US" sz="1800">
                <a:solidFill>
                  <a:schemeClr val="tx1"/>
                </a:solidFill>
                <a:ea typeface="黑体" pitchFamily="49" charset="-122"/>
              </a:rPr>
              <a:t>代表后退</a:t>
            </a:r>
            <a:r>
              <a:rPr lang="en-US" altLang="zh-CN" sz="1800">
                <a:solidFill>
                  <a:schemeClr val="tx1"/>
                </a:solidFill>
                <a:ea typeface="黑体" pitchFamily="49" charset="-122"/>
              </a:rPr>
              <a:t>1</a:t>
            </a:r>
            <a:r>
              <a:rPr lang="zh-CN" altLang="en-US" sz="1800">
                <a:solidFill>
                  <a:schemeClr val="tx1"/>
                </a:solidFill>
                <a:ea typeface="黑体" pitchFamily="49" charset="-122"/>
              </a:rPr>
              <a:t>页，等价于</a:t>
            </a:r>
            <a:r>
              <a:rPr lang="en-US" altLang="zh-CN" sz="1800">
                <a:solidFill>
                  <a:schemeClr val="tx1"/>
                </a:solidFill>
                <a:ea typeface="黑体" pitchFamily="49" charset="-122"/>
              </a:rPr>
              <a:t>back( )</a:t>
            </a:r>
            <a:r>
              <a:rPr lang="zh-CN" altLang="en-US" sz="1800">
                <a:solidFill>
                  <a:schemeClr val="tx1"/>
                </a:solidFill>
                <a:ea typeface="黑体" pitchFamily="49" charset="-122"/>
              </a:rPr>
              <a:t>方法；</a:t>
            </a:r>
          </a:p>
        </p:txBody>
      </p:sp>
    </p:spTree>
    <p:extLst>
      <p:ext uri="{BB962C8B-B14F-4D97-AF65-F5344CB8AC3E}">
        <p14:creationId xmlns="" xmlns:p14="http://schemas.microsoft.com/office/powerpoint/2010/main" val="32304169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6612"/>
                                        </p:tgtEl>
                                        <p:attrNameLst>
                                          <p:attrName>style.visibility</p:attrName>
                                        </p:attrNameLst>
                                      </p:cBhvr>
                                      <p:to>
                                        <p:strVal val="visible"/>
                                      </p:to>
                                    </p:set>
                                    <p:animEffect transition="in" filter="wipe(left)">
                                      <p:cBhvr>
                                        <p:cTn id="7" dur="500"/>
                                        <p:tgtEl>
                                          <p:spTgt spid="836612"/>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34853"/>
                                        </p:tgtEl>
                                        <p:attrNameLst>
                                          <p:attrName>style.visibility</p:attrName>
                                        </p:attrNameLst>
                                      </p:cBhvr>
                                      <p:to>
                                        <p:strVal val="visible"/>
                                      </p:to>
                                    </p:set>
                                    <p:animEffect transition="in" filter="checkerboard(across)">
                                      <p:cBhvr>
                                        <p:cTn id="11" dur="500"/>
                                        <p:tgtEl>
                                          <p:spTgt spid="3348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36630"/>
                                        </p:tgtEl>
                                        <p:attrNameLst>
                                          <p:attrName>style.visibility</p:attrName>
                                        </p:attrNameLst>
                                      </p:cBhvr>
                                      <p:to>
                                        <p:strVal val="visible"/>
                                      </p:to>
                                    </p:set>
                                    <p:animEffect transition="in" filter="blinds(horizontal)">
                                      <p:cBhvr>
                                        <p:cTn id="16" dur="500"/>
                                        <p:tgtEl>
                                          <p:spTgt spid="83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2" grpId="0" autoUpdateAnimBg="0"/>
      <p:bldP spid="83663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nchor="ctr"/>
          <a:lstStyle/>
          <a:p>
            <a:pPr eaLnBrk="1" hangingPunct="1"/>
            <a:r>
              <a:rPr lang="en-US" altLang="zh-CN" smtClean="0"/>
              <a:t>history </a:t>
            </a:r>
            <a:r>
              <a:rPr lang="zh-CN" altLang="en-US" smtClean="0"/>
              <a:t>和</a:t>
            </a:r>
            <a:r>
              <a:rPr lang="en-US" altLang="zh-CN" smtClean="0"/>
              <a:t>location</a:t>
            </a:r>
            <a:r>
              <a:rPr lang="zh-CN" altLang="en-US" smtClean="0"/>
              <a:t>对象</a:t>
            </a:r>
            <a:r>
              <a:rPr lang="en-US" altLang="zh-CN" smtClean="0"/>
              <a:t>-2</a:t>
            </a:r>
          </a:p>
        </p:txBody>
      </p:sp>
      <p:sp>
        <p:nvSpPr>
          <p:cNvPr id="839684" name="Rectangle 4"/>
          <p:cNvSpPr>
            <a:spLocks noGrp="1" noChangeArrowheads="1"/>
          </p:cNvSpPr>
          <p:nvPr>
            <p:ph idx="4294967295"/>
          </p:nvPr>
        </p:nvSpPr>
        <p:spPr>
          <a:xfrm>
            <a:off x="611188" y="1628775"/>
            <a:ext cx="8137525" cy="504825"/>
          </a:xfrm>
        </p:spPr>
        <p:txBody>
          <a:bodyPr/>
          <a:lstStyle/>
          <a:p>
            <a:pPr marL="342900" indent="-342900" eaLnBrk="1" hangingPunct="1">
              <a:lnSpc>
                <a:spcPct val="80000"/>
              </a:lnSpc>
            </a:pPr>
            <a:r>
              <a:rPr lang="en-US" altLang="zh-CN" smtClean="0"/>
              <a:t>location </a:t>
            </a:r>
            <a:r>
              <a:rPr lang="en-US" smtClean="0"/>
              <a:t>对象属性</a:t>
            </a:r>
            <a:r>
              <a:rPr lang="zh-CN" altLang="en-US" smtClean="0"/>
              <a:t> </a:t>
            </a:r>
          </a:p>
        </p:txBody>
      </p:sp>
      <p:sp>
        <p:nvSpPr>
          <p:cNvPr id="118788"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C91F4CEE-88E3-4FEB-BB3F-00102A4B0FA6}" type="slidenum">
              <a:rPr lang="en-US" altLang="zh-CN" sz="1000">
                <a:solidFill>
                  <a:schemeClr val="tx1"/>
                </a:solidFill>
                <a:ea typeface="黑体" pitchFamily="49" charset="-122"/>
              </a:rPr>
              <a:pPr/>
              <a:t>115</a:t>
            </a:fld>
            <a:endParaRPr lang="en-US" altLang="zh-CN" sz="1000">
              <a:solidFill>
                <a:schemeClr val="tx1"/>
              </a:solidFill>
              <a:ea typeface="黑体" pitchFamily="49" charset="-122"/>
            </a:endParaRPr>
          </a:p>
        </p:txBody>
      </p:sp>
      <p:graphicFrame>
        <p:nvGraphicFramePr>
          <p:cNvPr id="335877" name="Group 5"/>
          <p:cNvGraphicFramePr>
            <a:graphicFrameLocks noGrp="1"/>
          </p:cNvGraphicFramePr>
          <p:nvPr/>
        </p:nvGraphicFramePr>
        <p:xfrm>
          <a:off x="1258888" y="2060575"/>
          <a:ext cx="7416800" cy="1627306"/>
        </p:xfrm>
        <a:graphic>
          <a:graphicData uri="http://schemas.openxmlformats.org/drawingml/2006/table">
            <a:tbl>
              <a:tblPr/>
              <a:tblGrid>
                <a:gridCol w="1633537"/>
                <a:gridCol w="5783263"/>
              </a:tblGrid>
              <a:tr h="4253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名称</a:t>
                      </a:r>
                      <a:r>
                        <a:rPr kumimoji="0" lang="zh-CN" altLang="en-US" sz="2000" b="1" i="0" u="none" strike="noStrike" cap="none" normalizeH="0" baseline="0" smtClean="0">
                          <a:ln>
                            <a:noFill/>
                          </a:ln>
                          <a:solidFill>
                            <a:schemeClr val="bg1"/>
                          </a:solidFill>
                          <a:effectLst/>
                          <a:latin typeface="黑体" pitchFamily="49" charset="-122"/>
                          <a:ea typeface="宋体" pitchFamily="2" charset="-122"/>
                        </a:rPr>
                        <a:t> </a:t>
                      </a:r>
                      <a:endParaRPr kumimoji="0" lang="en-US" sz="2000" b="1" i="0" u="none" strike="noStrike" cap="none" normalizeH="0" baseline="0" smtClean="0">
                        <a:ln>
                          <a:noFill/>
                        </a:ln>
                        <a:solidFill>
                          <a:schemeClr val="bg1"/>
                        </a:solidFill>
                        <a:effectLst/>
                        <a:latin typeface="黑体" pitchFamily="49" charset="-122"/>
                        <a:ea typeface="宋体"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说明</a:t>
                      </a:r>
                      <a:r>
                        <a:rPr kumimoji="0" lang="zh-CN" altLang="en-US" sz="2000" b="1" i="0" u="none" strike="noStrike" cap="none" normalizeH="0" baseline="0" smtClean="0">
                          <a:ln>
                            <a:noFill/>
                          </a:ln>
                          <a:solidFill>
                            <a:schemeClr val="bg1"/>
                          </a:solidFill>
                          <a:effectLst/>
                          <a:latin typeface="黑体" pitchFamily="49" charset="-122"/>
                          <a:ea typeface="宋体" pitchFamily="2" charset="-122"/>
                        </a:rPr>
                        <a:t> </a:t>
                      </a:r>
                      <a:endParaRPr kumimoji="0" lang="en-US" sz="2000" b="1" i="0" u="none" strike="noStrike" cap="none" normalizeH="0" baseline="0" smtClean="0">
                        <a:ln>
                          <a:noFill/>
                        </a:ln>
                        <a:solidFill>
                          <a:schemeClr val="bg1"/>
                        </a:solidFill>
                        <a:effectLst/>
                        <a:latin typeface="黑体" pitchFamily="49" charset="-122"/>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0949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host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设置或检索位置或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的主机名和端口号</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hostname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设置或检索位置或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的主机名部分</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3333CC"/>
                          </a:solidFill>
                          <a:effectLst/>
                          <a:latin typeface="Verdana" pitchFamily="34" charset="0"/>
                          <a:ea typeface="宋体" pitchFamily="2" charset="-122"/>
                          <a:cs typeface="Times New Roman" pitchFamily="18" charset="0"/>
                        </a:rPr>
                        <a:t>href</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设置或检索完整的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字符串</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335894" name="Group 22"/>
          <p:cNvGraphicFramePr>
            <a:graphicFrameLocks noGrp="1"/>
          </p:cNvGraphicFramePr>
          <p:nvPr/>
        </p:nvGraphicFramePr>
        <p:xfrm>
          <a:off x="1258888" y="4481513"/>
          <a:ext cx="7437437" cy="1670165"/>
        </p:xfrm>
        <a:graphic>
          <a:graphicData uri="http://schemas.openxmlformats.org/drawingml/2006/table">
            <a:tbl>
              <a:tblPr/>
              <a:tblGrid>
                <a:gridCol w="2305050"/>
                <a:gridCol w="5132387"/>
              </a:tblGrid>
              <a:tr h="396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名称</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bg1"/>
                          </a:solidFill>
                          <a:effectLst/>
                          <a:latin typeface="黑体" pitchFamily="49" charset="-122"/>
                          <a:ea typeface="宋体" pitchFamily="2" charset="-122"/>
                        </a:rPr>
                        <a:t>说明</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698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assign("url")</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加载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指定的新的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HTML </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文档。 </a:t>
                      </a: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16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reload()</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重新加载当前页</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791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rPr>
                        <a:t>replace("url")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通过加载</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指定的文档来替换当前文档</a:t>
                      </a:r>
                      <a:endParaRPr kumimoji="0" 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Rectangle 4"/>
          <p:cNvSpPr>
            <a:spLocks noChangeArrowheads="1"/>
          </p:cNvSpPr>
          <p:nvPr/>
        </p:nvSpPr>
        <p:spPr bwMode="auto">
          <a:xfrm>
            <a:off x="827088" y="3789363"/>
            <a:ext cx="8137525" cy="504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chemeClr val="accent2"/>
              </a:buClr>
              <a:buFont typeface="Wingdings" pitchFamily="2" charset="2"/>
              <a:buChar char="o"/>
            </a:pPr>
            <a:r>
              <a:rPr lang="en-US" altLang="zh-CN" sz="3000" b="0">
                <a:solidFill>
                  <a:schemeClr val="tx1"/>
                </a:solidFill>
                <a:latin typeface="Verdana" pitchFamily="34" charset="0"/>
                <a:ea typeface="宋体" pitchFamily="2" charset="-122"/>
              </a:rPr>
              <a:t>location </a:t>
            </a:r>
            <a:r>
              <a:rPr lang="en-US" sz="3000" b="0">
                <a:solidFill>
                  <a:schemeClr val="tx1"/>
                </a:solidFill>
                <a:latin typeface="Verdana" pitchFamily="34" charset="0"/>
                <a:ea typeface="宋体" pitchFamily="2" charset="-122"/>
              </a:rPr>
              <a:t>对象</a:t>
            </a:r>
            <a:r>
              <a:rPr lang="zh-CN" altLang="en-US" sz="3000" b="0">
                <a:solidFill>
                  <a:schemeClr val="tx1"/>
                </a:solidFill>
                <a:latin typeface="Verdana" pitchFamily="34" charset="0"/>
                <a:ea typeface="宋体" pitchFamily="2" charset="-122"/>
              </a:rPr>
              <a:t>方法 </a:t>
            </a:r>
          </a:p>
        </p:txBody>
      </p:sp>
    </p:spTree>
    <p:extLst>
      <p:ext uri="{BB962C8B-B14F-4D97-AF65-F5344CB8AC3E}">
        <p14:creationId xmlns="" xmlns:p14="http://schemas.microsoft.com/office/powerpoint/2010/main" val="720272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39684">
                                            <p:txEl>
                                              <p:pRg st="0" end="0"/>
                                            </p:txEl>
                                          </p:spTgt>
                                        </p:tgtEl>
                                        <p:attrNameLst>
                                          <p:attrName>style.visibility</p:attrName>
                                        </p:attrNameLst>
                                      </p:cBhvr>
                                      <p:to>
                                        <p:strVal val="visible"/>
                                      </p:to>
                                    </p:set>
                                    <p:animEffect transition="in" filter="wipe(left)">
                                      <p:cBhvr>
                                        <p:cTn id="7" dur="500"/>
                                        <p:tgtEl>
                                          <p:spTgt spid="839684">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35877"/>
                                        </p:tgtEl>
                                        <p:attrNameLst>
                                          <p:attrName>style.visibility</p:attrName>
                                        </p:attrNameLst>
                                      </p:cBhvr>
                                      <p:to>
                                        <p:strVal val="visible"/>
                                      </p:to>
                                    </p:set>
                                    <p:animEffect transition="in" filter="checkerboard(across)">
                                      <p:cBhvr>
                                        <p:cTn id="11" dur="500"/>
                                        <p:tgtEl>
                                          <p:spTgt spid="335877"/>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iterate type="lt">
                                    <p:tmAbs val="75"/>
                                  </p:iterate>
                                  <p:childTnLst>
                                    <p:set>
                                      <p:cBhvr>
                                        <p:cTn id="14" dur="1" fill="hold">
                                          <p:stCondLst>
                                            <p:cond delay="74"/>
                                          </p:stCondLst>
                                        </p:cTn>
                                        <p:tgtEl>
                                          <p:spTgt spid="335894"/>
                                        </p:tgtEl>
                                        <p:attrNameLst>
                                          <p:attrName>style.visibility</p:attrName>
                                        </p:attrNameLst>
                                      </p:cBhvr>
                                      <p:to>
                                        <p:strVal val="visible"/>
                                      </p:to>
                                    </p:set>
                                  </p:childTnLst>
                                </p:cTn>
                              </p:par>
                            </p:childTnLst>
                          </p:cTn>
                        </p:par>
                        <p:par>
                          <p:cTn id="15" fill="hold" nodeType="afterGroup">
                            <p:stCondLst>
                              <p:cond delay="1075"/>
                            </p:stCondLst>
                            <p:childTnLst>
                              <p:par>
                                <p:cTn id="16" presetID="22" presetClass="entr" presetSubtype="8" fill="hold" nodeType="after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wipe(left)">
                                      <p:cBhvr>
                                        <p:cTn id="18"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nchor="ctr"/>
          <a:lstStyle/>
          <a:p>
            <a:pPr eaLnBrk="1" hangingPunct="1"/>
            <a:r>
              <a:rPr lang="en-US" altLang="zh-CN" smtClean="0"/>
              <a:t>history </a:t>
            </a:r>
            <a:r>
              <a:rPr lang="zh-CN" altLang="en-US" smtClean="0"/>
              <a:t>和</a:t>
            </a:r>
            <a:r>
              <a:rPr lang="en-US" altLang="zh-CN" smtClean="0"/>
              <a:t>location</a:t>
            </a:r>
            <a:r>
              <a:rPr lang="zh-CN" altLang="en-US" smtClean="0"/>
              <a:t>对象</a:t>
            </a:r>
            <a:r>
              <a:rPr lang="en-US" altLang="zh-CN" smtClean="0"/>
              <a:t>-3</a:t>
            </a:r>
          </a:p>
        </p:txBody>
      </p:sp>
      <p:sp>
        <p:nvSpPr>
          <p:cNvPr id="119811"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91D27C58-CE9D-4EA4-8F8A-A7A6318431DA}" type="slidenum">
              <a:rPr lang="en-US" altLang="zh-CN" sz="1000">
                <a:solidFill>
                  <a:schemeClr val="tx1"/>
                </a:solidFill>
                <a:ea typeface="黑体" pitchFamily="49" charset="-122"/>
              </a:rPr>
              <a:pPr/>
              <a:t>116</a:t>
            </a:fld>
            <a:endParaRPr lang="en-US" altLang="zh-CN" sz="1000">
              <a:solidFill>
                <a:schemeClr val="tx1"/>
              </a:solidFill>
              <a:ea typeface="黑体" pitchFamily="49" charset="-122"/>
            </a:endParaRPr>
          </a:p>
        </p:txBody>
      </p:sp>
      <p:sp>
        <p:nvSpPr>
          <p:cNvPr id="840711" name="AutoShape 7"/>
          <p:cNvSpPr>
            <a:spLocks noChangeArrowheads="1"/>
          </p:cNvSpPr>
          <p:nvPr/>
        </p:nvSpPr>
        <p:spPr bwMode="auto">
          <a:xfrm>
            <a:off x="180975" y="1757363"/>
            <a:ext cx="8783638" cy="4306887"/>
          </a:xfrm>
          <a:prstGeom prst="roundRect">
            <a:avLst>
              <a:gd name="adj" fmla="val 345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黑体" pitchFamily="49" charset="-122"/>
              </a:rPr>
              <a:t>&lt;FORM name="form1" method="post" action=""&gt;</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&lt;TD width="4%"&gt;&lt;A href="</a:t>
            </a:r>
            <a:r>
              <a:rPr lang="en-US" altLang="zh-CN" sz="1800">
                <a:solidFill>
                  <a:srgbClr val="0000FF"/>
                </a:solidFill>
                <a:ea typeface="黑体" pitchFamily="49" charset="-122"/>
              </a:rPr>
              <a:t>javascript: history.back( )</a:t>
            </a:r>
            <a:r>
              <a:rPr lang="en-US" altLang="zh-CN" sz="1800">
                <a:solidFill>
                  <a:schemeClr val="tx1"/>
                </a:solidFill>
                <a:ea typeface="黑体" pitchFamily="49" charset="-122"/>
              </a:rPr>
              <a:t>"&gt;</a:t>
            </a:r>
            <a:r>
              <a:rPr lang="zh-CN" altLang="en-US" sz="1800">
                <a:solidFill>
                  <a:schemeClr val="tx1"/>
                </a:solidFill>
                <a:ea typeface="黑体" pitchFamily="49" charset="-122"/>
              </a:rPr>
              <a:t>返回 </a:t>
            </a:r>
            <a:r>
              <a:rPr lang="en-US" altLang="zh-CN" sz="1800">
                <a:solidFill>
                  <a:schemeClr val="tx1"/>
                </a:solidFill>
                <a:ea typeface="黑体" pitchFamily="49" charset="-122"/>
              </a:rPr>
              <a:t>&lt;/A&gt;&lt;/TD&gt;</a:t>
            </a:r>
          </a:p>
          <a:p>
            <a:pPr lvl="1"/>
            <a:r>
              <a:rPr lang="en-US" altLang="zh-CN" sz="1800">
                <a:solidFill>
                  <a:schemeClr val="tx1"/>
                </a:solidFill>
                <a:ea typeface="黑体" pitchFamily="49" charset="-122"/>
              </a:rPr>
              <a:t>&lt;TD width="4%"&gt;&lt;A href="</a:t>
            </a:r>
            <a:r>
              <a:rPr lang="en-US" altLang="zh-CN" sz="1800">
                <a:solidFill>
                  <a:srgbClr val="0000FF"/>
                </a:solidFill>
                <a:ea typeface="黑体" pitchFamily="49" charset="-122"/>
              </a:rPr>
              <a:t>javascript: history.forward( )</a:t>
            </a:r>
            <a:r>
              <a:rPr lang="en-US" altLang="zh-CN" sz="1800">
                <a:solidFill>
                  <a:schemeClr val="tx1"/>
                </a:solidFill>
                <a:ea typeface="黑体" pitchFamily="49" charset="-122"/>
              </a:rPr>
              <a:t>"&gt;</a:t>
            </a:r>
            <a:r>
              <a:rPr lang="zh-CN" altLang="en-US" sz="1800">
                <a:solidFill>
                  <a:schemeClr val="tx1"/>
                </a:solidFill>
                <a:ea typeface="黑体" pitchFamily="49" charset="-122"/>
              </a:rPr>
              <a:t>前进</a:t>
            </a:r>
            <a:r>
              <a:rPr lang="en-US" altLang="zh-CN" sz="1800">
                <a:solidFill>
                  <a:schemeClr val="tx1"/>
                </a:solidFill>
                <a:ea typeface="黑体" pitchFamily="49" charset="-122"/>
              </a:rPr>
              <a:t>&lt;/A&gt;&lt;/TD&gt;</a:t>
            </a:r>
          </a:p>
          <a:p>
            <a:pPr lvl="1"/>
            <a:r>
              <a:rPr lang="en-US" altLang="zh-CN" sz="1800">
                <a:solidFill>
                  <a:schemeClr val="tx1"/>
                </a:solidFill>
                <a:ea typeface="黑体" pitchFamily="49" charset="-122"/>
              </a:rPr>
              <a:t>&lt;TD width="4%"&gt;&lt;A href="</a:t>
            </a:r>
            <a:r>
              <a:rPr lang="en-US" altLang="zh-CN" sz="1800">
                <a:solidFill>
                  <a:srgbClr val="0000FF"/>
                </a:solidFill>
                <a:ea typeface="黑体" pitchFamily="49" charset="-122"/>
              </a:rPr>
              <a:t>javascript: location.reload( )</a:t>
            </a:r>
            <a:r>
              <a:rPr lang="en-US" altLang="zh-CN" sz="1800">
                <a:solidFill>
                  <a:schemeClr val="tx1"/>
                </a:solidFill>
                <a:ea typeface="黑体" pitchFamily="49" charset="-122"/>
              </a:rPr>
              <a:t>"&gt;</a:t>
            </a:r>
            <a:r>
              <a:rPr lang="zh-CN" altLang="en-US" sz="1800">
                <a:solidFill>
                  <a:schemeClr val="tx1"/>
                </a:solidFill>
                <a:ea typeface="黑体" pitchFamily="49" charset="-122"/>
              </a:rPr>
              <a:t>刷新</a:t>
            </a:r>
            <a:r>
              <a:rPr lang="en-US" altLang="zh-CN" sz="1800">
                <a:solidFill>
                  <a:schemeClr val="tx1"/>
                </a:solidFill>
                <a:ea typeface="黑体" pitchFamily="49" charset="-122"/>
              </a:rPr>
              <a:t>&lt;/A&gt;&lt;/TD&gt;</a:t>
            </a:r>
          </a:p>
          <a:p>
            <a:pPr lvl="1"/>
            <a:r>
              <a:rPr lang="en-US" altLang="zh-CN" sz="1800">
                <a:solidFill>
                  <a:schemeClr val="tx1"/>
                </a:solidFill>
                <a:ea typeface="黑体" pitchFamily="49" charset="-122"/>
              </a:rPr>
              <a:t>&lt;TD width="6%"&gt;&lt;A href="../index.html"&gt;</a:t>
            </a:r>
            <a:r>
              <a:rPr lang="zh-CN" altLang="en-US" sz="1800">
                <a:solidFill>
                  <a:schemeClr val="tx1"/>
                </a:solidFill>
                <a:ea typeface="黑体" pitchFamily="49" charset="-122"/>
              </a:rPr>
              <a:t>首页</a:t>
            </a:r>
            <a:r>
              <a:rPr lang="en-US" altLang="zh-CN" sz="1800">
                <a:solidFill>
                  <a:schemeClr val="tx1"/>
                </a:solidFill>
                <a:ea typeface="黑体" pitchFamily="49" charset="-122"/>
              </a:rPr>
              <a:t>&lt;/A&gt;&lt;/TD&gt;</a:t>
            </a:r>
          </a:p>
          <a:p>
            <a:pPr lvl="1"/>
            <a:r>
              <a:rPr lang="zh-CN" altLang="en-US" sz="1800">
                <a:solidFill>
                  <a:schemeClr val="tx1"/>
                </a:solidFill>
                <a:ea typeface="黑体" pitchFamily="49" charset="-122"/>
              </a:rPr>
              <a:t>跳转到其他版块</a:t>
            </a:r>
          </a:p>
          <a:p>
            <a:pPr lvl="1"/>
            <a:r>
              <a:rPr lang="en-US" altLang="zh-CN" sz="1800">
                <a:solidFill>
                  <a:schemeClr val="tx1"/>
                </a:solidFill>
                <a:ea typeface="黑体" pitchFamily="49" charset="-122"/>
              </a:rPr>
              <a:t>&lt;SELECT name="selTopic"  id="selPTopic" </a:t>
            </a:r>
            <a:r>
              <a:rPr lang="en-US" altLang="zh-CN" sz="1800">
                <a:solidFill>
                  <a:srgbClr val="0000FF"/>
                </a:solidFill>
                <a:ea typeface="黑体" pitchFamily="49" charset="-122"/>
              </a:rPr>
              <a:t>onChange="javascript: location.href=this.value"</a:t>
            </a:r>
            <a:r>
              <a:rPr lang="en-US" altLang="zh-CN" sz="1800">
                <a:solidFill>
                  <a:schemeClr val="tx1"/>
                </a:solidFill>
                <a:ea typeface="黑体" pitchFamily="49" charset="-122"/>
              </a:rPr>
              <a:t>&gt;</a:t>
            </a:r>
          </a:p>
          <a:p>
            <a:pPr lvl="1"/>
            <a:r>
              <a:rPr lang="en-US" altLang="zh-CN" sz="1800">
                <a:solidFill>
                  <a:schemeClr val="tx1"/>
                </a:solidFill>
                <a:ea typeface="黑体" pitchFamily="49" charset="-122"/>
              </a:rPr>
              <a:t>     &lt;OPTION value="news.html" </a:t>
            </a:r>
            <a:r>
              <a:rPr lang="en-US" altLang="zh-CN" sz="1800">
                <a:solidFill>
                  <a:srgbClr val="0000FF"/>
                </a:solidFill>
                <a:ea typeface="黑体" pitchFamily="49" charset="-122"/>
              </a:rPr>
              <a:t>selected="selected"</a:t>
            </a:r>
            <a:r>
              <a:rPr lang="en-US" altLang="zh-CN" sz="1800">
                <a:solidFill>
                  <a:schemeClr val="tx1"/>
                </a:solidFill>
                <a:ea typeface="黑体" pitchFamily="49" charset="-122"/>
              </a:rPr>
              <a:t>&gt;</a:t>
            </a:r>
            <a:r>
              <a:rPr lang="zh-CN" altLang="en-US" sz="1800">
                <a:solidFill>
                  <a:schemeClr val="tx1"/>
                </a:solidFill>
                <a:ea typeface="黑体" pitchFamily="49" charset="-122"/>
              </a:rPr>
              <a:t>新闻贴图</a:t>
            </a:r>
            <a:r>
              <a:rPr lang="en-US" altLang="zh-CN" sz="1800">
                <a:solidFill>
                  <a:schemeClr val="tx1"/>
                </a:solidFill>
                <a:ea typeface="黑体" pitchFamily="49" charset="-122"/>
              </a:rPr>
              <a:t>&lt;/OPTION&gt;</a:t>
            </a:r>
          </a:p>
          <a:p>
            <a:pPr lvl="1"/>
            <a:r>
              <a:rPr lang="en-US" altLang="zh-CN" sz="1800">
                <a:solidFill>
                  <a:schemeClr val="tx1"/>
                </a:solidFill>
                <a:ea typeface="黑体" pitchFamily="49" charset="-122"/>
              </a:rPr>
              <a:t>      &lt;OPTION value="gard.html"&gt;</a:t>
            </a:r>
            <a:r>
              <a:rPr lang="zh-CN" altLang="en-US" sz="1800">
                <a:solidFill>
                  <a:schemeClr val="tx1"/>
                </a:solidFill>
                <a:ea typeface="黑体" pitchFamily="49" charset="-122"/>
              </a:rPr>
              <a:t>网上谈兵</a:t>
            </a:r>
            <a:r>
              <a:rPr lang="en-US" altLang="zh-CN" sz="1800">
                <a:solidFill>
                  <a:schemeClr val="tx1"/>
                </a:solidFill>
                <a:ea typeface="黑体" pitchFamily="49" charset="-122"/>
              </a:rPr>
              <a:t>&lt;/OPTION&gt;</a:t>
            </a:r>
          </a:p>
          <a:p>
            <a:pPr lvl="1"/>
            <a:r>
              <a:rPr lang="en-US" altLang="zh-CN" sz="1800">
                <a:solidFill>
                  <a:schemeClr val="tx1"/>
                </a:solidFill>
                <a:ea typeface="黑体" pitchFamily="49" charset="-122"/>
              </a:rPr>
              <a:t>      &lt;OPTION value="IT.html"&gt;IT</a:t>
            </a:r>
            <a:r>
              <a:rPr lang="zh-CN" altLang="en-US" sz="1800">
                <a:solidFill>
                  <a:schemeClr val="tx1"/>
                </a:solidFill>
                <a:ea typeface="黑体" pitchFamily="49" charset="-122"/>
              </a:rPr>
              <a:t>茶馆</a:t>
            </a:r>
            <a:r>
              <a:rPr lang="en-US" altLang="zh-CN" sz="1800">
                <a:solidFill>
                  <a:schemeClr val="tx1"/>
                </a:solidFill>
                <a:ea typeface="黑体" pitchFamily="49" charset="-122"/>
              </a:rPr>
              <a:t>&lt;/OPTION&gt;</a:t>
            </a:r>
          </a:p>
          <a:p>
            <a:pPr lvl="1"/>
            <a:r>
              <a:rPr lang="en-US" altLang="zh-CN" sz="1800">
                <a:solidFill>
                  <a:schemeClr val="tx1"/>
                </a:solidFill>
                <a:ea typeface="黑体" pitchFamily="49" charset="-122"/>
              </a:rPr>
              <a:t>     &lt;OPTION value="education.html" selected &gt;</a:t>
            </a:r>
            <a:r>
              <a:rPr lang="zh-CN" altLang="en-US" sz="1800">
                <a:solidFill>
                  <a:schemeClr val="tx1"/>
                </a:solidFill>
                <a:ea typeface="黑体" pitchFamily="49" charset="-122"/>
              </a:rPr>
              <a:t>教育大家谈</a:t>
            </a:r>
            <a:r>
              <a:rPr lang="en-US" altLang="zh-CN" sz="1800">
                <a:solidFill>
                  <a:schemeClr val="tx1"/>
                </a:solidFill>
                <a:ea typeface="黑体" pitchFamily="49" charset="-122"/>
              </a:rPr>
              <a:t>&lt;/OPTION&gt;</a:t>
            </a:r>
          </a:p>
          <a:p>
            <a:pPr lvl="1"/>
            <a:r>
              <a:rPr lang="en-US" altLang="zh-CN" sz="1800">
                <a:solidFill>
                  <a:schemeClr val="tx1"/>
                </a:solidFill>
                <a:ea typeface="黑体" pitchFamily="49" charset="-122"/>
              </a:rPr>
              <a:t>&lt;/SELECT&gt; </a:t>
            </a:r>
          </a:p>
          <a:p>
            <a:pPr lvl="1"/>
            <a:r>
              <a:rPr lang="en-US" altLang="zh-CN" sz="1800">
                <a:solidFill>
                  <a:schemeClr val="tx1"/>
                </a:solidFill>
                <a:ea typeface="黑体" pitchFamily="49" charset="-122"/>
              </a:rPr>
              <a:t>&lt;/FORM&gt; </a:t>
            </a:r>
          </a:p>
        </p:txBody>
      </p:sp>
      <p:sp>
        <p:nvSpPr>
          <p:cNvPr id="840716" name="AutoShape 12"/>
          <p:cNvSpPr>
            <a:spLocks noChangeArrowheads="1"/>
          </p:cNvSpPr>
          <p:nvPr/>
        </p:nvSpPr>
        <p:spPr bwMode="auto">
          <a:xfrm>
            <a:off x="6877050" y="2997200"/>
            <a:ext cx="1441450" cy="693738"/>
          </a:xfrm>
          <a:prstGeom prst="wedgeRoundRectCallout">
            <a:avLst>
              <a:gd name="adj1" fmla="val -58148"/>
              <a:gd name="adj2" fmla="val 74255"/>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添加选项改变事件</a:t>
            </a:r>
          </a:p>
        </p:txBody>
      </p:sp>
      <p:sp>
        <p:nvSpPr>
          <p:cNvPr id="840717" name="AutoShape 13"/>
          <p:cNvSpPr>
            <a:spLocks noChangeArrowheads="1"/>
          </p:cNvSpPr>
          <p:nvPr/>
        </p:nvSpPr>
        <p:spPr bwMode="auto">
          <a:xfrm>
            <a:off x="323850" y="4868863"/>
            <a:ext cx="1757363" cy="990600"/>
          </a:xfrm>
          <a:prstGeom prst="wedgeRoundRectCallout">
            <a:avLst>
              <a:gd name="adj1" fmla="val 65269"/>
              <a:gd name="adj2" fmla="val -10641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获取被选中的下拉菜单项</a:t>
            </a:r>
            <a:r>
              <a:rPr lang="en-US" altLang="zh-CN" sz="1800">
                <a:solidFill>
                  <a:schemeClr val="tx1"/>
                </a:solidFill>
                <a:ea typeface="黑体" pitchFamily="2" charset="-122"/>
              </a:rPr>
              <a:t>value</a:t>
            </a:r>
            <a:r>
              <a:rPr lang="zh-CN" altLang="en-US" sz="1800">
                <a:solidFill>
                  <a:schemeClr val="tx1"/>
                </a:solidFill>
                <a:ea typeface="黑体" pitchFamily="2" charset="-122"/>
              </a:rPr>
              <a:t>的值</a:t>
            </a:r>
          </a:p>
        </p:txBody>
      </p:sp>
      <p:pic>
        <p:nvPicPr>
          <p:cNvPr id="840718" name="Picture 14"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836613"/>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1855443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40718"/>
                                        </p:tgtEl>
                                        <p:attrNameLst>
                                          <p:attrName>style.visibility</p:attrName>
                                        </p:attrNameLst>
                                      </p:cBhvr>
                                      <p:to>
                                        <p:strVal val="visible"/>
                                      </p:to>
                                    </p:set>
                                    <p:anim calcmode="lin" valueType="num">
                                      <p:cBhvr additive="base">
                                        <p:cTn id="7" dur="500" fill="hold"/>
                                        <p:tgtEl>
                                          <p:spTgt spid="840718"/>
                                        </p:tgtEl>
                                        <p:attrNameLst>
                                          <p:attrName>ppt_x</p:attrName>
                                        </p:attrNameLst>
                                      </p:cBhvr>
                                      <p:tavLst>
                                        <p:tav tm="0">
                                          <p:val>
                                            <p:strVal val="1+#ppt_w/2"/>
                                          </p:val>
                                        </p:tav>
                                        <p:tav tm="100000">
                                          <p:val>
                                            <p:strVal val="#ppt_x"/>
                                          </p:val>
                                        </p:tav>
                                      </p:tavLst>
                                    </p:anim>
                                    <p:anim calcmode="lin" valueType="num">
                                      <p:cBhvr additive="base">
                                        <p:cTn id="8" dur="500" fill="hold"/>
                                        <p:tgtEl>
                                          <p:spTgt spid="8407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40711"/>
                                        </p:tgtEl>
                                        <p:attrNameLst>
                                          <p:attrName>style.visibility</p:attrName>
                                        </p:attrNameLst>
                                      </p:cBhvr>
                                      <p:to>
                                        <p:strVal val="visible"/>
                                      </p:to>
                                    </p:set>
                                    <p:animEffect transition="in" filter="blinds(horizontal)">
                                      <p:cBhvr>
                                        <p:cTn id="12" dur="500"/>
                                        <p:tgtEl>
                                          <p:spTgt spid="8407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716"/>
                                        </p:tgtEl>
                                        <p:attrNameLst>
                                          <p:attrName>style.visibility</p:attrName>
                                        </p:attrNameLst>
                                      </p:cBhvr>
                                      <p:to>
                                        <p:strVal val="visible"/>
                                      </p:to>
                                    </p:set>
                                    <p:animEffect transition="in" filter="wipe(left)">
                                      <p:cBhvr>
                                        <p:cTn id="17" dur="500"/>
                                        <p:tgtEl>
                                          <p:spTgt spid="8407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0717"/>
                                        </p:tgtEl>
                                        <p:attrNameLst>
                                          <p:attrName>style.visibility</p:attrName>
                                        </p:attrNameLst>
                                      </p:cBhvr>
                                      <p:to>
                                        <p:strVal val="visible"/>
                                      </p:to>
                                    </p:set>
                                    <p:animEffect transition="in" filter="wipe(left)">
                                      <p:cBhvr>
                                        <p:cTn id="22" dur="500"/>
                                        <p:tgtEl>
                                          <p:spTgt spid="840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11" grpId="0" animBg="1"/>
      <p:bldP spid="840716" grpId="0" animBg="1"/>
      <p:bldP spid="84071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b="1" smtClean="0"/>
              <a:t>第四章 内置对象</a:t>
            </a:r>
            <a:endParaRPr lang="zh-CN" altLang="en-US" smtClean="0"/>
          </a:p>
        </p:txBody>
      </p:sp>
      <p:sp>
        <p:nvSpPr>
          <p:cNvPr id="120835" name="Rectangle 3"/>
          <p:cNvSpPr>
            <a:spLocks noGrp="1" noChangeArrowheads="1"/>
          </p:cNvSpPr>
          <p:nvPr>
            <p:ph type="body" idx="1"/>
          </p:nvPr>
        </p:nvSpPr>
        <p:spPr>
          <a:xfrm>
            <a:off x="566738" y="1752600"/>
            <a:ext cx="8348662" cy="4495800"/>
          </a:xfrm>
        </p:spPr>
        <p:txBody>
          <a:bodyPr/>
          <a:lstStyle/>
          <a:p>
            <a:pPr eaLnBrk="1" hangingPunct="1">
              <a:lnSpc>
                <a:spcPct val="90000"/>
              </a:lnSpc>
            </a:pPr>
            <a:r>
              <a:rPr lang="zh-CN" altLang="en-US" sz="2600" smtClean="0"/>
              <a:t>对象的概念</a:t>
            </a:r>
          </a:p>
          <a:p>
            <a:pPr eaLnBrk="1" hangingPunct="1">
              <a:lnSpc>
                <a:spcPct val="90000"/>
              </a:lnSpc>
              <a:buFont typeface="Wingdings" pitchFamily="2" charset="2"/>
              <a:buNone/>
            </a:pPr>
            <a:r>
              <a:rPr lang="zh-CN" altLang="en-US" sz="1800" smtClean="0"/>
              <a:t>      一组包含属性和对属性进行操作的方法的实体。</a:t>
            </a:r>
            <a:r>
              <a:rPr lang="en-US" altLang="zh-CN" sz="1800" smtClean="0"/>
              <a:t>Javascript</a:t>
            </a:r>
            <a:r>
              <a:rPr lang="zh-CN" altLang="en-US" sz="1800" smtClean="0"/>
              <a:t>是一种基于对</a:t>
            </a:r>
          </a:p>
          <a:p>
            <a:pPr eaLnBrk="1" hangingPunct="1">
              <a:lnSpc>
                <a:spcPct val="90000"/>
              </a:lnSpc>
              <a:buFont typeface="Wingdings" pitchFamily="2" charset="2"/>
              <a:buNone/>
            </a:pPr>
            <a:r>
              <a:rPr lang="zh-CN" altLang="en-US" sz="1800" smtClean="0"/>
              <a:t>象的语言，支持三种对象：内置对象、用户自定义对象和浏览器对象。</a:t>
            </a:r>
          </a:p>
          <a:p>
            <a:pPr eaLnBrk="1" hangingPunct="1">
              <a:lnSpc>
                <a:spcPct val="90000"/>
              </a:lnSpc>
            </a:pPr>
            <a:r>
              <a:rPr lang="zh-CN" altLang="en-US" sz="2600" smtClean="0"/>
              <a:t>创建和删除对象 </a:t>
            </a:r>
          </a:p>
          <a:p>
            <a:pPr eaLnBrk="1" hangingPunct="1">
              <a:lnSpc>
                <a:spcPct val="90000"/>
              </a:lnSpc>
              <a:buFont typeface="Wingdings" pitchFamily="2" charset="2"/>
              <a:buNone/>
            </a:pPr>
            <a:r>
              <a:rPr lang="zh-CN" altLang="en-US" sz="2600" smtClean="0"/>
              <a:t>    </a:t>
            </a:r>
            <a:r>
              <a:rPr lang="zh-CN" altLang="en-US" sz="1800" smtClean="0"/>
              <a:t>变量名 </a:t>
            </a:r>
            <a:r>
              <a:rPr lang="en-US" altLang="zh-CN" sz="1800" smtClean="0"/>
              <a:t>= </a:t>
            </a:r>
            <a:r>
              <a:rPr lang="en-US" altLang="zh-CN" sz="1800" smtClean="0">
                <a:solidFill>
                  <a:srgbClr val="FF3300"/>
                </a:solidFill>
              </a:rPr>
              <a:t>new</a:t>
            </a:r>
            <a:r>
              <a:rPr lang="en-US" altLang="zh-CN" sz="1800" smtClean="0"/>
              <a:t> </a:t>
            </a:r>
            <a:r>
              <a:rPr lang="zh-CN" altLang="en-US" sz="1800" smtClean="0"/>
              <a:t>对象名</a:t>
            </a:r>
            <a:r>
              <a:rPr lang="en-US" altLang="zh-CN" sz="1800" smtClean="0"/>
              <a:t>();      //new </a:t>
            </a:r>
            <a:r>
              <a:rPr lang="zh-CN" altLang="en-US" sz="1800" smtClean="0"/>
              <a:t>运算符</a:t>
            </a:r>
          </a:p>
          <a:p>
            <a:pPr eaLnBrk="1" hangingPunct="1">
              <a:lnSpc>
                <a:spcPct val="90000"/>
              </a:lnSpc>
            </a:pPr>
            <a:r>
              <a:rPr lang="zh-CN" altLang="en-US" sz="2600" smtClean="0"/>
              <a:t>对象的属性和方法</a:t>
            </a:r>
          </a:p>
          <a:p>
            <a:pPr eaLnBrk="1" hangingPunct="1">
              <a:lnSpc>
                <a:spcPct val="90000"/>
              </a:lnSpc>
              <a:buFont typeface="Wingdings" pitchFamily="2" charset="2"/>
              <a:buNone/>
            </a:pPr>
            <a:r>
              <a:rPr lang="zh-CN" altLang="en-US" sz="2000" smtClean="0"/>
              <a:t>	</a:t>
            </a:r>
            <a:r>
              <a:rPr lang="en-US" altLang="zh-CN" sz="2000" smtClean="0"/>
              <a:t>document.bgcolor  //</a:t>
            </a:r>
            <a:r>
              <a:rPr lang="zh-CN" altLang="en-US" sz="2000" smtClean="0"/>
              <a:t>属性</a:t>
            </a:r>
          </a:p>
          <a:p>
            <a:pPr eaLnBrk="1" hangingPunct="1">
              <a:lnSpc>
                <a:spcPct val="90000"/>
              </a:lnSpc>
              <a:buFont typeface="Wingdings" pitchFamily="2" charset="2"/>
              <a:buNone/>
            </a:pPr>
            <a:r>
              <a:rPr lang="zh-CN" altLang="en-US" sz="2000" smtClean="0"/>
              <a:t>     </a:t>
            </a:r>
            <a:r>
              <a:rPr lang="en-US" altLang="zh-CN" sz="2000" smtClean="0"/>
              <a:t>document.write()  //</a:t>
            </a:r>
            <a:r>
              <a:rPr lang="zh-CN" altLang="en-US" sz="2000" smtClean="0"/>
              <a:t>方法</a:t>
            </a:r>
          </a:p>
          <a:p>
            <a:pPr eaLnBrk="1" hangingPunct="1">
              <a:lnSpc>
                <a:spcPct val="90000"/>
              </a:lnSpc>
            </a:pPr>
            <a:r>
              <a:rPr lang="zh-CN" altLang="en-US" sz="2600" smtClean="0"/>
              <a:t>什么是内置对象？</a:t>
            </a:r>
          </a:p>
          <a:p>
            <a:pPr eaLnBrk="1" hangingPunct="1">
              <a:lnSpc>
                <a:spcPct val="90000"/>
              </a:lnSpc>
              <a:buFont typeface="Wingdings" pitchFamily="2" charset="2"/>
              <a:buNone/>
            </a:pPr>
            <a:r>
              <a:rPr lang="zh-CN" altLang="en-US" sz="2000" smtClean="0"/>
              <a:t>      </a:t>
            </a:r>
            <a:r>
              <a:rPr lang="en-US" altLang="zh-CN" sz="2000" smtClean="0"/>
              <a:t>Javascript</a:t>
            </a:r>
            <a:r>
              <a:rPr lang="zh-CN" altLang="en-US" sz="2000" smtClean="0"/>
              <a:t>将一些常用的功能预先定义成对象，用户就可以直接使</a:t>
            </a:r>
          </a:p>
          <a:p>
            <a:pPr eaLnBrk="1" hangingPunct="1">
              <a:lnSpc>
                <a:spcPct val="90000"/>
              </a:lnSpc>
              <a:buFont typeface="Wingdings" pitchFamily="2" charset="2"/>
              <a:buNone/>
            </a:pPr>
            <a:r>
              <a:rPr lang="zh-CN" altLang="en-US" sz="2000" smtClean="0"/>
              <a:t>用，这些对象就是内置对象。</a:t>
            </a:r>
          </a:p>
        </p:txBody>
      </p:sp>
    </p:spTree>
    <p:extLst>
      <p:ext uri="{BB962C8B-B14F-4D97-AF65-F5344CB8AC3E}">
        <p14:creationId xmlns="" xmlns:p14="http://schemas.microsoft.com/office/powerpoint/2010/main" val="108860409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b="1" smtClean="0"/>
              <a:t>常用内置对象</a:t>
            </a:r>
            <a:endParaRPr lang="zh-CN" altLang="en-US" smtClean="0"/>
          </a:p>
        </p:txBody>
      </p:sp>
      <p:sp>
        <p:nvSpPr>
          <p:cNvPr id="121859" name="Rectangle 3"/>
          <p:cNvSpPr>
            <a:spLocks noGrp="1" noChangeArrowheads="1"/>
          </p:cNvSpPr>
          <p:nvPr>
            <p:ph type="body" idx="1"/>
          </p:nvPr>
        </p:nvSpPr>
        <p:spPr/>
        <p:txBody>
          <a:bodyPr/>
          <a:lstStyle/>
          <a:p>
            <a:pPr eaLnBrk="1" hangingPunct="1"/>
            <a:r>
              <a:rPr lang="en-US" altLang="zh-CN" smtClean="0"/>
              <a:t>Date</a:t>
            </a:r>
            <a:r>
              <a:rPr lang="zh-CN" altLang="en-US" smtClean="0"/>
              <a:t>内置对象</a:t>
            </a:r>
          </a:p>
          <a:p>
            <a:pPr eaLnBrk="1" hangingPunct="1"/>
            <a:r>
              <a:rPr lang="en-US" altLang="zh-CN" smtClean="0"/>
              <a:t>String</a:t>
            </a:r>
            <a:r>
              <a:rPr lang="zh-CN" altLang="en-US" smtClean="0"/>
              <a:t>内置对象 </a:t>
            </a:r>
          </a:p>
          <a:p>
            <a:pPr eaLnBrk="1" hangingPunct="1"/>
            <a:r>
              <a:rPr lang="en-US" altLang="zh-CN" smtClean="0"/>
              <a:t>Math</a:t>
            </a:r>
            <a:r>
              <a:rPr lang="zh-CN" altLang="en-US" smtClean="0"/>
              <a:t>内置对象 </a:t>
            </a:r>
          </a:p>
          <a:p>
            <a:pPr eaLnBrk="1" hangingPunct="1"/>
            <a:r>
              <a:rPr lang="en-US" altLang="zh-CN" smtClean="0"/>
              <a:t>Array</a:t>
            </a:r>
            <a:r>
              <a:rPr lang="zh-CN" altLang="en-US" smtClean="0"/>
              <a:t>内置对象 </a:t>
            </a:r>
          </a:p>
        </p:txBody>
      </p:sp>
    </p:spTree>
    <p:extLst>
      <p:ext uri="{BB962C8B-B14F-4D97-AF65-F5344CB8AC3E}">
        <p14:creationId xmlns="" xmlns:p14="http://schemas.microsoft.com/office/powerpoint/2010/main" val="312694946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z="3400" smtClean="0"/>
              <a:t>Date</a:t>
            </a:r>
            <a:r>
              <a:rPr lang="zh-CN" altLang="en-US" sz="3400" smtClean="0"/>
              <a:t>对象</a:t>
            </a:r>
          </a:p>
        </p:txBody>
      </p:sp>
      <p:sp>
        <p:nvSpPr>
          <p:cNvPr id="829443" name="Rectangle 3"/>
          <p:cNvSpPr>
            <a:spLocks noGrp="1" noChangeArrowheads="1"/>
          </p:cNvSpPr>
          <p:nvPr>
            <p:ph type="body" sz="half" idx="4294967295"/>
          </p:nvPr>
        </p:nvSpPr>
        <p:spPr>
          <a:xfrm>
            <a:off x="611188" y="1700213"/>
            <a:ext cx="7569200" cy="542925"/>
          </a:xfrm>
        </p:spPr>
        <p:txBody>
          <a:bodyPr/>
          <a:lstStyle/>
          <a:p>
            <a:pPr marL="342900" indent="-342900" eaLnBrk="1" hangingPunct="1"/>
            <a:r>
              <a:rPr lang="en-US" altLang="zh-CN" smtClean="0"/>
              <a:t>Date </a:t>
            </a:r>
            <a:r>
              <a:rPr lang="zh-CN" altLang="en-US" smtClean="0"/>
              <a:t>方法的分组组</a:t>
            </a:r>
          </a:p>
        </p:txBody>
      </p:sp>
      <p:graphicFrame>
        <p:nvGraphicFramePr>
          <p:cNvPr id="343044" name="Group 4"/>
          <p:cNvGraphicFramePr>
            <a:graphicFrameLocks noGrp="1"/>
          </p:cNvGraphicFramePr>
          <p:nvPr>
            <p:ph sz="half" idx="4294967295"/>
          </p:nvPr>
        </p:nvGraphicFramePr>
        <p:xfrm>
          <a:off x="1258888" y="2420938"/>
          <a:ext cx="6800850" cy="1347787"/>
        </p:xfrm>
        <a:graphic>
          <a:graphicData uri="http://schemas.openxmlformats.org/drawingml/2006/table">
            <a:tbl>
              <a:tblPr/>
              <a:tblGrid>
                <a:gridCol w="2081212"/>
                <a:gridCol w="4719638"/>
              </a:tblGrid>
              <a:tr h="4268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rgbClr val="FF0000"/>
                          </a:solidFill>
                          <a:effectLst/>
                          <a:latin typeface="黑体" pitchFamily="49" charset="-122"/>
                          <a:ea typeface="宋体" pitchFamily="2" charset="-122"/>
                          <a:cs typeface="Times New Roman" pitchFamily="18" charset="0"/>
                        </a:rPr>
                        <a:t>方法分组</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smtClean="0">
                          <a:ln>
                            <a:noFill/>
                          </a:ln>
                          <a:solidFill>
                            <a:srgbClr val="FF0000"/>
                          </a:solidFill>
                          <a:effectLst/>
                          <a:latin typeface="黑体" pitchFamily="49" charset="-122"/>
                          <a:ea typeface="宋体" pitchFamily="2" charset="-122"/>
                          <a:cs typeface="Times New Roman" pitchFamily="18" charset="0"/>
                        </a:rPr>
                        <a:t>说 明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700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setXxx</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这些方法用于设置时间和日期值</a:t>
                      </a:r>
                      <a:endParaRPr kumimoji="0" lang="zh-CN" alt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09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getXxx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这些方法用于获</a:t>
                      </a:r>
                      <a:r>
                        <a:rPr kumimoji="0" lang="zh-CN" alt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取时间和日期值</a:t>
                      </a:r>
                      <a:endParaRPr kumimoji="0" lang="en-US" sz="22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22898" name="灯片编号占位符 6"/>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1E7CAE85-176D-4EA7-8702-A47E6124514A}" type="slidenum">
              <a:rPr lang="en-US" altLang="zh-CN" sz="1000">
                <a:solidFill>
                  <a:schemeClr val="tx1"/>
                </a:solidFill>
                <a:ea typeface="黑体" pitchFamily="49" charset="-122"/>
              </a:rPr>
              <a:pPr/>
              <a:t>119</a:t>
            </a:fld>
            <a:endParaRPr lang="en-US" altLang="zh-CN" sz="1000">
              <a:solidFill>
                <a:schemeClr val="tx1"/>
              </a:solidFill>
              <a:ea typeface="黑体" pitchFamily="49" charset="-122"/>
            </a:endParaRPr>
          </a:p>
        </p:txBody>
      </p:sp>
    </p:spTree>
    <p:extLst>
      <p:ext uri="{BB962C8B-B14F-4D97-AF65-F5344CB8AC3E}">
        <p14:creationId xmlns="" xmlns:p14="http://schemas.microsoft.com/office/powerpoint/2010/main" val="11033854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443">
                                            <p:txEl>
                                              <p:pRg st="0" end="0"/>
                                            </p:txEl>
                                          </p:spTgt>
                                        </p:tgtEl>
                                        <p:attrNameLst>
                                          <p:attrName>style.visibility</p:attrName>
                                        </p:attrNameLst>
                                      </p:cBhvr>
                                      <p:to>
                                        <p:strVal val="visible"/>
                                      </p:to>
                                    </p:set>
                                    <p:animEffect transition="in" filter="wipe(left)">
                                      <p:cBhvr>
                                        <p:cTn id="7" dur="500"/>
                                        <p:tgtEl>
                                          <p:spTgt spid="829443">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343044"/>
                                        </p:tgtEl>
                                        <p:attrNameLst>
                                          <p:attrName>style.visibility</p:attrName>
                                        </p:attrNameLst>
                                      </p:cBhvr>
                                      <p:to>
                                        <p:strVal val="visible"/>
                                      </p:to>
                                    </p:set>
                                    <p:animEffect transition="in" filter="checkerboard(across)">
                                      <p:cBhvr>
                                        <p:cTn id="11" dur="500"/>
                                        <p:tgtEl>
                                          <p:spTgt spid="343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b="1" smtClean="0"/>
              <a:t>区别</a:t>
            </a:r>
            <a:r>
              <a:rPr lang="en-US" altLang="zh-CN" b="1" smtClean="0"/>
              <a:t>5:</a:t>
            </a:r>
            <a:r>
              <a:rPr lang="zh-CN" altLang="en-US" b="1" smtClean="0"/>
              <a:t>嵌入方式不一样</a:t>
            </a:r>
            <a:r>
              <a:rPr lang="zh-CN" altLang="en-US" smtClean="0"/>
              <a:t> </a:t>
            </a:r>
          </a:p>
        </p:txBody>
      </p:sp>
      <p:sp>
        <p:nvSpPr>
          <p:cNvPr id="13315" name="Rectangle 3"/>
          <p:cNvSpPr>
            <a:spLocks noGrp="1" noChangeArrowheads="1"/>
          </p:cNvSpPr>
          <p:nvPr>
            <p:ph type="body" idx="1"/>
          </p:nvPr>
        </p:nvSpPr>
        <p:spPr/>
        <p:txBody>
          <a:bodyPr/>
          <a:lstStyle/>
          <a:p>
            <a:pPr eaLnBrk="1" hangingPunct="1"/>
            <a:r>
              <a:rPr lang="zh-CN" altLang="en-US" smtClean="0"/>
              <a:t>在</a:t>
            </a:r>
            <a:r>
              <a:rPr lang="en-US" altLang="zh-CN" smtClean="0"/>
              <a:t>HTML</a:t>
            </a:r>
            <a:r>
              <a:rPr lang="zh-CN" altLang="en-US" smtClean="0"/>
              <a:t>文档中，两种编程语言的标识不同，</a:t>
            </a:r>
          </a:p>
          <a:p>
            <a:pPr eaLnBrk="1" hangingPunct="1"/>
            <a:r>
              <a:rPr lang="en-US" altLang="zh-CN" smtClean="0"/>
              <a:t>JavaScript</a:t>
            </a:r>
            <a:r>
              <a:rPr lang="zh-CN" altLang="en-US" smtClean="0"/>
              <a:t>使用</a:t>
            </a:r>
            <a:r>
              <a:rPr lang="en-US" altLang="zh-CN" smtClean="0"/>
              <a:t>&lt;Script&gt;...&lt;/Script&gt;</a:t>
            </a:r>
            <a:r>
              <a:rPr lang="zh-CN" altLang="en-US" smtClean="0"/>
              <a:t>来标识</a:t>
            </a:r>
          </a:p>
          <a:p>
            <a:pPr eaLnBrk="1" hangingPunct="1"/>
            <a:r>
              <a:rPr lang="en-US" altLang="zh-CN" smtClean="0"/>
              <a:t>Java</a:t>
            </a:r>
            <a:r>
              <a:rPr lang="zh-CN" altLang="en-US" smtClean="0"/>
              <a:t>使用</a:t>
            </a:r>
            <a:r>
              <a:rPr lang="en-US" altLang="zh-CN" smtClean="0"/>
              <a:t>&lt;object&gt;...&lt;/ object &gt;</a:t>
            </a:r>
            <a:r>
              <a:rPr lang="zh-CN" altLang="en-US" smtClean="0"/>
              <a:t>来标识。 </a:t>
            </a:r>
          </a:p>
        </p:txBody>
      </p:sp>
    </p:spTree>
    <p:extLst>
      <p:ext uri="{BB962C8B-B14F-4D97-AF65-F5344CB8AC3E}">
        <p14:creationId xmlns="" xmlns:p14="http://schemas.microsoft.com/office/powerpoint/2010/main" val="38281544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mtClean="0"/>
              <a:t>Date</a:t>
            </a:r>
            <a:r>
              <a:rPr lang="zh-CN" altLang="en-US" smtClean="0"/>
              <a:t>对象做时钟显示</a:t>
            </a:r>
            <a:r>
              <a:rPr lang="en-US" altLang="zh-CN" smtClean="0"/>
              <a:t>-4</a:t>
            </a:r>
          </a:p>
        </p:txBody>
      </p:sp>
      <p:graphicFrame>
        <p:nvGraphicFramePr>
          <p:cNvPr id="344067" name="Group 3"/>
          <p:cNvGraphicFramePr>
            <a:graphicFrameLocks noGrp="1"/>
          </p:cNvGraphicFramePr>
          <p:nvPr>
            <p:ph type="tbl" idx="4294967295"/>
          </p:nvPr>
        </p:nvGraphicFramePr>
        <p:xfrm>
          <a:off x="611188" y="2636838"/>
          <a:ext cx="8218487" cy="3170240"/>
        </p:xfrm>
        <a:graphic>
          <a:graphicData uri="http://schemas.openxmlformats.org/drawingml/2006/table">
            <a:tbl>
              <a:tblPr/>
              <a:tblGrid>
                <a:gridCol w="3175000"/>
                <a:gridCol w="5043487"/>
              </a:tblGrid>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值</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整</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getYear</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四位数字的年份</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getMonth</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（一月至十二月）</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getDate</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1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31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（月份中的天数）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getDay</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6</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（星期几</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表示星期日）</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getHours</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23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getMinutes</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getSeconds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0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59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23936" name="灯片编号占位符 5"/>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68514042-F89B-4410-B74D-48A8038D5532}" type="slidenum">
              <a:rPr lang="en-US" altLang="zh-CN" sz="1000">
                <a:solidFill>
                  <a:schemeClr val="tx1"/>
                </a:solidFill>
                <a:ea typeface="黑体" pitchFamily="49" charset="-122"/>
              </a:rPr>
              <a:pPr/>
              <a:t>120</a:t>
            </a:fld>
            <a:endParaRPr lang="en-US" altLang="zh-CN" sz="1000">
              <a:solidFill>
                <a:schemeClr val="tx1"/>
              </a:solidFill>
              <a:ea typeface="黑体" pitchFamily="49" charset="-122"/>
            </a:endParaRPr>
          </a:p>
        </p:txBody>
      </p:sp>
      <p:sp>
        <p:nvSpPr>
          <p:cNvPr id="830468" name="Rectangle 4"/>
          <p:cNvSpPr>
            <a:spLocks noChangeArrowheads="1"/>
          </p:cNvSpPr>
          <p:nvPr/>
        </p:nvSpPr>
        <p:spPr bwMode="auto">
          <a:xfrm>
            <a:off x="611188" y="1773238"/>
            <a:ext cx="8229600" cy="72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800" b="0">
                <a:solidFill>
                  <a:schemeClr val="tx1"/>
                </a:solidFill>
                <a:ea typeface="宋体" pitchFamily="2" charset="-122"/>
              </a:rPr>
              <a:t>Date </a:t>
            </a:r>
            <a:r>
              <a:rPr lang="zh-CN" altLang="en-US" sz="2800" b="0">
                <a:solidFill>
                  <a:schemeClr val="tx1"/>
                </a:solidFill>
                <a:ea typeface="宋体" pitchFamily="2" charset="-122"/>
              </a:rPr>
              <a:t>对象</a:t>
            </a:r>
            <a:r>
              <a:rPr lang="en-US" altLang="zh-CN" sz="2800" b="0">
                <a:solidFill>
                  <a:schemeClr val="tx1"/>
                </a:solidFill>
                <a:ea typeface="宋体" pitchFamily="2" charset="-122"/>
              </a:rPr>
              <a:t>get</a:t>
            </a:r>
            <a:r>
              <a:rPr lang="zh-CN" altLang="en-US" sz="2800" b="0">
                <a:solidFill>
                  <a:schemeClr val="tx1"/>
                </a:solidFill>
                <a:ea typeface="宋体" pitchFamily="2" charset="-122"/>
              </a:rPr>
              <a:t>方法组</a:t>
            </a:r>
          </a:p>
        </p:txBody>
      </p:sp>
    </p:spTree>
    <p:extLst>
      <p:ext uri="{BB962C8B-B14F-4D97-AF65-F5344CB8AC3E}">
        <p14:creationId xmlns="" xmlns:p14="http://schemas.microsoft.com/office/powerpoint/2010/main" val="1290111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30468"/>
                                        </p:tgtEl>
                                        <p:attrNameLst>
                                          <p:attrName>style.visibility</p:attrName>
                                        </p:attrNameLst>
                                      </p:cBhvr>
                                      <p:to>
                                        <p:strVal val="visible"/>
                                      </p:to>
                                    </p:set>
                                    <p:animEffect transition="in" filter="wipe(left)">
                                      <p:cBhvr>
                                        <p:cTn id="7" dur="500"/>
                                        <p:tgtEl>
                                          <p:spTgt spid="83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8"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nchor="ctr"/>
          <a:lstStyle/>
          <a:p>
            <a:pPr eaLnBrk="1" hangingPunct="1"/>
            <a:r>
              <a:rPr lang="en-US" altLang="zh-CN" smtClean="0"/>
              <a:t>Date</a:t>
            </a:r>
            <a:r>
              <a:rPr lang="zh-CN" altLang="en-US" smtClean="0"/>
              <a:t>对象实现动态时钟</a:t>
            </a:r>
          </a:p>
        </p:txBody>
      </p:sp>
      <p:sp>
        <p:nvSpPr>
          <p:cNvPr id="124931"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AB4EB8BA-09E6-48B0-AFC3-8E7F16CF81FA}" type="slidenum">
              <a:rPr lang="en-US" altLang="zh-CN" sz="1000">
                <a:solidFill>
                  <a:schemeClr val="tx1"/>
                </a:solidFill>
                <a:ea typeface="黑体" pitchFamily="49" charset="-122"/>
              </a:rPr>
              <a:pPr/>
              <a:t>121</a:t>
            </a:fld>
            <a:endParaRPr lang="en-US" altLang="zh-CN" sz="1000">
              <a:solidFill>
                <a:schemeClr val="tx1"/>
              </a:solidFill>
              <a:ea typeface="黑体" pitchFamily="49" charset="-122"/>
            </a:endParaRPr>
          </a:p>
        </p:txBody>
      </p:sp>
      <p:sp>
        <p:nvSpPr>
          <p:cNvPr id="835601" name="AutoShape 17"/>
          <p:cNvSpPr>
            <a:spLocks noChangeArrowheads="1"/>
          </p:cNvSpPr>
          <p:nvPr/>
        </p:nvSpPr>
        <p:spPr bwMode="auto">
          <a:xfrm>
            <a:off x="250825" y="1789113"/>
            <a:ext cx="8599488" cy="4579937"/>
          </a:xfrm>
          <a:prstGeom prst="roundRect">
            <a:avLst>
              <a:gd name="adj" fmla="val 3231"/>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宋体" pitchFamily="2" charset="-122"/>
              </a:rPr>
              <a:t>&lt;SCRIPT language="JavaScript"&gt;</a:t>
            </a:r>
          </a:p>
          <a:p>
            <a:pPr lvl="1"/>
            <a:r>
              <a:rPr lang="en-US" altLang="zh-CN" sz="1800">
                <a:solidFill>
                  <a:schemeClr val="tx1"/>
                </a:solidFill>
                <a:ea typeface="宋体" pitchFamily="2" charset="-122"/>
              </a:rPr>
              <a:t>function disptime( ){</a:t>
            </a:r>
          </a:p>
          <a:p>
            <a:pPr lvl="1"/>
            <a:r>
              <a:rPr lang="en-US" altLang="zh-CN" sz="1800">
                <a:solidFill>
                  <a:schemeClr val="tx1"/>
                </a:solidFill>
                <a:ea typeface="宋体" pitchFamily="2" charset="-122"/>
              </a:rPr>
              <a:t> var time = new Date( ); //</a:t>
            </a:r>
            <a:r>
              <a:rPr lang="zh-CN" altLang="en-US" sz="1800">
                <a:solidFill>
                  <a:schemeClr val="tx1"/>
                </a:solidFill>
                <a:ea typeface="宋体" pitchFamily="2" charset="-122"/>
              </a:rPr>
              <a:t>获得当前时间</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var hour = time.getHours( );  //</a:t>
            </a:r>
            <a:r>
              <a:rPr lang="zh-CN" altLang="en-US" sz="1800">
                <a:solidFill>
                  <a:schemeClr val="tx1"/>
                </a:solidFill>
                <a:ea typeface="宋体" pitchFamily="2" charset="-122"/>
              </a:rPr>
              <a:t>获得小时、分钟、秒</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var minute = time.getMinutes( );</a:t>
            </a:r>
          </a:p>
          <a:p>
            <a:pPr lvl="1"/>
            <a:r>
              <a:rPr lang="en-US" altLang="zh-CN" sz="1800">
                <a:solidFill>
                  <a:schemeClr val="tx1"/>
                </a:solidFill>
                <a:ea typeface="宋体" pitchFamily="2" charset="-122"/>
              </a:rPr>
              <a:t> var second = time.getSeconds( );</a:t>
            </a:r>
          </a:p>
          <a:p>
            <a:pPr lvl="1"/>
            <a:r>
              <a:rPr lang="en-US" altLang="zh-CN" sz="1800">
                <a:solidFill>
                  <a:srgbClr val="0000FF"/>
                </a:solidFill>
                <a:ea typeface="宋体" pitchFamily="2" charset="-122"/>
              </a:rPr>
              <a:t>document.myform.myclock.value =hour+":"+minute+":"+second+" " ;</a:t>
            </a:r>
          </a:p>
          <a:p>
            <a:pPr lvl="1"/>
            <a:r>
              <a:rPr lang="en-US" altLang="zh-CN" sz="1800">
                <a:solidFill>
                  <a:srgbClr val="0000FF"/>
                </a:solidFill>
                <a:ea typeface="宋体" pitchFamily="2" charset="-122"/>
              </a:rPr>
              <a:t>var myTime = setTimeout("disptime()",1000);</a:t>
            </a:r>
          </a:p>
          <a:p>
            <a:pPr lvl="1"/>
            <a:r>
              <a:rPr lang="en-US" altLang="zh-CN" sz="1800">
                <a:solidFill>
                  <a:schemeClr val="tx1"/>
                </a:solidFill>
                <a:ea typeface="宋体" pitchFamily="2" charset="-122"/>
              </a:rPr>
              <a:t>}</a:t>
            </a:r>
          </a:p>
          <a:p>
            <a:pPr lvl="1"/>
            <a:r>
              <a:rPr lang="en-US" altLang="zh-CN" sz="1800">
                <a:solidFill>
                  <a:schemeClr val="tx1"/>
                </a:solidFill>
                <a:ea typeface="宋体" pitchFamily="2" charset="-122"/>
              </a:rPr>
              <a:t>&lt;/SCRIPT&gt;</a:t>
            </a:r>
          </a:p>
          <a:p>
            <a:pPr lvl="1"/>
            <a:r>
              <a:rPr lang="en-US" altLang="zh-CN" sz="1800">
                <a:solidFill>
                  <a:schemeClr val="tx1"/>
                </a:solidFill>
                <a:ea typeface="宋体" pitchFamily="2" charset="-122"/>
              </a:rPr>
              <a:t>&lt;BODY onLoad="disptime( )"&gt;</a:t>
            </a:r>
          </a:p>
          <a:p>
            <a:pPr lvl="1"/>
            <a:r>
              <a:rPr lang="en-US" altLang="zh-CN" sz="1800">
                <a:solidFill>
                  <a:schemeClr val="tx1"/>
                </a:solidFill>
                <a:ea typeface="宋体" pitchFamily="2" charset="-122"/>
              </a:rPr>
              <a:t>&lt;FORM NAME="</a:t>
            </a:r>
            <a:r>
              <a:rPr lang="en-US" altLang="zh-CN" sz="1800">
                <a:solidFill>
                  <a:srgbClr val="0000FF"/>
                </a:solidFill>
                <a:ea typeface="宋体" pitchFamily="2" charset="-122"/>
              </a:rPr>
              <a:t>myform</a:t>
            </a:r>
            <a:r>
              <a:rPr lang="en-US" altLang="zh-CN" sz="1800">
                <a:solidFill>
                  <a:schemeClr val="tx1"/>
                </a:solidFill>
                <a:ea typeface="宋体" pitchFamily="2" charset="-122"/>
              </a:rPr>
              <a:t>"&gt; </a:t>
            </a:r>
          </a:p>
          <a:p>
            <a:pPr lvl="1"/>
            <a:r>
              <a:rPr lang="en-US" altLang="zh-CN" sz="1800">
                <a:solidFill>
                  <a:schemeClr val="tx1"/>
                </a:solidFill>
                <a:ea typeface="宋体" pitchFamily="2" charset="-122"/>
              </a:rPr>
              <a:t>H2&gt;</a:t>
            </a:r>
            <a:r>
              <a:rPr lang="zh-CN" altLang="en-US" sz="1800">
                <a:solidFill>
                  <a:schemeClr val="tx1"/>
                </a:solidFill>
                <a:ea typeface="宋体" pitchFamily="2" charset="-122"/>
              </a:rPr>
              <a:t>当前时间：</a:t>
            </a:r>
          </a:p>
          <a:p>
            <a:pPr lvl="1"/>
            <a:r>
              <a:rPr lang="zh-CN" altLang="en-US" sz="1800">
                <a:solidFill>
                  <a:schemeClr val="tx1"/>
                </a:solidFill>
                <a:ea typeface="宋体" pitchFamily="2" charset="-122"/>
              </a:rPr>
              <a:t> </a:t>
            </a:r>
            <a:r>
              <a:rPr lang="en-US" altLang="zh-CN" sz="1800">
                <a:solidFill>
                  <a:schemeClr val="tx1"/>
                </a:solidFill>
                <a:ea typeface="宋体" pitchFamily="2" charset="-122"/>
              </a:rPr>
              <a:t>&lt;INPUT name="</a:t>
            </a:r>
            <a:r>
              <a:rPr lang="en-US" altLang="zh-CN" sz="1800">
                <a:solidFill>
                  <a:srgbClr val="0000FF"/>
                </a:solidFill>
                <a:ea typeface="宋体" pitchFamily="2" charset="-122"/>
              </a:rPr>
              <a:t>myclock</a:t>
            </a:r>
            <a:r>
              <a:rPr lang="en-US" altLang="zh-CN" sz="1800">
                <a:solidFill>
                  <a:schemeClr val="tx1"/>
                </a:solidFill>
                <a:ea typeface="宋体" pitchFamily="2" charset="-122"/>
              </a:rPr>
              <a:t>" type="text"  value="" size="10" &gt;</a:t>
            </a:r>
          </a:p>
          <a:p>
            <a:pPr lvl="1"/>
            <a:r>
              <a:rPr lang="en-US" altLang="zh-CN" sz="1800">
                <a:solidFill>
                  <a:schemeClr val="tx1"/>
                </a:solidFill>
                <a:ea typeface="宋体" pitchFamily="2" charset="-122"/>
              </a:rPr>
              <a:t>    &lt;/H2&gt;&lt;/FORM &gt;</a:t>
            </a:r>
          </a:p>
          <a:p>
            <a:pPr lvl="1"/>
            <a:r>
              <a:rPr lang="en-US" altLang="zh-CN" sz="1800">
                <a:solidFill>
                  <a:schemeClr val="tx1"/>
                </a:solidFill>
                <a:ea typeface="宋体" pitchFamily="2" charset="-122"/>
              </a:rPr>
              <a:t>&lt;/BODY&gt;</a:t>
            </a:r>
          </a:p>
        </p:txBody>
      </p:sp>
      <p:sp>
        <p:nvSpPr>
          <p:cNvPr id="835604" name="AutoShape 20"/>
          <p:cNvSpPr>
            <a:spLocks noChangeArrowheads="1"/>
          </p:cNvSpPr>
          <p:nvPr/>
        </p:nvSpPr>
        <p:spPr bwMode="auto">
          <a:xfrm>
            <a:off x="6443663" y="1916113"/>
            <a:ext cx="2160587" cy="693737"/>
          </a:xfrm>
          <a:prstGeom prst="wedgeRoundRectCallout">
            <a:avLst>
              <a:gd name="adj1" fmla="val -61241"/>
              <a:gd name="adj2" fmla="val 185926"/>
              <a:gd name="adj3" fmla="val 16667"/>
            </a:avLst>
          </a:prstGeom>
          <a:gradFill rotWithShape="1">
            <a:gsLst>
              <a:gs pos="0">
                <a:srgbClr val="FFFF99"/>
              </a:gs>
              <a:gs pos="100000">
                <a:srgbClr val="FFFFFF"/>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设置文本框的内容为当前时间</a:t>
            </a:r>
          </a:p>
        </p:txBody>
      </p:sp>
      <p:sp>
        <p:nvSpPr>
          <p:cNvPr id="835608" name="AutoShape 24"/>
          <p:cNvSpPr>
            <a:spLocks noChangeArrowheads="1"/>
          </p:cNvSpPr>
          <p:nvPr/>
        </p:nvSpPr>
        <p:spPr bwMode="auto">
          <a:xfrm>
            <a:off x="4427538" y="4292600"/>
            <a:ext cx="2486025" cy="990600"/>
          </a:xfrm>
          <a:prstGeom prst="wedgeRoundRectCallout">
            <a:avLst>
              <a:gd name="adj1" fmla="val -43486"/>
              <a:gd name="adj2" fmla="val -7051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设置定时器每隔</a:t>
            </a:r>
            <a:r>
              <a:rPr lang="en-US" altLang="zh-CN" sz="1800">
                <a:solidFill>
                  <a:schemeClr val="tx1"/>
                </a:solidFill>
                <a:ea typeface="黑体" pitchFamily="2" charset="-122"/>
              </a:rPr>
              <a:t>1</a:t>
            </a:r>
            <a:r>
              <a:rPr lang="zh-CN" altLang="en-US" sz="1800">
                <a:solidFill>
                  <a:schemeClr val="tx1"/>
                </a:solidFill>
                <a:ea typeface="黑体" pitchFamily="2" charset="-122"/>
              </a:rPr>
              <a:t>秒</a:t>
            </a:r>
            <a:r>
              <a:rPr lang="en-US" altLang="zh-CN" sz="1800">
                <a:solidFill>
                  <a:schemeClr val="tx1"/>
                </a:solidFill>
                <a:ea typeface="黑体" pitchFamily="2" charset="-122"/>
              </a:rPr>
              <a:t>(1000</a:t>
            </a:r>
            <a:r>
              <a:rPr lang="zh-CN" altLang="en-US" sz="1800">
                <a:solidFill>
                  <a:schemeClr val="tx1"/>
                </a:solidFill>
                <a:ea typeface="黑体" pitchFamily="2" charset="-122"/>
              </a:rPr>
              <a:t>毫秒</a:t>
            </a:r>
            <a:r>
              <a:rPr lang="en-US" altLang="zh-CN" sz="1800">
                <a:solidFill>
                  <a:schemeClr val="tx1"/>
                </a:solidFill>
                <a:ea typeface="黑体" pitchFamily="2" charset="-122"/>
              </a:rPr>
              <a:t>),</a:t>
            </a:r>
            <a:r>
              <a:rPr lang="zh-CN" altLang="en-US" sz="1800">
                <a:solidFill>
                  <a:schemeClr val="tx1"/>
                </a:solidFill>
                <a:ea typeface="黑体" pitchFamily="2" charset="-122"/>
              </a:rPr>
              <a:t>调用函数</a:t>
            </a:r>
            <a:r>
              <a:rPr lang="en-US" altLang="zh-CN" sz="1800">
                <a:solidFill>
                  <a:schemeClr val="tx1"/>
                </a:solidFill>
                <a:ea typeface="黑体" pitchFamily="2" charset="-122"/>
              </a:rPr>
              <a:t>disptime()</a:t>
            </a:r>
            <a:r>
              <a:rPr lang="zh-CN" altLang="en-US" sz="1800">
                <a:solidFill>
                  <a:schemeClr val="tx1"/>
                </a:solidFill>
                <a:ea typeface="黑体" pitchFamily="2" charset="-122"/>
              </a:rPr>
              <a:t>执行</a:t>
            </a:r>
          </a:p>
        </p:txBody>
      </p:sp>
      <p:sp>
        <p:nvSpPr>
          <p:cNvPr id="835611" name="Line 27"/>
          <p:cNvSpPr>
            <a:spLocks noChangeShapeType="1"/>
          </p:cNvSpPr>
          <p:nvPr/>
        </p:nvSpPr>
        <p:spPr bwMode="auto">
          <a:xfrm flipH="1" flipV="1">
            <a:off x="2498725" y="2349500"/>
            <a:ext cx="1728788" cy="15113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pic>
        <p:nvPicPr>
          <p:cNvPr id="835612" name="Picture 28"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935038"/>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30261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35612"/>
                                        </p:tgtEl>
                                        <p:attrNameLst>
                                          <p:attrName>style.visibility</p:attrName>
                                        </p:attrNameLst>
                                      </p:cBhvr>
                                      <p:to>
                                        <p:strVal val="visible"/>
                                      </p:to>
                                    </p:set>
                                    <p:anim calcmode="lin" valueType="num">
                                      <p:cBhvr additive="base">
                                        <p:cTn id="7" dur="500" fill="hold"/>
                                        <p:tgtEl>
                                          <p:spTgt spid="835612"/>
                                        </p:tgtEl>
                                        <p:attrNameLst>
                                          <p:attrName>ppt_x</p:attrName>
                                        </p:attrNameLst>
                                      </p:cBhvr>
                                      <p:tavLst>
                                        <p:tav tm="0">
                                          <p:val>
                                            <p:strVal val="1+#ppt_w/2"/>
                                          </p:val>
                                        </p:tav>
                                        <p:tav tm="100000">
                                          <p:val>
                                            <p:strVal val="#ppt_x"/>
                                          </p:val>
                                        </p:tav>
                                      </p:tavLst>
                                    </p:anim>
                                    <p:anim calcmode="lin" valueType="num">
                                      <p:cBhvr additive="base">
                                        <p:cTn id="8" dur="500" fill="hold"/>
                                        <p:tgtEl>
                                          <p:spTgt spid="8356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35601"/>
                                        </p:tgtEl>
                                        <p:attrNameLst>
                                          <p:attrName>style.visibility</p:attrName>
                                        </p:attrNameLst>
                                      </p:cBhvr>
                                      <p:to>
                                        <p:strVal val="visible"/>
                                      </p:to>
                                    </p:set>
                                    <p:animEffect transition="in" filter="blinds(horizontal)">
                                      <p:cBhvr>
                                        <p:cTn id="12" dur="500"/>
                                        <p:tgtEl>
                                          <p:spTgt spid="83560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35604"/>
                                        </p:tgtEl>
                                        <p:attrNameLst>
                                          <p:attrName>style.visibility</p:attrName>
                                        </p:attrNameLst>
                                      </p:cBhvr>
                                      <p:to>
                                        <p:strVal val="visible"/>
                                      </p:to>
                                    </p:set>
                                    <p:animEffect transition="in" filter="wipe(left)">
                                      <p:cBhvr>
                                        <p:cTn id="16" dur="500"/>
                                        <p:tgtEl>
                                          <p:spTgt spid="835604"/>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35608"/>
                                        </p:tgtEl>
                                        <p:attrNameLst>
                                          <p:attrName>style.visibility</p:attrName>
                                        </p:attrNameLst>
                                      </p:cBhvr>
                                      <p:to>
                                        <p:strVal val="visible"/>
                                      </p:to>
                                    </p:set>
                                    <p:animEffect transition="in" filter="wipe(left)">
                                      <p:cBhvr>
                                        <p:cTn id="20" dur="500"/>
                                        <p:tgtEl>
                                          <p:spTgt spid="835608"/>
                                        </p:tgtEl>
                                      </p:cBhvr>
                                    </p:animEffect>
                                  </p:childTnLst>
                                </p:cTn>
                              </p:par>
                            </p:childTnLst>
                          </p:cTn>
                        </p:par>
                        <p:par>
                          <p:cTn id="21" fill="hold" nodeType="afterGroup">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835611"/>
                                        </p:tgtEl>
                                        <p:attrNameLst>
                                          <p:attrName>style.visibility</p:attrName>
                                        </p:attrNameLst>
                                      </p:cBhvr>
                                      <p:to>
                                        <p:strVal val="visible"/>
                                      </p:to>
                                    </p:set>
                                    <p:animEffect transition="in" filter="wipe(down)">
                                      <p:cBhvr>
                                        <p:cTn id="24" dur="500"/>
                                        <p:tgtEl>
                                          <p:spTgt spid="835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601" grpId="0" animBg="1"/>
      <p:bldP spid="835604" grpId="0" animBg="1"/>
      <p:bldP spid="835608" grpId="0" animBg="1"/>
      <p:bldP spid="835611"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z="3400" smtClean="0"/>
              <a:t>String</a:t>
            </a:r>
            <a:r>
              <a:rPr lang="zh-CN" altLang="en-US" sz="3400" smtClean="0"/>
              <a:t>对象</a:t>
            </a:r>
          </a:p>
        </p:txBody>
      </p:sp>
      <p:sp>
        <p:nvSpPr>
          <p:cNvPr id="125955" name="灯片编号占位符 6"/>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D46564ED-3EE5-4889-9E3D-E401895FEC23}" type="slidenum">
              <a:rPr lang="en-US" altLang="zh-CN" sz="1000">
                <a:solidFill>
                  <a:schemeClr val="tx1"/>
                </a:solidFill>
                <a:ea typeface="黑体" pitchFamily="49" charset="-122"/>
              </a:rPr>
              <a:pPr/>
              <a:t>122</a:t>
            </a:fld>
            <a:endParaRPr lang="en-US" altLang="zh-CN" sz="1000">
              <a:solidFill>
                <a:schemeClr val="tx1"/>
              </a:solidFill>
              <a:ea typeface="黑体" pitchFamily="49" charset="-122"/>
            </a:endParaRPr>
          </a:p>
        </p:txBody>
      </p:sp>
      <p:graphicFrame>
        <p:nvGraphicFramePr>
          <p:cNvPr id="346184" name="Group 72"/>
          <p:cNvGraphicFramePr>
            <a:graphicFrameLocks noGrp="1"/>
          </p:cNvGraphicFramePr>
          <p:nvPr/>
        </p:nvGraphicFramePr>
        <p:xfrm>
          <a:off x="381000" y="1981200"/>
          <a:ext cx="8524875" cy="3170240"/>
        </p:xfrm>
        <a:graphic>
          <a:graphicData uri="http://schemas.openxmlformats.org/drawingml/2006/table">
            <a:tbl>
              <a:tblPr/>
              <a:tblGrid>
                <a:gridCol w="4876800"/>
                <a:gridCol w="3648075"/>
              </a:tblGrid>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属性</a:t>
                      </a:r>
                      <a:endParaRPr kumimoji="0" lang="zh-CN" altLang="en-US" sz="2000" b="1" i="0" u="none" strike="noStrike" cap="none" normalizeH="0" baseline="0" smtClean="0">
                        <a:ln>
                          <a:noFill/>
                        </a:ln>
                        <a:solidFill>
                          <a:srgbClr val="FF3300"/>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说明</a:t>
                      </a:r>
                      <a:r>
                        <a:rPr kumimoji="0" lang="zh-CN" altLang="en-US" sz="2000" b="1" i="0" u="none" strike="noStrike" cap="none" normalizeH="0" baseline="0" smtClean="0">
                          <a:ln>
                            <a:noFill/>
                          </a:ln>
                          <a:solidFill>
                            <a:srgbClr val="FF3300"/>
                          </a:solidFill>
                          <a:effectLst/>
                          <a:latin typeface="Verdana" pitchFamily="34" charset="0"/>
                          <a:ea typeface="宋体" pitchFamily="2" charset="-122"/>
                          <a:cs typeface="Times New Roman" pitchFamily="18" charset="0"/>
                        </a:rPr>
                        <a:t>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length</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获取字符串的字符个数</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Verdana" pitchFamily="34" charset="0"/>
                          <a:ea typeface="宋体" pitchFamily="2" charset="-122"/>
                          <a:cs typeface="Times New Roman" pitchFamily="18" charset="0"/>
                        </a:rPr>
                        <a:t>方法</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FF3300"/>
                          </a:solidFill>
                          <a:effectLst/>
                          <a:latin typeface="Verdana" pitchFamily="34" charset="0"/>
                          <a:ea typeface="宋体" pitchFamily="2" charset="-122"/>
                          <a:cs typeface="Times New Roman" pitchFamily="18" charset="0"/>
                        </a:rPr>
                        <a:t>说明</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indexOf("</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子字符串</a:t>
                      </a:r>
                      <a:r>
                        <a:rPr kumimoji="0" lang="en-US" altLang="en-US" sz="2000" b="1" i="0" u="none" strike="noStrike" cap="none" normalizeH="0" baseline="0" smtClean="0">
                          <a:ln>
                            <a:noFill/>
                          </a:ln>
                          <a:solidFill>
                            <a:schemeClr val="tx1"/>
                          </a:solidFill>
                          <a:effectLst/>
                          <a:latin typeface="Verdana" pitchFamily="34" charset="0"/>
                          <a:ea typeface="宋体" pitchFamily="2" charset="-122"/>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 "</a:t>
                      </a:r>
                      <a:r>
                        <a:rPr kumimoji="0" lang="zh-CN" altLang="en-US" sz="2000" b="1" i="0" u="none" strike="noStrike" cap="none" normalizeH="0" baseline="0" smtClean="0">
                          <a:ln>
                            <a:noFill/>
                          </a:ln>
                          <a:solidFill>
                            <a:schemeClr val="tx1"/>
                          </a:solidFill>
                          <a:effectLst/>
                          <a:latin typeface="Verdana" pitchFamily="34" charset="0"/>
                          <a:ea typeface="宋体" pitchFamily="2" charset="-122"/>
                        </a:rPr>
                        <a:t>起始位置</a:t>
                      </a:r>
                      <a:r>
                        <a:rPr kumimoji="0" lang="en-US" altLang="zh-CN" sz="2000" b="1" i="0" u="none" strike="noStrike" cap="none" normalizeH="0" baseline="0" smtClean="0">
                          <a:ln>
                            <a:noFill/>
                          </a:ln>
                          <a:solidFill>
                            <a:schemeClr val="tx1"/>
                          </a:solidFill>
                          <a:effectLst/>
                          <a:latin typeface="Verdana" pitchFamily="34" charset="0"/>
                          <a:ea typeface="宋体" pitchFamily="2" charset="-122"/>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查找字符串的位置</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charAt(index)</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获取位于指定索引位置的字符 </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substring(index1,index2)</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求子字符串</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toLowerCase()</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将字符串转换成小写</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28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toUpperCase()</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将字符串转换成大写</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 xmlns:p14="http://schemas.microsoft.com/office/powerpoint/2010/main" val="597879796"/>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zh-CN" smtClean="0"/>
              <a:t>String</a:t>
            </a:r>
            <a:r>
              <a:rPr lang="zh-CN" altLang="en-US" smtClean="0"/>
              <a:t>对象说明</a:t>
            </a:r>
          </a:p>
        </p:txBody>
      </p:sp>
      <p:sp>
        <p:nvSpPr>
          <p:cNvPr id="126979" name="Rectangle 3"/>
          <p:cNvSpPr>
            <a:spLocks noGrp="1" noChangeArrowheads="1"/>
          </p:cNvSpPr>
          <p:nvPr>
            <p:ph type="body" idx="1"/>
          </p:nvPr>
        </p:nvSpPr>
        <p:spPr>
          <a:xfrm>
            <a:off x="566738" y="1752600"/>
            <a:ext cx="8120062" cy="4267200"/>
          </a:xfrm>
        </p:spPr>
        <p:txBody>
          <a:bodyPr/>
          <a:lstStyle/>
          <a:p>
            <a:pPr eaLnBrk="1" hangingPunct="1">
              <a:lnSpc>
                <a:spcPct val="80000"/>
              </a:lnSpc>
              <a:buFont typeface="Wingdings" pitchFamily="2" charset="2"/>
              <a:buNone/>
            </a:pPr>
            <a:r>
              <a:rPr lang="en-US" altLang="zh-CN" sz="1700" smtClean="0"/>
              <a:t>1.length</a:t>
            </a:r>
            <a:r>
              <a:rPr lang="zh-CN" altLang="en-US" sz="1700" smtClean="0"/>
              <a:t>属性</a:t>
            </a:r>
          </a:p>
          <a:p>
            <a:pPr eaLnBrk="1" hangingPunct="1">
              <a:lnSpc>
                <a:spcPct val="80000"/>
              </a:lnSpc>
              <a:buFont typeface="Wingdings" pitchFamily="2" charset="2"/>
              <a:buNone/>
            </a:pPr>
            <a:r>
              <a:rPr lang="zh-CN" altLang="en-US" sz="1700" smtClean="0"/>
              <a:t>获取字符串的字符个数。（无论中文字符还是英文字符都算</a:t>
            </a:r>
            <a:r>
              <a:rPr lang="en-US" altLang="zh-CN" sz="1700" smtClean="0"/>
              <a:t>1</a:t>
            </a:r>
            <a:r>
              <a:rPr lang="zh-CN" altLang="en-US" sz="1700" smtClean="0"/>
              <a:t>个字符。）</a:t>
            </a:r>
            <a:br>
              <a:rPr lang="zh-CN" altLang="en-US" sz="1700" smtClean="0"/>
            </a:br>
            <a:endParaRPr lang="zh-CN" altLang="en-US" sz="1700" smtClean="0"/>
          </a:p>
          <a:p>
            <a:pPr eaLnBrk="1" hangingPunct="1">
              <a:lnSpc>
                <a:spcPct val="80000"/>
              </a:lnSpc>
              <a:buFont typeface="Wingdings" pitchFamily="2" charset="2"/>
              <a:buNone/>
            </a:pPr>
            <a:r>
              <a:rPr lang="en-US" altLang="zh-CN" sz="1700" smtClean="0"/>
              <a:t>2.charAt(index)</a:t>
            </a:r>
            <a:r>
              <a:rPr lang="zh-CN" altLang="en-US" sz="1700" smtClean="0"/>
              <a:t>方法</a:t>
            </a:r>
          </a:p>
          <a:p>
            <a:pPr eaLnBrk="1" hangingPunct="1">
              <a:lnSpc>
                <a:spcPct val="80000"/>
              </a:lnSpc>
              <a:buFont typeface="Wingdings" pitchFamily="2" charset="2"/>
              <a:buNone/>
            </a:pPr>
            <a:r>
              <a:rPr lang="zh-CN" altLang="en-US" sz="1700" smtClean="0"/>
              <a:t>获取指定索引位置的字符。（索引从</a:t>
            </a:r>
            <a:r>
              <a:rPr lang="en-US" altLang="zh-CN" sz="1700" smtClean="0"/>
              <a:t>0</a:t>
            </a:r>
            <a:r>
              <a:rPr lang="zh-CN" altLang="en-US" sz="1700" smtClean="0"/>
              <a:t>开始）</a:t>
            </a:r>
            <a:br>
              <a:rPr lang="zh-CN" altLang="en-US" sz="1700" smtClean="0"/>
            </a:br>
            <a:endParaRPr lang="zh-CN" altLang="en-US" sz="1700" smtClean="0"/>
          </a:p>
          <a:p>
            <a:pPr eaLnBrk="1" hangingPunct="1">
              <a:lnSpc>
                <a:spcPct val="80000"/>
              </a:lnSpc>
              <a:buFont typeface="Wingdings" pitchFamily="2" charset="2"/>
              <a:buNone/>
            </a:pPr>
            <a:r>
              <a:rPr lang="en-US" altLang="zh-CN" sz="1700" smtClean="0"/>
              <a:t>3.indexOf(</a:t>
            </a:r>
            <a:r>
              <a:rPr lang="en-US" altLang="zh-CN" sz="1700" smtClean="0">
                <a:latin typeface="Arial" charset="0"/>
              </a:rPr>
              <a:t>‘</a:t>
            </a:r>
            <a:r>
              <a:rPr lang="zh-CN" altLang="en-US" sz="1700" smtClean="0"/>
              <a:t>字符串</a:t>
            </a:r>
            <a:r>
              <a:rPr lang="zh-CN" altLang="en-US" sz="1700" smtClean="0">
                <a:latin typeface="Arial" charset="0"/>
              </a:rPr>
              <a:t>’</a:t>
            </a:r>
            <a:r>
              <a:rPr lang="en-US" altLang="zh-CN" sz="1700" smtClean="0"/>
              <a:t>,startIndex)</a:t>
            </a:r>
            <a:r>
              <a:rPr lang="zh-CN" altLang="en-US" sz="1700" smtClean="0"/>
              <a:t>方法</a:t>
            </a:r>
          </a:p>
          <a:p>
            <a:pPr eaLnBrk="1" hangingPunct="1">
              <a:lnSpc>
                <a:spcPct val="80000"/>
              </a:lnSpc>
              <a:buFont typeface="Wingdings" pitchFamily="2" charset="2"/>
              <a:buNone/>
            </a:pPr>
            <a:r>
              <a:rPr lang="zh-CN" altLang="en-US" sz="1700" smtClean="0"/>
              <a:t>获取指定字符串第一次出现的位置。</a:t>
            </a:r>
            <a:r>
              <a:rPr lang="en-US" altLang="zh-CN" sz="1700" smtClean="0"/>
              <a:t>startIndex</a:t>
            </a:r>
            <a:r>
              <a:rPr lang="zh-CN" altLang="en-US" sz="1700" smtClean="0"/>
              <a:t>表示从第几个开始搜索。</a:t>
            </a:r>
            <a:br>
              <a:rPr lang="zh-CN" altLang="en-US" sz="1700" smtClean="0"/>
            </a:br>
            <a:endParaRPr lang="zh-CN" altLang="en-US" sz="1700" smtClean="0"/>
          </a:p>
          <a:p>
            <a:pPr eaLnBrk="1" hangingPunct="1">
              <a:lnSpc>
                <a:spcPct val="80000"/>
              </a:lnSpc>
              <a:buFont typeface="Wingdings" pitchFamily="2" charset="2"/>
              <a:buNone/>
            </a:pPr>
            <a:r>
              <a:rPr lang="en-US" altLang="zh-CN" sz="1700" smtClean="0"/>
              <a:t>4.substr(startIndex,len)</a:t>
            </a:r>
            <a:r>
              <a:rPr lang="zh-CN" altLang="en-US" sz="1700" smtClean="0"/>
              <a:t>方法</a:t>
            </a:r>
          </a:p>
          <a:p>
            <a:pPr eaLnBrk="1" hangingPunct="1">
              <a:lnSpc>
                <a:spcPct val="80000"/>
              </a:lnSpc>
              <a:buFont typeface="Wingdings" pitchFamily="2" charset="2"/>
              <a:buNone/>
            </a:pPr>
            <a:r>
              <a:rPr lang="zh-CN" altLang="en-US" sz="1700" smtClean="0"/>
              <a:t>从</a:t>
            </a:r>
            <a:r>
              <a:rPr lang="en-US" altLang="zh-CN" sz="1700" smtClean="0"/>
              <a:t>startIndex</a:t>
            </a:r>
            <a:r>
              <a:rPr lang="zh-CN" altLang="en-US" sz="1700" smtClean="0"/>
              <a:t>开始，截取</a:t>
            </a:r>
            <a:r>
              <a:rPr lang="en-US" altLang="zh-CN" sz="1700" smtClean="0"/>
              <a:t>len</a:t>
            </a:r>
            <a:r>
              <a:rPr lang="zh-CN" altLang="en-US" sz="1700" smtClean="0"/>
              <a:t>个字符。</a:t>
            </a:r>
            <a:br>
              <a:rPr lang="zh-CN" altLang="en-US" sz="1700" smtClean="0"/>
            </a:br>
            <a:endParaRPr lang="zh-CN" altLang="en-US" sz="1700" smtClean="0"/>
          </a:p>
          <a:p>
            <a:pPr eaLnBrk="1" hangingPunct="1">
              <a:lnSpc>
                <a:spcPct val="80000"/>
              </a:lnSpc>
              <a:buFont typeface="Wingdings" pitchFamily="2" charset="2"/>
              <a:buNone/>
            </a:pPr>
            <a:r>
              <a:rPr lang="en-US" altLang="zh-CN" sz="1700" smtClean="0"/>
              <a:t>5.substring(startIndex,stopIndex)</a:t>
            </a:r>
            <a:r>
              <a:rPr lang="zh-CN" altLang="en-US" sz="1700" smtClean="0"/>
              <a:t>方法</a:t>
            </a:r>
          </a:p>
          <a:p>
            <a:pPr eaLnBrk="1" hangingPunct="1">
              <a:lnSpc>
                <a:spcPct val="80000"/>
              </a:lnSpc>
              <a:buFont typeface="Wingdings" pitchFamily="2" charset="2"/>
              <a:buNone/>
            </a:pPr>
            <a:r>
              <a:rPr lang="zh-CN" altLang="en-US" sz="1700" smtClean="0"/>
              <a:t>从</a:t>
            </a:r>
            <a:r>
              <a:rPr lang="en-US" altLang="zh-CN" sz="1700" smtClean="0"/>
              <a:t>startIndex</a:t>
            </a:r>
            <a:r>
              <a:rPr lang="zh-CN" altLang="en-US" sz="1700" smtClean="0"/>
              <a:t>开始，截取到</a:t>
            </a:r>
            <a:r>
              <a:rPr lang="en-US" altLang="zh-CN" sz="1700" smtClean="0"/>
              <a:t>stopIndex</a:t>
            </a:r>
            <a:r>
              <a:rPr lang="zh-CN" altLang="en-US" sz="1700" smtClean="0"/>
              <a:t>位置（不包括</a:t>
            </a:r>
            <a:r>
              <a:rPr lang="en-US" altLang="zh-CN" sz="1700" smtClean="0"/>
              <a:t>stopIndex</a:t>
            </a:r>
            <a:r>
              <a:rPr lang="zh-CN" altLang="en-US" sz="1700" smtClean="0"/>
              <a:t>所在的字符）。</a:t>
            </a:r>
            <a:br>
              <a:rPr lang="zh-CN" altLang="en-US" sz="1700" smtClean="0"/>
            </a:br>
            <a:endParaRPr lang="zh-CN" altLang="en-US" sz="1700" smtClean="0"/>
          </a:p>
        </p:txBody>
      </p:sp>
    </p:spTree>
    <p:extLst>
      <p:ext uri="{BB962C8B-B14F-4D97-AF65-F5344CB8AC3E}">
        <p14:creationId xmlns="" xmlns:p14="http://schemas.microsoft.com/office/powerpoint/2010/main" val="231699412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611188" y="981075"/>
            <a:ext cx="5386387" cy="561975"/>
          </a:xfrm>
        </p:spPr>
        <p:txBody>
          <a:bodyPr anchor="ctr"/>
          <a:lstStyle/>
          <a:p>
            <a:pPr eaLnBrk="1" hangingPunct="1"/>
            <a:r>
              <a:rPr lang="en-US" altLang="zh-CN" sz="3400" smtClean="0"/>
              <a:t>Math</a:t>
            </a:r>
            <a:r>
              <a:rPr lang="zh-CN" altLang="en-US" sz="3400" smtClean="0"/>
              <a:t>对象的属性</a:t>
            </a:r>
          </a:p>
        </p:txBody>
      </p:sp>
      <p:sp>
        <p:nvSpPr>
          <p:cNvPr id="128003" name="灯片编号占位符 6"/>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4139FB91-0445-49DC-BB24-F595167FBF63}" type="slidenum">
              <a:rPr lang="en-US" altLang="zh-CN" sz="1000">
                <a:solidFill>
                  <a:schemeClr val="tx1"/>
                </a:solidFill>
                <a:ea typeface="黑体" pitchFamily="49" charset="-122"/>
              </a:rPr>
              <a:pPr/>
              <a:t>124</a:t>
            </a:fld>
            <a:endParaRPr lang="en-US" altLang="zh-CN" sz="1000">
              <a:solidFill>
                <a:schemeClr val="tx1"/>
              </a:solidFill>
              <a:ea typeface="黑体" pitchFamily="49" charset="-122"/>
            </a:endParaRPr>
          </a:p>
        </p:txBody>
      </p:sp>
      <p:pic>
        <p:nvPicPr>
          <p:cNvPr id="128004" name="Picture 37" descr="700JJGJ{V~6L29Z`3]M9(_B"/>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981200"/>
            <a:ext cx="5943600" cy="2428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75727081"/>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smtClean="0"/>
              <a:t>Math</a:t>
            </a:r>
            <a:r>
              <a:rPr lang="zh-CN" altLang="en-US" smtClean="0"/>
              <a:t>对象的方法</a:t>
            </a:r>
          </a:p>
        </p:txBody>
      </p:sp>
      <p:pic>
        <p:nvPicPr>
          <p:cNvPr id="129027" name="Picture 4" descr="QWZ$%E6YI~4}OXA72~XLNK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1676400"/>
            <a:ext cx="5886450"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23423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t>Array</a:t>
            </a:r>
            <a:r>
              <a:rPr lang="zh-CN" altLang="en-US" smtClean="0"/>
              <a:t>对象</a:t>
            </a:r>
            <a:r>
              <a:rPr lang="en-US" altLang="zh-CN" smtClean="0"/>
              <a:t>(</a:t>
            </a:r>
            <a:r>
              <a:rPr lang="zh-CN" altLang="en-US" smtClean="0"/>
              <a:t>一维数组</a:t>
            </a:r>
            <a:r>
              <a:rPr lang="en-US" altLang="zh-CN" smtClean="0"/>
              <a:t>)</a:t>
            </a:r>
          </a:p>
        </p:txBody>
      </p:sp>
      <p:sp>
        <p:nvSpPr>
          <p:cNvPr id="130051" name="Rectangle 3"/>
          <p:cNvSpPr>
            <a:spLocks noGrp="1" noChangeArrowheads="1"/>
          </p:cNvSpPr>
          <p:nvPr>
            <p:ph type="body" idx="1"/>
          </p:nvPr>
        </p:nvSpPr>
        <p:spPr>
          <a:xfrm>
            <a:off x="533400" y="1752600"/>
            <a:ext cx="8001000" cy="1905000"/>
          </a:xfrm>
        </p:spPr>
        <p:txBody>
          <a:bodyPr/>
          <a:lstStyle/>
          <a:p>
            <a:pPr eaLnBrk="1" hangingPunct="1"/>
            <a:r>
              <a:rPr lang="zh-CN" altLang="en-US" sz="2600" smtClean="0"/>
              <a:t>数组可以认为是一个单行的表格，每个单元格中存储的数据类型可以不同，每个数字元素都有一个索引号，通过索引号可以引用数组元素。</a:t>
            </a:r>
          </a:p>
          <a:p>
            <a:pPr eaLnBrk="1" hangingPunct="1"/>
            <a:r>
              <a:rPr lang="zh-CN" altLang="en-US" sz="2600" smtClean="0"/>
              <a:t>数组的使用</a:t>
            </a:r>
          </a:p>
        </p:txBody>
      </p:sp>
      <p:sp>
        <p:nvSpPr>
          <p:cNvPr id="130052" name="Text Box 4"/>
          <p:cNvSpPr txBox="1">
            <a:spLocks noChangeArrowheads="1"/>
          </p:cNvSpPr>
          <p:nvPr/>
        </p:nvSpPr>
        <p:spPr bwMode="auto">
          <a:xfrm>
            <a:off x="685800" y="3733800"/>
            <a:ext cx="3124200" cy="201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rgbClr val="FF3300"/>
                </a:solidFill>
              </a:rPr>
              <a:t>var group = new Array();</a:t>
            </a:r>
          </a:p>
          <a:p>
            <a:pPr eaLnBrk="1" hangingPunct="1">
              <a:spcBef>
                <a:spcPct val="50000"/>
              </a:spcBef>
            </a:pPr>
            <a:r>
              <a:rPr lang="en-US" altLang="zh-CN" sz="1800">
                <a:solidFill>
                  <a:srgbClr val="FF3300"/>
                </a:solidFill>
              </a:rPr>
              <a:t>group[0] = 1;</a:t>
            </a:r>
          </a:p>
          <a:p>
            <a:pPr eaLnBrk="1" hangingPunct="1">
              <a:spcBef>
                <a:spcPct val="50000"/>
              </a:spcBef>
            </a:pPr>
            <a:r>
              <a:rPr lang="en-US" altLang="zh-CN" sz="1800">
                <a:solidFill>
                  <a:srgbClr val="FF3300"/>
                </a:solidFill>
              </a:rPr>
              <a:t>group[1] = 2;</a:t>
            </a:r>
          </a:p>
          <a:p>
            <a:pPr eaLnBrk="1" hangingPunct="1">
              <a:spcBef>
                <a:spcPct val="50000"/>
              </a:spcBef>
            </a:pPr>
            <a:r>
              <a:rPr lang="en-US" altLang="zh-CN" sz="1800">
                <a:solidFill>
                  <a:srgbClr val="FF3300"/>
                </a:solidFill>
              </a:rPr>
              <a:t>group[2] = 3;</a:t>
            </a:r>
          </a:p>
          <a:p>
            <a:pPr eaLnBrk="1" hangingPunct="1">
              <a:spcBef>
                <a:spcPct val="50000"/>
              </a:spcBef>
            </a:pPr>
            <a:r>
              <a:rPr lang="en-US" altLang="zh-CN" sz="1800">
                <a:solidFill>
                  <a:srgbClr val="FF3300"/>
                </a:solidFill>
              </a:rPr>
              <a:t>gocument.write(group);</a:t>
            </a:r>
          </a:p>
        </p:txBody>
      </p:sp>
      <p:sp>
        <p:nvSpPr>
          <p:cNvPr id="130053" name="Text Box 5"/>
          <p:cNvSpPr txBox="1">
            <a:spLocks noChangeArrowheads="1"/>
          </p:cNvSpPr>
          <p:nvPr/>
        </p:nvSpPr>
        <p:spPr bwMode="auto">
          <a:xfrm>
            <a:off x="4038600" y="3733800"/>
            <a:ext cx="42672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chemeClr val="accent2"/>
                </a:solidFill>
              </a:rPr>
              <a:t>var group = new Array(1,2,3);</a:t>
            </a:r>
          </a:p>
          <a:p>
            <a:pPr eaLnBrk="1" hangingPunct="1">
              <a:spcBef>
                <a:spcPct val="50000"/>
              </a:spcBef>
            </a:pPr>
            <a:r>
              <a:rPr lang="en-US" altLang="zh-CN" sz="1800">
                <a:solidFill>
                  <a:schemeClr val="accent2"/>
                </a:solidFill>
              </a:rPr>
              <a:t>gocument.write(group);</a:t>
            </a:r>
          </a:p>
        </p:txBody>
      </p:sp>
      <p:sp>
        <p:nvSpPr>
          <p:cNvPr id="130054" name="Text Box 6"/>
          <p:cNvSpPr txBox="1">
            <a:spLocks noChangeArrowheads="1"/>
          </p:cNvSpPr>
          <p:nvPr/>
        </p:nvSpPr>
        <p:spPr bwMode="auto">
          <a:xfrm>
            <a:off x="4038600" y="4953000"/>
            <a:ext cx="426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chemeClr val="tx1"/>
                </a:solidFill>
              </a:rPr>
              <a:t>var group = new Array(3,1,2);</a:t>
            </a:r>
          </a:p>
          <a:p>
            <a:pPr eaLnBrk="1" hangingPunct="1">
              <a:spcBef>
                <a:spcPct val="50000"/>
              </a:spcBef>
            </a:pPr>
            <a:r>
              <a:rPr lang="en-US" altLang="zh-CN" sz="1800">
                <a:solidFill>
                  <a:schemeClr val="tx1"/>
                </a:solidFill>
              </a:rPr>
              <a:t>group.sort();</a:t>
            </a:r>
          </a:p>
          <a:p>
            <a:pPr eaLnBrk="1" hangingPunct="1">
              <a:spcBef>
                <a:spcPct val="50000"/>
              </a:spcBef>
            </a:pPr>
            <a:r>
              <a:rPr lang="en-US" altLang="zh-CN" sz="1800">
                <a:solidFill>
                  <a:schemeClr val="tx1"/>
                </a:solidFill>
              </a:rPr>
              <a:t>gocument.write(group);  //</a:t>
            </a:r>
            <a:r>
              <a:rPr lang="zh-CN" altLang="en-US" sz="1800">
                <a:solidFill>
                  <a:schemeClr val="tx1"/>
                </a:solidFill>
              </a:rPr>
              <a:t>输出</a:t>
            </a:r>
            <a:r>
              <a:rPr lang="en-US" altLang="zh-CN" sz="1800">
                <a:solidFill>
                  <a:schemeClr val="tx1"/>
                </a:solidFill>
              </a:rPr>
              <a:t>1,2,3</a:t>
            </a:r>
          </a:p>
        </p:txBody>
      </p:sp>
    </p:spTree>
    <p:extLst>
      <p:ext uri="{BB962C8B-B14F-4D97-AF65-F5344CB8AC3E}">
        <p14:creationId xmlns="" xmlns:p14="http://schemas.microsoft.com/office/powerpoint/2010/main" val="8038412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t>Array</a:t>
            </a:r>
            <a:r>
              <a:rPr lang="zh-CN" altLang="en-US" smtClean="0"/>
              <a:t>对象</a:t>
            </a:r>
            <a:r>
              <a:rPr lang="en-US" altLang="zh-CN" smtClean="0"/>
              <a:t>(</a:t>
            </a:r>
            <a:r>
              <a:rPr lang="zh-CN" altLang="en-US" smtClean="0"/>
              <a:t>二维数组</a:t>
            </a:r>
            <a:r>
              <a:rPr lang="en-US" altLang="zh-CN" smtClean="0"/>
              <a:t>)</a:t>
            </a:r>
          </a:p>
        </p:txBody>
      </p:sp>
      <p:sp>
        <p:nvSpPr>
          <p:cNvPr id="131075" name="Rectangle 3"/>
          <p:cNvSpPr>
            <a:spLocks noGrp="1" noChangeArrowheads="1"/>
          </p:cNvSpPr>
          <p:nvPr>
            <p:ph type="body" sz="half" idx="1"/>
          </p:nvPr>
        </p:nvSpPr>
        <p:spPr>
          <a:xfrm>
            <a:off x="566738" y="1752600"/>
            <a:ext cx="7967662" cy="1752600"/>
          </a:xfrm>
        </p:spPr>
        <p:txBody>
          <a:bodyPr/>
          <a:lstStyle/>
          <a:p>
            <a:pPr eaLnBrk="1" hangingPunct="1">
              <a:lnSpc>
                <a:spcPct val="90000"/>
              </a:lnSpc>
              <a:buFont typeface="Wingdings" pitchFamily="2" charset="2"/>
              <a:buNone/>
            </a:pPr>
            <a:r>
              <a:rPr lang="zh-CN" altLang="en-US" sz="2600" smtClean="0"/>
              <a:t>如果数组中所有数组元素的值都是基本类型的值，这种数组成为一维数组。</a:t>
            </a:r>
          </a:p>
          <a:p>
            <a:pPr eaLnBrk="1" hangingPunct="1">
              <a:lnSpc>
                <a:spcPct val="90000"/>
              </a:lnSpc>
              <a:buFont typeface="Wingdings" pitchFamily="2" charset="2"/>
              <a:buNone/>
            </a:pPr>
            <a:r>
              <a:rPr lang="zh-CN" altLang="en-US" sz="2600" smtClean="0"/>
              <a:t>当数组中所有数组元素的值都是数组时，就形成了二维数组。</a:t>
            </a:r>
          </a:p>
        </p:txBody>
      </p:sp>
      <p:sp>
        <p:nvSpPr>
          <p:cNvPr id="131076" name="Text Box 4"/>
          <p:cNvSpPr txBox="1">
            <a:spLocks noChangeArrowheads="1"/>
          </p:cNvSpPr>
          <p:nvPr/>
        </p:nvSpPr>
        <p:spPr bwMode="auto">
          <a:xfrm>
            <a:off x="609600" y="3581400"/>
            <a:ext cx="426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chemeClr val="tx1"/>
                </a:solidFill>
              </a:rPr>
              <a:t>var group = new Array();</a:t>
            </a:r>
          </a:p>
          <a:p>
            <a:pPr eaLnBrk="1" hangingPunct="1">
              <a:spcBef>
                <a:spcPct val="50000"/>
              </a:spcBef>
            </a:pPr>
            <a:r>
              <a:rPr lang="en-US" altLang="zh-CN" sz="1800">
                <a:solidFill>
                  <a:schemeClr val="tx1"/>
                </a:solidFill>
              </a:rPr>
              <a:t>group[0] = new Array(1,2,3);</a:t>
            </a:r>
          </a:p>
          <a:p>
            <a:pPr eaLnBrk="1" hangingPunct="1">
              <a:spcBef>
                <a:spcPct val="50000"/>
              </a:spcBef>
            </a:pPr>
            <a:r>
              <a:rPr lang="en-US" altLang="zh-CN" sz="1800">
                <a:solidFill>
                  <a:schemeClr val="tx1"/>
                </a:solidFill>
              </a:rPr>
              <a:t>group[1] = new Array(4,5,6);</a:t>
            </a:r>
          </a:p>
        </p:txBody>
      </p:sp>
      <p:pic>
        <p:nvPicPr>
          <p:cNvPr id="131077" name="Picture 28" descr="2[Q)NYI]IYNG7@(TAU(XH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7200" y="3810000"/>
            <a:ext cx="3371850" cy="184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4550071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smtClean="0"/>
              <a:t>Array</a:t>
            </a:r>
            <a:r>
              <a:rPr lang="zh-CN" altLang="en-US" smtClean="0"/>
              <a:t>对象</a:t>
            </a:r>
            <a:r>
              <a:rPr lang="en-US" altLang="zh-CN" smtClean="0"/>
              <a:t>(</a:t>
            </a:r>
            <a:r>
              <a:rPr lang="zh-CN" altLang="en-US" smtClean="0"/>
              <a:t>一维数组</a:t>
            </a:r>
            <a:r>
              <a:rPr lang="en-US" altLang="zh-CN" smtClean="0"/>
              <a:t>)</a:t>
            </a:r>
          </a:p>
        </p:txBody>
      </p:sp>
      <p:sp>
        <p:nvSpPr>
          <p:cNvPr id="132099" name="Rectangle 3"/>
          <p:cNvSpPr>
            <a:spLocks noGrp="1" noChangeArrowheads="1"/>
          </p:cNvSpPr>
          <p:nvPr>
            <p:ph type="body" idx="1"/>
          </p:nvPr>
        </p:nvSpPr>
        <p:spPr>
          <a:xfrm>
            <a:off x="566738" y="1752600"/>
            <a:ext cx="8001000" cy="2209800"/>
          </a:xfrm>
        </p:spPr>
        <p:txBody>
          <a:bodyPr/>
          <a:lstStyle/>
          <a:p>
            <a:pPr eaLnBrk="1" hangingPunct="1"/>
            <a:r>
              <a:rPr lang="zh-CN" altLang="en-US" sz="2600" smtClean="0"/>
              <a:t>数组可以认为是一个单行的表格，每个单元格中存储的数据类型可以不同，每个数字元素都有一个索引号，通过索引号可以引用数组元素。</a:t>
            </a:r>
          </a:p>
          <a:p>
            <a:pPr eaLnBrk="1" hangingPunct="1"/>
            <a:r>
              <a:rPr lang="zh-CN" altLang="en-US" sz="2600" smtClean="0"/>
              <a:t>数组的使用</a:t>
            </a:r>
          </a:p>
        </p:txBody>
      </p:sp>
      <p:sp>
        <p:nvSpPr>
          <p:cNvPr id="132100" name="Text Box 4"/>
          <p:cNvSpPr txBox="1">
            <a:spLocks noChangeArrowheads="1"/>
          </p:cNvSpPr>
          <p:nvPr/>
        </p:nvSpPr>
        <p:spPr bwMode="auto">
          <a:xfrm>
            <a:off x="685800" y="3733800"/>
            <a:ext cx="3124200" cy="2017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rgbClr val="FF3300"/>
                </a:solidFill>
              </a:rPr>
              <a:t>var group = new Array();</a:t>
            </a:r>
          </a:p>
          <a:p>
            <a:pPr eaLnBrk="1" hangingPunct="1">
              <a:spcBef>
                <a:spcPct val="50000"/>
              </a:spcBef>
            </a:pPr>
            <a:r>
              <a:rPr lang="en-US" altLang="zh-CN" sz="1800">
                <a:solidFill>
                  <a:srgbClr val="FF3300"/>
                </a:solidFill>
              </a:rPr>
              <a:t>group[0] = 1;</a:t>
            </a:r>
          </a:p>
          <a:p>
            <a:pPr eaLnBrk="1" hangingPunct="1">
              <a:spcBef>
                <a:spcPct val="50000"/>
              </a:spcBef>
            </a:pPr>
            <a:r>
              <a:rPr lang="en-US" altLang="zh-CN" sz="1800">
                <a:solidFill>
                  <a:srgbClr val="FF3300"/>
                </a:solidFill>
              </a:rPr>
              <a:t>group[1] = 2;</a:t>
            </a:r>
          </a:p>
          <a:p>
            <a:pPr eaLnBrk="1" hangingPunct="1">
              <a:spcBef>
                <a:spcPct val="50000"/>
              </a:spcBef>
            </a:pPr>
            <a:r>
              <a:rPr lang="en-US" altLang="zh-CN" sz="1800">
                <a:solidFill>
                  <a:srgbClr val="FF3300"/>
                </a:solidFill>
              </a:rPr>
              <a:t>group[2] = 3;</a:t>
            </a:r>
          </a:p>
          <a:p>
            <a:pPr eaLnBrk="1" hangingPunct="1">
              <a:spcBef>
                <a:spcPct val="50000"/>
              </a:spcBef>
            </a:pPr>
            <a:r>
              <a:rPr lang="en-US" altLang="zh-CN" sz="1800">
                <a:solidFill>
                  <a:srgbClr val="FF3300"/>
                </a:solidFill>
              </a:rPr>
              <a:t>gocument.write(group);</a:t>
            </a:r>
          </a:p>
        </p:txBody>
      </p:sp>
      <p:sp>
        <p:nvSpPr>
          <p:cNvPr id="132101" name="Text Box 5"/>
          <p:cNvSpPr txBox="1">
            <a:spLocks noChangeArrowheads="1"/>
          </p:cNvSpPr>
          <p:nvPr/>
        </p:nvSpPr>
        <p:spPr bwMode="auto">
          <a:xfrm>
            <a:off x="4038600" y="3733800"/>
            <a:ext cx="42672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chemeClr val="accent2"/>
                </a:solidFill>
              </a:rPr>
              <a:t>var group = new Array(1,2,3);</a:t>
            </a:r>
          </a:p>
          <a:p>
            <a:pPr eaLnBrk="1" hangingPunct="1">
              <a:spcBef>
                <a:spcPct val="50000"/>
              </a:spcBef>
            </a:pPr>
            <a:r>
              <a:rPr lang="en-US" altLang="zh-CN" sz="1800">
                <a:solidFill>
                  <a:schemeClr val="accent2"/>
                </a:solidFill>
              </a:rPr>
              <a:t>gocument.write(group);</a:t>
            </a:r>
          </a:p>
        </p:txBody>
      </p:sp>
      <p:sp>
        <p:nvSpPr>
          <p:cNvPr id="132102" name="Text Box 6"/>
          <p:cNvSpPr txBox="1">
            <a:spLocks noChangeArrowheads="1"/>
          </p:cNvSpPr>
          <p:nvPr/>
        </p:nvSpPr>
        <p:spPr bwMode="auto">
          <a:xfrm>
            <a:off x="4038600" y="4953000"/>
            <a:ext cx="4267200" cy="1192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1800">
                <a:solidFill>
                  <a:schemeClr val="tx1"/>
                </a:solidFill>
              </a:rPr>
              <a:t>var group = new Array(3,1,2);</a:t>
            </a:r>
          </a:p>
          <a:p>
            <a:pPr eaLnBrk="1" hangingPunct="1">
              <a:spcBef>
                <a:spcPct val="50000"/>
              </a:spcBef>
            </a:pPr>
            <a:r>
              <a:rPr lang="en-US" altLang="zh-CN" sz="1800">
                <a:solidFill>
                  <a:schemeClr val="tx1"/>
                </a:solidFill>
              </a:rPr>
              <a:t>group.sort();</a:t>
            </a:r>
          </a:p>
          <a:p>
            <a:pPr eaLnBrk="1" hangingPunct="1">
              <a:spcBef>
                <a:spcPct val="50000"/>
              </a:spcBef>
            </a:pPr>
            <a:r>
              <a:rPr lang="en-US" altLang="zh-CN" sz="1800">
                <a:solidFill>
                  <a:schemeClr val="tx1"/>
                </a:solidFill>
              </a:rPr>
              <a:t>gocument.write(group);  //</a:t>
            </a:r>
            <a:r>
              <a:rPr lang="zh-CN" altLang="en-US" sz="1800">
                <a:solidFill>
                  <a:schemeClr val="tx1"/>
                </a:solidFill>
              </a:rPr>
              <a:t>输出</a:t>
            </a:r>
            <a:r>
              <a:rPr lang="en-US" altLang="zh-CN" sz="1800">
                <a:solidFill>
                  <a:schemeClr val="tx1"/>
                </a:solidFill>
              </a:rPr>
              <a:t>1,2,3</a:t>
            </a:r>
          </a:p>
        </p:txBody>
      </p:sp>
    </p:spTree>
    <p:extLst>
      <p:ext uri="{BB962C8B-B14F-4D97-AF65-F5344CB8AC3E}">
        <p14:creationId xmlns="" xmlns:p14="http://schemas.microsoft.com/office/powerpoint/2010/main" val="7574814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b="1" smtClean="0"/>
              <a:t>第五章 常用事件</a:t>
            </a:r>
            <a:endParaRPr lang="zh-CN" altLang="en-US" smtClean="0"/>
          </a:p>
        </p:txBody>
      </p:sp>
      <p:sp>
        <p:nvSpPr>
          <p:cNvPr id="133123" name="Rectangle 3"/>
          <p:cNvSpPr>
            <a:spLocks noGrp="1" noChangeArrowheads="1"/>
          </p:cNvSpPr>
          <p:nvPr>
            <p:ph type="body" idx="1"/>
          </p:nvPr>
        </p:nvSpPr>
        <p:spPr/>
        <p:txBody>
          <a:bodyPr/>
          <a:lstStyle/>
          <a:p>
            <a:pPr eaLnBrk="1" hangingPunct="1">
              <a:lnSpc>
                <a:spcPct val="90000"/>
              </a:lnSpc>
            </a:pPr>
            <a:r>
              <a:rPr lang="zh-CN" altLang="en-US" smtClean="0"/>
              <a:t>什么是事件 </a:t>
            </a:r>
          </a:p>
          <a:p>
            <a:pPr eaLnBrk="1" hangingPunct="1">
              <a:lnSpc>
                <a:spcPct val="90000"/>
              </a:lnSpc>
            </a:pPr>
            <a:r>
              <a:rPr lang="zh-CN" altLang="en-US" smtClean="0"/>
              <a:t>事件处理程序的调用 </a:t>
            </a:r>
          </a:p>
          <a:p>
            <a:pPr eaLnBrk="1" hangingPunct="1">
              <a:lnSpc>
                <a:spcPct val="90000"/>
              </a:lnSpc>
            </a:pPr>
            <a:r>
              <a:rPr lang="zh-CN" altLang="en-US" smtClean="0"/>
              <a:t>常用的事件</a:t>
            </a:r>
          </a:p>
          <a:p>
            <a:pPr eaLnBrk="1" hangingPunct="1">
              <a:lnSpc>
                <a:spcPct val="90000"/>
              </a:lnSpc>
              <a:buFont typeface="Wingdings" pitchFamily="2" charset="2"/>
              <a:buNone/>
            </a:pPr>
            <a:r>
              <a:rPr lang="en-US" altLang="zh-CN" smtClean="0"/>
              <a:t>1.</a:t>
            </a:r>
            <a:r>
              <a:rPr lang="zh-CN" altLang="en-US" smtClean="0"/>
              <a:t>键盘鼠标事件</a:t>
            </a:r>
          </a:p>
          <a:p>
            <a:pPr eaLnBrk="1" hangingPunct="1">
              <a:lnSpc>
                <a:spcPct val="90000"/>
              </a:lnSpc>
              <a:buFont typeface="Wingdings" pitchFamily="2" charset="2"/>
              <a:buNone/>
            </a:pPr>
            <a:r>
              <a:rPr lang="en-US" altLang="zh-CN" smtClean="0"/>
              <a:t>2.</a:t>
            </a:r>
            <a:r>
              <a:rPr lang="zh-CN" altLang="en-US" smtClean="0"/>
              <a:t>页面事件 </a:t>
            </a:r>
          </a:p>
          <a:p>
            <a:pPr eaLnBrk="1" hangingPunct="1">
              <a:lnSpc>
                <a:spcPct val="90000"/>
              </a:lnSpc>
              <a:buFont typeface="Wingdings" pitchFamily="2" charset="2"/>
              <a:buNone/>
            </a:pPr>
            <a:r>
              <a:rPr lang="en-US" altLang="zh-CN" smtClean="0"/>
              <a:t>3.</a:t>
            </a:r>
            <a:r>
              <a:rPr lang="zh-CN" altLang="en-US" smtClean="0"/>
              <a:t>表单事件</a:t>
            </a:r>
          </a:p>
          <a:p>
            <a:pPr eaLnBrk="1" hangingPunct="1">
              <a:lnSpc>
                <a:spcPct val="90000"/>
              </a:lnSpc>
              <a:buFont typeface="Wingdings" pitchFamily="2" charset="2"/>
              <a:buNone/>
            </a:pPr>
            <a:r>
              <a:rPr lang="en-US" altLang="zh-CN" smtClean="0"/>
              <a:t>4.</a:t>
            </a:r>
            <a:r>
              <a:rPr lang="zh-CN" altLang="en-US" smtClean="0"/>
              <a:t>滚动字幕事件</a:t>
            </a:r>
          </a:p>
          <a:p>
            <a:pPr eaLnBrk="1" hangingPunct="1">
              <a:lnSpc>
                <a:spcPct val="90000"/>
              </a:lnSpc>
              <a:buFont typeface="Wingdings" pitchFamily="2" charset="2"/>
              <a:buNone/>
            </a:pPr>
            <a:r>
              <a:rPr lang="en-US" altLang="zh-CN" smtClean="0"/>
              <a:t>5.</a:t>
            </a:r>
            <a:r>
              <a:rPr lang="zh-CN" altLang="en-US" smtClean="0"/>
              <a:t>编辑事件 </a:t>
            </a:r>
          </a:p>
        </p:txBody>
      </p:sp>
    </p:spTree>
    <p:extLst>
      <p:ext uri="{BB962C8B-B14F-4D97-AF65-F5344CB8AC3E}">
        <p14:creationId xmlns="" xmlns:p14="http://schemas.microsoft.com/office/powerpoint/2010/main" val="3756449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b="1" smtClean="0"/>
              <a:t>区别</a:t>
            </a:r>
            <a:r>
              <a:rPr lang="en-US" altLang="zh-CN" b="1" smtClean="0"/>
              <a:t>6:</a:t>
            </a:r>
            <a:r>
              <a:rPr lang="zh-CN" altLang="en-US" b="1" smtClean="0"/>
              <a:t>静态联编和动态联编</a:t>
            </a:r>
            <a:r>
              <a:rPr lang="zh-CN" altLang="en-US" smtClean="0"/>
              <a:t> </a:t>
            </a:r>
          </a:p>
        </p:txBody>
      </p:sp>
      <p:sp>
        <p:nvSpPr>
          <p:cNvPr id="14339" name="Rectangle 3"/>
          <p:cNvSpPr>
            <a:spLocks noGrp="1" noChangeArrowheads="1"/>
          </p:cNvSpPr>
          <p:nvPr>
            <p:ph type="body" idx="1"/>
          </p:nvPr>
        </p:nvSpPr>
        <p:spPr/>
        <p:txBody>
          <a:bodyPr/>
          <a:lstStyle/>
          <a:p>
            <a:pPr eaLnBrk="1" hangingPunct="1"/>
            <a:r>
              <a:rPr lang="en-US" altLang="zh-CN" smtClean="0"/>
              <a:t>Java</a:t>
            </a:r>
            <a:r>
              <a:rPr lang="zh-CN" altLang="en-US" smtClean="0"/>
              <a:t>采用</a:t>
            </a:r>
            <a:r>
              <a:rPr lang="zh-CN" altLang="en-US" b="1" smtClean="0">
                <a:solidFill>
                  <a:srgbClr val="FF3300"/>
                </a:solidFill>
              </a:rPr>
              <a:t>静态</a:t>
            </a:r>
            <a:r>
              <a:rPr lang="zh-CN" altLang="en-US" smtClean="0"/>
              <a:t>联编，即</a:t>
            </a:r>
            <a:r>
              <a:rPr lang="en-US" altLang="zh-CN" smtClean="0"/>
              <a:t>Java</a:t>
            </a:r>
            <a:r>
              <a:rPr lang="zh-CN" altLang="en-US" smtClean="0"/>
              <a:t>的对象引用必须在编译时的进行，以使编译器能够实现强类型检查。</a:t>
            </a:r>
          </a:p>
          <a:p>
            <a:pPr eaLnBrk="1" hangingPunct="1"/>
            <a:r>
              <a:rPr lang="en-US" altLang="zh-CN" smtClean="0"/>
              <a:t>JavaScript</a:t>
            </a:r>
            <a:r>
              <a:rPr lang="zh-CN" altLang="en-US" smtClean="0"/>
              <a:t>采用</a:t>
            </a:r>
            <a:r>
              <a:rPr lang="zh-CN" altLang="en-US" b="1" smtClean="0">
                <a:solidFill>
                  <a:srgbClr val="FF3300"/>
                </a:solidFill>
              </a:rPr>
              <a:t>动态</a:t>
            </a:r>
            <a:r>
              <a:rPr lang="zh-CN" altLang="en-US" smtClean="0"/>
              <a:t>联编，即</a:t>
            </a:r>
            <a:r>
              <a:rPr lang="en-US" altLang="zh-CN" smtClean="0"/>
              <a:t>JavaScript</a:t>
            </a:r>
            <a:r>
              <a:rPr lang="zh-CN" altLang="en-US" smtClean="0"/>
              <a:t>的对象引用在运行时进行检查，如不经编译则就无法实现对象引用的检查。 </a:t>
            </a:r>
          </a:p>
        </p:txBody>
      </p:sp>
    </p:spTree>
    <p:extLst>
      <p:ext uri="{BB962C8B-B14F-4D97-AF65-F5344CB8AC3E}">
        <p14:creationId xmlns="" xmlns:p14="http://schemas.microsoft.com/office/powerpoint/2010/main" val="212413726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b="1" smtClean="0"/>
              <a:t>事件和事件处理程序</a:t>
            </a:r>
            <a:endParaRPr lang="zh-CN" altLang="en-US" smtClean="0"/>
          </a:p>
        </p:txBody>
      </p:sp>
      <p:sp>
        <p:nvSpPr>
          <p:cNvPr id="356365" name="Rectangle 13"/>
          <p:cNvSpPr>
            <a:spLocks noChangeArrowheads="1"/>
          </p:cNvSpPr>
          <p:nvPr/>
        </p:nvSpPr>
        <p:spPr bwMode="auto">
          <a:xfrm>
            <a:off x="7315200" y="24384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p>
            <a:pPr algn="ctr"/>
            <a:endParaRPr lang="zh-CN" altLang="zh-CN" sz="3000" b="0">
              <a:solidFill>
                <a:schemeClr val="bg1"/>
              </a:solidFill>
              <a:latin typeface="Verdana" pitchFamily="34" charset="0"/>
              <a:ea typeface="宋体" pitchFamily="2" charset="-122"/>
            </a:endParaRPr>
          </a:p>
        </p:txBody>
      </p:sp>
      <p:sp>
        <p:nvSpPr>
          <p:cNvPr id="356366" name="Text Box 14"/>
          <p:cNvSpPr txBox="1">
            <a:spLocks noChangeArrowheads="1"/>
          </p:cNvSpPr>
          <p:nvPr/>
        </p:nvSpPr>
        <p:spPr bwMode="auto">
          <a:xfrm>
            <a:off x="609600" y="4953000"/>
            <a:ext cx="7924800" cy="155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en-US" altLang="zh-CN" sz="2400">
                <a:latin typeface="Courier New" pitchFamily="49" charset="0"/>
              </a:rPr>
              <a:t>1.</a:t>
            </a:r>
            <a:r>
              <a:rPr lang="zh-CN" altLang="en-US" sz="2400">
                <a:solidFill>
                  <a:srgbClr val="FF3300"/>
                </a:solidFill>
                <a:latin typeface="Courier New" pitchFamily="49" charset="0"/>
              </a:rPr>
              <a:t>事件</a:t>
            </a:r>
            <a:r>
              <a:rPr lang="zh-CN" altLang="en-US" sz="2400">
                <a:latin typeface="Courier New" pitchFamily="49" charset="0"/>
              </a:rPr>
              <a:t>是用户在访问页面时执行的操作。</a:t>
            </a:r>
            <a:br>
              <a:rPr lang="zh-CN" altLang="en-US" sz="2400">
                <a:latin typeface="Courier New" pitchFamily="49" charset="0"/>
              </a:rPr>
            </a:br>
            <a:r>
              <a:rPr lang="en-US" altLang="zh-CN" sz="2400">
                <a:latin typeface="Courier New" pitchFamily="49" charset="0"/>
              </a:rPr>
              <a:t>2.</a:t>
            </a:r>
            <a:r>
              <a:rPr lang="zh-CN" altLang="en-US" sz="2400">
                <a:latin typeface="Courier New" pitchFamily="49" charset="0"/>
              </a:rPr>
              <a:t>当浏览器探测到一个事件时</a:t>
            </a:r>
            <a:r>
              <a:rPr lang="en-US" altLang="zh-CN" sz="2400">
                <a:latin typeface="Courier New" pitchFamily="49" charset="0"/>
              </a:rPr>
              <a:t>(</a:t>
            </a:r>
            <a:r>
              <a:rPr lang="zh-CN" altLang="en-US" sz="2400">
                <a:latin typeface="Courier New" pitchFamily="49" charset="0"/>
              </a:rPr>
              <a:t>比如鼠标单击或按键</a:t>
            </a:r>
            <a:r>
              <a:rPr lang="en-US" altLang="zh-CN" sz="2400">
                <a:latin typeface="Courier New" pitchFamily="49" charset="0"/>
              </a:rPr>
              <a:t>)</a:t>
            </a:r>
            <a:r>
              <a:rPr lang="zh-CN" altLang="en-US" sz="2400">
                <a:latin typeface="Courier New" pitchFamily="49" charset="0"/>
              </a:rPr>
              <a:t>。浏览器可以触发与这个事件相关联的</a:t>
            </a:r>
            <a:r>
              <a:rPr lang="en-US" altLang="zh-CN" sz="2400">
                <a:latin typeface="Courier New" pitchFamily="49" charset="0"/>
              </a:rPr>
              <a:t>Javascript</a:t>
            </a:r>
            <a:r>
              <a:rPr lang="zh-CN" altLang="en-US" sz="2400">
                <a:latin typeface="Courier New" pitchFamily="49" charset="0"/>
              </a:rPr>
              <a:t>对象，这个对象称为</a:t>
            </a:r>
            <a:r>
              <a:rPr lang="zh-CN" altLang="en-US" sz="2400">
                <a:solidFill>
                  <a:srgbClr val="FF3300"/>
                </a:solidFill>
                <a:latin typeface="Courier New" pitchFamily="49" charset="0"/>
              </a:rPr>
              <a:t>事件处理程序</a:t>
            </a:r>
            <a:r>
              <a:rPr lang="zh-CN" altLang="en-US" sz="2400">
                <a:latin typeface="Courier New" pitchFamily="49" charset="0"/>
              </a:rPr>
              <a:t>。</a:t>
            </a:r>
          </a:p>
        </p:txBody>
      </p:sp>
      <p:pic>
        <p:nvPicPr>
          <p:cNvPr id="356367" name="Picture 15" descr="bd07153_"/>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86400" y="2286000"/>
            <a:ext cx="2590800" cy="2157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6368" name="Picture 16" descr="bs00823_"/>
          <p:cNvPicPr>
            <a:picLocks noChangeAspect="1" noChangeArrowheads="1"/>
          </p:cNvPicPr>
          <p:nvPr/>
        </p:nvPicPr>
        <p:blipFill>
          <a:blip r:embed="rId3" cstate="print">
            <a:extLst>
              <a:ext uri="{28A0092B-C50C-407E-A947-70E740481C1C}">
                <a14:useLocalDpi xmlns="" xmlns:a14="http://schemas.microsoft.com/office/drawing/2010/main" val="0"/>
              </a:ext>
            </a:extLst>
          </a:blip>
          <a:srcRect l="52397" b="56064"/>
          <a:stretch>
            <a:fillRect/>
          </a:stretch>
        </p:blipFill>
        <p:spPr bwMode="auto">
          <a:xfrm>
            <a:off x="533400" y="2590800"/>
            <a:ext cx="2743200" cy="2157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6369" name="Oval 17"/>
          <p:cNvSpPr>
            <a:spLocks noChangeArrowheads="1"/>
          </p:cNvSpPr>
          <p:nvPr/>
        </p:nvSpPr>
        <p:spPr bwMode="auto">
          <a:xfrm>
            <a:off x="0" y="1981200"/>
            <a:ext cx="3276600" cy="552450"/>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zh-CN" altLang="en-US" i="1">
                <a:solidFill>
                  <a:schemeClr val="tx1"/>
                </a:solidFill>
                <a:latin typeface="Courier New" pitchFamily="49" charset="0"/>
              </a:rPr>
              <a:t>事件：电话铃响</a:t>
            </a:r>
          </a:p>
        </p:txBody>
      </p:sp>
      <p:sp>
        <p:nvSpPr>
          <p:cNvPr id="356370" name="Oval 18"/>
          <p:cNvSpPr>
            <a:spLocks noChangeArrowheads="1"/>
          </p:cNvSpPr>
          <p:nvPr/>
        </p:nvSpPr>
        <p:spPr bwMode="auto">
          <a:xfrm>
            <a:off x="5105400" y="1600200"/>
            <a:ext cx="3124200" cy="638175"/>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spAutoFit/>
          </a:bodyPr>
          <a:lstStyle/>
          <a:p>
            <a:pPr algn="ctr"/>
            <a:r>
              <a:rPr lang="zh-CN" altLang="en-US" sz="2400" i="1">
                <a:solidFill>
                  <a:schemeClr val="tx1"/>
                </a:solidFill>
                <a:latin typeface="Courier New" pitchFamily="49" charset="0"/>
              </a:rPr>
              <a:t>处理事件</a:t>
            </a:r>
          </a:p>
        </p:txBody>
      </p:sp>
    </p:spTree>
    <p:extLst>
      <p:ext uri="{BB962C8B-B14F-4D97-AF65-F5344CB8AC3E}">
        <p14:creationId xmlns="" xmlns:p14="http://schemas.microsoft.com/office/powerpoint/2010/main" val="1450534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356365"/>
                                        </p:tgtEl>
                                        <p:attrNameLst>
                                          <p:attrName>style.visibility</p:attrName>
                                        </p:attrNameLst>
                                      </p:cBhvr>
                                      <p:to>
                                        <p:strVal val="visible"/>
                                      </p:to>
                                    </p:set>
                                    <p:anim calcmode="lin" valueType="num">
                                      <p:cBhvr additive="base">
                                        <p:cTn id="7" dur="500" fill="hold"/>
                                        <p:tgtEl>
                                          <p:spTgt spid="356365"/>
                                        </p:tgtEl>
                                        <p:attrNameLst>
                                          <p:attrName>ppt_x</p:attrName>
                                        </p:attrNameLst>
                                      </p:cBhvr>
                                      <p:tavLst>
                                        <p:tav tm="0">
                                          <p:val>
                                            <p:strVal val="0-#ppt_w/2"/>
                                          </p:val>
                                        </p:tav>
                                        <p:tav tm="100000">
                                          <p:val>
                                            <p:strVal val="#ppt_x"/>
                                          </p:val>
                                        </p:tav>
                                      </p:tavLst>
                                    </p:anim>
                                    <p:anim calcmode="lin" valueType="num">
                                      <p:cBhvr additive="base">
                                        <p:cTn id="8" dur="500" fill="hold"/>
                                        <p:tgtEl>
                                          <p:spTgt spid="3563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56369"/>
                                        </p:tgtEl>
                                        <p:attrNameLst>
                                          <p:attrName>style.visibility</p:attrName>
                                        </p:attrNameLst>
                                      </p:cBhvr>
                                      <p:to>
                                        <p:strVal val="visible"/>
                                      </p:to>
                                    </p:set>
                                    <p:animEffect transition="in" filter="dissolve">
                                      <p:cBhvr>
                                        <p:cTn id="12" dur="500"/>
                                        <p:tgtEl>
                                          <p:spTgt spid="356369"/>
                                        </p:tgtEl>
                                      </p:cBhvr>
                                    </p:animEffect>
                                  </p:childTnLst>
                                </p:cTn>
                              </p:par>
                              <p:par>
                                <p:cTn id="13" presetID="10" presetClass="entr" presetSubtype="0" fill="hold" nodeType="withEffect">
                                  <p:stCondLst>
                                    <p:cond delay="0"/>
                                  </p:stCondLst>
                                  <p:childTnLst>
                                    <p:set>
                                      <p:cBhvr>
                                        <p:cTn id="14" dur="1" fill="hold">
                                          <p:stCondLst>
                                            <p:cond delay="0"/>
                                          </p:stCondLst>
                                        </p:cTn>
                                        <p:tgtEl>
                                          <p:spTgt spid="356368"/>
                                        </p:tgtEl>
                                        <p:attrNameLst>
                                          <p:attrName>style.visibility</p:attrName>
                                        </p:attrNameLst>
                                      </p:cBhvr>
                                      <p:to>
                                        <p:strVal val="visible"/>
                                      </p:to>
                                    </p:set>
                                    <p:animEffect transition="in" filter="fade">
                                      <p:cBhvr>
                                        <p:cTn id="15" dur="2000"/>
                                        <p:tgtEl>
                                          <p:spTgt spid="356368"/>
                                        </p:tgtEl>
                                      </p:cBhvr>
                                    </p:animEffect>
                                  </p:childTnLst>
                                </p:cTn>
                              </p:par>
                            </p:childTnLst>
                          </p:cTn>
                        </p:par>
                        <p:par>
                          <p:cTn id="16" fill="hold" nodeType="afterGroup">
                            <p:stCondLst>
                              <p:cond delay="2500"/>
                            </p:stCondLst>
                            <p:childTnLst>
                              <p:par>
                                <p:cTn id="17" presetID="9" presetClass="entr" presetSubtype="0" fill="hold" grpId="0" nodeType="afterEffect">
                                  <p:stCondLst>
                                    <p:cond delay="0"/>
                                  </p:stCondLst>
                                  <p:childTnLst>
                                    <p:set>
                                      <p:cBhvr>
                                        <p:cTn id="18" dur="1" fill="hold">
                                          <p:stCondLst>
                                            <p:cond delay="0"/>
                                          </p:stCondLst>
                                        </p:cTn>
                                        <p:tgtEl>
                                          <p:spTgt spid="356370"/>
                                        </p:tgtEl>
                                        <p:attrNameLst>
                                          <p:attrName>style.visibility</p:attrName>
                                        </p:attrNameLst>
                                      </p:cBhvr>
                                      <p:to>
                                        <p:strVal val="visible"/>
                                      </p:to>
                                    </p:set>
                                    <p:animEffect transition="in" filter="dissolve">
                                      <p:cBhvr>
                                        <p:cTn id="19" dur="500"/>
                                        <p:tgtEl>
                                          <p:spTgt spid="356370"/>
                                        </p:tgtEl>
                                      </p:cBhvr>
                                    </p:animEffect>
                                  </p:childTnLst>
                                </p:cTn>
                              </p:par>
                              <p:par>
                                <p:cTn id="20" presetID="10" presetClass="entr" presetSubtype="0" fill="hold" nodeType="withEffect">
                                  <p:stCondLst>
                                    <p:cond delay="0"/>
                                  </p:stCondLst>
                                  <p:childTnLst>
                                    <p:set>
                                      <p:cBhvr>
                                        <p:cTn id="21" dur="1" fill="hold">
                                          <p:stCondLst>
                                            <p:cond delay="0"/>
                                          </p:stCondLst>
                                        </p:cTn>
                                        <p:tgtEl>
                                          <p:spTgt spid="356367"/>
                                        </p:tgtEl>
                                        <p:attrNameLst>
                                          <p:attrName>style.visibility</p:attrName>
                                        </p:attrNameLst>
                                      </p:cBhvr>
                                      <p:to>
                                        <p:strVal val="visible"/>
                                      </p:to>
                                    </p:set>
                                    <p:animEffect transition="in" filter="fade">
                                      <p:cBhvr>
                                        <p:cTn id="22" dur="2000"/>
                                        <p:tgtEl>
                                          <p:spTgt spid="356367"/>
                                        </p:tgtEl>
                                      </p:cBhvr>
                                    </p:animEffect>
                                  </p:childTnLst>
                                </p:cTn>
                              </p:par>
                            </p:childTnLst>
                          </p:cTn>
                        </p:par>
                        <p:par>
                          <p:cTn id="23" fill="hold" nodeType="afterGroup">
                            <p:stCondLst>
                              <p:cond delay="4500"/>
                            </p:stCondLst>
                            <p:childTnLst>
                              <p:par>
                                <p:cTn id="24" presetID="2" presetClass="entr" presetSubtype="8" fill="hold" grpId="0" nodeType="afterEffect">
                                  <p:stCondLst>
                                    <p:cond delay="0"/>
                                  </p:stCondLst>
                                  <p:childTnLst>
                                    <p:set>
                                      <p:cBhvr>
                                        <p:cTn id="25" dur="1" fill="hold">
                                          <p:stCondLst>
                                            <p:cond delay="0"/>
                                          </p:stCondLst>
                                        </p:cTn>
                                        <p:tgtEl>
                                          <p:spTgt spid="356366"/>
                                        </p:tgtEl>
                                        <p:attrNameLst>
                                          <p:attrName>style.visibility</p:attrName>
                                        </p:attrNameLst>
                                      </p:cBhvr>
                                      <p:to>
                                        <p:strVal val="visible"/>
                                      </p:to>
                                    </p:set>
                                    <p:anim calcmode="lin" valueType="num">
                                      <p:cBhvr additive="base">
                                        <p:cTn id="26" dur="1000" fill="hold"/>
                                        <p:tgtEl>
                                          <p:spTgt spid="356366"/>
                                        </p:tgtEl>
                                        <p:attrNameLst>
                                          <p:attrName>ppt_x</p:attrName>
                                        </p:attrNameLst>
                                      </p:cBhvr>
                                      <p:tavLst>
                                        <p:tav tm="0">
                                          <p:val>
                                            <p:strVal val="0-#ppt_w/2"/>
                                          </p:val>
                                        </p:tav>
                                        <p:tav tm="100000">
                                          <p:val>
                                            <p:strVal val="#ppt_x"/>
                                          </p:val>
                                        </p:tav>
                                      </p:tavLst>
                                    </p:anim>
                                    <p:anim calcmode="lin" valueType="num">
                                      <p:cBhvr additive="base">
                                        <p:cTn id="27" dur="1000" fill="hold"/>
                                        <p:tgtEl>
                                          <p:spTgt spid="356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5" grpId="0" autoUpdateAnimBg="0"/>
      <p:bldP spid="356366" grpId="0" autoUpdateAnimBg="0"/>
      <p:bldP spid="356369" grpId="0" animBg="1"/>
      <p:bldP spid="356370"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mtClean="0"/>
              <a:t>事件举例</a:t>
            </a:r>
          </a:p>
        </p:txBody>
      </p:sp>
      <p:sp>
        <p:nvSpPr>
          <p:cNvPr id="358406" name="Rectangle 6"/>
          <p:cNvSpPr>
            <a:spLocks noChangeArrowheads="1"/>
          </p:cNvSpPr>
          <p:nvPr/>
        </p:nvSpPr>
        <p:spPr bwMode="auto">
          <a:xfrm>
            <a:off x="609600" y="1676400"/>
            <a:ext cx="7543800" cy="4419600"/>
          </a:xfrm>
          <a:prstGeom prst="rect">
            <a:avLst/>
          </a:prstGeom>
          <a:solidFill>
            <a:srgbClr val="E0E0E0"/>
          </a:solidFill>
          <a:ln w="28575" algn="ctr">
            <a:solidFill>
              <a:schemeClr val="tx1"/>
            </a:solidFill>
            <a:miter lim="800000"/>
            <a:headEnd/>
            <a:tailEnd/>
          </a:ln>
        </p:spPr>
        <p:txBody>
          <a:bodyPr/>
          <a:lstStyle/>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&lt;HTML&gt;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&lt;HEAD&gt;&lt;TITLE&gt;</a:t>
            </a:r>
            <a:r>
              <a:rPr lang="en-US" altLang="zh-CN" sz="1400">
                <a:solidFill>
                  <a:schemeClr val="tx1"/>
                </a:solidFill>
                <a:latin typeface="Courier New" pitchFamily="49" charset="0"/>
                <a:ea typeface="宋体" pitchFamily="2" charset="-122"/>
                <a:cs typeface="Courier New" pitchFamily="49" charset="0"/>
              </a:rPr>
              <a:t>onClick </a:t>
            </a:r>
            <a:r>
              <a:rPr lang="zh-CN" altLang="en-US" sz="1400">
                <a:solidFill>
                  <a:schemeClr val="tx1"/>
                </a:solidFill>
                <a:latin typeface="Courier New" pitchFamily="49" charset="0"/>
                <a:ea typeface="宋体" pitchFamily="2" charset="-122"/>
                <a:cs typeface="Courier New" pitchFamily="49" charset="0"/>
              </a:rPr>
              <a:t>事件处理程序</a:t>
            </a:r>
            <a:r>
              <a:rPr lang="en-US" altLang="zh-CN" sz="1400">
                <a:solidFill>
                  <a:schemeClr val="folHlink"/>
                </a:solidFill>
                <a:latin typeface="Courier New" pitchFamily="49" charset="0"/>
                <a:ea typeface="宋体" pitchFamily="2" charset="-122"/>
                <a:cs typeface="Courier New" pitchFamily="49" charset="0"/>
              </a:rPr>
              <a:t>&lt;/TITLE&gt;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&lt;SCRIPT LANGUAGE="JavaScript"&gt;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function inform()</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{alert("</a:t>
            </a:r>
            <a:r>
              <a:rPr lang="zh-CN" altLang="en-US" sz="1400">
                <a:solidFill>
                  <a:schemeClr val="folHlink"/>
                </a:solidFill>
                <a:latin typeface="Courier New" pitchFamily="49" charset="0"/>
                <a:ea typeface="宋体" pitchFamily="2" charset="-122"/>
                <a:cs typeface="Courier New" pitchFamily="49" charset="0"/>
              </a:rPr>
              <a:t>单击灰色按钮时，就激活了该程序！</a:t>
            </a:r>
            <a:r>
              <a:rPr lang="en-US" altLang="zh-CN" sz="1400">
                <a:solidFill>
                  <a:schemeClr val="folHlink"/>
                </a:solidFill>
                <a:latin typeface="Courier New" pitchFamily="49" charset="0"/>
                <a:ea typeface="宋体" pitchFamily="2" charset="-122"/>
                <a:cs typeface="Courier New" pitchFamily="49" charset="0"/>
              </a:rPr>
              <a: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&lt;/SCRIPT&gt;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&lt;/HEAD&gt;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&lt;BODY&gt;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&lt;FORM&gt;&lt;INPUT TYPE="button" NAME="test" VALUE="</a:t>
            </a:r>
            <a:r>
              <a:rPr lang="zh-CN" altLang="en-US" sz="1400">
                <a:solidFill>
                  <a:schemeClr val="folHlink"/>
                </a:solidFill>
                <a:latin typeface="Courier New" pitchFamily="49" charset="0"/>
                <a:ea typeface="宋体" pitchFamily="2" charset="-122"/>
                <a:cs typeface="Courier New" pitchFamily="49" charset="0"/>
              </a:rPr>
              <a:t>单击此处</a:t>
            </a:r>
            <a:r>
              <a:rPr lang="en-US" altLang="zh-CN" sz="1400">
                <a:solidFill>
                  <a:schemeClr val="folHlink"/>
                </a:solidFill>
                <a:latin typeface="Courier New" pitchFamily="49" charset="0"/>
                <a:ea typeface="宋体" pitchFamily="2" charset="-122"/>
                <a:cs typeface="Courier New" pitchFamily="49" charset="0"/>
              </a:rPr>
              <a:t>" ONCLICK="inform()"&gt;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&lt;/FORM&gt;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&lt;/BODY&gt;</a:t>
            </a:r>
          </a:p>
          <a:p>
            <a:pPr marL="469900" indent="-469900">
              <a:spcBef>
                <a:spcPct val="20000"/>
              </a:spcBef>
              <a:buClr>
                <a:schemeClr val="accent2"/>
              </a:buClr>
              <a:buFont typeface="Wingdings" pitchFamily="2" charset="2"/>
              <a:buNone/>
            </a:pPr>
            <a:r>
              <a:rPr lang="en-US" altLang="zh-CN" sz="1400">
                <a:solidFill>
                  <a:schemeClr val="folHlink"/>
                </a:solidFill>
                <a:latin typeface="Courier New" pitchFamily="49" charset="0"/>
                <a:ea typeface="宋体" pitchFamily="2" charset="-122"/>
                <a:cs typeface="Courier New" pitchFamily="49" charset="0"/>
              </a:rPr>
              <a:t>&lt;/HTML&gt; </a:t>
            </a:r>
          </a:p>
        </p:txBody>
      </p:sp>
      <p:pic>
        <p:nvPicPr>
          <p:cNvPr id="358407" name="Picture 7" descr="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38600" y="1371600"/>
            <a:ext cx="5105400" cy="443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36946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6"/>
                                        </p:tgtEl>
                                        <p:attrNameLst>
                                          <p:attrName>style.visibility</p:attrName>
                                        </p:attrNameLst>
                                      </p:cBhvr>
                                      <p:to>
                                        <p:strVal val="visible"/>
                                      </p:to>
                                    </p:set>
                                    <p:animEffect transition="in" filter="fade">
                                      <p:cBhvr>
                                        <p:cTn id="7" dur="1000"/>
                                        <p:tgtEl>
                                          <p:spTgt spid="358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407"/>
                                        </p:tgtEl>
                                        <p:attrNameLst>
                                          <p:attrName>style.visibility</p:attrName>
                                        </p:attrNameLst>
                                      </p:cBhvr>
                                      <p:to>
                                        <p:strVal val="visible"/>
                                      </p:to>
                                    </p:set>
                                    <p:animEffect transition="in" filter="fade">
                                      <p:cBhvr>
                                        <p:cTn id="12" dur="1000"/>
                                        <p:tgtEl>
                                          <p:spTgt spid="35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6"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指定事件处理程序的方式</a:t>
            </a:r>
          </a:p>
        </p:txBody>
      </p:sp>
      <p:sp>
        <p:nvSpPr>
          <p:cNvPr id="136195" name="Rectangle 3"/>
          <p:cNvSpPr>
            <a:spLocks noGrp="1" noChangeArrowheads="1"/>
          </p:cNvSpPr>
          <p:nvPr>
            <p:ph type="body" idx="1"/>
          </p:nvPr>
        </p:nvSpPr>
        <p:spPr>
          <a:xfrm>
            <a:off x="566738" y="1752600"/>
            <a:ext cx="8348662" cy="4724400"/>
          </a:xfrm>
        </p:spPr>
        <p:txBody>
          <a:bodyPr/>
          <a:lstStyle/>
          <a:p>
            <a:pPr eaLnBrk="1" hangingPunct="1">
              <a:lnSpc>
                <a:spcPct val="90000"/>
              </a:lnSpc>
            </a:pPr>
            <a:r>
              <a:rPr lang="zh-CN" altLang="en-US" smtClean="0"/>
              <a:t>通过</a:t>
            </a:r>
            <a:r>
              <a:rPr lang="en-US" altLang="zh-CN" smtClean="0"/>
              <a:t>HTML</a:t>
            </a:r>
            <a:r>
              <a:rPr lang="zh-CN" altLang="en-US" smtClean="0"/>
              <a:t>标记使用事件</a:t>
            </a:r>
            <a:br>
              <a:rPr lang="zh-CN" altLang="en-US" smtClean="0"/>
            </a:br>
            <a:r>
              <a:rPr lang="zh-CN" altLang="en-US" sz="2000" smtClean="0"/>
              <a:t>直接在</a:t>
            </a:r>
            <a:r>
              <a:rPr lang="en-US" altLang="zh-CN" sz="2000" smtClean="0"/>
              <a:t>HTML</a:t>
            </a:r>
            <a:r>
              <a:rPr lang="zh-CN" altLang="en-US" sz="2000" smtClean="0"/>
              <a:t>标记中指定事件处理程序。例如：</a:t>
            </a:r>
            <a:br>
              <a:rPr lang="zh-CN" altLang="en-US" sz="2000" smtClean="0"/>
            </a:br>
            <a:r>
              <a:rPr lang="en-US" altLang="zh-CN" sz="1600" smtClean="0"/>
              <a:t>&lt;body </a:t>
            </a:r>
            <a:r>
              <a:rPr lang="en-US" altLang="zh-CN" sz="1600" b="1" smtClean="0"/>
              <a:t>onload=</a:t>
            </a:r>
            <a:r>
              <a:rPr lang="en-US" altLang="zh-CN" sz="1600" b="1" smtClean="0">
                <a:latin typeface="Arial" charset="0"/>
              </a:rPr>
              <a:t>“</a:t>
            </a:r>
            <a:r>
              <a:rPr lang="en-US" altLang="zh-CN" sz="1600" b="1" smtClean="0"/>
              <a:t>alert(</a:t>
            </a:r>
            <a:r>
              <a:rPr lang="zh-CN" altLang="zh-CN" sz="1600" b="1" smtClean="0">
                <a:latin typeface="Arial" charset="0"/>
              </a:rPr>
              <a:t>‘</a:t>
            </a:r>
            <a:r>
              <a:rPr lang="zh-CN" altLang="en-US" sz="1600" b="1" smtClean="0"/>
              <a:t>欢迎进入本站</a:t>
            </a:r>
            <a:r>
              <a:rPr lang="zh-CN" altLang="en-US" sz="1600" b="1" smtClean="0">
                <a:latin typeface="Arial" charset="0"/>
              </a:rPr>
              <a:t>’</a:t>
            </a:r>
            <a:r>
              <a:rPr lang="en-US" altLang="zh-CN" sz="1600" b="1" smtClean="0"/>
              <a:t>) </a:t>
            </a:r>
            <a:r>
              <a:rPr lang="en-US" altLang="zh-CN" sz="1600" b="1" smtClean="0">
                <a:latin typeface="Arial" charset="0"/>
              </a:rPr>
              <a:t>”</a:t>
            </a:r>
            <a:r>
              <a:rPr lang="en-US" altLang="zh-CN" sz="1600" smtClean="0"/>
              <a:t>  </a:t>
            </a:r>
            <a:r>
              <a:rPr lang="en-US" altLang="zh-CN" sz="1600" b="1" smtClean="0"/>
              <a:t>onunload=</a:t>
            </a:r>
            <a:r>
              <a:rPr lang="en-US" altLang="zh-CN" sz="1600" b="1" smtClean="0">
                <a:latin typeface="Arial" charset="0"/>
              </a:rPr>
              <a:t>“</a:t>
            </a:r>
            <a:r>
              <a:rPr lang="en-US" altLang="zh-CN" sz="1600" b="1" smtClean="0"/>
              <a:t>alert(</a:t>
            </a:r>
            <a:r>
              <a:rPr lang="zh-CN" altLang="zh-CN" sz="1600" b="1" smtClean="0">
                <a:latin typeface="Arial" charset="0"/>
              </a:rPr>
              <a:t>‘</a:t>
            </a:r>
            <a:r>
              <a:rPr lang="zh-CN" altLang="en-US" sz="1600" b="1" smtClean="0"/>
              <a:t>谢谢浏览</a:t>
            </a:r>
            <a:r>
              <a:rPr lang="zh-CN" altLang="en-US" sz="1600" b="1" smtClean="0">
                <a:latin typeface="Arial" charset="0"/>
              </a:rPr>
              <a:t>’</a:t>
            </a:r>
            <a:r>
              <a:rPr lang="en-US" altLang="zh-CN" sz="1600" b="1" smtClean="0"/>
              <a:t>)</a:t>
            </a:r>
            <a:r>
              <a:rPr lang="en-US" altLang="zh-CN" sz="1600" smtClean="0"/>
              <a:t>&gt;</a:t>
            </a:r>
            <a:r>
              <a:rPr lang="en-US" altLang="zh-CN" sz="1600" b="1" smtClean="0"/>
              <a:t/>
            </a:r>
            <a:br>
              <a:rPr lang="en-US" altLang="zh-CN" sz="1600" b="1" smtClean="0"/>
            </a:br>
            <a:r>
              <a:rPr lang="zh-CN" altLang="en-US" sz="2000" smtClean="0"/>
              <a:t>语法格式为：</a:t>
            </a:r>
            <a:r>
              <a:rPr lang="zh-CN" altLang="en-US" sz="1600" b="1" smtClean="0"/>
              <a:t/>
            </a:r>
            <a:br>
              <a:rPr lang="zh-CN" altLang="en-US" sz="1600" b="1" smtClean="0"/>
            </a:br>
            <a:r>
              <a:rPr lang="en-US" altLang="zh-CN" sz="1600" b="1" smtClean="0">
                <a:solidFill>
                  <a:srgbClr val="FF3300"/>
                </a:solidFill>
              </a:rPr>
              <a:t>&lt;</a:t>
            </a:r>
            <a:r>
              <a:rPr lang="zh-CN" altLang="en-US" sz="1600" b="1" smtClean="0">
                <a:solidFill>
                  <a:srgbClr val="FF3300"/>
                </a:solidFill>
              </a:rPr>
              <a:t>标记  </a:t>
            </a:r>
            <a:r>
              <a:rPr lang="en-US" altLang="zh-CN" sz="1600" b="1" smtClean="0">
                <a:solidFill>
                  <a:srgbClr val="FF3300"/>
                </a:solidFill>
                <a:latin typeface="Arial" charset="0"/>
              </a:rPr>
              <a:t>…</a:t>
            </a:r>
            <a:r>
              <a:rPr lang="en-US" altLang="zh-CN" sz="1600" b="1" smtClean="0">
                <a:solidFill>
                  <a:srgbClr val="FF3300"/>
                </a:solidFill>
              </a:rPr>
              <a:t> </a:t>
            </a:r>
            <a:r>
              <a:rPr lang="en-US" altLang="zh-CN" sz="1600" b="1" smtClean="0">
                <a:solidFill>
                  <a:srgbClr val="FF3300"/>
                </a:solidFill>
                <a:latin typeface="Arial" charset="0"/>
              </a:rPr>
              <a:t>…</a:t>
            </a:r>
            <a:r>
              <a:rPr lang="en-US" altLang="zh-CN" sz="1600" b="1" smtClean="0">
                <a:solidFill>
                  <a:srgbClr val="FF3300"/>
                </a:solidFill>
              </a:rPr>
              <a:t> </a:t>
            </a:r>
            <a:r>
              <a:rPr lang="zh-CN" altLang="en-US" sz="1600" b="1" smtClean="0">
                <a:solidFill>
                  <a:srgbClr val="FF3300"/>
                </a:solidFill>
              </a:rPr>
              <a:t>事件</a:t>
            </a:r>
            <a:r>
              <a:rPr lang="en-US" altLang="zh-CN" sz="1600" b="1" smtClean="0">
                <a:solidFill>
                  <a:srgbClr val="FF3300"/>
                </a:solidFill>
              </a:rPr>
              <a:t>=</a:t>
            </a:r>
            <a:r>
              <a:rPr lang="en-US" altLang="zh-CN" sz="1600" b="1" smtClean="0">
                <a:solidFill>
                  <a:srgbClr val="FF3300"/>
                </a:solidFill>
                <a:latin typeface="Arial" charset="0"/>
              </a:rPr>
              <a:t>“</a:t>
            </a:r>
            <a:r>
              <a:rPr lang="zh-CN" altLang="en-US" sz="1600" b="1" smtClean="0">
                <a:solidFill>
                  <a:srgbClr val="FF3300"/>
                </a:solidFill>
              </a:rPr>
              <a:t>事件处理程序</a:t>
            </a:r>
            <a:r>
              <a:rPr lang="zh-CN" altLang="en-US" sz="1600" b="1" smtClean="0">
                <a:solidFill>
                  <a:srgbClr val="FF3300"/>
                </a:solidFill>
                <a:latin typeface="Arial" charset="0"/>
              </a:rPr>
              <a:t>”</a:t>
            </a:r>
            <a:r>
              <a:rPr lang="zh-CN" altLang="en-US" sz="1600" b="1" smtClean="0">
                <a:solidFill>
                  <a:srgbClr val="FF3300"/>
                </a:solidFill>
              </a:rPr>
              <a:t> </a:t>
            </a:r>
            <a:r>
              <a:rPr lang="en-US" altLang="zh-CN" sz="1600" b="1" smtClean="0">
                <a:solidFill>
                  <a:srgbClr val="FF3300"/>
                </a:solidFill>
              </a:rPr>
              <a:t>[</a:t>
            </a:r>
            <a:r>
              <a:rPr lang="zh-CN" altLang="en-US" sz="1600" b="1" smtClean="0">
                <a:solidFill>
                  <a:srgbClr val="FF3300"/>
                </a:solidFill>
              </a:rPr>
              <a:t>事件</a:t>
            </a:r>
            <a:r>
              <a:rPr lang="en-US" altLang="zh-CN" sz="1600" b="1" smtClean="0">
                <a:solidFill>
                  <a:srgbClr val="FF3300"/>
                </a:solidFill>
              </a:rPr>
              <a:t>=</a:t>
            </a:r>
            <a:r>
              <a:rPr lang="en-US" altLang="zh-CN" sz="1600" b="1" smtClean="0">
                <a:solidFill>
                  <a:srgbClr val="FF3300"/>
                </a:solidFill>
                <a:latin typeface="Arial" charset="0"/>
              </a:rPr>
              <a:t>“</a:t>
            </a:r>
            <a:r>
              <a:rPr lang="zh-CN" altLang="en-US" sz="1600" b="1" smtClean="0">
                <a:solidFill>
                  <a:srgbClr val="FF3300"/>
                </a:solidFill>
              </a:rPr>
              <a:t>事件处理程序</a:t>
            </a:r>
            <a:r>
              <a:rPr lang="zh-CN" altLang="en-US" sz="1600" b="1" smtClean="0">
                <a:solidFill>
                  <a:srgbClr val="FF3300"/>
                </a:solidFill>
                <a:latin typeface="Arial" charset="0"/>
              </a:rPr>
              <a:t>”</a:t>
            </a:r>
            <a:r>
              <a:rPr lang="zh-CN" altLang="en-US" sz="1600" b="1" smtClean="0">
                <a:solidFill>
                  <a:srgbClr val="FF3300"/>
                </a:solidFill>
              </a:rPr>
              <a:t> </a:t>
            </a:r>
            <a:r>
              <a:rPr lang="en-US" altLang="zh-CN" sz="1600" b="1" smtClean="0">
                <a:solidFill>
                  <a:srgbClr val="FF3300"/>
                </a:solidFill>
                <a:latin typeface="Arial" charset="0"/>
              </a:rPr>
              <a:t>…</a:t>
            </a:r>
            <a:r>
              <a:rPr lang="en-US" altLang="zh-CN" sz="1600" b="1" smtClean="0">
                <a:solidFill>
                  <a:srgbClr val="FF3300"/>
                </a:solidFill>
              </a:rPr>
              <a:t>]&gt;</a:t>
            </a:r>
            <a:r>
              <a:rPr lang="en-US" altLang="zh-CN" sz="1600" b="1" smtClean="0"/>
              <a:t/>
            </a:r>
            <a:br>
              <a:rPr lang="en-US" altLang="zh-CN" sz="1600" b="1" smtClean="0"/>
            </a:br>
            <a:r>
              <a:rPr lang="zh-CN" altLang="en-US" sz="2000" smtClean="0"/>
              <a:t>事件处理程序可以是</a:t>
            </a:r>
            <a:r>
              <a:rPr lang="en-US" altLang="zh-CN" sz="2000" smtClean="0"/>
              <a:t>1.Javascript</a:t>
            </a:r>
            <a:r>
              <a:rPr lang="zh-CN" altLang="en-US" sz="2000" smtClean="0"/>
              <a:t>语句</a:t>
            </a:r>
            <a:r>
              <a:rPr lang="en-US" altLang="zh-CN" sz="2000" smtClean="0"/>
              <a:t>(</a:t>
            </a:r>
            <a:r>
              <a:rPr lang="zh-CN" altLang="en-US" sz="2000" smtClean="0"/>
              <a:t>以分号</a:t>
            </a:r>
            <a:r>
              <a:rPr lang="en-US" altLang="zh-CN" sz="2000" smtClean="0"/>
              <a:t>;</a:t>
            </a:r>
            <a:r>
              <a:rPr lang="zh-CN" altLang="en-US" sz="2000" smtClean="0"/>
              <a:t>隔开</a:t>
            </a:r>
            <a:r>
              <a:rPr lang="en-US" altLang="zh-CN" sz="2000" smtClean="0"/>
              <a:t>) 2.</a:t>
            </a:r>
            <a:r>
              <a:rPr lang="zh-CN" altLang="en-US" sz="2000" smtClean="0"/>
              <a:t>自定义函数</a:t>
            </a:r>
          </a:p>
          <a:p>
            <a:pPr eaLnBrk="1" hangingPunct="1">
              <a:lnSpc>
                <a:spcPct val="90000"/>
              </a:lnSpc>
            </a:pPr>
            <a:r>
              <a:rPr lang="zh-CN" altLang="en-US" smtClean="0"/>
              <a:t>通过</a:t>
            </a:r>
            <a:r>
              <a:rPr lang="en-US" altLang="zh-CN" smtClean="0"/>
              <a:t>Javascript</a:t>
            </a:r>
            <a:r>
              <a:rPr lang="zh-CN" altLang="en-US" smtClean="0"/>
              <a:t>代码使用事件</a:t>
            </a:r>
            <a:br>
              <a:rPr lang="zh-CN" altLang="en-US" smtClean="0"/>
            </a:br>
            <a:r>
              <a:rPr lang="zh-CN" altLang="en-US" sz="2000" smtClean="0"/>
              <a:t>直接在</a:t>
            </a:r>
            <a:r>
              <a:rPr lang="en-US" altLang="zh-CN" sz="2000" smtClean="0"/>
              <a:t>Javascript</a:t>
            </a:r>
            <a:r>
              <a:rPr lang="zh-CN" altLang="en-US" sz="2000" smtClean="0"/>
              <a:t>脚本中对各个对象的事件及事件所调用的函数进行声明。例如：</a:t>
            </a:r>
            <a:br>
              <a:rPr lang="zh-CN" altLang="en-US" sz="2000" smtClean="0"/>
            </a:br>
            <a:r>
              <a:rPr lang="en-US" altLang="zh-CN" sz="1600" smtClean="0"/>
              <a:t>&lt;script language=</a:t>
            </a:r>
            <a:r>
              <a:rPr lang="en-US" altLang="zh-CN" sz="1600" smtClean="0">
                <a:latin typeface="Arial" charset="0"/>
              </a:rPr>
              <a:t>“</a:t>
            </a:r>
            <a:r>
              <a:rPr lang="en-US" altLang="zh-CN" sz="1600" smtClean="0"/>
              <a:t>javascript</a:t>
            </a:r>
            <a:r>
              <a:rPr lang="en-US" altLang="zh-CN" sz="1600" smtClean="0">
                <a:latin typeface="Arial" charset="0"/>
              </a:rPr>
              <a:t>”</a:t>
            </a:r>
            <a:r>
              <a:rPr lang="en-US" altLang="zh-CN" sz="1600" smtClean="0"/>
              <a:t>&gt;</a:t>
            </a:r>
            <a:br>
              <a:rPr lang="en-US" altLang="zh-CN" sz="1600" smtClean="0"/>
            </a:br>
            <a:r>
              <a:rPr lang="en-US" altLang="zh-CN" sz="1600" smtClean="0"/>
              <a:t>function pp()</a:t>
            </a:r>
            <a:br>
              <a:rPr lang="en-US" altLang="zh-CN" sz="1600" smtClean="0"/>
            </a:br>
            <a:r>
              <a:rPr lang="en-US" altLang="zh-CN" sz="1600" smtClean="0"/>
              <a:t>{  	alert(</a:t>
            </a:r>
            <a:r>
              <a:rPr lang="en-US" altLang="zh-CN" sz="1600" smtClean="0">
                <a:latin typeface="Arial" charset="0"/>
              </a:rPr>
              <a:t>“</a:t>
            </a:r>
            <a:r>
              <a:rPr lang="zh-CN" altLang="en-US" sz="1600" smtClean="0"/>
              <a:t>欢迎进入本站</a:t>
            </a:r>
            <a:r>
              <a:rPr lang="zh-CN" altLang="en-US" sz="1600" smtClean="0">
                <a:latin typeface="Arial" charset="0"/>
              </a:rPr>
              <a:t>”</a:t>
            </a:r>
            <a:r>
              <a:rPr lang="en-US" altLang="zh-CN" sz="1600" smtClean="0"/>
              <a:t>);  }</a:t>
            </a:r>
            <a:br>
              <a:rPr lang="en-US" altLang="zh-CN" sz="1600" smtClean="0"/>
            </a:br>
            <a:r>
              <a:rPr lang="en-US" altLang="zh-CN" sz="1600" b="1" smtClean="0"/>
              <a:t>button1.onload = pp;</a:t>
            </a:r>
            <a:br>
              <a:rPr lang="en-US" altLang="zh-CN" sz="1600" b="1" smtClean="0"/>
            </a:br>
            <a:r>
              <a:rPr lang="en-US" altLang="zh-CN" sz="1600" smtClean="0"/>
              <a:t>&lt;/script&gt;</a:t>
            </a:r>
            <a:br>
              <a:rPr lang="en-US" altLang="zh-CN" sz="1600" smtClean="0"/>
            </a:br>
            <a:r>
              <a:rPr lang="zh-CN" altLang="en-US" sz="2000" smtClean="0"/>
              <a:t>语法格式为：</a:t>
            </a:r>
            <a:br>
              <a:rPr lang="zh-CN" altLang="en-US" sz="2000" smtClean="0"/>
            </a:br>
            <a:r>
              <a:rPr lang="en-US" altLang="zh-CN" sz="1600" b="1" smtClean="0">
                <a:solidFill>
                  <a:srgbClr val="FF3300"/>
                </a:solidFill>
              </a:rPr>
              <a:t>&lt;</a:t>
            </a:r>
            <a:r>
              <a:rPr lang="zh-CN" altLang="en-US" sz="1600" b="1" smtClean="0">
                <a:solidFill>
                  <a:srgbClr val="FF3300"/>
                </a:solidFill>
              </a:rPr>
              <a:t>事件主角</a:t>
            </a:r>
            <a:r>
              <a:rPr lang="en-US" altLang="zh-CN" sz="1600" b="1" smtClean="0">
                <a:solidFill>
                  <a:srgbClr val="FF3300"/>
                </a:solidFill>
              </a:rPr>
              <a:t>/</a:t>
            </a:r>
            <a:r>
              <a:rPr lang="zh-CN" altLang="en-US" sz="1600" b="1" smtClean="0">
                <a:solidFill>
                  <a:srgbClr val="FF3300"/>
                </a:solidFill>
              </a:rPr>
              <a:t>对象</a:t>
            </a:r>
            <a:r>
              <a:rPr lang="en-US" altLang="zh-CN" sz="1600" b="1" smtClean="0">
                <a:solidFill>
                  <a:srgbClr val="FF3300"/>
                </a:solidFill>
              </a:rPr>
              <a:t>&gt;.&lt;</a:t>
            </a:r>
            <a:r>
              <a:rPr lang="zh-CN" altLang="en-US" sz="1600" b="1" smtClean="0">
                <a:solidFill>
                  <a:srgbClr val="FF3300"/>
                </a:solidFill>
              </a:rPr>
              <a:t>事件</a:t>
            </a:r>
            <a:r>
              <a:rPr lang="en-US" altLang="zh-CN" sz="1600" b="1" smtClean="0">
                <a:solidFill>
                  <a:srgbClr val="FF3300"/>
                </a:solidFill>
              </a:rPr>
              <a:t>&gt; = &lt;</a:t>
            </a:r>
            <a:r>
              <a:rPr lang="zh-CN" altLang="en-US" sz="1600" b="1" smtClean="0">
                <a:solidFill>
                  <a:srgbClr val="FF3300"/>
                </a:solidFill>
              </a:rPr>
              <a:t>事件处理程序</a:t>
            </a:r>
            <a:r>
              <a:rPr lang="en-US" altLang="zh-CN" sz="1600" b="1" smtClean="0">
                <a:solidFill>
                  <a:srgbClr val="FF3300"/>
                </a:solidFill>
              </a:rPr>
              <a:t>&gt;</a:t>
            </a:r>
          </a:p>
        </p:txBody>
      </p:sp>
    </p:spTree>
    <p:extLst>
      <p:ext uri="{BB962C8B-B14F-4D97-AF65-F5344CB8AC3E}">
        <p14:creationId xmlns="" xmlns:p14="http://schemas.microsoft.com/office/powerpoint/2010/main" val="278100794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z="3400" smtClean="0"/>
              <a:t>单击表单元素触发</a:t>
            </a:r>
            <a:r>
              <a:rPr lang="en-US" altLang="zh-CN" sz="3400" smtClean="0"/>
              <a:t>onClick</a:t>
            </a:r>
            <a:r>
              <a:rPr lang="zh-CN" altLang="en-US" sz="3400" smtClean="0"/>
              <a:t>事件</a:t>
            </a:r>
          </a:p>
        </p:txBody>
      </p:sp>
      <p:sp>
        <p:nvSpPr>
          <p:cNvPr id="360453" name="Rectangle 5"/>
          <p:cNvSpPr>
            <a:spLocks noChangeArrowheads="1"/>
          </p:cNvSpPr>
          <p:nvPr/>
        </p:nvSpPr>
        <p:spPr bwMode="auto">
          <a:xfrm>
            <a:off x="609600" y="1951038"/>
            <a:ext cx="8229600" cy="3603625"/>
          </a:xfrm>
          <a:prstGeom prst="rect">
            <a:avLst/>
          </a:prstGeom>
          <a:solidFill>
            <a:srgbClr val="E0E0E0"/>
          </a:solidFill>
          <a:ln w="28575" algn="ctr">
            <a:solidFill>
              <a:schemeClr val="tx1"/>
            </a:solidFill>
            <a:miter lim="800000"/>
            <a:headEnd/>
            <a:tailEnd/>
          </a:ln>
        </p:spPr>
        <p:txBody>
          <a:bodyPr anchor="ctr">
            <a:spAutoFit/>
          </a:bodyPr>
          <a:lstStyle/>
          <a:p>
            <a:r>
              <a:rPr lang="en-US" altLang="zh-CN" sz="1600">
                <a:solidFill>
                  <a:schemeClr val="folHlink"/>
                </a:solidFill>
                <a:latin typeface="Courier New" pitchFamily="49" charset="0"/>
                <a:ea typeface="宋体" pitchFamily="2" charset="-122"/>
                <a:cs typeface="Courier New" pitchFamily="49" charset="0"/>
              </a:rPr>
              <a:t>&lt;HTML&gt;</a:t>
            </a:r>
          </a:p>
          <a:p>
            <a:r>
              <a:rPr lang="en-US" altLang="zh-CN" sz="1600">
                <a:solidFill>
                  <a:schemeClr val="folHlink"/>
                </a:solidFill>
                <a:latin typeface="Courier New" pitchFamily="49" charset="0"/>
                <a:ea typeface="宋体" pitchFamily="2" charset="-122"/>
                <a:cs typeface="Courier New" pitchFamily="49" charset="0"/>
              </a:rPr>
              <a:t>&lt;HEAD&gt;&lt;TITLE&gt;</a:t>
            </a:r>
            <a:r>
              <a:rPr lang="en-US" altLang="zh-CN" sz="1600">
                <a:solidFill>
                  <a:schemeClr val="tx1"/>
                </a:solidFill>
                <a:latin typeface="Courier New" pitchFamily="49" charset="0"/>
                <a:ea typeface="宋体" pitchFamily="2" charset="-122"/>
                <a:cs typeface="Courier New" pitchFamily="49" charset="0"/>
              </a:rPr>
              <a:t>onClick </a:t>
            </a:r>
            <a:r>
              <a:rPr lang="zh-CN" altLang="en-US" sz="1600">
                <a:solidFill>
                  <a:schemeClr val="tx1"/>
                </a:solidFill>
                <a:latin typeface="Courier New" pitchFamily="49" charset="0"/>
                <a:ea typeface="宋体" pitchFamily="2" charset="-122"/>
                <a:cs typeface="Courier New" pitchFamily="49" charset="0"/>
              </a:rPr>
              <a:t>事件处理程序</a:t>
            </a:r>
            <a:r>
              <a:rPr lang="en-US" altLang="zh-CN" sz="1600">
                <a:solidFill>
                  <a:schemeClr val="folHlink"/>
                </a:solidFill>
                <a:latin typeface="Courier New" pitchFamily="49" charset="0"/>
                <a:ea typeface="宋体" pitchFamily="2" charset="-122"/>
                <a:cs typeface="Courier New" pitchFamily="49" charset="0"/>
              </a:rPr>
              <a:t>&lt;/TITLE&gt;</a:t>
            </a:r>
          </a:p>
          <a:p>
            <a:r>
              <a:rPr lang="en-US" altLang="zh-CN" sz="1600">
                <a:solidFill>
                  <a:schemeClr val="folHlink"/>
                </a:solidFill>
                <a:latin typeface="Courier New" pitchFamily="49" charset="0"/>
                <a:ea typeface="宋体" pitchFamily="2" charset="-122"/>
                <a:cs typeface="Courier New" pitchFamily="49" charset="0"/>
              </a:rPr>
              <a:t>&lt;/HEAD&gt;</a:t>
            </a:r>
          </a:p>
          <a:p>
            <a:r>
              <a:rPr lang="en-US" altLang="zh-CN" sz="1600">
                <a:solidFill>
                  <a:schemeClr val="folHlink"/>
                </a:solidFill>
                <a:latin typeface="Courier New" pitchFamily="49" charset="0"/>
                <a:ea typeface="宋体" pitchFamily="2" charset="-122"/>
                <a:cs typeface="Courier New" pitchFamily="49" charset="0"/>
              </a:rPr>
              <a:t>&lt;BODY&gt;</a:t>
            </a:r>
          </a:p>
          <a:p>
            <a:r>
              <a:rPr lang="en-US" altLang="zh-CN" sz="1600">
                <a:solidFill>
                  <a:schemeClr val="folHlink"/>
                </a:solidFill>
                <a:latin typeface="Courier New" pitchFamily="49" charset="0"/>
                <a:ea typeface="宋体" pitchFamily="2" charset="-122"/>
                <a:cs typeface="Courier New" pitchFamily="49" charset="0"/>
              </a:rPr>
              <a:t>&lt;FORM name="go"&gt;</a:t>
            </a:r>
          </a:p>
          <a:p>
            <a:r>
              <a:rPr lang="en-US" altLang="zh-CN" sz="1600">
                <a:solidFill>
                  <a:schemeClr val="folHlink"/>
                </a:solidFill>
                <a:latin typeface="Courier New" pitchFamily="49" charset="0"/>
                <a:ea typeface="宋体" pitchFamily="2" charset="-122"/>
                <a:cs typeface="Courier New" pitchFamily="49" charset="0"/>
              </a:rPr>
              <a:t>&lt;input type=“checkbox” name=“C1” 		onClick=“document.bgColor=‘lightblue’”&gt;</a:t>
            </a:r>
            <a:r>
              <a:rPr lang="zh-CN" altLang="en-US" sz="1600">
                <a:solidFill>
                  <a:schemeClr val="tx1"/>
                </a:solidFill>
                <a:latin typeface="Courier New" pitchFamily="49" charset="0"/>
                <a:ea typeface="宋体" pitchFamily="2" charset="-122"/>
                <a:cs typeface="Courier New" pitchFamily="49" charset="0"/>
              </a:rPr>
              <a:t>浅蓝色</a:t>
            </a:r>
          </a:p>
          <a:p>
            <a:r>
              <a:rPr lang="en-US" altLang="zh-CN" sz="1600">
                <a:solidFill>
                  <a:schemeClr val="folHlink"/>
                </a:solidFill>
                <a:latin typeface="Courier New" pitchFamily="49" charset="0"/>
                <a:ea typeface="宋体" pitchFamily="2" charset="-122"/>
                <a:cs typeface="Courier New" pitchFamily="49" charset="0"/>
              </a:rPr>
              <a:t>&lt;input type=“checkbox” name=“C2” 	onClick=“document.bgColor=‘lightyellow’”&gt;</a:t>
            </a:r>
            <a:r>
              <a:rPr lang="zh-CN" altLang="en-US" sz="1600">
                <a:solidFill>
                  <a:schemeClr val="tx1"/>
                </a:solidFill>
                <a:latin typeface="Courier New" pitchFamily="49" charset="0"/>
                <a:ea typeface="宋体" pitchFamily="2" charset="-122"/>
                <a:cs typeface="Courier New" pitchFamily="49" charset="0"/>
              </a:rPr>
              <a:t>浅黄色</a:t>
            </a:r>
          </a:p>
          <a:p>
            <a:r>
              <a:rPr lang="en-US" altLang="zh-CN" sz="1600">
                <a:solidFill>
                  <a:schemeClr val="folHlink"/>
                </a:solidFill>
                <a:latin typeface="Courier New" pitchFamily="49" charset="0"/>
                <a:ea typeface="宋体" pitchFamily="2" charset="-122"/>
                <a:cs typeface="Courier New" pitchFamily="49" charset="0"/>
              </a:rPr>
              <a:t>&lt;input type="checkbox" name="C3" 	onClick="document.bgColor='lightgreen'"&gt;</a:t>
            </a:r>
            <a:r>
              <a:rPr lang="zh-CN" altLang="en-US" sz="1600">
                <a:solidFill>
                  <a:schemeClr val="tx1"/>
                </a:solidFill>
                <a:latin typeface="Courier New" pitchFamily="49" charset="0"/>
                <a:ea typeface="宋体" pitchFamily="2" charset="-122"/>
                <a:cs typeface="Courier New" pitchFamily="49" charset="0"/>
              </a:rPr>
              <a:t>浅绿色</a:t>
            </a:r>
          </a:p>
          <a:p>
            <a:r>
              <a:rPr lang="en-US" altLang="zh-CN" sz="1600">
                <a:solidFill>
                  <a:schemeClr val="folHlink"/>
                </a:solidFill>
                <a:latin typeface="Courier New" pitchFamily="49" charset="0"/>
                <a:ea typeface="宋体" pitchFamily="2" charset="-122"/>
                <a:cs typeface="Courier New" pitchFamily="49" charset="0"/>
              </a:rPr>
              <a:t>&lt;/FORM&gt;</a:t>
            </a:r>
          </a:p>
          <a:p>
            <a:r>
              <a:rPr lang="en-US" altLang="zh-CN" sz="1600">
                <a:solidFill>
                  <a:schemeClr val="folHlink"/>
                </a:solidFill>
                <a:latin typeface="Courier New" pitchFamily="49" charset="0"/>
                <a:ea typeface="宋体" pitchFamily="2" charset="-122"/>
                <a:cs typeface="Courier New" pitchFamily="49" charset="0"/>
              </a:rPr>
              <a:t>&lt;/BODY&gt;</a:t>
            </a:r>
          </a:p>
          <a:p>
            <a:r>
              <a:rPr lang="en-US" altLang="zh-CN" sz="1600">
                <a:solidFill>
                  <a:schemeClr val="folHlink"/>
                </a:solidFill>
                <a:latin typeface="Courier New" pitchFamily="49" charset="0"/>
                <a:ea typeface="宋体" pitchFamily="2" charset="-122"/>
                <a:cs typeface="Courier New" pitchFamily="49" charset="0"/>
              </a:rPr>
              <a:t>&lt;/HTML&gt;</a:t>
            </a:r>
            <a:r>
              <a:rPr lang="en-US" altLang="zh-CN">
                <a:solidFill>
                  <a:schemeClr val="folHlink"/>
                </a:solidFill>
                <a:latin typeface="Courier New" pitchFamily="49" charset="0"/>
                <a:ea typeface="宋体" pitchFamily="2" charset="-122"/>
                <a:cs typeface="Courier New" pitchFamily="49" charset="0"/>
              </a:rPr>
              <a:t>  </a:t>
            </a:r>
          </a:p>
        </p:txBody>
      </p:sp>
      <p:pic>
        <p:nvPicPr>
          <p:cNvPr id="360454" name="Picture 6" descr="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43100" y="2305050"/>
            <a:ext cx="5600700" cy="325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50213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fade">
                                      <p:cBhvr>
                                        <p:cTn id="7" dur="10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0454"/>
                                        </p:tgtEl>
                                        <p:attrNameLst>
                                          <p:attrName>style.visibility</p:attrName>
                                        </p:attrNameLst>
                                      </p:cBhvr>
                                      <p:to>
                                        <p:strVal val="visible"/>
                                      </p:to>
                                    </p:set>
                                    <p:animEffect transition="in" filter="fade">
                                      <p:cBhvr>
                                        <p:cTn id="12" dur="1000"/>
                                        <p:tgtEl>
                                          <p:spTgt spid="360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lgn="just" eaLnBrk="1" hangingPunct="1"/>
            <a:r>
              <a:rPr lang="zh-CN" altLang="en-US" smtClean="0"/>
              <a:t>键盘鼠标事件</a:t>
            </a:r>
          </a:p>
        </p:txBody>
      </p:sp>
      <p:sp>
        <p:nvSpPr>
          <p:cNvPr id="138243" name="Rectangle 3"/>
          <p:cNvSpPr>
            <a:spLocks noGrp="1" noChangeArrowheads="1"/>
          </p:cNvSpPr>
          <p:nvPr>
            <p:ph type="body" idx="1"/>
          </p:nvPr>
        </p:nvSpPr>
        <p:spPr>
          <a:xfrm>
            <a:off x="566738" y="1752600"/>
            <a:ext cx="8001000" cy="3657600"/>
          </a:xfrm>
        </p:spPr>
        <p:txBody>
          <a:bodyPr/>
          <a:lstStyle/>
          <a:p>
            <a:pPr eaLnBrk="1" hangingPunct="1">
              <a:lnSpc>
                <a:spcPct val="90000"/>
              </a:lnSpc>
            </a:pPr>
            <a:r>
              <a:rPr lang="en-US" altLang="zh-CN" sz="2100" dirty="0" err="1" smtClean="0"/>
              <a:t>onclick</a:t>
            </a:r>
            <a:r>
              <a:rPr lang="en-US" altLang="zh-CN" sz="2100" dirty="0" smtClean="0"/>
              <a:t> 		</a:t>
            </a:r>
            <a:r>
              <a:rPr lang="zh-CN" altLang="en-US" sz="2100" dirty="0" smtClean="0"/>
              <a:t>鼠标点击时触发此事件</a:t>
            </a:r>
          </a:p>
          <a:p>
            <a:pPr eaLnBrk="1" hangingPunct="1">
              <a:lnSpc>
                <a:spcPct val="90000"/>
              </a:lnSpc>
            </a:pPr>
            <a:r>
              <a:rPr lang="en-US" altLang="zh-CN" sz="2100" dirty="0" err="1" smtClean="0"/>
              <a:t>ondblclick</a:t>
            </a:r>
            <a:r>
              <a:rPr lang="en-US" altLang="zh-CN" sz="2100" dirty="0" smtClean="0">
                <a:latin typeface="Arial" charset="0"/>
              </a:rPr>
              <a:t> </a:t>
            </a:r>
            <a:r>
              <a:rPr lang="en-US" altLang="zh-CN" sz="2100" dirty="0" smtClean="0"/>
              <a:t> 	      	</a:t>
            </a:r>
            <a:r>
              <a:rPr lang="zh-CN" altLang="en-US" sz="2100" dirty="0" smtClean="0"/>
              <a:t>鼠标双击时触发此事件</a:t>
            </a:r>
          </a:p>
          <a:p>
            <a:pPr eaLnBrk="1" hangingPunct="1">
              <a:lnSpc>
                <a:spcPct val="90000"/>
              </a:lnSpc>
            </a:pPr>
            <a:r>
              <a:rPr lang="en-US" altLang="zh-CN" sz="2100" dirty="0" err="1" smtClean="0"/>
              <a:t>onmousedown</a:t>
            </a:r>
            <a:r>
              <a:rPr lang="en-US" altLang="zh-CN" sz="2100" dirty="0" smtClean="0"/>
              <a:t> 	</a:t>
            </a:r>
            <a:r>
              <a:rPr lang="zh-CN" altLang="en-US" sz="2100" dirty="0" smtClean="0"/>
              <a:t>按下鼠标时触发此事件</a:t>
            </a:r>
          </a:p>
          <a:p>
            <a:pPr eaLnBrk="1" hangingPunct="1">
              <a:lnSpc>
                <a:spcPct val="90000"/>
              </a:lnSpc>
            </a:pPr>
            <a:r>
              <a:rPr lang="en-US" altLang="zh-CN" sz="2100" dirty="0" err="1" smtClean="0"/>
              <a:t>onmouseup</a:t>
            </a:r>
            <a:r>
              <a:rPr lang="en-US" altLang="zh-CN" sz="2100" dirty="0" smtClean="0"/>
              <a:t> 	</a:t>
            </a:r>
            <a:r>
              <a:rPr lang="zh-CN" altLang="en-US" sz="2100" dirty="0" smtClean="0"/>
              <a:t>按下鼠标后松开鼠标触发此事件</a:t>
            </a:r>
          </a:p>
          <a:p>
            <a:pPr eaLnBrk="1" hangingPunct="1">
              <a:lnSpc>
                <a:spcPct val="90000"/>
              </a:lnSpc>
            </a:pPr>
            <a:r>
              <a:rPr lang="en-US" altLang="zh-CN" sz="2100" dirty="0" err="1" smtClean="0"/>
              <a:t>onmousemove</a:t>
            </a:r>
            <a:r>
              <a:rPr lang="en-US" altLang="zh-CN" sz="2100" dirty="0" smtClean="0"/>
              <a:t> 	</a:t>
            </a:r>
            <a:r>
              <a:rPr lang="zh-CN" altLang="en-US" sz="2100" dirty="0" smtClean="0"/>
              <a:t>当鼠标移动时触发此事件</a:t>
            </a:r>
          </a:p>
          <a:p>
            <a:pPr eaLnBrk="1" hangingPunct="1">
              <a:lnSpc>
                <a:spcPct val="90000"/>
              </a:lnSpc>
            </a:pPr>
            <a:r>
              <a:rPr lang="en-US" altLang="zh-CN" sz="2100" dirty="0" err="1" smtClean="0"/>
              <a:t>onmouseover</a:t>
            </a:r>
            <a:r>
              <a:rPr lang="en-US" altLang="zh-CN" sz="2100" dirty="0" smtClean="0"/>
              <a:t> 	</a:t>
            </a:r>
            <a:r>
              <a:rPr lang="zh-CN" altLang="en-US" sz="2100" dirty="0" smtClean="0"/>
              <a:t>当鼠标移动到某对象范围上方时触发此事件</a:t>
            </a:r>
          </a:p>
          <a:p>
            <a:pPr eaLnBrk="1" hangingPunct="1">
              <a:lnSpc>
                <a:spcPct val="90000"/>
              </a:lnSpc>
            </a:pPr>
            <a:r>
              <a:rPr lang="en-US" altLang="zh-CN" sz="2100" dirty="0" err="1" smtClean="0"/>
              <a:t>onmouseout</a:t>
            </a:r>
            <a:r>
              <a:rPr lang="en-US" altLang="zh-CN" sz="2100" dirty="0" smtClean="0"/>
              <a:t> 	</a:t>
            </a:r>
            <a:r>
              <a:rPr lang="zh-CN" altLang="en-US" sz="2100" dirty="0" smtClean="0"/>
              <a:t>当鼠标离开某对象范围时触发此事件</a:t>
            </a:r>
          </a:p>
          <a:p>
            <a:pPr eaLnBrk="1" hangingPunct="1">
              <a:lnSpc>
                <a:spcPct val="90000"/>
              </a:lnSpc>
            </a:pPr>
            <a:r>
              <a:rPr lang="en-US" altLang="zh-CN" sz="2100" dirty="0" err="1" smtClean="0"/>
              <a:t>onkeypress</a:t>
            </a:r>
            <a:r>
              <a:rPr lang="en-US" altLang="zh-CN" sz="2100" dirty="0" smtClean="0"/>
              <a:t> 	</a:t>
            </a:r>
            <a:r>
              <a:rPr lang="zh-CN" altLang="en-US" sz="2100" dirty="0" smtClean="0"/>
              <a:t>当键盘上某个键被敲下并释放时触发此事件</a:t>
            </a:r>
          </a:p>
          <a:p>
            <a:pPr eaLnBrk="1" hangingPunct="1">
              <a:lnSpc>
                <a:spcPct val="90000"/>
              </a:lnSpc>
            </a:pPr>
            <a:r>
              <a:rPr lang="en-US" altLang="zh-CN" sz="2100" dirty="0" err="1" smtClean="0"/>
              <a:t>onkeydown</a:t>
            </a:r>
            <a:r>
              <a:rPr lang="en-US" altLang="zh-CN" sz="2100" dirty="0" smtClean="0"/>
              <a:t> 	</a:t>
            </a:r>
            <a:r>
              <a:rPr lang="zh-CN" altLang="en-US" sz="2100" dirty="0" smtClean="0"/>
              <a:t>当键盘上某个键被敲下时触发此事件</a:t>
            </a:r>
          </a:p>
          <a:p>
            <a:pPr eaLnBrk="1" hangingPunct="1">
              <a:lnSpc>
                <a:spcPct val="90000"/>
              </a:lnSpc>
            </a:pPr>
            <a:r>
              <a:rPr lang="en-US" altLang="zh-CN" sz="2100" dirty="0" err="1" smtClean="0"/>
              <a:t>onkeyup</a:t>
            </a:r>
            <a:r>
              <a:rPr lang="en-US" altLang="zh-CN" sz="2100" dirty="0" smtClean="0"/>
              <a:t> 		</a:t>
            </a:r>
            <a:r>
              <a:rPr lang="zh-CN" altLang="en-US" sz="2100" dirty="0" smtClean="0"/>
              <a:t>当键盘上某个键被释放时触发此事件</a:t>
            </a:r>
          </a:p>
        </p:txBody>
      </p:sp>
    </p:spTree>
    <p:extLst>
      <p:ext uri="{BB962C8B-B14F-4D97-AF65-F5344CB8AC3E}">
        <p14:creationId xmlns="" xmlns:p14="http://schemas.microsoft.com/office/powerpoint/2010/main" val="14716671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smtClean="0"/>
              <a:t>单击事件</a:t>
            </a:r>
            <a:r>
              <a:rPr lang="en-US" altLang="zh-CN" smtClean="0"/>
              <a:t>(onclick)</a:t>
            </a:r>
            <a:r>
              <a:rPr lang="zh-CN" altLang="en-US" smtClean="0"/>
              <a:t>应用</a:t>
            </a:r>
          </a:p>
        </p:txBody>
      </p:sp>
      <p:sp>
        <p:nvSpPr>
          <p:cNvPr id="139267" name="Rectangle 4"/>
          <p:cNvSpPr>
            <a:spLocks noChangeArrowheads="1"/>
          </p:cNvSpPr>
          <p:nvPr/>
        </p:nvSpPr>
        <p:spPr bwMode="auto">
          <a:xfrm>
            <a:off x="685800" y="1752600"/>
            <a:ext cx="8001000" cy="283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p>
            <a:r>
              <a:rPr lang="en-US" altLang="zh-CN"/>
              <a:t>&lt;html&gt;</a:t>
            </a:r>
          </a:p>
          <a:p>
            <a:r>
              <a:rPr lang="en-US" altLang="zh-CN"/>
              <a:t>&lt;head&gt;</a:t>
            </a:r>
          </a:p>
          <a:p>
            <a:r>
              <a:rPr lang="en-US" altLang="zh-CN"/>
              <a:t>&lt;title&gt;</a:t>
            </a:r>
            <a:r>
              <a:rPr lang="zh-CN" altLang="en-US"/>
              <a:t>鼠标单击事件</a:t>
            </a:r>
            <a:r>
              <a:rPr lang="en-US" altLang="zh-CN"/>
              <a:t>&lt;/title&gt;</a:t>
            </a:r>
          </a:p>
          <a:p>
            <a:r>
              <a:rPr lang="en-US" altLang="zh-CN"/>
              <a:t>&lt;/head&gt;</a:t>
            </a:r>
          </a:p>
          <a:p>
            <a:r>
              <a:rPr lang="en-US" altLang="zh-CN"/>
              <a:t>&lt;body&gt;</a:t>
            </a:r>
          </a:p>
          <a:p>
            <a:r>
              <a:rPr lang="en-US" altLang="zh-CN"/>
              <a:t>&lt;img src="3.jpg" </a:t>
            </a:r>
            <a:r>
              <a:rPr lang="en-US" altLang="zh-CN">
                <a:solidFill>
                  <a:srgbClr val="FF3300"/>
                </a:solidFill>
              </a:rPr>
              <a:t>onclick</a:t>
            </a:r>
            <a:r>
              <a:rPr lang="en-US" altLang="zh-CN"/>
              <a:t>="document.bgColor='red'"</a:t>
            </a:r>
          </a:p>
          <a:p>
            <a:r>
              <a:rPr lang="en-US" altLang="zh-CN"/>
              <a:t>		    </a:t>
            </a:r>
            <a:r>
              <a:rPr lang="en-US" altLang="zh-CN">
                <a:solidFill>
                  <a:srgbClr val="FF3300"/>
                </a:solidFill>
              </a:rPr>
              <a:t>ondblclick</a:t>
            </a:r>
            <a:r>
              <a:rPr lang="en-US" altLang="zh-CN"/>
              <a:t>="document.bgColor='green'"&gt;</a:t>
            </a:r>
          </a:p>
          <a:p>
            <a:r>
              <a:rPr lang="en-US" altLang="zh-CN"/>
              <a:t>&lt;/body&gt;</a:t>
            </a:r>
          </a:p>
          <a:p>
            <a:r>
              <a:rPr lang="en-US" altLang="zh-CN"/>
              <a:t>&lt;/html&gt;</a:t>
            </a:r>
          </a:p>
        </p:txBody>
      </p:sp>
      <p:sp>
        <p:nvSpPr>
          <p:cNvPr id="139268" name="Text Box 5"/>
          <p:cNvSpPr txBox="1">
            <a:spLocks noChangeArrowheads="1"/>
          </p:cNvSpPr>
          <p:nvPr/>
        </p:nvSpPr>
        <p:spPr bwMode="auto">
          <a:xfrm>
            <a:off x="685800" y="4800600"/>
            <a:ext cx="792480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r>
              <a:rPr lang="zh-CN" altLang="en-US">
                <a:solidFill>
                  <a:srgbClr val="FF3300"/>
                </a:solidFill>
              </a:rPr>
              <a:t>单击事件</a:t>
            </a:r>
            <a:r>
              <a:rPr lang="en-US" altLang="zh-CN">
                <a:solidFill>
                  <a:srgbClr val="FF3300"/>
                </a:solidFill>
              </a:rPr>
              <a:t>(onclick)</a:t>
            </a:r>
            <a:r>
              <a:rPr lang="zh-CN" altLang="en-US">
                <a:solidFill>
                  <a:srgbClr val="FF3300"/>
                </a:solidFill>
              </a:rPr>
              <a:t>一般应用于如下对象：</a:t>
            </a:r>
            <a:br>
              <a:rPr lang="zh-CN" altLang="en-US">
                <a:solidFill>
                  <a:srgbClr val="FF3300"/>
                </a:solidFill>
              </a:rPr>
            </a:br>
            <a:r>
              <a:rPr lang="en-US" altLang="zh-CN">
                <a:solidFill>
                  <a:srgbClr val="FF3300"/>
                </a:solidFill>
              </a:rPr>
              <a:t>button		checkbox		image</a:t>
            </a:r>
            <a:br>
              <a:rPr lang="en-US" altLang="zh-CN">
                <a:solidFill>
                  <a:srgbClr val="FF3300"/>
                </a:solidFill>
              </a:rPr>
            </a:br>
            <a:r>
              <a:rPr lang="en-US" altLang="zh-CN">
                <a:solidFill>
                  <a:srgbClr val="FF3300"/>
                </a:solidFill>
              </a:rPr>
              <a:t>link		div			radio</a:t>
            </a:r>
            <a:br>
              <a:rPr lang="en-US" altLang="zh-CN">
                <a:solidFill>
                  <a:srgbClr val="FF3300"/>
                </a:solidFill>
              </a:rPr>
            </a:br>
            <a:r>
              <a:rPr lang="en-US" altLang="zh-CN">
                <a:solidFill>
                  <a:srgbClr val="FF3300"/>
                </a:solidFill>
              </a:rPr>
              <a:t>reset		submit</a:t>
            </a:r>
          </a:p>
        </p:txBody>
      </p:sp>
    </p:spTree>
    <p:extLst>
      <p:ext uri="{BB962C8B-B14F-4D97-AF65-F5344CB8AC3E}">
        <p14:creationId xmlns="" xmlns:p14="http://schemas.microsoft.com/office/powerpoint/2010/main" val="1719703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mtClean="0"/>
              <a:t>event</a:t>
            </a:r>
            <a:r>
              <a:rPr lang="zh-CN" altLang="en-US" smtClean="0"/>
              <a:t>对象</a:t>
            </a:r>
          </a:p>
        </p:txBody>
      </p:sp>
      <p:sp>
        <p:nvSpPr>
          <p:cNvPr id="140291" name="Rectangle 3"/>
          <p:cNvSpPr>
            <a:spLocks noGrp="1" noChangeArrowheads="1"/>
          </p:cNvSpPr>
          <p:nvPr>
            <p:ph type="body" idx="1"/>
          </p:nvPr>
        </p:nvSpPr>
        <p:spPr/>
        <p:txBody>
          <a:bodyPr/>
          <a:lstStyle/>
          <a:p>
            <a:pPr eaLnBrk="1" hangingPunct="1"/>
            <a:r>
              <a:rPr lang="en-US" altLang="zh-CN" dirty="0" smtClean="0"/>
              <a:t>event</a:t>
            </a:r>
            <a:r>
              <a:rPr lang="zh-CN" altLang="en-US" dirty="0" smtClean="0"/>
              <a:t>对象代表事件的各种状态信息。</a:t>
            </a:r>
            <a:br>
              <a:rPr lang="zh-CN" altLang="en-US" dirty="0" smtClean="0"/>
            </a:br>
            <a:r>
              <a:rPr lang="zh-CN" altLang="en-US" sz="1800" dirty="0" smtClean="0"/>
              <a:t>例如，触发事件的元素、用户此刻点击的鼠标位置、按下的键等。一旦事件发生，便会生成</a:t>
            </a:r>
            <a:r>
              <a:rPr lang="en-US" altLang="zh-CN" sz="1800" dirty="0" smtClean="0"/>
              <a:t>event</a:t>
            </a:r>
            <a:r>
              <a:rPr lang="zh-CN" altLang="en-US" sz="1800" dirty="0" smtClean="0"/>
              <a:t>对象，如单击一个按钮，浏览器的内存中就产生相应的 </a:t>
            </a:r>
            <a:r>
              <a:rPr lang="en-US" altLang="zh-CN" sz="1800" dirty="0" smtClean="0"/>
              <a:t>event</a:t>
            </a:r>
            <a:r>
              <a:rPr lang="zh-CN" altLang="en-US" sz="1800" dirty="0" smtClean="0"/>
              <a:t>对象。</a:t>
            </a:r>
            <a:endParaRPr lang="zh-CN" altLang="en-US" dirty="0" smtClean="0"/>
          </a:p>
          <a:p>
            <a:pPr eaLnBrk="1" hangingPunct="1"/>
            <a:r>
              <a:rPr lang="en-US" altLang="zh-CN" dirty="0" smtClean="0"/>
              <a:t>event</a:t>
            </a:r>
            <a:r>
              <a:rPr lang="zh-CN" altLang="en-US" dirty="0" smtClean="0"/>
              <a:t>对象的属性</a:t>
            </a:r>
            <a:br>
              <a:rPr lang="zh-CN" altLang="en-US" dirty="0" smtClean="0"/>
            </a:br>
            <a:r>
              <a:rPr lang="en-US" altLang="zh-CN" sz="1600" dirty="0" err="1" smtClean="0"/>
              <a:t>altKey</a:t>
            </a:r>
            <a:r>
              <a:rPr lang="en-US" altLang="zh-CN" sz="1600" dirty="0" smtClean="0"/>
              <a:t>, 	button, 		</a:t>
            </a:r>
            <a:r>
              <a:rPr lang="en-US" altLang="zh-CN" sz="1600" dirty="0" err="1" smtClean="0"/>
              <a:t>cancelBubble</a:t>
            </a:r>
            <a:r>
              <a:rPr lang="en-US" altLang="zh-CN" sz="1600" dirty="0" smtClean="0"/>
              <a:t>, 		</a:t>
            </a:r>
            <a:r>
              <a:rPr lang="en-US" altLang="zh-CN" sz="1600" dirty="0" err="1" smtClean="0"/>
              <a:t>clientX</a:t>
            </a:r>
            <a:r>
              <a:rPr lang="en-US" altLang="zh-CN" sz="1600" dirty="0" smtClean="0"/>
              <a:t>, </a:t>
            </a:r>
            <a:r>
              <a:rPr lang="en-US" altLang="zh-CN" sz="1600" dirty="0" err="1" smtClean="0"/>
              <a:t>clientY</a:t>
            </a:r>
            <a:r>
              <a:rPr lang="en-US" altLang="zh-CN" sz="1600" dirty="0" smtClean="0"/>
              <a:t>, 	</a:t>
            </a:r>
            <a:r>
              <a:rPr lang="en-US" altLang="zh-CN" sz="1600" dirty="0" err="1" smtClean="0"/>
              <a:t>ctrlKey</a:t>
            </a:r>
            <a:r>
              <a:rPr lang="en-US" altLang="zh-CN" sz="1600" dirty="0" smtClean="0"/>
              <a:t>, 		</a:t>
            </a:r>
            <a:r>
              <a:rPr lang="en-US" altLang="zh-CN" sz="1600" dirty="0" err="1" smtClean="0"/>
              <a:t>fromElement</a:t>
            </a:r>
            <a:r>
              <a:rPr lang="en-US" altLang="zh-CN" sz="1600" dirty="0" smtClean="0"/>
              <a:t>, 		</a:t>
            </a:r>
            <a:r>
              <a:rPr lang="en-US" altLang="zh-CN" sz="1600" dirty="0" err="1" smtClean="0"/>
              <a:t>keyCode</a:t>
            </a:r>
            <a:r>
              <a:rPr lang="en-US" altLang="zh-CN" sz="1600" dirty="0" smtClean="0"/>
              <a:t>, </a:t>
            </a:r>
            <a:r>
              <a:rPr lang="en-US" altLang="zh-CN" sz="1600" dirty="0" err="1" smtClean="0"/>
              <a:t>offsetX</a:t>
            </a:r>
            <a:r>
              <a:rPr lang="en-US" altLang="zh-CN" sz="1600" dirty="0" smtClean="0"/>
              <a:t>, 	</a:t>
            </a:r>
            <a:r>
              <a:rPr lang="en-US" altLang="zh-CN" sz="1600" dirty="0" err="1" smtClean="0"/>
              <a:t>offsetY</a:t>
            </a:r>
            <a:r>
              <a:rPr lang="en-US" altLang="zh-CN" sz="1600" dirty="0" smtClean="0"/>
              <a:t>, 		</a:t>
            </a:r>
            <a:r>
              <a:rPr lang="en-US" altLang="zh-CN" sz="1600" dirty="0" err="1" smtClean="0"/>
              <a:t>propertyName</a:t>
            </a:r>
            <a:r>
              <a:rPr lang="en-US" altLang="zh-CN" sz="1600" dirty="0" smtClean="0"/>
              <a:t>, 		</a:t>
            </a:r>
            <a:r>
              <a:rPr lang="en-US" altLang="zh-CN" sz="1600" dirty="0" err="1" smtClean="0"/>
              <a:t>returnValue</a:t>
            </a:r>
            <a:r>
              <a:rPr lang="en-US" altLang="zh-CN" sz="1600" dirty="0" smtClean="0"/>
              <a:t>, </a:t>
            </a:r>
            <a:r>
              <a:rPr lang="en-US" altLang="zh-CN" sz="1600" dirty="0" err="1" smtClean="0"/>
              <a:t>screenX</a:t>
            </a:r>
            <a:r>
              <a:rPr lang="en-US" altLang="zh-CN" sz="1600" dirty="0" smtClean="0"/>
              <a:t>, 	</a:t>
            </a:r>
            <a:r>
              <a:rPr lang="en-US" altLang="zh-CN" sz="1600" dirty="0" err="1" smtClean="0"/>
              <a:t>screenY</a:t>
            </a:r>
            <a:r>
              <a:rPr lang="en-US" altLang="zh-CN" sz="1600" dirty="0" smtClean="0"/>
              <a:t>, 	</a:t>
            </a:r>
            <a:r>
              <a:rPr lang="en-US" altLang="zh-CN" sz="1600" dirty="0" err="1" smtClean="0"/>
              <a:t>shiftKey</a:t>
            </a:r>
            <a:r>
              <a:rPr lang="en-US" altLang="zh-CN" sz="1600" dirty="0" smtClean="0"/>
              <a:t>, 		</a:t>
            </a:r>
            <a:r>
              <a:rPr lang="en-US" altLang="zh-CN" sz="1600" dirty="0" err="1" smtClean="0"/>
              <a:t>srcElement</a:t>
            </a:r>
            <a:r>
              <a:rPr lang="en-US" altLang="zh-CN" sz="1600" dirty="0" smtClean="0"/>
              <a:t>, </a:t>
            </a:r>
            <a:r>
              <a:rPr lang="en-US" altLang="zh-CN" sz="1600" dirty="0" err="1" smtClean="0"/>
              <a:t>srcFilter</a:t>
            </a:r>
            <a:r>
              <a:rPr lang="en-US" altLang="zh-CN" sz="1600" dirty="0" smtClean="0"/>
              <a:t>, 	</a:t>
            </a:r>
            <a:r>
              <a:rPr lang="en-US" altLang="zh-CN" sz="1600" dirty="0" err="1" smtClean="0"/>
              <a:t>toElement</a:t>
            </a:r>
            <a:r>
              <a:rPr lang="en-US" altLang="zh-CN" sz="1600" dirty="0" smtClean="0"/>
              <a:t>, 	type, 			x, y</a:t>
            </a:r>
          </a:p>
          <a:p>
            <a:pPr eaLnBrk="1" hangingPunct="1">
              <a:buFont typeface="Wingdings" pitchFamily="2" charset="2"/>
              <a:buNone/>
            </a:pPr>
            <a:endParaRPr lang="en-US" altLang="zh-CN" sz="1600" dirty="0" smtClean="0"/>
          </a:p>
          <a:p>
            <a:pPr eaLnBrk="1" hangingPunct="1">
              <a:buFont typeface="Wingdings" pitchFamily="2" charset="2"/>
              <a:buNone/>
            </a:pPr>
            <a:endParaRPr lang="en-US" altLang="zh-CN" dirty="0" smtClean="0"/>
          </a:p>
        </p:txBody>
      </p:sp>
    </p:spTree>
    <p:extLst>
      <p:ext uri="{BB962C8B-B14F-4D97-AF65-F5344CB8AC3E}">
        <p14:creationId xmlns="" xmlns:p14="http://schemas.microsoft.com/office/powerpoint/2010/main" val="24491281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zh-CN" smtClean="0"/>
              <a:t>event</a:t>
            </a:r>
            <a:r>
              <a:rPr lang="zh-CN" altLang="en-US" smtClean="0"/>
              <a:t>对象</a:t>
            </a:r>
          </a:p>
        </p:txBody>
      </p:sp>
      <p:sp>
        <p:nvSpPr>
          <p:cNvPr id="141315" name="Rectangle 3"/>
          <p:cNvSpPr>
            <a:spLocks noGrp="1" noChangeArrowheads="1"/>
          </p:cNvSpPr>
          <p:nvPr>
            <p:ph type="body" idx="1"/>
          </p:nvPr>
        </p:nvSpPr>
        <p:spPr/>
        <p:txBody>
          <a:bodyPr/>
          <a:lstStyle/>
          <a:p>
            <a:pPr eaLnBrk="1" hangingPunct="1"/>
            <a:r>
              <a:rPr lang="en-US" altLang="zh-CN" sz="1700" b="1" smtClean="0"/>
              <a:t>altKey</a:t>
            </a:r>
            <a:br>
              <a:rPr lang="en-US" altLang="zh-CN" sz="1700" b="1" smtClean="0"/>
            </a:br>
            <a:r>
              <a:rPr lang="zh-CN" altLang="en-US" sz="1800" smtClean="0"/>
              <a:t>描述：检查</a:t>
            </a:r>
            <a:r>
              <a:rPr lang="en-US" altLang="zh-CN" sz="1800" smtClean="0"/>
              <a:t>alt</a:t>
            </a:r>
            <a:r>
              <a:rPr lang="zh-CN" altLang="en-US" sz="1800" smtClean="0"/>
              <a:t>键的状态。</a:t>
            </a:r>
            <a:br>
              <a:rPr lang="zh-CN" altLang="en-US" sz="1800" smtClean="0"/>
            </a:br>
            <a:r>
              <a:rPr lang="zh-CN" altLang="en-US" sz="1800" smtClean="0"/>
              <a:t>语法：</a:t>
            </a:r>
            <a:r>
              <a:rPr lang="en-US" altLang="zh-CN" sz="1800" smtClean="0"/>
              <a:t>event.altKey</a:t>
            </a:r>
            <a:br>
              <a:rPr lang="en-US" altLang="zh-CN" sz="1800" smtClean="0"/>
            </a:br>
            <a:r>
              <a:rPr lang="zh-CN" altLang="en-US" sz="1800" smtClean="0"/>
              <a:t>可能的值：当</a:t>
            </a:r>
            <a:r>
              <a:rPr lang="en-US" altLang="zh-CN" sz="1800" smtClean="0"/>
              <a:t>alt</a:t>
            </a:r>
            <a:r>
              <a:rPr lang="zh-CN" altLang="en-US" sz="1800" smtClean="0"/>
              <a:t>键按下时，值为 </a:t>
            </a:r>
            <a:r>
              <a:rPr lang="en-US" altLang="zh-CN" sz="1800" smtClean="0"/>
              <a:t>TRUE </a:t>
            </a:r>
            <a:r>
              <a:rPr lang="zh-CN" altLang="en-US" sz="1800" smtClean="0"/>
              <a:t>，否则为 </a:t>
            </a:r>
            <a:r>
              <a:rPr lang="en-US" altLang="zh-CN" sz="1800" smtClean="0"/>
              <a:t>FALSE </a:t>
            </a:r>
            <a:r>
              <a:rPr lang="zh-CN" altLang="en-US" sz="1800" smtClean="0"/>
              <a:t>。只读。</a:t>
            </a:r>
            <a:endParaRPr lang="zh-CN" altLang="en-US" b="1" smtClean="0"/>
          </a:p>
          <a:p>
            <a:pPr eaLnBrk="1" hangingPunct="1"/>
            <a:r>
              <a:rPr lang="en-US" altLang="zh-CN" sz="1700" b="1" smtClean="0"/>
              <a:t>button</a:t>
            </a:r>
          </a:p>
          <a:p>
            <a:pPr eaLnBrk="1" hangingPunct="1">
              <a:buFont typeface="Wingdings" pitchFamily="2" charset="2"/>
              <a:buNone/>
            </a:pPr>
            <a:r>
              <a:rPr lang="en-US" altLang="zh-CN" sz="2100" b="1" smtClean="0"/>
              <a:t>	</a:t>
            </a:r>
            <a:r>
              <a:rPr lang="zh-CN" altLang="en-US" sz="1800" smtClean="0"/>
              <a:t>描述：检查按下的鼠标键。</a:t>
            </a:r>
            <a:br>
              <a:rPr lang="zh-CN" altLang="en-US" sz="1800" smtClean="0"/>
            </a:br>
            <a:r>
              <a:rPr lang="zh-CN" altLang="en-US" sz="1800" smtClean="0"/>
              <a:t>语法：</a:t>
            </a:r>
            <a:r>
              <a:rPr lang="en-US" altLang="zh-CN" sz="1800" smtClean="0"/>
              <a:t>event.button</a:t>
            </a:r>
            <a:br>
              <a:rPr lang="en-US" altLang="zh-CN" sz="1800" smtClean="0"/>
            </a:br>
            <a:r>
              <a:rPr lang="zh-CN" altLang="en-US" sz="1800" smtClean="0"/>
              <a:t>可能的值：</a:t>
            </a:r>
            <a:br>
              <a:rPr lang="zh-CN" altLang="en-US" sz="1800" smtClean="0"/>
            </a:br>
            <a:r>
              <a:rPr lang="en-US" altLang="zh-CN" sz="1800" smtClean="0"/>
              <a:t>0 </a:t>
            </a:r>
            <a:r>
              <a:rPr lang="zh-CN" altLang="en-US" sz="1800" smtClean="0"/>
              <a:t>没按键 	</a:t>
            </a:r>
            <a:r>
              <a:rPr lang="en-US" altLang="zh-CN" sz="1800" smtClean="0"/>
              <a:t>1 </a:t>
            </a:r>
            <a:r>
              <a:rPr lang="zh-CN" altLang="en-US" sz="1800" smtClean="0"/>
              <a:t>按左键 	 </a:t>
            </a:r>
            <a:r>
              <a:rPr lang="en-US" altLang="zh-CN" sz="1800" smtClean="0"/>
              <a:t>2 </a:t>
            </a:r>
            <a:r>
              <a:rPr lang="zh-CN" altLang="en-US" sz="1800" smtClean="0"/>
              <a:t>按右键 	 </a:t>
            </a:r>
            <a:r>
              <a:rPr lang="en-US" altLang="zh-CN" sz="1800" smtClean="0"/>
              <a:t>3 </a:t>
            </a:r>
            <a:r>
              <a:rPr lang="zh-CN" altLang="en-US" sz="1800" smtClean="0"/>
              <a:t>按左右键 </a:t>
            </a:r>
            <a:br>
              <a:rPr lang="zh-CN" altLang="en-US" sz="1800" smtClean="0"/>
            </a:br>
            <a:r>
              <a:rPr lang="en-US" altLang="zh-CN" sz="1800" smtClean="0"/>
              <a:t>4 </a:t>
            </a:r>
            <a:r>
              <a:rPr lang="zh-CN" altLang="en-US" sz="1800" smtClean="0"/>
              <a:t>按中间键 	</a:t>
            </a:r>
            <a:r>
              <a:rPr lang="en-US" altLang="zh-CN" sz="1800" smtClean="0"/>
              <a:t>5 </a:t>
            </a:r>
            <a:r>
              <a:rPr lang="zh-CN" altLang="en-US" sz="1800" smtClean="0"/>
              <a:t>按左键和中间键 </a:t>
            </a:r>
            <a:r>
              <a:rPr lang="en-US" altLang="zh-CN" sz="1800" smtClean="0"/>
              <a:t>6 </a:t>
            </a:r>
            <a:r>
              <a:rPr lang="zh-CN" altLang="en-US" sz="1800" smtClean="0"/>
              <a:t>按右键和中间键 </a:t>
            </a:r>
            <a:r>
              <a:rPr lang="en-US" altLang="zh-CN" sz="1800" smtClean="0"/>
              <a:t>7 </a:t>
            </a:r>
            <a:r>
              <a:rPr lang="zh-CN" altLang="en-US" sz="1800" smtClean="0"/>
              <a:t>按所有的键</a:t>
            </a:r>
            <a:br>
              <a:rPr lang="zh-CN" altLang="en-US" sz="1800" smtClean="0"/>
            </a:br>
            <a:r>
              <a:rPr lang="zh-CN" altLang="en-US" sz="1800" smtClean="0"/>
              <a:t>这个属性仅用于</a:t>
            </a:r>
            <a:r>
              <a:rPr lang="en-US" altLang="zh-CN" sz="1800" smtClean="0"/>
              <a:t>onmousedown, onmouseup, </a:t>
            </a:r>
            <a:r>
              <a:rPr lang="zh-CN" altLang="en-US" sz="1800" smtClean="0"/>
              <a:t>和 </a:t>
            </a:r>
            <a:r>
              <a:rPr lang="en-US" altLang="zh-CN" sz="1800" smtClean="0"/>
              <a:t>onmousemove </a:t>
            </a:r>
            <a:r>
              <a:rPr lang="zh-CN" altLang="en-US" sz="1800" smtClean="0"/>
              <a:t>事件。对其他事件，不管鼠标状态如何，都返回 </a:t>
            </a:r>
            <a:r>
              <a:rPr lang="en-US" altLang="zh-CN" sz="1800" smtClean="0"/>
              <a:t>0</a:t>
            </a:r>
            <a:r>
              <a:rPr lang="zh-CN" altLang="en-US" sz="1800" smtClean="0"/>
              <a:t>（比如</a:t>
            </a:r>
            <a:r>
              <a:rPr lang="en-US" altLang="zh-CN" sz="1800" smtClean="0"/>
              <a:t>onclick</a:t>
            </a:r>
            <a:r>
              <a:rPr lang="zh-CN" altLang="en-US" sz="1800" smtClean="0"/>
              <a:t>）。</a:t>
            </a:r>
          </a:p>
        </p:txBody>
      </p:sp>
    </p:spTree>
    <p:extLst>
      <p:ext uri="{BB962C8B-B14F-4D97-AF65-F5344CB8AC3E}">
        <p14:creationId xmlns="" xmlns:p14="http://schemas.microsoft.com/office/powerpoint/2010/main" val="90499220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smtClean="0"/>
              <a:t>event</a:t>
            </a:r>
            <a:r>
              <a:rPr lang="zh-CN" altLang="en-US" smtClean="0"/>
              <a:t>对象</a:t>
            </a:r>
          </a:p>
        </p:txBody>
      </p:sp>
      <p:sp>
        <p:nvSpPr>
          <p:cNvPr id="142339" name="Rectangle 3"/>
          <p:cNvSpPr>
            <a:spLocks noGrp="1" noChangeArrowheads="1"/>
          </p:cNvSpPr>
          <p:nvPr>
            <p:ph type="body" idx="1"/>
          </p:nvPr>
        </p:nvSpPr>
        <p:spPr>
          <a:xfrm>
            <a:off x="566738" y="1752600"/>
            <a:ext cx="8001000" cy="4495800"/>
          </a:xfrm>
        </p:spPr>
        <p:txBody>
          <a:bodyPr/>
          <a:lstStyle/>
          <a:p>
            <a:pPr eaLnBrk="1" hangingPunct="1">
              <a:lnSpc>
                <a:spcPct val="80000"/>
              </a:lnSpc>
            </a:pPr>
            <a:r>
              <a:rPr lang="en-US" altLang="zh-CN" sz="1700" b="1" smtClean="0"/>
              <a:t>keyCode</a:t>
            </a:r>
            <a:br>
              <a:rPr lang="en-US" altLang="zh-CN" sz="1700" b="1" smtClean="0"/>
            </a:br>
            <a:r>
              <a:rPr lang="zh-CN" altLang="en-US" sz="1800" smtClean="0"/>
              <a:t>描述：检测键盘事件相对应的内码。 </a:t>
            </a:r>
          </a:p>
          <a:p>
            <a:pPr eaLnBrk="1" hangingPunct="1">
              <a:lnSpc>
                <a:spcPct val="80000"/>
              </a:lnSpc>
            </a:pPr>
            <a:r>
              <a:rPr lang="en-US" altLang="zh-CN" sz="1700" b="1" smtClean="0"/>
              <a:t>shiftKey</a:t>
            </a:r>
            <a:br>
              <a:rPr lang="en-US" altLang="zh-CN" sz="1700" b="1" smtClean="0"/>
            </a:br>
            <a:r>
              <a:rPr lang="zh-CN" altLang="en-US" sz="1800" smtClean="0"/>
              <a:t>描述：检查</a:t>
            </a:r>
            <a:r>
              <a:rPr lang="en-US" altLang="zh-CN" sz="1800" smtClean="0"/>
              <a:t>shift</a:t>
            </a:r>
            <a:r>
              <a:rPr lang="zh-CN" altLang="en-US" sz="1800" smtClean="0"/>
              <a:t>键的状态。</a:t>
            </a:r>
            <a:br>
              <a:rPr lang="zh-CN" altLang="en-US" sz="1800" smtClean="0"/>
            </a:br>
            <a:r>
              <a:rPr lang="zh-CN" altLang="en-US" sz="1800" smtClean="0"/>
              <a:t>语法：</a:t>
            </a:r>
            <a:r>
              <a:rPr lang="en-US" altLang="zh-CN" sz="1800" smtClean="0"/>
              <a:t>event.shiftKey</a:t>
            </a:r>
            <a:br>
              <a:rPr lang="en-US" altLang="zh-CN" sz="1800" smtClean="0"/>
            </a:br>
            <a:r>
              <a:rPr lang="zh-CN" altLang="en-US" sz="1800" smtClean="0"/>
              <a:t>可能的值：当</a:t>
            </a:r>
            <a:r>
              <a:rPr lang="en-US" altLang="zh-CN" sz="1800" smtClean="0"/>
              <a:t>shift</a:t>
            </a:r>
            <a:r>
              <a:rPr lang="zh-CN" altLang="en-US" sz="1800" smtClean="0"/>
              <a:t>键按下时，值为 </a:t>
            </a:r>
            <a:r>
              <a:rPr lang="en-US" altLang="zh-CN" sz="1800" smtClean="0"/>
              <a:t>TRUE </a:t>
            </a:r>
            <a:r>
              <a:rPr lang="zh-CN" altLang="en-US" sz="1800" smtClean="0"/>
              <a:t>，否则为 </a:t>
            </a:r>
            <a:r>
              <a:rPr lang="en-US" altLang="zh-CN" sz="1800" smtClean="0"/>
              <a:t>FALSE </a:t>
            </a:r>
            <a:r>
              <a:rPr lang="zh-CN" altLang="en-US" sz="1800" smtClean="0"/>
              <a:t>。只读。</a:t>
            </a:r>
            <a:endParaRPr lang="zh-CN" altLang="en-US" sz="1800" b="1" smtClean="0"/>
          </a:p>
          <a:p>
            <a:pPr eaLnBrk="1" hangingPunct="1">
              <a:lnSpc>
                <a:spcPct val="80000"/>
              </a:lnSpc>
            </a:pPr>
            <a:r>
              <a:rPr lang="en-US" altLang="zh-CN" sz="1700" b="1" smtClean="0"/>
              <a:t>srcElement</a:t>
            </a:r>
            <a:r>
              <a:rPr lang="en-US" altLang="zh-CN" sz="1700" smtClean="0"/>
              <a:t/>
            </a:r>
            <a:br>
              <a:rPr lang="en-US" altLang="zh-CN" sz="1700" smtClean="0"/>
            </a:br>
            <a:r>
              <a:rPr lang="zh-CN" altLang="en-US" sz="1800" smtClean="0"/>
              <a:t>描述：返回触发事件的元素。只读。</a:t>
            </a:r>
            <a:br>
              <a:rPr lang="zh-CN" altLang="en-US" sz="1800" smtClean="0"/>
            </a:br>
            <a:r>
              <a:rPr lang="zh-CN" altLang="en-US" sz="1800" smtClean="0"/>
              <a:t>语法：</a:t>
            </a:r>
            <a:r>
              <a:rPr lang="en-US" altLang="zh-CN" sz="1800" smtClean="0"/>
              <a:t>event.srcElement</a:t>
            </a:r>
          </a:p>
          <a:p>
            <a:pPr eaLnBrk="1" hangingPunct="1">
              <a:lnSpc>
                <a:spcPct val="80000"/>
              </a:lnSpc>
            </a:pPr>
            <a:r>
              <a:rPr lang="en-US" altLang="zh-CN" sz="1700" b="1" smtClean="0"/>
              <a:t>type</a:t>
            </a:r>
            <a:r>
              <a:rPr lang="en-US" altLang="zh-CN" sz="1700" smtClean="0"/>
              <a:t/>
            </a:r>
            <a:br>
              <a:rPr lang="en-US" altLang="zh-CN" sz="1700" smtClean="0"/>
            </a:br>
            <a:r>
              <a:rPr lang="zh-CN" altLang="en-US" sz="1800" smtClean="0"/>
              <a:t>描述：返回事件名。</a:t>
            </a:r>
            <a:br>
              <a:rPr lang="zh-CN" altLang="en-US" sz="1800" smtClean="0"/>
            </a:br>
            <a:r>
              <a:rPr lang="zh-CN" altLang="en-US" sz="1800" smtClean="0"/>
              <a:t>语法：</a:t>
            </a:r>
            <a:r>
              <a:rPr lang="en-US" altLang="zh-CN" sz="1800" smtClean="0"/>
              <a:t>event.type</a:t>
            </a:r>
            <a:br>
              <a:rPr lang="en-US" altLang="zh-CN" sz="1800" smtClean="0"/>
            </a:br>
            <a:r>
              <a:rPr lang="zh-CN" altLang="en-US" sz="1800" smtClean="0"/>
              <a:t>注释：返回没有</a:t>
            </a:r>
            <a:r>
              <a:rPr lang="zh-CN" altLang="en-US" sz="1800" smtClean="0">
                <a:latin typeface="Arial" charset="0"/>
              </a:rPr>
              <a:t>“</a:t>
            </a:r>
            <a:r>
              <a:rPr lang="en-US" altLang="zh-CN" sz="1800" smtClean="0"/>
              <a:t>on</a:t>
            </a:r>
            <a:r>
              <a:rPr lang="en-US" altLang="zh-CN" sz="1800" smtClean="0">
                <a:latin typeface="Arial" charset="0"/>
              </a:rPr>
              <a:t>”</a:t>
            </a:r>
            <a:r>
              <a:rPr lang="zh-CN" altLang="en-US" sz="1800" smtClean="0"/>
              <a:t>作为前缀的事件名，</a:t>
            </a:r>
            <a:br>
              <a:rPr lang="zh-CN" altLang="en-US" sz="1800" smtClean="0"/>
            </a:br>
            <a:r>
              <a:rPr lang="zh-CN" altLang="en-US" sz="1800" smtClean="0"/>
              <a:t>比如，</a:t>
            </a:r>
            <a:r>
              <a:rPr lang="en-US" altLang="zh-CN" sz="1800" smtClean="0"/>
              <a:t>onclick</a:t>
            </a:r>
            <a:r>
              <a:rPr lang="zh-CN" altLang="en-US" sz="1800" smtClean="0"/>
              <a:t>事件返回的</a:t>
            </a:r>
            <a:r>
              <a:rPr lang="en-US" altLang="zh-CN" sz="1800" smtClean="0"/>
              <a:t>type</a:t>
            </a:r>
            <a:r>
              <a:rPr lang="zh-CN" altLang="en-US" sz="1800" smtClean="0"/>
              <a:t>是</a:t>
            </a:r>
            <a:r>
              <a:rPr lang="en-US" altLang="zh-CN" sz="1800" smtClean="0"/>
              <a:t>click</a:t>
            </a:r>
            <a:r>
              <a:rPr lang="zh-CN" altLang="en-US" sz="1800" smtClean="0"/>
              <a:t>。只读。</a:t>
            </a:r>
          </a:p>
          <a:p>
            <a:pPr eaLnBrk="1" hangingPunct="1">
              <a:lnSpc>
                <a:spcPct val="80000"/>
              </a:lnSpc>
            </a:pPr>
            <a:r>
              <a:rPr lang="en-US" altLang="zh-CN" sz="1600" b="1" smtClean="0"/>
              <a:t>x,y</a:t>
            </a:r>
            <a:br>
              <a:rPr lang="en-US" altLang="zh-CN" sz="1600" b="1" smtClean="0"/>
            </a:br>
            <a:r>
              <a:rPr lang="zh-CN" altLang="en-US" sz="1800" b="1" smtClean="0"/>
              <a:t>描述：</a:t>
            </a:r>
            <a:r>
              <a:rPr lang="zh-CN" altLang="en-US" sz="1800" smtClean="0"/>
              <a:t>返回鼠标相对于</a:t>
            </a:r>
            <a:r>
              <a:rPr lang="en-US" altLang="zh-CN" sz="1800" smtClean="0"/>
              <a:t>css</a:t>
            </a:r>
            <a:r>
              <a:rPr lang="zh-CN" altLang="en-US" sz="1800" smtClean="0"/>
              <a:t>属性中有</a:t>
            </a:r>
            <a:r>
              <a:rPr lang="en-US" altLang="zh-CN" sz="1800" smtClean="0"/>
              <a:t>position</a:t>
            </a:r>
            <a:r>
              <a:rPr lang="zh-CN" altLang="en-US" sz="1800" smtClean="0"/>
              <a:t>属性的上级元素的</a:t>
            </a:r>
            <a:r>
              <a:rPr lang="en-US" altLang="zh-CN" sz="1800" smtClean="0"/>
              <a:t>x</a:t>
            </a:r>
            <a:r>
              <a:rPr lang="zh-CN" altLang="en-US" sz="1800" smtClean="0"/>
              <a:t>轴坐标。如果没有</a:t>
            </a:r>
            <a:r>
              <a:rPr lang="en-US" altLang="zh-CN" sz="1800" smtClean="0"/>
              <a:t>css</a:t>
            </a:r>
            <a:r>
              <a:rPr lang="zh-CN" altLang="en-US" sz="1800" smtClean="0"/>
              <a:t>属性中有</a:t>
            </a:r>
            <a:r>
              <a:rPr lang="en-US" altLang="zh-CN" sz="1800" smtClean="0"/>
              <a:t>position</a:t>
            </a:r>
            <a:r>
              <a:rPr lang="zh-CN" altLang="en-US" sz="1800" smtClean="0"/>
              <a:t>属性的上级元素，默认以</a:t>
            </a:r>
            <a:r>
              <a:rPr lang="en-US" altLang="zh-CN" sz="1800" smtClean="0"/>
              <a:t>BODY</a:t>
            </a:r>
            <a:r>
              <a:rPr lang="zh-CN" altLang="en-US" sz="1800" smtClean="0"/>
              <a:t>元素作为参考对象。</a:t>
            </a:r>
          </a:p>
          <a:p>
            <a:pPr eaLnBrk="1" hangingPunct="1">
              <a:lnSpc>
                <a:spcPct val="80000"/>
              </a:lnSpc>
              <a:buFont typeface="Wingdings" pitchFamily="2" charset="2"/>
              <a:buNone/>
            </a:pPr>
            <a:endParaRPr lang="en-US" altLang="zh-CN" sz="1700" smtClean="0"/>
          </a:p>
        </p:txBody>
      </p:sp>
    </p:spTree>
    <p:extLst>
      <p:ext uri="{BB962C8B-B14F-4D97-AF65-F5344CB8AC3E}">
        <p14:creationId xmlns="" xmlns:p14="http://schemas.microsoft.com/office/powerpoint/2010/main" val="35352289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smtClean="0"/>
              <a:t>事件及事件属性的使用举例</a:t>
            </a:r>
            <a:r>
              <a:rPr lang="en-US" altLang="zh-CN" smtClean="0"/>
              <a:t>1</a:t>
            </a:r>
          </a:p>
        </p:txBody>
      </p:sp>
      <p:sp>
        <p:nvSpPr>
          <p:cNvPr id="366597" name="Rectangle 5"/>
          <p:cNvSpPr>
            <a:spLocks noChangeArrowheads="1"/>
          </p:cNvSpPr>
          <p:nvPr/>
        </p:nvSpPr>
        <p:spPr bwMode="auto">
          <a:xfrm>
            <a:off x="609600" y="1676400"/>
            <a:ext cx="8229600" cy="5013325"/>
          </a:xfrm>
          <a:prstGeom prst="rect">
            <a:avLst/>
          </a:prstGeom>
          <a:solidFill>
            <a:srgbClr val="E0E0E0"/>
          </a:solidFill>
          <a:ln w="28575" algn="ctr">
            <a:solidFill>
              <a:schemeClr val="tx1"/>
            </a:solidFill>
            <a:miter lim="800000"/>
            <a:headEnd/>
            <a:tailEnd/>
          </a:ln>
        </p:spPr>
        <p:txBody>
          <a:bodyPr anchor="ctr">
            <a:spAutoFit/>
          </a:bodyPr>
          <a:lstStyle/>
          <a:p>
            <a:r>
              <a:rPr lang="en-US" altLang="zh-CN" sz="1400"/>
              <a:t>&lt;html&gt;</a:t>
            </a:r>
          </a:p>
          <a:p>
            <a:r>
              <a:rPr lang="en-US" altLang="zh-CN" sz="1400"/>
              <a:t>	&lt;head&gt;&lt;title&gt;Mouse Events Example&lt;/title&gt;</a:t>
            </a:r>
          </a:p>
          <a:p>
            <a:r>
              <a:rPr lang="en-US" altLang="zh-CN" sz="1400"/>
              <a:t>	   	&lt;script language="javascript"&gt;</a:t>
            </a:r>
          </a:p>
          <a:p>
            <a:r>
              <a:rPr lang="en-US" altLang="zh-CN" sz="1400"/>
              <a:t>			function handleEvent(oEvent)</a:t>
            </a:r>
          </a:p>
          <a:p>
            <a:r>
              <a:rPr lang="en-US" altLang="zh-CN" sz="1400"/>
              <a:t>			{</a:t>
            </a:r>
          </a:p>
          <a:p>
            <a:r>
              <a:rPr lang="en-US" altLang="zh-CN" sz="1400"/>
              <a:t>				var oTextbox = document.getElementById("txt1");</a:t>
            </a:r>
          </a:p>
          <a:p>
            <a:r>
              <a:rPr lang="en-US" altLang="zh-CN" sz="1400"/>
              <a:t>				oTextbox.value += "\n" + oEvent.type;</a:t>
            </a:r>
          </a:p>
          <a:p>
            <a:r>
              <a:rPr lang="en-US" altLang="zh-CN" sz="1400"/>
              <a:t>			}</a:t>
            </a:r>
          </a:p>
          <a:p>
            <a:r>
              <a:rPr lang="en-US" altLang="zh-CN" sz="1400"/>
              <a:t>		&lt;/script&gt;</a:t>
            </a:r>
          </a:p>
          <a:p>
            <a:r>
              <a:rPr lang="en-US" altLang="zh-CN" sz="1400"/>
              <a:t>	&lt;/head&gt;</a:t>
            </a:r>
          </a:p>
          <a:p>
            <a:r>
              <a:rPr lang="en-US" altLang="zh-CN" sz="1400"/>
              <a:t>	&lt;body&gt;</a:t>
            </a:r>
          </a:p>
          <a:p>
            <a:r>
              <a:rPr lang="en-US" altLang="zh-CN" sz="1400"/>
              <a:t>		&lt;p&gt;</a:t>
            </a:r>
            <a:r>
              <a:rPr lang="zh-CN" altLang="en-US" sz="1400"/>
              <a:t>在红色方块上移动鼠标、单击或双击</a:t>
            </a:r>
            <a:r>
              <a:rPr lang="en-US" altLang="zh-CN" sz="1400"/>
              <a:t>&lt;/p&gt;</a:t>
            </a:r>
          </a:p>
          <a:p>
            <a:r>
              <a:rPr lang="en-US" altLang="zh-CN" sz="1400"/>
              <a:t>		&lt;div id="div1" style="width:100px;height=100px;background-color:red"</a:t>
            </a:r>
          </a:p>
          <a:p>
            <a:r>
              <a:rPr lang="en-US" altLang="zh-CN" sz="1400"/>
              <a:t>			onmouseover   = "handleEvent(event)"</a:t>
            </a:r>
          </a:p>
          <a:p>
            <a:r>
              <a:rPr lang="en-US" altLang="zh-CN" sz="1400"/>
              <a:t>			onmouseout     = "handleEvent(event)"</a:t>
            </a:r>
          </a:p>
          <a:p>
            <a:r>
              <a:rPr lang="en-US" altLang="zh-CN" sz="1400"/>
              <a:t>			onmousedown = "handleEvent(event)"</a:t>
            </a:r>
          </a:p>
          <a:p>
            <a:r>
              <a:rPr lang="en-US" altLang="zh-CN" sz="1400"/>
              <a:t>			onmouseup      = "handleEvent(event)"</a:t>
            </a:r>
          </a:p>
          <a:p>
            <a:r>
              <a:rPr lang="en-US" altLang="zh-CN" sz="1400"/>
              <a:t>			onclick     	        = "handleEvent(event)"</a:t>
            </a:r>
          </a:p>
          <a:p>
            <a:r>
              <a:rPr lang="en-US" altLang="zh-CN" sz="1400"/>
              <a:t>			ondblclick         = "handleEvent(event)"&gt;</a:t>
            </a:r>
          </a:p>
          <a:p>
            <a:r>
              <a:rPr lang="en-US" altLang="zh-CN" sz="1400"/>
              <a:t>		&lt;/div&gt;</a:t>
            </a:r>
          </a:p>
          <a:p>
            <a:r>
              <a:rPr lang="en-US" altLang="zh-CN" sz="1400"/>
              <a:t>		&lt;p&gt;&lt;textarea id="txt1" rows="15" cols="50"&gt;&lt;/textarea&gt;&lt;/p&gt;</a:t>
            </a:r>
          </a:p>
          <a:p>
            <a:r>
              <a:rPr lang="en-US" altLang="zh-CN" sz="1400"/>
              <a:t>	&lt;/body&gt;</a:t>
            </a:r>
          </a:p>
          <a:p>
            <a:r>
              <a:rPr lang="en-US" altLang="zh-CN" sz="1400"/>
              <a:t>&lt;/html&gt;</a:t>
            </a:r>
            <a:endParaRPr lang="en-US" altLang="zh-CN">
              <a:solidFill>
                <a:schemeClr val="folHlink"/>
              </a:solidFill>
              <a:latin typeface="Courier New" pitchFamily="49" charset="0"/>
              <a:ea typeface="宋体" pitchFamily="2" charset="-122"/>
              <a:cs typeface="Courier New" pitchFamily="49" charset="0"/>
            </a:endParaRPr>
          </a:p>
        </p:txBody>
      </p:sp>
    </p:spTree>
    <p:extLst>
      <p:ext uri="{BB962C8B-B14F-4D97-AF65-F5344CB8AC3E}">
        <p14:creationId xmlns="" xmlns:p14="http://schemas.microsoft.com/office/powerpoint/2010/main" val="1090500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6597"/>
                                        </p:tgtEl>
                                        <p:attrNameLst>
                                          <p:attrName>style.visibility</p:attrName>
                                        </p:attrNameLst>
                                      </p:cBhvr>
                                      <p:to>
                                        <p:strVal val="visible"/>
                                      </p:to>
                                    </p:set>
                                    <p:animEffect transition="in" filter="fade">
                                      <p:cBhvr>
                                        <p:cTn id="7" dur="1000"/>
                                        <p:tgtEl>
                                          <p:spTgt spid="366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一个简单的</a:t>
            </a:r>
            <a:r>
              <a:rPr lang="en-US" altLang="zh-CN" smtClean="0"/>
              <a:t>JavaScript</a:t>
            </a:r>
            <a:r>
              <a:rPr lang="zh-CN" altLang="en-US" smtClean="0"/>
              <a:t>程序 </a:t>
            </a:r>
          </a:p>
        </p:txBody>
      </p:sp>
      <p:sp>
        <p:nvSpPr>
          <p:cNvPr id="15363" name="Rectangle 3"/>
          <p:cNvSpPr>
            <a:spLocks noGrp="1" noChangeArrowheads="1"/>
          </p:cNvSpPr>
          <p:nvPr>
            <p:ph type="body" sz="half" idx="1"/>
          </p:nvPr>
        </p:nvSpPr>
        <p:spPr>
          <a:xfrm>
            <a:off x="566738" y="1752600"/>
            <a:ext cx="8001000" cy="2514600"/>
          </a:xfrm>
        </p:spPr>
        <p:txBody>
          <a:bodyPr/>
          <a:lstStyle/>
          <a:p>
            <a:pPr eaLnBrk="1" hangingPunct="1">
              <a:lnSpc>
                <a:spcPct val="90000"/>
              </a:lnSpc>
            </a:pPr>
            <a:r>
              <a:rPr lang="en-US" altLang="zh-CN" sz="2200" dirty="0" smtClean="0"/>
              <a:t>&lt;html&gt;</a:t>
            </a:r>
            <a:br>
              <a:rPr lang="en-US" altLang="zh-CN" sz="2200" dirty="0" smtClean="0"/>
            </a:br>
            <a:r>
              <a:rPr lang="en-US" altLang="zh-CN" sz="2200" dirty="0" smtClean="0"/>
              <a:t>&lt;head&gt;</a:t>
            </a:r>
            <a:br>
              <a:rPr lang="en-US" altLang="zh-CN" sz="2200" dirty="0" smtClean="0"/>
            </a:br>
            <a:r>
              <a:rPr lang="en-US" altLang="zh-CN" sz="2200" dirty="0" smtClean="0"/>
              <a:t>&lt;script Language =</a:t>
            </a:r>
            <a:r>
              <a:rPr lang="en-US" altLang="zh-CN" sz="2200" dirty="0" smtClean="0">
                <a:latin typeface="Arial" charset="0"/>
              </a:rPr>
              <a:t>“</a:t>
            </a:r>
            <a:r>
              <a:rPr lang="en-US" altLang="zh-CN" sz="2200" dirty="0" err="1" smtClean="0"/>
              <a:t>javascript</a:t>
            </a:r>
            <a:r>
              <a:rPr lang="en-US" altLang="zh-CN" sz="2200" dirty="0" smtClean="0">
                <a:latin typeface="Arial" charset="0"/>
              </a:rPr>
              <a:t>”</a:t>
            </a:r>
            <a:r>
              <a:rPr lang="en-US" altLang="zh-CN" sz="2200" dirty="0" smtClean="0"/>
              <a:t>&gt;</a:t>
            </a:r>
            <a:br>
              <a:rPr lang="en-US" altLang="zh-CN" sz="2200" dirty="0" smtClean="0"/>
            </a:br>
            <a:r>
              <a:rPr lang="en-US" altLang="zh-CN" sz="2200" dirty="0" smtClean="0"/>
              <a:t>// </a:t>
            </a:r>
            <a:r>
              <a:rPr lang="zh-CN" altLang="en-US" sz="2200" dirty="0" smtClean="0"/>
              <a:t>脚本写在</a:t>
            </a:r>
            <a:r>
              <a:rPr lang="en-US" altLang="zh-CN" sz="2200" dirty="0" smtClean="0"/>
              <a:t>&lt;script&gt;</a:t>
            </a:r>
            <a:r>
              <a:rPr lang="zh-CN" altLang="en-US" sz="2200" dirty="0" smtClean="0"/>
              <a:t>标记之间</a:t>
            </a:r>
            <a:br>
              <a:rPr lang="zh-CN" altLang="en-US" sz="2200" dirty="0" smtClean="0"/>
            </a:br>
            <a:r>
              <a:rPr lang="en-US" altLang="zh-CN" sz="2200" dirty="0" smtClean="0"/>
              <a:t>alert("</a:t>
            </a:r>
            <a:r>
              <a:rPr lang="zh-CN" altLang="en-US" sz="2200" dirty="0" smtClean="0"/>
              <a:t>这是第一个</a:t>
            </a:r>
            <a:r>
              <a:rPr lang="en-US" altLang="zh-CN" sz="2200" dirty="0" smtClean="0"/>
              <a:t>JavaScript</a:t>
            </a:r>
            <a:r>
              <a:rPr lang="zh-CN" altLang="en-US" sz="2200" dirty="0" smtClean="0"/>
              <a:t>例子</a:t>
            </a:r>
            <a:r>
              <a:rPr lang="en-US" altLang="zh-CN" sz="2200" dirty="0" smtClean="0"/>
              <a:t>!");</a:t>
            </a:r>
            <a:br>
              <a:rPr lang="en-US" altLang="zh-CN" sz="2200" dirty="0" smtClean="0"/>
            </a:br>
            <a:r>
              <a:rPr lang="en-US" altLang="zh-CN" sz="2200" dirty="0" smtClean="0"/>
              <a:t>&lt;/script&gt; </a:t>
            </a:r>
            <a:br>
              <a:rPr lang="en-US" altLang="zh-CN" sz="2200" dirty="0" smtClean="0"/>
            </a:br>
            <a:r>
              <a:rPr lang="en-US" altLang="zh-CN" sz="2200" dirty="0" smtClean="0"/>
              <a:t>&lt;/head&gt;</a:t>
            </a:r>
            <a:br>
              <a:rPr lang="en-US" altLang="zh-CN" sz="2200" dirty="0" smtClean="0"/>
            </a:br>
            <a:r>
              <a:rPr lang="en-US" altLang="zh-CN" sz="2200" dirty="0" smtClean="0"/>
              <a:t>&lt;/html&gt; </a:t>
            </a:r>
          </a:p>
        </p:txBody>
      </p:sp>
      <p:pic>
        <p:nvPicPr>
          <p:cNvPr id="15364" name="Picture 6" descr="js0501264_1"/>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4953000" y="3962400"/>
            <a:ext cx="2786063" cy="2057400"/>
          </a:xfrm>
          <a:noFill/>
        </p:spPr>
      </p:pic>
    </p:spTree>
    <p:extLst>
      <p:ext uri="{BB962C8B-B14F-4D97-AF65-F5344CB8AC3E}">
        <p14:creationId xmlns="" xmlns:p14="http://schemas.microsoft.com/office/powerpoint/2010/main" val="198676610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事件及事件属性的使用举例</a:t>
            </a:r>
            <a:r>
              <a:rPr lang="en-US" altLang="zh-CN" smtClean="0"/>
              <a:t>2</a:t>
            </a:r>
          </a:p>
        </p:txBody>
      </p:sp>
      <p:sp>
        <p:nvSpPr>
          <p:cNvPr id="374788" name="Rectangle 4"/>
          <p:cNvSpPr>
            <a:spLocks noChangeArrowheads="1"/>
          </p:cNvSpPr>
          <p:nvPr/>
        </p:nvSpPr>
        <p:spPr bwMode="auto">
          <a:xfrm>
            <a:off x="609600" y="1752600"/>
            <a:ext cx="8229600" cy="1949450"/>
          </a:xfrm>
          <a:prstGeom prst="rect">
            <a:avLst/>
          </a:prstGeom>
          <a:solidFill>
            <a:srgbClr val="E0E0E0"/>
          </a:solidFill>
          <a:ln w="28575" algn="ctr">
            <a:solidFill>
              <a:schemeClr val="tx1"/>
            </a:solidFill>
            <a:miter lim="800000"/>
            <a:headEnd/>
            <a:tailEnd/>
          </a:ln>
        </p:spPr>
        <p:txBody>
          <a:bodyPr anchor="ctr">
            <a:spAutoFit/>
          </a:bodyPr>
          <a:lstStyle/>
          <a:p>
            <a:r>
              <a:rPr lang="en-US" altLang="zh-CN"/>
              <a:t>&lt;html&gt;</a:t>
            </a:r>
          </a:p>
          <a:p>
            <a:r>
              <a:rPr lang="en-US" altLang="zh-CN"/>
              <a:t>&lt;a onmouseover	="javascript:this.style.color='red';"</a:t>
            </a:r>
          </a:p>
          <a:p>
            <a:r>
              <a:rPr lang="en-US" altLang="zh-CN"/>
              <a:t>   onmouseout		="javascript:this.style.color='black';"</a:t>
            </a:r>
          </a:p>
          <a:p>
            <a:r>
              <a:rPr lang="en-US" altLang="zh-CN"/>
              <a:t>   href			="http://www.qq.com"&gt;</a:t>
            </a:r>
          </a:p>
          <a:p>
            <a:r>
              <a:rPr lang="en-US" altLang="zh-CN"/>
              <a:t>                       </a:t>
            </a:r>
            <a:r>
              <a:rPr lang="zh-CN" altLang="en-US"/>
              <a:t>鼠标事件应用于链接标签</a:t>
            </a:r>
            <a:r>
              <a:rPr lang="en-US" altLang="zh-CN"/>
              <a:t>&lt;/a&gt; </a:t>
            </a:r>
          </a:p>
          <a:p>
            <a:r>
              <a:rPr lang="en-US" altLang="zh-CN"/>
              <a:t>&lt;/html&gt;</a:t>
            </a:r>
          </a:p>
        </p:txBody>
      </p:sp>
    </p:spTree>
    <p:extLst>
      <p:ext uri="{BB962C8B-B14F-4D97-AF65-F5344CB8AC3E}">
        <p14:creationId xmlns="" xmlns:p14="http://schemas.microsoft.com/office/powerpoint/2010/main" val="2761094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4788"/>
                                        </p:tgtEl>
                                        <p:attrNameLst>
                                          <p:attrName>style.visibility</p:attrName>
                                        </p:attrNameLst>
                                      </p:cBhvr>
                                      <p:to>
                                        <p:strVal val="visible"/>
                                      </p:to>
                                    </p:set>
                                    <p:animEffect transition="in" filter="fade">
                                      <p:cBhvr>
                                        <p:cTn id="7"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smtClean="0"/>
              <a:t>事件及事件属性的使用举例</a:t>
            </a:r>
            <a:r>
              <a:rPr lang="en-US" altLang="zh-CN" smtClean="0"/>
              <a:t>2</a:t>
            </a:r>
          </a:p>
        </p:txBody>
      </p:sp>
      <p:sp>
        <p:nvSpPr>
          <p:cNvPr id="375812" name="Rectangle 4"/>
          <p:cNvSpPr>
            <a:spLocks noChangeArrowheads="1"/>
          </p:cNvSpPr>
          <p:nvPr/>
        </p:nvSpPr>
        <p:spPr bwMode="auto">
          <a:xfrm>
            <a:off x="609600" y="533400"/>
            <a:ext cx="8229600" cy="4387850"/>
          </a:xfrm>
          <a:prstGeom prst="rect">
            <a:avLst/>
          </a:prstGeom>
          <a:solidFill>
            <a:srgbClr val="E0E0E0"/>
          </a:solidFill>
          <a:ln w="28575" algn="ctr">
            <a:solidFill>
              <a:schemeClr val="tx1"/>
            </a:solidFill>
            <a:miter lim="800000"/>
            <a:headEnd/>
            <a:tailEnd/>
          </a:ln>
        </p:spPr>
        <p:txBody>
          <a:bodyPr anchor="ctr">
            <a:spAutoFit/>
          </a:bodyPr>
          <a:lstStyle/>
          <a:p>
            <a:r>
              <a:rPr lang="en-US" altLang="zh-CN"/>
              <a:t>&lt;html&gt;</a:t>
            </a:r>
          </a:p>
          <a:p>
            <a:r>
              <a:rPr lang="en-US" altLang="zh-CN"/>
              <a:t>&lt;script language="javascript"&gt;</a:t>
            </a:r>
          </a:p>
          <a:p>
            <a:r>
              <a:rPr lang="en-US" altLang="zh-CN"/>
              <a:t>function visible(obj,i)</a:t>
            </a:r>
          </a:p>
          <a:p>
            <a:r>
              <a:rPr lang="en-US" altLang="zh-CN"/>
              <a:t>{</a:t>
            </a:r>
          </a:p>
          <a:p>
            <a:r>
              <a:rPr lang="en-US" altLang="zh-CN"/>
              <a:t>	if(i == 0)</a:t>
            </a:r>
          </a:p>
          <a:p>
            <a:r>
              <a:rPr lang="en-US" altLang="zh-CN"/>
              <a:t>		obj.filters.alpha.opacity = 100;</a:t>
            </a:r>
          </a:p>
          <a:p>
            <a:r>
              <a:rPr lang="en-US" altLang="zh-CN"/>
              <a:t>	else</a:t>
            </a:r>
          </a:p>
          <a:p>
            <a:r>
              <a:rPr lang="en-US" altLang="zh-CN"/>
              <a:t>		obj.filters.alpha.opacity = 30;</a:t>
            </a:r>
          </a:p>
          <a:p>
            <a:r>
              <a:rPr lang="en-US" altLang="zh-CN"/>
              <a:t>}</a:t>
            </a:r>
          </a:p>
          <a:p>
            <a:r>
              <a:rPr lang="en-US" altLang="zh-CN"/>
              <a:t>&lt;/script&gt;</a:t>
            </a:r>
          </a:p>
          <a:p>
            <a:r>
              <a:rPr lang="en-US" altLang="zh-CN"/>
              <a:t>&lt;img src="4.jpg" border="0" style="filter:alpha(opacity=100)"</a:t>
            </a:r>
          </a:p>
          <a:p>
            <a:r>
              <a:rPr lang="en-US" altLang="zh-CN"/>
              <a:t>	onmouseover="visible(this,1)"</a:t>
            </a:r>
          </a:p>
          <a:p>
            <a:r>
              <a:rPr lang="en-US" altLang="zh-CN"/>
              <a:t>	onmouseout ="visible(this,0)"&gt;</a:t>
            </a:r>
          </a:p>
          <a:p>
            <a:r>
              <a:rPr lang="en-US" altLang="zh-CN"/>
              <a:t>&lt;/html&gt;</a:t>
            </a:r>
          </a:p>
        </p:txBody>
      </p:sp>
    </p:spTree>
    <p:extLst>
      <p:ext uri="{BB962C8B-B14F-4D97-AF65-F5344CB8AC3E}">
        <p14:creationId xmlns="" xmlns:p14="http://schemas.microsoft.com/office/powerpoint/2010/main" val="3036995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fade">
                                      <p:cBhvr>
                                        <p:cTn id="7" dur="1000"/>
                                        <p:tgtEl>
                                          <p:spTgt spid="375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t>页面相关事件</a:t>
            </a:r>
          </a:p>
        </p:txBody>
      </p:sp>
      <p:sp>
        <p:nvSpPr>
          <p:cNvPr id="146435" name="Rectangle 3"/>
          <p:cNvSpPr>
            <a:spLocks noGrp="1" noChangeArrowheads="1"/>
          </p:cNvSpPr>
          <p:nvPr>
            <p:ph type="body" idx="1"/>
          </p:nvPr>
        </p:nvSpPr>
        <p:spPr/>
        <p:txBody>
          <a:bodyPr/>
          <a:lstStyle/>
          <a:p>
            <a:pPr eaLnBrk="1" hangingPunct="1">
              <a:buFont typeface="Wingdings" pitchFamily="2" charset="2"/>
              <a:buNone/>
            </a:pPr>
            <a:endParaRPr lang="en-US" altLang="zh-CN" smtClean="0"/>
          </a:p>
          <a:p>
            <a:pPr eaLnBrk="1" hangingPunct="1">
              <a:buFont typeface="Wingdings" pitchFamily="2" charset="2"/>
              <a:buNone/>
            </a:pPr>
            <a:endParaRPr lang="en-US" altLang="zh-CN" smtClean="0"/>
          </a:p>
        </p:txBody>
      </p:sp>
      <p:sp>
        <p:nvSpPr>
          <p:cNvPr id="146436" name="Rectangle 4"/>
          <p:cNvSpPr>
            <a:spLocks noChangeArrowheads="1"/>
          </p:cNvSpPr>
          <p:nvPr/>
        </p:nvSpPr>
        <p:spPr bwMode="auto">
          <a:xfrm>
            <a:off x="566738" y="1752600"/>
            <a:ext cx="8001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onabort		</a:t>
            </a:r>
            <a:r>
              <a:rPr lang="zh-CN" altLang="en-US" sz="1600" b="0">
                <a:solidFill>
                  <a:schemeClr val="tx1"/>
                </a:solidFill>
                <a:latin typeface="Verdana" pitchFamily="34" charset="0"/>
                <a:ea typeface="宋体" pitchFamily="2" charset="-122"/>
              </a:rPr>
              <a:t>图片在下载时被用户中断</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onbeforeunload	</a:t>
            </a:r>
            <a:r>
              <a:rPr lang="zh-CN" altLang="en-US" sz="1600" b="0">
                <a:solidFill>
                  <a:schemeClr val="tx1"/>
                </a:solidFill>
                <a:latin typeface="Verdana" pitchFamily="34" charset="0"/>
                <a:ea typeface="宋体" pitchFamily="2" charset="-122"/>
              </a:rPr>
              <a:t>当前页面的内容将要被改变时触发的事件</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onerror</a:t>
            </a:r>
            <a:r>
              <a:rPr lang="en-US" altLang="zh-CN" sz="1600" b="0">
                <a:solidFill>
                  <a:schemeClr val="tx1"/>
                </a:solidFill>
                <a:ea typeface="宋体" pitchFamily="2" charset="-122"/>
              </a:rPr>
              <a:t> </a:t>
            </a:r>
            <a:r>
              <a:rPr lang="en-US" altLang="zh-CN" sz="1600" b="0">
                <a:solidFill>
                  <a:schemeClr val="tx1"/>
                </a:solidFill>
                <a:latin typeface="Verdana" pitchFamily="34" charset="0"/>
                <a:ea typeface="宋体" pitchFamily="2" charset="-122"/>
              </a:rPr>
              <a:t>		</a:t>
            </a:r>
            <a:r>
              <a:rPr lang="zh-CN" altLang="en-US" sz="1600" b="0">
                <a:solidFill>
                  <a:schemeClr val="tx1"/>
                </a:solidFill>
                <a:latin typeface="Verdana" pitchFamily="34" charset="0"/>
                <a:ea typeface="宋体" pitchFamily="2" charset="-122"/>
              </a:rPr>
              <a:t>捕抓当前页面因为某种原因而出现的错误，如脚本错误			与外部数据引用的错误</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onload</a:t>
            </a:r>
            <a:r>
              <a:rPr lang="en-US" altLang="zh-CN" sz="1600" b="0">
                <a:solidFill>
                  <a:schemeClr val="tx1"/>
                </a:solidFill>
                <a:ea typeface="宋体" pitchFamily="2" charset="-122"/>
              </a:rPr>
              <a:t> </a:t>
            </a:r>
            <a:r>
              <a:rPr lang="en-US" altLang="zh-CN" sz="1600" b="0">
                <a:solidFill>
                  <a:schemeClr val="tx1"/>
                </a:solidFill>
                <a:latin typeface="Verdana" pitchFamily="34" charset="0"/>
                <a:ea typeface="宋体" pitchFamily="2" charset="-122"/>
              </a:rPr>
              <a:t>		</a:t>
            </a:r>
            <a:r>
              <a:rPr lang="zh-CN" altLang="en-US" sz="1600" b="0">
                <a:solidFill>
                  <a:schemeClr val="tx1"/>
                </a:solidFill>
                <a:latin typeface="Verdana" pitchFamily="34" charset="0"/>
                <a:ea typeface="宋体" pitchFamily="2" charset="-122"/>
              </a:rPr>
              <a:t>在页面或图像加载完成后立即发送</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onmove</a:t>
            </a:r>
            <a:r>
              <a:rPr lang="en-US" altLang="zh-CN" sz="1600" b="0">
                <a:solidFill>
                  <a:schemeClr val="tx1"/>
                </a:solidFill>
                <a:ea typeface="宋体" pitchFamily="2" charset="-122"/>
              </a:rPr>
              <a:t> </a:t>
            </a:r>
            <a:r>
              <a:rPr lang="en-US" altLang="zh-CN" sz="1600" b="0">
                <a:solidFill>
                  <a:schemeClr val="tx1"/>
                </a:solidFill>
                <a:latin typeface="Verdana" pitchFamily="34" charset="0"/>
                <a:ea typeface="宋体" pitchFamily="2" charset="-122"/>
              </a:rPr>
              <a:t>		</a:t>
            </a:r>
            <a:r>
              <a:rPr lang="zh-CN" altLang="en-US" sz="1600" b="0">
                <a:solidFill>
                  <a:schemeClr val="tx1"/>
                </a:solidFill>
                <a:latin typeface="Verdana" pitchFamily="34" charset="0"/>
                <a:ea typeface="宋体" pitchFamily="2" charset="-122"/>
              </a:rPr>
              <a:t>浏览器的窗口被移动时触发的事件</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onresize		</a:t>
            </a:r>
            <a:r>
              <a:rPr lang="zh-CN" altLang="en-US" sz="1600" b="0">
                <a:solidFill>
                  <a:schemeClr val="tx1"/>
                </a:solidFill>
                <a:latin typeface="Verdana" pitchFamily="34" charset="0"/>
                <a:ea typeface="宋体" pitchFamily="2" charset="-122"/>
              </a:rPr>
              <a:t>当浏览器的窗口大小被改变时触发的事件</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onscroll</a:t>
            </a:r>
            <a:r>
              <a:rPr lang="en-US" altLang="zh-CN" sz="1600" b="0">
                <a:solidFill>
                  <a:schemeClr val="tx1"/>
                </a:solidFill>
                <a:ea typeface="宋体" pitchFamily="2" charset="-122"/>
              </a:rPr>
              <a:t> </a:t>
            </a:r>
            <a:r>
              <a:rPr lang="en-US" altLang="zh-CN" sz="1600" b="0">
                <a:solidFill>
                  <a:schemeClr val="tx1"/>
                </a:solidFill>
                <a:latin typeface="Verdana" pitchFamily="34" charset="0"/>
                <a:ea typeface="宋体" pitchFamily="2" charset="-122"/>
              </a:rPr>
              <a:t>		</a:t>
            </a:r>
            <a:r>
              <a:rPr lang="zh-CN" altLang="en-US" sz="1600" b="0">
                <a:solidFill>
                  <a:schemeClr val="tx1"/>
                </a:solidFill>
                <a:latin typeface="Verdana" pitchFamily="34" charset="0"/>
                <a:ea typeface="宋体" pitchFamily="2" charset="-122"/>
              </a:rPr>
              <a:t>浏览器的滚动条位置发生变化时触发的事件</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onstop		</a:t>
            </a:r>
            <a:r>
              <a:rPr lang="zh-CN" altLang="en-US" sz="1600" b="0">
                <a:solidFill>
                  <a:schemeClr val="tx1"/>
                </a:solidFill>
                <a:latin typeface="Verdana" pitchFamily="34" charset="0"/>
                <a:ea typeface="宋体" pitchFamily="2" charset="-122"/>
              </a:rPr>
              <a:t>浏览器的停止按钮被按下时触发的事件或者正在下载的			文件被中断</a:t>
            </a:r>
          </a:p>
          <a:p>
            <a:pPr marL="469900" indent="-469900">
              <a:lnSpc>
                <a:spcPct val="90000"/>
              </a:lnSpc>
              <a:spcBef>
                <a:spcPct val="20000"/>
              </a:spcBef>
              <a:buClr>
                <a:schemeClr val="accent2"/>
              </a:buClr>
              <a:buFont typeface="Wingdings" pitchFamily="2" charset="2"/>
              <a:buChar char="o"/>
            </a:pPr>
            <a:r>
              <a:rPr lang="en-US" altLang="zh-CN" sz="1600" b="0">
                <a:solidFill>
                  <a:schemeClr val="tx1"/>
                </a:solidFill>
                <a:latin typeface="Verdana" pitchFamily="34" charset="0"/>
                <a:ea typeface="宋体" pitchFamily="2" charset="-122"/>
              </a:rPr>
              <a:t>onunload		</a:t>
            </a:r>
            <a:r>
              <a:rPr lang="zh-CN" altLang="en-US" sz="1600" b="0">
                <a:solidFill>
                  <a:schemeClr val="tx1"/>
                </a:solidFill>
                <a:latin typeface="Verdana" pitchFamily="34" charset="0"/>
                <a:ea typeface="宋体" pitchFamily="2" charset="-122"/>
              </a:rPr>
              <a:t>当前页面将被改变时触发的事件</a:t>
            </a:r>
          </a:p>
        </p:txBody>
      </p:sp>
    </p:spTree>
    <p:extLst>
      <p:ext uri="{BB962C8B-B14F-4D97-AF65-F5344CB8AC3E}">
        <p14:creationId xmlns="" xmlns:p14="http://schemas.microsoft.com/office/powerpoint/2010/main" val="7568415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sz="2400" smtClean="0"/>
              <a:t>页面加载事件</a:t>
            </a:r>
            <a:r>
              <a:rPr lang="en-US" altLang="zh-CN" sz="2400" smtClean="0"/>
              <a:t>(onload)/</a:t>
            </a:r>
            <a:r>
              <a:rPr lang="zh-CN" altLang="en-US" sz="2400" smtClean="0"/>
              <a:t>页面卸载事件</a:t>
            </a:r>
            <a:r>
              <a:rPr lang="en-US" altLang="zh-CN" sz="2400" smtClean="0"/>
              <a:t>(onunload)</a:t>
            </a:r>
          </a:p>
        </p:txBody>
      </p:sp>
      <p:sp>
        <p:nvSpPr>
          <p:cNvPr id="147459" name="Rectangle 3"/>
          <p:cNvSpPr>
            <a:spLocks noGrp="1" noChangeArrowheads="1"/>
          </p:cNvSpPr>
          <p:nvPr>
            <p:ph type="body" idx="1"/>
          </p:nvPr>
        </p:nvSpPr>
        <p:spPr/>
        <p:txBody>
          <a:bodyPr/>
          <a:lstStyle/>
          <a:p>
            <a:pPr eaLnBrk="1" hangingPunct="1"/>
            <a:r>
              <a:rPr lang="zh-CN" altLang="en-US" sz="2000" smtClean="0"/>
              <a:t>加载事件</a:t>
            </a:r>
            <a:r>
              <a:rPr lang="en-US" altLang="zh-CN" sz="2000" smtClean="0"/>
              <a:t>(onload)</a:t>
            </a:r>
            <a:r>
              <a:rPr lang="zh-CN" altLang="en-US" sz="2000" smtClean="0"/>
              <a:t>在网页加载完毕后触发相应的事件处理程序，</a:t>
            </a:r>
            <a:br>
              <a:rPr lang="zh-CN" altLang="en-US" sz="2000" smtClean="0"/>
            </a:br>
            <a:r>
              <a:rPr lang="zh-CN" altLang="en-US" sz="2000" smtClean="0"/>
              <a:t>它可以在网页加载完成后对网页中的表格样式、字体、背景颜色等进行设置。</a:t>
            </a:r>
          </a:p>
          <a:p>
            <a:pPr eaLnBrk="1" hangingPunct="1"/>
            <a:r>
              <a:rPr lang="zh-CN" altLang="en-US" sz="2000" smtClean="0"/>
              <a:t>卸载事件</a:t>
            </a:r>
            <a:r>
              <a:rPr lang="en-US" altLang="zh-CN" sz="2000" smtClean="0"/>
              <a:t>(onunload)</a:t>
            </a:r>
            <a:r>
              <a:rPr lang="zh-CN" altLang="en-US" sz="2000" smtClean="0"/>
              <a:t>在卸载网页时触发相应的事件处理程序。</a:t>
            </a:r>
            <a:br>
              <a:rPr lang="zh-CN" altLang="en-US" sz="2000" smtClean="0"/>
            </a:br>
            <a:r>
              <a:rPr lang="zh-CN" altLang="en-US" sz="2000" smtClean="0"/>
              <a:t>卸载网页是指关闭当前网页或从当前网页跳转到其他网页中。</a:t>
            </a:r>
          </a:p>
        </p:txBody>
      </p:sp>
    </p:spTree>
    <p:extLst>
      <p:ext uri="{BB962C8B-B14F-4D97-AF65-F5344CB8AC3E}">
        <p14:creationId xmlns="" xmlns:p14="http://schemas.microsoft.com/office/powerpoint/2010/main" val="11571509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页面事件举例</a:t>
            </a:r>
          </a:p>
        </p:txBody>
      </p:sp>
      <p:sp>
        <p:nvSpPr>
          <p:cNvPr id="369668" name="Rectangle 4"/>
          <p:cNvSpPr>
            <a:spLocks noChangeArrowheads="1"/>
          </p:cNvSpPr>
          <p:nvPr/>
        </p:nvSpPr>
        <p:spPr bwMode="auto">
          <a:xfrm>
            <a:off x="609600" y="1744663"/>
            <a:ext cx="8229600" cy="3949700"/>
          </a:xfrm>
          <a:prstGeom prst="rect">
            <a:avLst/>
          </a:prstGeom>
          <a:solidFill>
            <a:srgbClr val="E0E0E0"/>
          </a:solidFill>
          <a:ln w="28575" algn="ctr">
            <a:solidFill>
              <a:schemeClr val="tx1"/>
            </a:solidFill>
            <a:miter lim="800000"/>
            <a:headEnd/>
            <a:tailEnd/>
          </a:ln>
        </p:spPr>
        <p:txBody>
          <a:bodyPr anchor="ctr">
            <a:spAutoFit/>
          </a:bodyPr>
          <a:lstStyle/>
          <a:p>
            <a:r>
              <a:rPr lang="en-US" altLang="zh-CN" sz="1400"/>
              <a:t>&lt;html&gt;</a:t>
            </a:r>
          </a:p>
          <a:p>
            <a:r>
              <a:rPr lang="en-US" altLang="zh-CN" sz="1400"/>
              <a:t>	&lt;body onload=“pclose()”&gt;</a:t>
            </a:r>
          </a:p>
          <a:p>
            <a:endParaRPr lang="en-US" altLang="zh-CN" sz="1400"/>
          </a:p>
          <a:p>
            <a:r>
              <a:rPr lang="en-US" altLang="zh-CN" sz="1400"/>
              <a:t>	&lt;img src=“3.jpg” nam=“img1” onload=“blowup()” onmouseout=“blowup()”   			onmouseover=“reduce()” onerror=“javascript:alert(‘</a:t>
            </a:r>
            <a:r>
              <a:rPr lang="zh-CN" altLang="en-US" sz="1400"/>
              <a:t>图片不存在’</a:t>
            </a:r>
            <a:r>
              <a:rPr lang="en-US" altLang="zh-CN" sz="1400"/>
              <a:t>);”&gt;</a:t>
            </a:r>
          </a:p>
          <a:p>
            <a:endParaRPr lang="en-US" altLang="zh-CN" sz="1400"/>
          </a:p>
          <a:p>
            <a:r>
              <a:rPr lang="en-US" altLang="zh-CN" sz="1400"/>
              <a:t>	&lt;script language="javascript"&gt;</a:t>
            </a:r>
          </a:p>
          <a:p>
            <a:r>
              <a:rPr lang="en-US" altLang="zh-CN" sz="1400"/>
              <a:t>		var h=img1.height,   w=img1.width;</a:t>
            </a:r>
          </a:p>
          <a:p>
            <a:r>
              <a:rPr lang="en-US" altLang="zh-CN" sz="1400"/>
              <a:t>		function blowup()</a:t>
            </a:r>
          </a:p>
          <a:p>
            <a:r>
              <a:rPr lang="en-US" altLang="zh-CN" sz="1400"/>
              <a:t>		{    if ( img1.height &gt;= h)  {  img1.height=h/2;  img1.width=w/2;  }   }</a:t>
            </a:r>
          </a:p>
          <a:p>
            <a:r>
              <a:rPr lang="en-US" altLang="zh-CN" sz="1400"/>
              <a:t>		function reduce()</a:t>
            </a:r>
          </a:p>
          <a:p>
            <a:r>
              <a:rPr lang="en-US" altLang="zh-CN" sz="1400"/>
              <a:t>		{    if ( img1.height &lt; h)    {  img1.height=h;  img1.width=w;  }         }</a:t>
            </a:r>
          </a:p>
          <a:p>
            <a:r>
              <a:rPr lang="en-US" altLang="zh-CN" sz="1400"/>
              <a:t>		function pclose()</a:t>
            </a:r>
          </a:p>
          <a:p>
            <a:r>
              <a:rPr lang="en-US" altLang="zh-CN" sz="1400"/>
              <a:t>		{  alert(“</a:t>
            </a:r>
            <a:r>
              <a:rPr lang="zh-CN" altLang="en-US" sz="1400"/>
              <a:t>欢迎浏览本网页”</a:t>
            </a:r>
            <a:r>
              <a:rPr lang="en-US" altLang="zh-CN" sz="1400"/>
              <a:t>)   }</a:t>
            </a:r>
          </a:p>
          <a:p>
            <a:r>
              <a:rPr lang="en-US" altLang="zh-CN" sz="1400"/>
              <a:t>	&lt;/script&gt;</a:t>
            </a:r>
          </a:p>
          <a:p>
            <a:endParaRPr lang="en-US" altLang="zh-CN" sz="1400"/>
          </a:p>
          <a:p>
            <a:r>
              <a:rPr lang="en-US" altLang="zh-CN" sz="1400"/>
              <a:t>	&lt;/body&gt;</a:t>
            </a:r>
          </a:p>
          <a:p>
            <a:r>
              <a:rPr lang="en-US" altLang="zh-CN" sz="1400"/>
              <a:t>&lt;/html&gt;</a:t>
            </a:r>
          </a:p>
        </p:txBody>
      </p:sp>
    </p:spTree>
    <p:extLst>
      <p:ext uri="{BB962C8B-B14F-4D97-AF65-F5344CB8AC3E}">
        <p14:creationId xmlns="" xmlns:p14="http://schemas.microsoft.com/office/powerpoint/2010/main" val="3529796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9668"/>
                                        </p:tgtEl>
                                        <p:attrNameLst>
                                          <p:attrName>style.visibility</p:attrName>
                                        </p:attrNameLst>
                                      </p:cBhvr>
                                      <p:to>
                                        <p:strVal val="visible"/>
                                      </p:to>
                                    </p:set>
                                    <p:animEffect transition="in" filter="fade">
                                      <p:cBhvr>
                                        <p:cTn id="7" dur="10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nimBg="1"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smtClean="0"/>
              <a:t>表单事件</a:t>
            </a:r>
          </a:p>
        </p:txBody>
      </p:sp>
      <p:sp>
        <p:nvSpPr>
          <p:cNvPr id="149507" name="Rectangle 4"/>
          <p:cNvSpPr>
            <a:spLocks noGrp="1" noChangeArrowheads="1"/>
          </p:cNvSpPr>
          <p:nvPr>
            <p:ph type="body" idx="1"/>
          </p:nvPr>
        </p:nvSpPr>
        <p:spPr/>
        <p:txBody>
          <a:bodyPr/>
          <a:lstStyle/>
          <a:p>
            <a:pPr eaLnBrk="1" hangingPunct="1"/>
            <a:r>
              <a:rPr lang="en-US" altLang="zh-CN" sz="2400" smtClean="0"/>
              <a:t>onblur	</a:t>
            </a:r>
            <a:r>
              <a:rPr lang="zh-CN" altLang="en-US" sz="2400" smtClean="0"/>
              <a:t>当前元素失去焦点时触发的事件 </a:t>
            </a:r>
            <a:r>
              <a:rPr lang="en-US" altLang="zh-CN" sz="2400" smtClean="0"/>
              <a:t>[</a:t>
            </a:r>
            <a:r>
              <a:rPr lang="zh-CN" altLang="en-US" sz="2400" smtClean="0"/>
              <a:t>鼠标与键		盘的触发均可</a:t>
            </a:r>
            <a:r>
              <a:rPr lang="en-US" altLang="zh-CN" sz="2400" smtClean="0"/>
              <a:t>]</a:t>
            </a:r>
          </a:p>
          <a:p>
            <a:pPr eaLnBrk="1" hangingPunct="1"/>
            <a:r>
              <a:rPr lang="en-US" altLang="zh-CN" sz="2400" smtClean="0"/>
              <a:t>onchange </a:t>
            </a:r>
            <a:r>
              <a:rPr lang="zh-CN" altLang="en-US" sz="2400" smtClean="0"/>
              <a:t>当前元素失去焦点并且元素的内容发生改		变而触发的事件 </a:t>
            </a:r>
            <a:r>
              <a:rPr lang="en-US" altLang="zh-CN" sz="2400" smtClean="0"/>
              <a:t>[</a:t>
            </a:r>
            <a:r>
              <a:rPr lang="zh-CN" altLang="en-US" sz="2400" smtClean="0"/>
              <a:t>鼠标与键盘的触发均可</a:t>
            </a:r>
            <a:r>
              <a:rPr lang="en-US" altLang="zh-CN" sz="2400" smtClean="0"/>
              <a:t>]</a:t>
            </a:r>
          </a:p>
          <a:p>
            <a:pPr eaLnBrk="1" hangingPunct="1"/>
            <a:r>
              <a:rPr lang="en-US" altLang="zh-CN" sz="2400" smtClean="0"/>
              <a:t>onfocus   </a:t>
            </a:r>
            <a:r>
              <a:rPr lang="zh-CN" altLang="en-US" sz="2400" smtClean="0"/>
              <a:t>当某个元素获得焦点时触发的事件</a:t>
            </a:r>
          </a:p>
          <a:p>
            <a:pPr eaLnBrk="1" hangingPunct="1"/>
            <a:r>
              <a:rPr lang="en-US" altLang="zh-CN" sz="2400" smtClean="0"/>
              <a:t>onreset   </a:t>
            </a:r>
            <a:r>
              <a:rPr lang="zh-CN" altLang="en-US" sz="2400" smtClean="0"/>
              <a:t>当表单中</a:t>
            </a:r>
            <a:r>
              <a:rPr lang="en-US" altLang="zh-CN" sz="2400" smtClean="0"/>
              <a:t>RESET</a:t>
            </a:r>
            <a:r>
              <a:rPr lang="zh-CN" altLang="en-US" sz="2400" smtClean="0"/>
              <a:t>的属性被激发时触发事件</a:t>
            </a:r>
          </a:p>
          <a:p>
            <a:pPr eaLnBrk="1" hangingPunct="1"/>
            <a:r>
              <a:rPr lang="en-US" altLang="zh-CN" sz="2400" smtClean="0"/>
              <a:t>onsubmit </a:t>
            </a:r>
            <a:r>
              <a:rPr lang="zh-CN" altLang="en-US" sz="2400" smtClean="0"/>
              <a:t>一个表单被递交时触发的事件</a:t>
            </a:r>
            <a:r>
              <a:rPr lang="zh-CN" altLang="en-US" smtClean="0"/>
              <a:t> </a:t>
            </a:r>
          </a:p>
        </p:txBody>
      </p:sp>
    </p:spTree>
    <p:extLst>
      <p:ext uri="{BB962C8B-B14F-4D97-AF65-F5344CB8AC3E}">
        <p14:creationId xmlns="" xmlns:p14="http://schemas.microsoft.com/office/powerpoint/2010/main" val="266303049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表单事件示例</a:t>
            </a:r>
          </a:p>
        </p:txBody>
      </p:sp>
      <p:sp>
        <p:nvSpPr>
          <p:cNvPr id="150531" name="Rectangle 3"/>
          <p:cNvSpPr>
            <a:spLocks noGrp="1" noChangeArrowheads="1"/>
          </p:cNvSpPr>
          <p:nvPr>
            <p:ph type="body" idx="1"/>
          </p:nvPr>
        </p:nvSpPr>
        <p:spPr/>
        <p:txBody>
          <a:bodyPr/>
          <a:lstStyle/>
          <a:p>
            <a:pPr eaLnBrk="1" hangingPunct="1">
              <a:buFont typeface="Wingdings" pitchFamily="2" charset="2"/>
              <a:buNone/>
            </a:pPr>
            <a:r>
              <a:rPr lang="en-US" altLang="zh-CN" sz="1600" smtClean="0"/>
              <a:t>&lt;form action="success.html" method="post" name="myform"          	onsubmit="return checkForm()"&gt;</a:t>
            </a:r>
          </a:p>
          <a:p>
            <a:pPr eaLnBrk="1" hangingPunct="1">
              <a:buFont typeface="Wingdings" pitchFamily="2" charset="2"/>
              <a:buNone/>
            </a:pPr>
            <a:r>
              <a:rPr lang="zh-CN" altLang="en-US" sz="1600" smtClean="0"/>
              <a:t>说明：</a:t>
            </a:r>
          </a:p>
          <a:p>
            <a:pPr eaLnBrk="1" hangingPunct="1">
              <a:buFont typeface="Wingdings" pitchFamily="2" charset="2"/>
              <a:buNone/>
            </a:pPr>
            <a:r>
              <a:rPr lang="en-US" altLang="zh-CN" sz="1600" smtClean="0"/>
              <a:t>1.</a:t>
            </a:r>
            <a:r>
              <a:rPr lang="zh-CN" altLang="en-US" sz="1600" smtClean="0"/>
              <a:t>当单击</a:t>
            </a:r>
            <a:r>
              <a:rPr lang="zh-CN" altLang="en-US" sz="1600" smtClean="0">
                <a:latin typeface="Arial" charset="0"/>
              </a:rPr>
              <a:t>“</a:t>
            </a:r>
            <a:r>
              <a:rPr lang="zh-CN" altLang="en-US" sz="1600" smtClean="0"/>
              <a:t>提交</a:t>
            </a:r>
            <a:r>
              <a:rPr lang="zh-CN" altLang="en-US" sz="1600" smtClean="0">
                <a:latin typeface="Arial" charset="0"/>
              </a:rPr>
              <a:t>”</a:t>
            </a:r>
            <a:r>
              <a:rPr lang="zh-CN" altLang="en-US" sz="1600" smtClean="0"/>
              <a:t>按钮时，表单发生了</a:t>
            </a:r>
            <a:r>
              <a:rPr lang="en-US" altLang="zh-CN" sz="1600" smtClean="0"/>
              <a:t>onsubmit</a:t>
            </a:r>
            <a:r>
              <a:rPr lang="zh-CN" altLang="en-US" sz="1600" smtClean="0"/>
              <a:t>事件。执行相应的事件处理函数</a:t>
            </a:r>
            <a:r>
              <a:rPr lang="en-US" altLang="zh-CN" sz="1600" smtClean="0"/>
              <a:t>checkForm()</a:t>
            </a:r>
            <a:r>
              <a:rPr lang="zh-CN" altLang="en-US" sz="1600" smtClean="0"/>
              <a:t>。</a:t>
            </a:r>
          </a:p>
          <a:p>
            <a:pPr eaLnBrk="1" hangingPunct="1">
              <a:buFont typeface="Wingdings" pitchFamily="2" charset="2"/>
              <a:buNone/>
            </a:pPr>
            <a:r>
              <a:rPr lang="en-US" altLang="zh-CN" sz="1600" smtClean="0"/>
              <a:t>2.</a:t>
            </a:r>
            <a:r>
              <a:rPr lang="zh-CN" altLang="en-US" sz="1600" smtClean="0"/>
              <a:t>如果函数</a:t>
            </a:r>
            <a:r>
              <a:rPr lang="en-US" altLang="zh-CN" sz="1600" smtClean="0"/>
              <a:t>checkForm()</a:t>
            </a:r>
            <a:r>
              <a:rPr lang="zh-CN" altLang="en-US" sz="1600" smtClean="0"/>
              <a:t>返回为</a:t>
            </a:r>
            <a:r>
              <a:rPr lang="en-US" altLang="zh-CN" sz="1600" smtClean="0"/>
              <a:t>true</a:t>
            </a:r>
            <a:r>
              <a:rPr lang="zh-CN" altLang="en-US" sz="1600" smtClean="0"/>
              <a:t>，这表单提交，转去</a:t>
            </a:r>
            <a:r>
              <a:rPr lang="en-US" altLang="zh-CN" sz="1600" smtClean="0"/>
              <a:t>action</a:t>
            </a:r>
            <a:r>
              <a:rPr lang="zh-CN" altLang="en-US" sz="1600" smtClean="0"/>
              <a:t>所在的页面；</a:t>
            </a:r>
          </a:p>
          <a:p>
            <a:pPr eaLnBrk="1" hangingPunct="1">
              <a:buFont typeface="Wingdings" pitchFamily="2" charset="2"/>
              <a:buNone/>
            </a:pPr>
            <a:r>
              <a:rPr lang="zh-CN" altLang="en-US" sz="1600" smtClean="0"/>
              <a:t>   如果函数返回为</a:t>
            </a:r>
            <a:r>
              <a:rPr lang="en-US" altLang="zh-CN" sz="1600" smtClean="0"/>
              <a:t>false</a:t>
            </a:r>
            <a:r>
              <a:rPr lang="zh-CN" altLang="en-US" sz="1600" smtClean="0"/>
              <a:t>，则停留在原网页，等待再次提交。</a:t>
            </a:r>
          </a:p>
          <a:p>
            <a:pPr eaLnBrk="1" hangingPunct="1">
              <a:buFont typeface="Wingdings" pitchFamily="2" charset="2"/>
              <a:buNone/>
            </a:pPr>
            <a:endParaRPr lang="zh-CN" altLang="en-US" sz="1600" smtClean="0"/>
          </a:p>
          <a:p>
            <a:pPr eaLnBrk="1" hangingPunct="1">
              <a:buFont typeface="Wingdings" pitchFamily="2" charset="2"/>
              <a:buNone/>
            </a:pPr>
            <a:endParaRPr lang="zh-CN" altLang="en-US" sz="1600" smtClean="0"/>
          </a:p>
          <a:p>
            <a:pPr eaLnBrk="1" hangingPunct="1">
              <a:buFont typeface="Wingdings" pitchFamily="2" charset="2"/>
              <a:buNone/>
            </a:pPr>
            <a:endParaRPr lang="zh-CN" altLang="en-US" sz="1600" smtClean="0"/>
          </a:p>
          <a:p>
            <a:pPr eaLnBrk="1" hangingPunct="1">
              <a:buFont typeface="Wingdings" pitchFamily="2" charset="2"/>
              <a:buNone/>
            </a:pPr>
            <a:r>
              <a:rPr lang="zh-CN" altLang="en-US" sz="1600" smtClean="0">
                <a:solidFill>
                  <a:srgbClr val="FF3300"/>
                </a:solidFill>
              </a:rPr>
              <a:t>查看源码</a:t>
            </a:r>
          </a:p>
        </p:txBody>
      </p:sp>
    </p:spTree>
    <p:extLst>
      <p:ext uri="{BB962C8B-B14F-4D97-AF65-F5344CB8AC3E}">
        <p14:creationId xmlns="" xmlns:p14="http://schemas.microsoft.com/office/powerpoint/2010/main" val="11604668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zh-CN" altLang="en-US" smtClean="0"/>
              <a:t>编辑事件</a:t>
            </a:r>
          </a:p>
        </p:txBody>
      </p:sp>
      <p:sp>
        <p:nvSpPr>
          <p:cNvPr id="151555" name="Rectangle 3"/>
          <p:cNvSpPr>
            <a:spLocks noGrp="1" noChangeArrowheads="1"/>
          </p:cNvSpPr>
          <p:nvPr>
            <p:ph type="body" idx="1"/>
          </p:nvPr>
        </p:nvSpPr>
        <p:spPr/>
        <p:txBody>
          <a:bodyPr/>
          <a:lstStyle/>
          <a:p>
            <a:pPr eaLnBrk="1" hangingPunct="1">
              <a:lnSpc>
                <a:spcPct val="80000"/>
              </a:lnSpc>
            </a:pPr>
            <a:r>
              <a:rPr lang="en-US" altLang="zh-CN" sz="1100" smtClean="0"/>
              <a:t>onBeforeCopy 	</a:t>
            </a:r>
            <a:r>
              <a:rPr lang="zh-CN" altLang="en-US" sz="1100" smtClean="0"/>
              <a:t>当页面当前的被选择内容将要复制到浏览者系统的剪贴板前触发的事件</a:t>
            </a:r>
          </a:p>
          <a:p>
            <a:pPr eaLnBrk="1" hangingPunct="1">
              <a:lnSpc>
                <a:spcPct val="80000"/>
              </a:lnSpc>
            </a:pPr>
            <a:r>
              <a:rPr lang="en-US" altLang="zh-CN" sz="1100" smtClean="0"/>
              <a:t>onBeforeCut  	</a:t>
            </a:r>
            <a:r>
              <a:rPr lang="zh-CN" altLang="en-US" sz="1100" smtClean="0"/>
              <a:t>当页面中的一部分或者全部的内容将被移离当前页面</a:t>
            </a:r>
            <a:r>
              <a:rPr lang="en-US" altLang="zh-CN" sz="1100" smtClean="0"/>
              <a:t>[</a:t>
            </a:r>
            <a:r>
              <a:rPr lang="zh-CN" altLang="en-US" sz="1100" smtClean="0"/>
              <a:t>剪贴</a:t>
            </a:r>
            <a:r>
              <a:rPr lang="en-US" altLang="zh-CN" sz="1100" smtClean="0"/>
              <a:t>]</a:t>
            </a:r>
            <a:r>
              <a:rPr lang="zh-CN" altLang="en-US" sz="1100" smtClean="0"/>
              <a:t>并移动到浏览者的系统剪贴板时触发		的事件</a:t>
            </a:r>
          </a:p>
          <a:p>
            <a:pPr eaLnBrk="1" hangingPunct="1">
              <a:lnSpc>
                <a:spcPct val="80000"/>
              </a:lnSpc>
            </a:pPr>
            <a:r>
              <a:rPr lang="en-US" altLang="zh-CN" sz="1100" smtClean="0"/>
              <a:t>onBeforeEditFocus  </a:t>
            </a:r>
            <a:r>
              <a:rPr lang="zh-CN" altLang="en-US" sz="1100" smtClean="0"/>
              <a:t>当前元素将要进入编辑状态</a:t>
            </a:r>
          </a:p>
          <a:p>
            <a:pPr eaLnBrk="1" hangingPunct="1">
              <a:lnSpc>
                <a:spcPct val="80000"/>
              </a:lnSpc>
            </a:pPr>
            <a:r>
              <a:rPr lang="en-US" altLang="zh-CN" sz="1100" smtClean="0"/>
              <a:t>onBeforePaste    	</a:t>
            </a:r>
            <a:r>
              <a:rPr lang="zh-CN" altLang="en-US" sz="1100" smtClean="0"/>
              <a:t>内容将要从浏览者的系统剪贴板传送</a:t>
            </a:r>
            <a:r>
              <a:rPr lang="en-US" altLang="zh-CN" sz="1100" smtClean="0"/>
              <a:t>[</a:t>
            </a:r>
            <a:r>
              <a:rPr lang="zh-CN" altLang="en-US" sz="1100" smtClean="0"/>
              <a:t>粘贴</a:t>
            </a:r>
            <a:r>
              <a:rPr lang="en-US" altLang="zh-CN" sz="1100" smtClean="0"/>
              <a:t>]</a:t>
            </a:r>
            <a:r>
              <a:rPr lang="zh-CN" altLang="en-US" sz="1100" smtClean="0"/>
              <a:t>到页面中时触发的事件</a:t>
            </a:r>
          </a:p>
          <a:p>
            <a:pPr eaLnBrk="1" hangingPunct="1">
              <a:lnSpc>
                <a:spcPct val="80000"/>
              </a:lnSpc>
            </a:pPr>
            <a:r>
              <a:rPr lang="en-US" altLang="zh-CN" sz="1100" smtClean="0"/>
              <a:t>onBeforeUpdate    	</a:t>
            </a:r>
            <a:r>
              <a:rPr lang="zh-CN" altLang="en-US" sz="1100" smtClean="0"/>
              <a:t>当浏览者粘贴系统剪贴板中的内容时通知目标对象</a:t>
            </a:r>
          </a:p>
          <a:p>
            <a:pPr eaLnBrk="1" hangingPunct="1">
              <a:lnSpc>
                <a:spcPct val="80000"/>
              </a:lnSpc>
            </a:pPr>
            <a:r>
              <a:rPr lang="en-US" altLang="zh-CN" sz="1100" smtClean="0"/>
              <a:t>onContextMenu 	 </a:t>
            </a:r>
            <a:r>
              <a:rPr lang="zh-CN" altLang="en-US" sz="1100" smtClean="0"/>
              <a:t>当浏览者按下鼠标右键出现菜单时或者通过键盘的按键触发页面菜单时触发的事件 </a:t>
            </a:r>
            <a:r>
              <a:rPr lang="en-US" altLang="zh-CN" sz="1100" smtClean="0"/>
              <a:t>[</a:t>
            </a:r>
            <a:r>
              <a:rPr lang="zh-CN" altLang="en-US" sz="1100" smtClean="0"/>
              <a:t>试试在页面		中的</a:t>
            </a:r>
            <a:r>
              <a:rPr lang="en-US" altLang="zh-CN" sz="1100" smtClean="0"/>
              <a:t>&lt;body&gt;</a:t>
            </a:r>
            <a:r>
              <a:rPr lang="zh-CN" altLang="en-US" sz="1100" smtClean="0"/>
              <a:t>中加入</a:t>
            </a:r>
            <a:r>
              <a:rPr lang="en-US" altLang="zh-CN" sz="1100" smtClean="0"/>
              <a:t>onContentMenu="return false"</a:t>
            </a:r>
            <a:r>
              <a:rPr lang="zh-CN" altLang="en-US" sz="1100" smtClean="0"/>
              <a:t>就可禁止使用鼠标右键了</a:t>
            </a:r>
            <a:r>
              <a:rPr lang="en-US" altLang="zh-CN" sz="1100" smtClean="0"/>
              <a:t>]</a:t>
            </a:r>
          </a:p>
          <a:p>
            <a:pPr eaLnBrk="1" hangingPunct="1">
              <a:lnSpc>
                <a:spcPct val="80000"/>
              </a:lnSpc>
            </a:pPr>
            <a:r>
              <a:rPr lang="en-US" altLang="zh-CN" sz="1100" smtClean="0"/>
              <a:t>onCopy    	</a:t>
            </a:r>
            <a:r>
              <a:rPr lang="zh-CN" altLang="en-US" sz="1100" smtClean="0"/>
              <a:t>当页面当前的被选择内容被复制后触发的事件</a:t>
            </a:r>
          </a:p>
          <a:p>
            <a:pPr eaLnBrk="1" hangingPunct="1">
              <a:lnSpc>
                <a:spcPct val="80000"/>
              </a:lnSpc>
            </a:pPr>
            <a:r>
              <a:rPr lang="en-US" altLang="zh-CN" sz="1100" smtClean="0"/>
              <a:t>onCut    	</a:t>
            </a:r>
            <a:r>
              <a:rPr lang="zh-CN" altLang="en-US" sz="1100" smtClean="0"/>
              <a:t>当页面当前的被选择内容被剪切时触发的事件</a:t>
            </a:r>
          </a:p>
          <a:p>
            <a:pPr eaLnBrk="1" hangingPunct="1">
              <a:lnSpc>
                <a:spcPct val="80000"/>
              </a:lnSpc>
            </a:pPr>
            <a:r>
              <a:rPr lang="en-US" altLang="zh-CN" sz="1100" smtClean="0"/>
              <a:t>onDrag   	</a:t>
            </a:r>
            <a:r>
              <a:rPr lang="zh-CN" altLang="en-US" sz="1100" smtClean="0"/>
              <a:t>当某个对象被拖动时触发的事件 </a:t>
            </a:r>
            <a:r>
              <a:rPr lang="en-US" altLang="zh-CN" sz="1100" smtClean="0"/>
              <a:t>[</a:t>
            </a:r>
            <a:r>
              <a:rPr lang="zh-CN" altLang="en-US" sz="1100" smtClean="0"/>
              <a:t>活动事件</a:t>
            </a:r>
            <a:r>
              <a:rPr lang="en-US" altLang="zh-CN" sz="1100" smtClean="0"/>
              <a:t>]</a:t>
            </a:r>
          </a:p>
          <a:p>
            <a:pPr eaLnBrk="1" hangingPunct="1">
              <a:lnSpc>
                <a:spcPct val="80000"/>
              </a:lnSpc>
            </a:pPr>
            <a:r>
              <a:rPr lang="en-US" altLang="zh-CN" sz="1100" smtClean="0"/>
              <a:t>onDragDrop   	</a:t>
            </a:r>
            <a:r>
              <a:rPr lang="zh-CN" altLang="en-US" sz="1100" smtClean="0"/>
              <a:t>一个外部对象被鼠标拖进当前窗口或者帧</a:t>
            </a:r>
          </a:p>
          <a:p>
            <a:pPr eaLnBrk="1" hangingPunct="1">
              <a:lnSpc>
                <a:spcPct val="80000"/>
              </a:lnSpc>
            </a:pPr>
            <a:r>
              <a:rPr lang="en-US" altLang="zh-CN" sz="1100" smtClean="0"/>
              <a:t>onDragEnd    	</a:t>
            </a:r>
            <a:r>
              <a:rPr lang="zh-CN" altLang="en-US" sz="1100" smtClean="0"/>
              <a:t>当鼠标拖动结束时触发的事件，即鼠标的按钮被释放了</a:t>
            </a:r>
          </a:p>
          <a:p>
            <a:pPr eaLnBrk="1" hangingPunct="1">
              <a:lnSpc>
                <a:spcPct val="80000"/>
              </a:lnSpc>
            </a:pPr>
            <a:r>
              <a:rPr lang="en-US" altLang="zh-CN" sz="1100" smtClean="0"/>
              <a:t>onDragEnter   	</a:t>
            </a:r>
            <a:r>
              <a:rPr lang="zh-CN" altLang="en-US" sz="1100" smtClean="0"/>
              <a:t>当对象被鼠标拖动的对象进入其容器范围内时触发的事件</a:t>
            </a:r>
          </a:p>
          <a:p>
            <a:pPr eaLnBrk="1" hangingPunct="1">
              <a:lnSpc>
                <a:spcPct val="80000"/>
              </a:lnSpc>
            </a:pPr>
            <a:r>
              <a:rPr lang="en-US" altLang="zh-CN" sz="1100" smtClean="0"/>
              <a:t>onDragLeave   	</a:t>
            </a:r>
            <a:r>
              <a:rPr lang="zh-CN" altLang="en-US" sz="1100" smtClean="0"/>
              <a:t>当对象被鼠标拖动的对象离开其容器范围内时触发的事件</a:t>
            </a:r>
          </a:p>
          <a:p>
            <a:pPr eaLnBrk="1" hangingPunct="1">
              <a:lnSpc>
                <a:spcPct val="80000"/>
              </a:lnSpc>
            </a:pPr>
            <a:r>
              <a:rPr lang="en-US" altLang="zh-CN" sz="1100" smtClean="0"/>
              <a:t>onDragOver   	</a:t>
            </a:r>
            <a:r>
              <a:rPr lang="zh-CN" altLang="en-US" sz="1100" smtClean="0"/>
              <a:t>当某被拖动的对象在另一对象容器范围内拖动时触发的事件 </a:t>
            </a:r>
            <a:r>
              <a:rPr lang="en-US" altLang="zh-CN" sz="1100" smtClean="0"/>
              <a:t>[</a:t>
            </a:r>
            <a:r>
              <a:rPr lang="zh-CN" altLang="en-US" sz="1100" smtClean="0"/>
              <a:t>活动事件</a:t>
            </a:r>
            <a:r>
              <a:rPr lang="en-US" altLang="zh-CN" sz="1100" smtClean="0"/>
              <a:t>]</a:t>
            </a:r>
          </a:p>
          <a:p>
            <a:pPr eaLnBrk="1" hangingPunct="1">
              <a:lnSpc>
                <a:spcPct val="80000"/>
              </a:lnSpc>
            </a:pPr>
            <a:r>
              <a:rPr lang="en-US" altLang="zh-CN" sz="1100" smtClean="0"/>
              <a:t>onDragStart    	</a:t>
            </a:r>
            <a:r>
              <a:rPr lang="zh-CN" altLang="en-US" sz="1100" smtClean="0"/>
              <a:t>当某对象将被拖动时触发的事件</a:t>
            </a:r>
          </a:p>
          <a:p>
            <a:pPr eaLnBrk="1" hangingPunct="1">
              <a:lnSpc>
                <a:spcPct val="80000"/>
              </a:lnSpc>
            </a:pPr>
            <a:r>
              <a:rPr lang="en-US" altLang="zh-CN" sz="1100" smtClean="0"/>
              <a:t>onDrop    	</a:t>
            </a:r>
            <a:r>
              <a:rPr lang="zh-CN" altLang="en-US" sz="1100" smtClean="0"/>
              <a:t>在一个拖动过程中，释放鼠标键时触发的事件</a:t>
            </a:r>
          </a:p>
          <a:p>
            <a:pPr eaLnBrk="1" hangingPunct="1">
              <a:lnSpc>
                <a:spcPct val="80000"/>
              </a:lnSpc>
            </a:pPr>
            <a:r>
              <a:rPr lang="en-US" altLang="zh-CN" sz="1100" smtClean="0"/>
              <a:t>onLoseCapture    	</a:t>
            </a:r>
            <a:r>
              <a:rPr lang="zh-CN" altLang="en-US" sz="1100" smtClean="0"/>
              <a:t>当元素失去鼠标移动所形成的选择焦点时触发的事件</a:t>
            </a:r>
          </a:p>
          <a:p>
            <a:pPr eaLnBrk="1" hangingPunct="1">
              <a:lnSpc>
                <a:spcPct val="80000"/>
              </a:lnSpc>
            </a:pPr>
            <a:r>
              <a:rPr lang="en-US" altLang="zh-CN" sz="1100" smtClean="0"/>
              <a:t>onPaste   	</a:t>
            </a:r>
            <a:r>
              <a:rPr lang="zh-CN" altLang="en-US" sz="1100" smtClean="0"/>
              <a:t>当内容被粘贴时触发的事件</a:t>
            </a:r>
          </a:p>
          <a:p>
            <a:pPr eaLnBrk="1" hangingPunct="1">
              <a:lnSpc>
                <a:spcPct val="80000"/>
              </a:lnSpc>
            </a:pPr>
            <a:r>
              <a:rPr lang="en-US" altLang="zh-CN" sz="1100" smtClean="0"/>
              <a:t>onSelect   	</a:t>
            </a:r>
            <a:r>
              <a:rPr lang="zh-CN" altLang="en-US" sz="1100" smtClean="0"/>
              <a:t>当文本内容被选择时的事件</a:t>
            </a:r>
          </a:p>
          <a:p>
            <a:pPr eaLnBrk="1" hangingPunct="1">
              <a:lnSpc>
                <a:spcPct val="80000"/>
              </a:lnSpc>
            </a:pPr>
            <a:r>
              <a:rPr lang="en-US" altLang="zh-CN" sz="1100" smtClean="0"/>
              <a:t>onSelectStart    	</a:t>
            </a:r>
            <a:r>
              <a:rPr lang="zh-CN" altLang="en-US" sz="1100" smtClean="0"/>
              <a:t>当文本内容选择将开始发生时触发的事件 </a:t>
            </a:r>
          </a:p>
        </p:txBody>
      </p:sp>
    </p:spTree>
    <p:extLst>
      <p:ext uri="{BB962C8B-B14F-4D97-AF65-F5344CB8AC3E}">
        <p14:creationId xmlns="" xmlns:p14="http://schemas.microsoft.com/office/powerpoint/2010/main" val="96046957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zh-CN" altLang="en-US" smtClean="0"/>
              <a:t>编辑事件示例</a:t>
            </a:r>
          </a:p>
        </p:txBody>
      </p:sp>
      <p:sp>
        <p:nvSpPr>
          <p:cNvPr id="373764" name="Rectangle 4"/>
          <p:cNvSpPr>
            <a:spLocks noChangeArrowheads="1"/>
          </p:cNvSpPr>
          <p:nvPr/>
        </p:nvSpPr>
        <p:spPr bwMode="auto">
          <a:xfrm>
            <a:off x="609600" y="1905000"/>
            <a:ext cx="8229600" cy="3473450"/>
          </a:xfrm>
          <a:prstGeom prst="rect">
            <a:avLst/>
          </a:prstGeom>
          <a:solidFill>
            <a:srgbClr val="E0E0E0"/>
          </a:solidFill>
          <a:ln w="28575" algn="ctr">
            <a:solidFill>
              <a:schemeClr val="tx1"/>
            </a:solidFill>
            <a:miter lim="800000"/>
            <a:headEnd/>
            <a:tailEnd/>
          </a:ln>
        </p:spPr>
        <p:txBody>
          <a:bodyPr anchor="ctr">
            <a:spAutoFit/>
          </a:bodyPr>
          <a:lstStyle/>
          <a:p>
            <a:r>
              <a:rPr lang="en-US" altLang="zh-CN"/>
              <a:t>&lt;html&gt;</a:t>
            </a:r>
          </a:p>
          <a:p>
            <a:r>
              <a:rPr lang="en-US" altLang="zh-CN"/>
              <a:t>	&lt;head&gt;</a:t>
            </a:r>
          </a:p>
          <a:p>
            <a:r>
              <a:rPr lang="en-US" altLang="zh-CN"/>
              <a:t>		&lt;title&gt;</a:t>
            </a:r>
            <a:r>
              <a:rPr lang="zh-CN" altLang="en-US"/>
              <a:t>不许粘贴</a:t>
            </a:r>
            <a:r>
              <a:rPr lang="en-US" altLang="zh-CN"/>
              <a:t>&lt;/title&gt;</a:t>
            </a:r>
          </a:p>
          <a:p>
            <a:r>
              <a:rPr lang="en-US" altLang="zh-CN"/>
              <a:t>	&lt;/head&gt;</a:t>
            </a:r>
          </a:p>
          <a:p>
            <a:r>
              <a:rPr lang="en-US" altLang="zh-CN"/>
              <a:t>&lt;body&gt;</a:t>
            </a:r>
          </a:p>
          <a:p>
            <a:r>
              <a:rPr lang="en-US" altLang="zh-CN"/>
              <a:t>	&lt;textarea name="textarea" cols="30" rows="3" </a:t>
            </a:r>
          </a:p>
          <a:p>
            <a:r>
              <a:rPr lang="en-US" altLang="zh-CN"/>
              <a:t>		onpaste="javascript:alert('</a:t>
            </a:r>
            <a:r>
              <a:rPr lang="zh-CN" altLang="en-US"/>
              <a:t>不许粘贴</a:t>
            </a:r>
            <a:r>
              <a:rPr lang="en-US" altLang="zh-CN"/>
              <a:t>');return false;"&gt;</a:t>
            </a:r>
          </a:p>
          <a:p>
            <a:r>
              <a:rPr lang="en-US" altLang="zh-CN"/>
              <a:t>		</a:t>
            </a:r>
            <a:r>
              <a:rPr lang="zh-CN" altLang="en-US"/>
              <a:t>作业一：</a:t>
            </a:r>
          </a:p>
          <a:p>
            <a:r>
              <a:rPr lang="zh-CN" altLang="en-US"/>
              <a:t>	</a:t>
            </a:r>
            <a:r>
              <a:rPr lang="en-US" altLang="zh-CN"/>
              <a:t>&lt;/textarea&gt;</a:t>
            </a:r>
          </a:p>
          <a:p>
            <a:r>
              <a:rPr lang="en-US" altLang="zh-CN"/>
              <a:t>&lt;/body&gt;</a:t>
            </a:r>
          </a:p>
          <a:p>
            <a:r>
              <a:rPr lang="en-US" altLang="zh-CN"/>
              <a:t>&lt;/html&gt;</a:t>
            </a:r>
          </a:p>
        </p:txBody>
      </p:sp>
    </p:spTree>
    <p:extLst>
      <p:ext uri="{BB962C8B-B14F-4D97-AF65-F5344CB8AC3E}">
        <p14:creationId xmlns="" xmlns:p14="http://schemas.microsoft.com/office/powerpoint/2010/main" val="725843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fade">
                                      <p:cBhvr>
                                        <p:cTn id="7" dur="1000"/>
                                        <p:tgtEl>
                                          <p:spTgt spid="373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nimBg="1"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基本语法</a:t>
            </a:r>
            <a:endParaRPr lang="en-US" altLang="zh-CN" dirty="0" smtClean="0"/>
          </a:p>
          <a:p>
            <a:r>
              <a:rPr lang="en-US" altLang="zh-CN" dirty="0" smtClean="0"/>
              <a:t>DOM</a:t>
            </a:r>
            <a:r>
              <a:rPr lang="zh-CN" altLang="en-US" dirty="0" smtClean="0"/>
              <a:t>操作</a:t>
            </a:r>
            <a:endParaRPr lang="en-US" altLang="zh-CN" dirty="0" smtClean="0"/>
          </a:p>
          <a:p>
            <a:r>
              <a:rPr lang="zh-CN" altLang="en-US" dirty="0" smtClean="0"/>
              <a:t>事件</a:t>
            </a:r>
            <a:endParaRPr lang="en-US" altLang="zh-CN" dirty="0" smtClean="0"/>
          </a:p>
          <a:p>
            <a:r>
              <a:rPr lang="en-US" altLang="zh-CN" dirty="0" smtClean="0"/>
              <a:t>Event</a:t>
            </a:r>
            <a:r>
              <a:rPr lang="zh-CN" altLang="en-US" dirty="0" smtClean="0"/>
              <a:t>对象</a:t>
            </a:r>
            <a:endParaRPr lang="zh-CN" altLang="en-US" dirty="0"/>
          </a:p>
        </p:txBody>
      </p:sp>
      <p:sp>
        <p:nvSpPr>
          <p:cNvPr id="3" name="标题 2"/>
          <p:cNvSpPr>
            <a:spLocks noGrp="1"/>
          </p:cNvSpPr>
          <p:nvPr>
            <p:ph type="title"/>
          </p:nvPr>
        </p:nvSpPr>
        <p:spPr/>
        <p:txBody>
          <a:bodyPr/>
          <a:lstStyle/>
          <a:p>
            <a:r>
              <a:rPr lang="en-US" altLang="zh-CN" dirty="0" err="1" smtClean="0"/>
              <a:t>Javascript</a:t>
            </a:r>
            <a:r>
              <a:rPr lang="zh-CN" altLang="en-US" dirty="0" smtClean="0"/>
              <a:t>总结</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编写第一个</a:t>
            </a:r>
            <a:r>
              <a:rPr lang="en-US" altLang="zh-CN" smtClean="0"/>
              <a:t>JavaScript</a:t>
            </a:r>
            <a:r>
              <a:rPr lang="zh-CN" altLang="en-US" smtClean="0"/>
              <a:t>程序 </a:t>
            </a:r>
          </a:p>
        </p:txBody>
      </p:sp>
      <p:sp>
        <p:nvSpPr>
          <p:cNvPr id="16387" name="Rectangle 3"/>
          <p:cNvSpPr>
            <a:spLocks noGrp="1" noChangeArrowheads="1"/>
          </p:cNvSpPr>
          <p:nvPr>
            <p:ph type="body" sz="half" idx="1"/>
          </p:nvPr>
        </p:nvSpPr>
        <p:spPr>
          <a:xfrm>
            <a:off x="566738" y="1752600"/>
            <a:ext cx="8001000" cy="3581400"/>
          </a:xfrm>
        </p:spPr>
        <p:txBody>
          <a:bodyPr/>
          <a:lstStyle/>
          <a:p>
            <a:pPr marL="495300" indent="-495300" eaLnBrk="1" hangingPunct="1">
              <a:lnSpc>
                <a:spcPct val="80000"/>
              </a:lnSpc>
              <a:buFont typeface="Wingdings" pitchFamily="2" charset="2"/>
              <a:buNone/>
            </a:pPr>
            <a:r>
              <a:rPr lang="en-US" altLang="zh-CN" sz="1700" smtClean="0"/>
              <a:t>1. JavaScript</a:t>
            </a:r>
            <a:r>
              <a:rPr lang="zh-CN" altLang="en-US" sz="1700" smtClean="0"/>
              <a:t>代码由 </a:t>
            </a:r>
            <a:r>
              <a:rPr lang="en-US" altLang="zh-CN" sz="1700" smtClean="0"/>
              <a:t>&lt;script language =</a:t>
            </a:r>
            <a:r>
              <a:rPr lang="en-US" altLang="zh-CN" sz="1700" smtClean="0">
                <a:latin typeface="Arial" charset="0"/>
              </a:rPr>
              <a:t>“</a:t>
            </a:r>
            <a:r>
              <a:rPr lang="en-US" altLang="zh-CN" sz="1700" smtClean="0"/>
              <a:t>javascript</a:t>
            </a:r>
            <a:r>
              <a:rPr lang="en-US" altLang="zh-CN" sz="1700" smtClean="0">
                <a:latin typeface="Arial" charset="0"/>
              </a:rPr>
              <a:t>”</a:t>
            </a:r>
            <a:r>
              <a:rPr lang="en-US" altLang="zh-CN" sz="1700" smtClean="0"/>
              <a:t>&gt;...&lt;/script&gt;</a:t>
            </a:r>
            <a:r>
              <a:rPr lang="zh-CN" altLang="en-US" sz="1700" smtClean="0"/>
              <a:t>说明。</a:t>
            </a:r>
          </a:p>
          <a:p>
            <a:pPr marL="495300" indent="-495300" eaLnBrk="1" hangingPunct="1">
              <a:lnSpc>
                <a:spcPct val="80000"/>
              </a:lnSpc>
              <a:buFont typeface="Wingdings" pitchFamily="2" charset="2"/>
              <a:buNone/>
            </a:pPr>
            <a:r>
              <a:rPr lang="zh-CN" altLang="en-US" sz="1700" smtClean="0"/>
              <a:t> 在标识</a:t>
            </a:r>
            <a:r>
              <a:rPr lang="en-US" altLang="zh-CN" sz="1700" smtClean="0"/>
              <a:t>&lt;script Language =</a:t>
            </a:r>
            <a:r>
              <a:rPr lang="en-US" altLang="zh-CN" sz="1700" smtClean="0">
                <a:latin typeface="Arial" charset="0"/>
              </a:rPr>
              <a:t>“</a:t>
            </a:r>
            <a:r>
              <a:rPr lang="en-US" altLang="zh-CN" sz="1700" smtClean="0"/>
              <a:t>javascript</a:t>
            </a:r>
            <a:r>
              <a:rPr lang="en-US" altLang="zh-CN" sz="1700" smtClean="0">
                <a:latin typeface="Arial" charset="0"/>
              </a:rPr>
              <a:t>”</a:t>
            </a:r>
            <a:r>
              <a:rPr lang="en-US" altLang="zh-CN" sz="1700" smtClean="0"/>
              <a:t>&gt;...&lt;/script&gt;</a:t>
            </a:r>
            <a:r>
              <a:rPr lang="zh-CN" altLang="en-US" sz="1700" smtClean="0"/>
              <a:t>之间就可加入</a:t>
            </a:r>
          </a:p>
          <a:p>
            <a:pPr marL="495300" indent="-495300" eaLnBrk="1" hangingPunct="1">
              <a:lnSpc>
                <a:spcPct val="80000"/>
              </a:lnSpc>
              <a:buFont typeface="Wingdings" pitchFamily="2" charset="2"/>
              <a:buNone/>
            </a:pPr>
            <a:r>
              <a:rPr lang="zh-CN" altLang="en-US" sz="1700" smtClean="0"/>
              <a:t> </a:t>
            </a:r>
            <a:r>
              <a:rPr lang="en-US" altLang="zh-CN" sz="1700" smtClean="0"/>
              <a:t>JavaScript</a:t>
            </a:r>
            <a:r>
              <a:rPr lang="zh-CN" altLang="en-US" sz="1700" smtClean="0"/>
              <a:t>脚本。</a:t>
            </a:r>
            <a:br>
              <a:rPr lang="zh-CN" altLang="en-US" sz="1700" smtClean="0"/>
            </a:br>
            <a:r>
              <a:rPr lang="zh-CN" altLang="en-US" sz="1700" smtClean="0"/>
              <a:t>　　</a:t>
            </a:r>
          </a:p>
          <a:p>
            <a:pPr marL="495300" indent="-495300" eaLnBrk="1" hangingPunct="1">
              <a:lnSpc>
                <a:spcPct val="80000"/>
              </a:lnSpc>
              <a:buFont typeface="Wingdings" pitchFamily="2" charset="2"/>
              <a:buNone/>
            </a:pPr>
            <a:r>
              <a:rPr lang="en-US" altLang="zh-CN" sz="1700" smtClean="0"/>
              <a:t>2. alert()</a:t>
            </a:r>
            <a:r>
              <a:rPr lang="zh-CN" altLang="en-US" sz="1700" smtClean="0"/>
              <a:t>是</a:t>
            </a:r>
            <a:r>
              <a:rPr lang="en-US" altLang="zh-CN" sz="1700" smtClean="0"/>
              <a:t>JavaScript</a:t>
            </a:r>
            <a:r>
              <a:rPr lang="zh-CN" altLang="en-US" sz="1700" smtClean="0"/>
              <a:t>的窗口对象方法，其功能是弹出一个具有</a:t>
            </a:r>
            <a:r>
              <a:rPr lang="en-US" altLang="zh-CN" sz="1700" smtClean="0"/>
              <a:t>OK</a:t>
            </a:r>
            <a:r>
              <a:rPr lang="zh-CN" altLang="en-US" sz="1700" smtClean="0"/>
              <a:t>对话框并显示</a:t>
            </a:r>
          </a:p>
          <a:p>
            <a:pPr marL="495300" indent="-495300" eaLnBrk="1" hangingPunct="1">
              <a:lnSpc>
                <a:spcPct val="80000"/>
              </a:lnSpc>
              <a:buFont typeface="Wingdings" pitchFamily="2" charset="2"/>
              <a:buNone/>
            </a:pPr>
            <a:r>
              <a:rPr lang="zh-CN" altLang="en-US" sz="1700" smtClean="0"/>
              <a:t>（）中的字符串。</a:t>
            </a:r>
          </a:p>
          <a:p>
            <a:pPr marL="495300" indent="-495300" eaLnBrk="1" hangingPunct="1">
              <a:lnSpc>
                <a:spcPct val="80000"/>
              </a:lnSpc>
              <a:buFont typeface="Wingdings" pitchFamily="2" charset="2"/>
              <a:buNone/>
            </a:pPr>
            <a:endParaRPr lang="zh-CN" altLang="en-US" sz="1700" smtClean="0"/>
          </a:p>
          <a:p>
            <a:pPr marL="495300" indent="-495300" eaLnBrk="1" hangingPunct="1">
              <a:lnSpc>
                <a:spcPct val="80000"/>
              </a:lnSpc>
              <a:buFont typeface="Wingdings" pitchFamily="2" charset="2"/>
              <a:buNone/>
            </a:pPr>
            <a:r>
              <a:rPr lang="en-US" altLang="zh-CN" sz="1700" smtClean="0"/>
              <a:t>3. </a:t>
            </a:r>
            <a:r>
              <a:rPr lang="zh-CN" altLang="en-US" sz="1700" smtClean="0"/>
              <a:t>通过</a:t>
            </a:r>
            <a:r>
              <a:rPr lang="en-US" altLang="zh-CN" sz="1700" smtClean="0"/>
              <a:t>&lt;!-- ...//--&gt;</a:t>
            </a:r>
            <a:r>
              <a:rPr lang="zh-CN" altLang="en-US" sz="1700" smtClean="0"/>
              <a:t>标识说明：若不认识</a:t>
            </a:r>
            <a:r>
              <a:rPr lang="en-US" altLang="zh-CN" sz="1700" smtClean="0"/>
              <a:t>JavaScript</a:t>
            </a:r>
            <a:r>
              <a:rPr lang="zh-CN" altLang="en-US" sz="1700" smtClean="0"/>
              <a:t>代码的浏览器，则所有在其</a:t>
            </a:r>
          </a:p>
          <a:p>
            <a:pPr marL="495300" indent="-495300" eaLnBrk="1" hangingPunct="1">
              <a:lnSpc>
                <a:spcPct val="80000"/>
              </a:lnSpc>
              <a:buFont typeface="Wingdings" pitchFamily="2" charset="2"/>
              <a:buNone/>
            </a:pPr>
            <a:r>
              <a:rPr lang="zh-CN" altLang="en-US" sz="1700" smtClean="0"/>
              <a:t>中的标识均被忽略；若认识，则执行其结果。使用注释这是一个好的编程习惯，它</a:t>
            </a:r>
          </a:p>
          <a:p>
            <a:pPr marL="495300" indent="-495300" eaLnBrk="1" hangingPunct="1">
              <a:lnSpc>
                <a:spcPct val="80000"/>
              </a:lnSpc>
              <a:buFont typeface="Wingdings" pitchFamily="2" charset="2"/>
              <a:buNone/>
            </a:pPr>
            <a:r>
              <a:rPr lang="zh-CN" altLang="en-US" sz="1700" smtClean="0"/>
              <a:t>使其他人可以读懂你的语言。</a:t>
            </a:r>
          </a:p>
          <a:p>
            <a:pPr marL="495300" indent="-495300" eaLnBrk="1" hangingPunct="1">
              <a:lnSpc>
                <a:spcPct val="80000"/>
              </a:lnSpc>
              <a:buFont typeface="Wingdings" pitchFamily="2" charset="2"/>
              <a:buNone/>
            </a:pPr>
            <a:endParaRPr lang="zh-CN" altLang="en-US" sz="1700" smtClean="0"/>
          </a:p>
          <a:p>
            <a:pPr marL="495300" indent="-495300" eaLnBrk="1" hangingPunct="1">
              <a:lnSpc>
                <a:spcPct val="80000"/>
              </a:lnSpc>
              <a:buFont typeface="Wingdings" pitchFamily="2" charset="2"/>
              <a:buNone/>
            </a:pPr>
            <a:r>
              <a:rPr lang="en-US" altLang="zh-CN" sz="1700" smtClean="0"/>
              <a:t>4. JavaScript </a:t>
            </a:r>
            <a:r>
              <a:rPr lang="zh-CN" altLang="en-US" sz="1700" smtClean="0"/>
              <a:t>以 </a:t>
            </a:r>
            <a:r>
              <a:rPr lang="en-US" altLang="zh-CN" sz="1700" smtClean="0"/>
              <a:t>&lt;/script&gt; </a:t>
            </a:r>
            <a:r>
              <a:rPr lang="zh-CN" altLang="en-US" sz="1700" smtClean="0"/>
              <a:t>标签结束。</a:t>
            </a:r>
            <a:br>
              <a:rPr lang="zh-CN" altLang="en-US" sz="1700" smtClean="0"/>
            </a:br>
            <a:endParaRPr lang="zh-CN" altLang="en-US" sz="1700" smtClean="0"/>
          </a:p>
        </p:txBody>
      </p:sp>
    </p:spTree>
    <p:extLst>
      <p:ext uri="{BB962C8B-B14F-4D97-AF65-F5344CB8AC3E}">
        <p14:creationId xmlns="" xmlns:p14="http://schemas.microsoft.com/office/powerpoint/2010/main" val="400051906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zh-CN" altLang="en-US" b="1" smtClean="0"/>
              <a:t>基于对象的</a:t>
            </a:r>
            <a:r>
              <a:rPr lang="en-US" altLang="zh-CN" b="1" smtClean="0"/>
              <a:t>JavaScript</a:t>
            </a:r>
            <a:r>
              <a:rPr lang="zh-CN" altLang="en-US" b="1" smtClean="0"/>
              <a:t>语言</a:t>
            </a:r>
            <a:r>
              <a:rPr lang="zh-CN" altLang="en-US" smtClean="0"/>
              <a:t> </a:t>
            </a:r>
          </a:p>
        </p:txBody>
      </p:sp>
      <p:sp>
        <p:nvSpPr>
          <p:cNvPr id="179203" name="Rectangle 3"/>
          <p:cNvSpPr>
            <a:spLocks noGrp="1" noChangeArrowheads="1"/>
          </p:cNvSpPr>
          <p:nvPr>
            <p:ph type="body" idx="1"/>
          </p:nvPr>
        </p:nvSpPr>
        <p:spPr/>
        <p:txBody>
          <a:bodyPr/>
          <a:lstStyle/>
          <a:p>
            <a:pPr eaLnBrk="1" hangingPunct="1">
              <a:lnSpc>
                <a:spcPct val="90000"/>
              </a:lnSpc>
            </a:pPr>
            <a:r>
              <a:rPr lang="en-US" altLang="zh-CN" sz="2600" smtClean="0"/>
              <a:t>JavaScript</a:t>
            </a:r>
            <a:r>
              <a:rPr lang="zh-CN" altLang="en-US" sz="2600" smtClean="0"/>
              <a:t>语言是基于对象的（</a:t>
            </a:r>
            <a:r>
              <a:rPr lang="en-US" altLang="zh-CN" sz="2600" smtClean="0"/>
              <a:t>Object-Based</a:t>
            </a:r>
            <a:r>
              <a:rPr lang="zh-CN" altLang="en-US" sz="2600" smtClean="0"/>
              <a:t>），而不是面向对象的（</a:t>
            </a:r>
            <a:r>
              <a:rPr lang="en-US" altLang="zh-CN" sz="2600" smtClean="0"/>
              <a:t>object-oriented</a:t>
            </a:r>
            <a:r>
              <a:rPr lang="zh-CN" altLang="en-US" sz="2600" smtClean="0"/>
              <a:t>）。之所以说它是一门基于对象的语言，主要是因为它没有提供象抽象、继承、重载等有关面向对象语言的许多功能。而是把其它语言所创建的复杂对象统一起来，从而形成一个非常强大的对象系统。 </a:t>
            </a:r>
          </a:p>
          <a:p>
            <a:pPr eaLnBrk="1" hangingPunct="1">
              <a:lnSpc>
                <a:spcPct val="90000"/>
              </a:lnSpc>
            </a:pPr>
            <a:r>
              <a:rPr lang="zh-CN" altLang="en-US" sz="2600" smtClean="0"/>
              <a:t>虽然</a:t>
            </a:r>
            <a:r>
              <a:rPr lang="en-US" altLang="zh-CN" sz="2600" smtClean="0"/>
              <a:t>JavaScript</a:t>
            </a:r>
            <a:r>
              <a:rPr lang="zh-CN" altLang="en-US" sz="2600" smtClean="0"/>
              <a:t>语言是一门基于对象的，但它还是具有一些面向对象的基本特征。它可以根据需要创建自己的对象，从而进一步扩大</a:t>
            </a:r>
            <a:r>
              <a:rPr lang="en-US" altLang="zh-CN" sz="2600" smtClean="0"/>
              <a:t>JavaScript</a:t>
            </a:r>
            <a:r>
              <a:rPr lang="zh-CN" altLang="en-US" sz="2600" smtClean="0"/>
              <a:t>的应用范围，增强编写功能强大的</a:t>
            </a:r>
            <a:r>
              <a:rPr lang="en-US" altLang="zh-CN" sz="2600" smtClean="0"/>
              <a:t>Web</a:t>
            </a:r>
            <a:r>
              <a:rPr lang="zh-CN" altLang="en-US" sz="2600" smtClean="0"/>
              <a:t>文档。</a:t>
            </a:r>
          </a:p>
        </p:txBody>
      </p:sp>
    </p:spTree>
    <p:extLst>
      <p:ext uri="{BB962C8B-B14F-4D97-AF65-F5344CB8AC3E}">
        <p14:creationId xmlns="" xmlns:p14="http://schemas.microsoft.com/office/powerpoint/2010/main" val="187095289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zh-CN" altLang="en-US" b="1" smtClean="0"/>
              <a:t>对象的基础知识</a:t>
            </a:r>
            <a:endParaRPr lang="zh-CN" altLang="en-US" smtClean="0"/>
          </a:p>
        </p:txBody>
      </p:sp>
      <p:sp>
        <p:nvSpPr>
          <p:cNvPr id="180227" name="Rectangle 3"/>
          <p:cNvSpPr>
            <a:spLocks noGrp="1" noChangeArrowheads="1"/>
          </p:cNvSpPr>
          <p:nvPr>
            <p:ph type="body" idx="1"/>
          </p:nvPr>
        </p:nvSpPr>
        <p:spPr/>
        <p:txBody>
          <a:bodyPr/>
          <a:lstStyle/>
          <a:p>
            <a:pPr eaLnBrk="1" hangingPunct="1"/>
            <a:r>
              <a:rPr lang="zh-CN" altLang="en-US" smtClean="0"/>
              <a:t>对象的基本结构 </a:t>
            </a:r>
          </a:p>
          <a:p>
            <a:pPr eaLnBrk="1" hangingPunct="1"/>
            <a:r>
              <a:rPr lang="zh-CN" altLang="en-US" smtClean="0"/>
              <a:t>引用对象的途径 </a:t>
            </a:r>
          </a:p>
          <a:p>
            <a:pPr eaLnBrk="1" hangingPunct="1"/>
            <a:r>
              <a:rPr lang="zh-CN" altLang="en-US" smtClean="0"/>
              <a:t>有关对象操作语句 </a:t>
            </a:r>
          </a:p>
          <a:p>
            <a:pPr eaLnBrk="1" hangingPunct="1"/>
            <a:r>
              <a:rPr lang="zh-CN" altLang="en-US" smtClean="0"/>
              <a:t>对象属性的引用 </a:t>
            </a:r>
          </a:p>
          <a:p>
            <a:pPr eaLnBrk="1" hangingPunct="1"/>
            <a:r>
              <a:rPr lang="zh-CN" altLang="en-US" smtClean="0"/>
              <a:t>对象的方法的引用 </a:t>
            </a:r>
          </a:p>
        </p:txBody>
      </p:sp>
    </p:spTree>
    <p:extLst>
      <p:ext uri="{BB962C8B-B14F-4D97-AF65-F5344CB8AC3E}">
        <p14:creationId xmlns="" xmlns:p14="http://schemas.microsoft.com/office/powerpoint/2010/main" val="336149338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r>
              <a:rPr lang="zh-CN" altLang="en-US" smtClean="0"/>
              <a:t>对象的基本结构 </a:t>
            </a:r>
          </a:p>
        </p:txBody>
      </p:sp>
      <p:sp>
        <p:nvSpPr>
          <p:cNvPr id="181251" name="Rectangle 3"/>
          <p:cNvSpPr>
            <a:spLocks noGrp="1" noChangeArrowheads="1"/>
          </p:cNvSpPr>
          <p:nvPr>
            <p:ph type="body" idx="1"/>
          </p:nvPr>
        </p:nvSpPr>
        <p:spPr/>
        <p:txBody>
          <a:bodyPr/>
          <a:lstStyle/>
          <a:p>
            <a:pPr eaLnBrk="1" hangingPunct="1"/>
            <a:r>
              <a:rPr lang="en-US" altLang="zh-CN" smtClean="0"/>
              <a:t>JavaScript</a:t>
            </a:r>
            <a:r>
              <a:rPr lang="zh-CN" altLang="en-US" smtClean="0"/>
              <a:t>中的对象是由属性</a:t>
            </a:r>
            <a:r>
              <a:rPr lang="en-US" altLang="zh-CN" smtClean="0"/>
              <a:t>(properties)</a:t>
            </a:r>
            <a:r>
              <a:rPr lang="zh-CN" altLang="en-US" smtClean="0"/>
              <a:t>和方法</a:t>
            </a:r>
            <a:r>
              <a:rPr lang="en-US" altLang="zh-CN" smtClean="0"/>
              <a:t>(methods)</a:t>
            </a:r>
            <a:r>
              <a:rPr lang="zh-CN" altLang="en-US" smtClean="0"/>
              <a:t>两个基本的元素的构成的。前者是对象在实施其所需要行为的过程中，实现信息的装载单位，从而与变量相关联；后者是指对象能够按照设计者的意图而被执行，从而与特定的函数相联。 </a:t>
            </a:r>
          </a:p>
        </p:txBody>
      </p:sp>
    </p:spTree>
    <p:extLst>
      <p:ext uri="{BB962C8B-B14F-4D97-AF65-F5344CB8AC3E}">
        <p14:creationId xmlns="" xmlns:p14="http://schemas.microsoft.com/office/powerpoint/2010/main" val="398553587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zh-CN" altLang="en-US" smtClean="0"/>
              <a:t>引用对象的途径</a:t>
            </a:r>
          </a:p>
        </p:txBody>
      </p:sp>
      <p:sp>
        <p:nvSpPr>
          <p:cNvPr id="182275" name="Rectangle 3"/>
          <p:cNvSpPr>
            <a:spLocks noGrp="1" noChangeArrowheads="1"/>
          </p:cNvSpPr>
          <p:nvPr>
            <p:ph type="body" idx="1"/>
          </p:nvPr>
        </p:nvSpPr>
        <p:spPr/>
        <p:txBody>
          <a:bodyPr/>
          <a:lstStyle/>
          <a:p>
            <a:pPr eaLnBrk="1" hangingPunct="1"/>
            <a:r>
              <a:rPr lang="zh-CN" altLang="en-US" sz="2600" smtClean="0"/>
              <a:t>一个对象要真正地被使用，可采用以下几种方式：</a:t>
            </a:r>
          </a:p>
          <a:p>
            <a:pPr eaLnBrk="1" hangingPunct="1"/>
            <a:r>
              <a:rPr lang="en-US" altLang="zh-CN" sz="2600" smtClean="0"/>
              <a:t>1.</a:t>
            </a:r>
            <a:r>
              <a:rPr lang="zh-CN" altLang="en-US" sz="2600" smtClean="0"/>
              <a:t>引用</a:t>
            </a:r>
            <a:r>
              <a:rPr lang="en-US" altLang="zh-CN" sz="2600" smtClean="0"/>
              <a:t>JavaScript</a:t>
            </a:r>
            <a:r>
              <a:rPr lang="zh-CN" altLang="en-US" sz="2600" smtClean="0"/>
              <a:t>内部对象；</a:t>
            </a:r>
          </a:p>
          <a:p>
            <a:pPr eaLnBrk="1" hangingPunct="1"/>
            <a:r>
              <a:rPr lang="en-US" altLang="zh-CN" sz="2600" smtClean="0"/>
              <a:t>2.</a:t>
            </a:r>
            <a:r>
              <a:rPr lang="zh-CN" altLang="en-US" sz="2600" smtClean="0"/>
              <a:t>由浏览器环境中提供</a:t>
            </a:r>
          </a:p>
          <a:p>
            <a:pPr eaLnBrk="1" hangingPunct="1"/>
            <a:r>
              <a:rPr lang="en-US" altLang="zh-CN" sz="2600" smtClean="0"/>
              <a:t>3.</a:t>
            </a:r>
            <a:r>
              <a:rPr lang="zh-CN" altLang="en-US" sz="2600" smtClean="0"/>
              <a:t>创建新对象。</a:t>
            </a:r>
          </a:p>
          <a:p>
            <a:pPr eaLnBrk="1" hangingPunct="1"/>
            <a:r>
              <a:rPr lang="zh-CN" altLang="en-US" sz="2600" smtClean="0"/>
              <a:t>这就是说一个对象在被引用之前，这个对象必须存在，否则引用将毫无意义，而出现错误信息。从上面中我们可以看出</a:t>
            </a:r>
            <a:r>
              <a:rPr lang="en-US" altLang="zh-CN" sz="2600" smtClean="0"/>
              <a:t>JavaScript</a:t>
            </a:r>
            <a:r>
              <a:rPr lang="zh-CN" altLang="en-US" sz="2600" smtClean="0"/>
              <a:t>引用对象可通过三种方式获取。要么创建新的对象，要么利用现存的对象。 </a:t>
            </a:r>
          </a:p>
        </p:txBody>
      </p:sp>
    </p:spTree>
    <p:extLst>
      <p:ext uri="{BB962C8B-B14F-4D97-AF65-F5344CB8AC3E}">
        <p14:creationId xmlns="" xmlns:p14="http://schemas.microsoft.com/office/powerpoint/2010/main" val="230999969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zh-CN" altLang="en-US" smtClean="0"/>
              <a:t>有关对象操作语句 </a:t>
            </a:r>
          </a:p>
        </p:txBody>
      </p:sp>
      <p:sp>
        <p:nvSpPr>
          <p:cNvPr id="183299" name="Rectangle 3"/>
          <p:cNvSpPr>
            <a:spLocks noGrp="1" noChangeArrowheads="1"/>
          </p:cNvSpPr>
          <p:nvPr>
            <p:ph type="body" idx="1"/>
          </p:nvPr>
        </p:nvSpPr>
        <p:spPr/>
        <p:txBody>
          <a:bodyPr/>
          <a:lstStyle/>
          <a:p>
            <a:pPr eaLnBrk="1" hangingPunct="1"/>
            <a:r>
              <a:rPr lang="en-US" altLang="zh-CN" smtClean="0"/>
              <a:t>For...in</a:t>
            </a:r>
            <a:r>
              <a:rPr lang="zh-CN" altLang="en-US" smtClean="0"/>
              <a:t>语句 </a:t>
            </a:r>
          </a:p>
          <a:p>
            <a:pPr eaLnBrk="1" hangingPunct="1"/>
            <a:r>
              <a:rPr lang="en-US" altLang="zh-CN" smtClean="0"/>
              <a:t>with</a:t>
            </a:r>
            <a:r>
              <a:rPr lang="zh-CN" altLang="en-US" smtClean="0"/>
              <a:t>语句</a:t>
            </a:r>
          </a:p>
          <a:p>
            <a:pPr eaLnBrk="1" hangingPunct="1"/>
            <a:r>
              <a:rPr lang="en-US" altLang="zh-CN" smtClean="0"/>
              <a:t>this</a:t>
            </a:r>
            <a:r>
              <a:rPr lang="zh-CN" altLang="en-US" smtClean="0"/>
              <a:t>关键字</a:t>
            </a:r>
          </a:p>
          <a:p>
            <a:pPr eaLnBrk="1" hangingPunct="1"/>
            <a:r>
              <a:rPr lang="en-US" altLang="zh-CN" smtClean="0"/>
              <a:t>New</a:t>
            </a:r>
            <a:r>
              <a:rPr lang="zh-CN" altLang="en-US" smtClean="0"/>
              <a:t>运算符 </a:t>
            </a:r>
          </a:p>
        </p:txBody>
      </p:sp>
    </p:spTree>
    <p:extLst>
      <p:ext uri="{BB962C8B-B14F-4D97-AF65-F5344CB8AC3E}">
        <p14:creationId xmlns="" xmlns:p14="http://schemas.microsoft.com/office/powerpoint/2010/main" val="237444754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en-US" altLang="zh-CN" smtClean="0"/>
              <a:t>For...in</a:t>
            </a:r>
            <a:r>
              <a:rPr lang="zh-CN" altLang="en-US" smtClean="0"/>
              <a:t>语句 </a:t>
            </a:r>
          </a:p>
        </p:txBody>
      </p:sp>
      <p:sp>
        <p:nvSpPr>
          <p:cNvPr id="184323" name="Rectangle 3"/>
          <p:cNvSpPr>
            <a:spLocks noGrp="1" noChangeArrowheads="1"/>
          </p:cNvSpPr>
          <p:nvPr>
            <p:ph type="body" idx="1"/>
          </p:nvPr>
        </p:nvSpPr>
        <p:spPr/>
        <p:txBody>
          <a:bodyPr/>
          <a:lstStyle/>
          <a:p>
            <a:pPr eaLnBrk="1" hangingPunct="1">
              <a:lnSpc>
                <a:spcPct val="80000"/>
              </a:lnSpc>
            </a:pPr>
            <a:r>
              <a:rPr lang="zh-CN" altLang="en-US" sz="1700" smtClean="0"/>
              <a:t>格式如下：</a:t>
            </a:r>
            <a:br>
              <a:rPr lang="zh-CN" altLang="en-US" sz="1700" smtClean="0"/>
            </a:br>
            <a:r>
              <a:rPr lang="en-US" altLang="zh-CN" sz="1700" smtClean="0"/>
              <a:t>For</a:t>
            </a:r>
            <a:r>
              <a:rPr lang="zh-CN" altLang="en-US" sz="1700" smtClean="0"/>
              <a:t>（对象属性名 </a:t>
            </a:r>
            <a:r>
              <a:rPr lang="en-US" altLang="zh-CN" sz="1700" smtClean="0"/>
              <a:t>in </a:t>
            </a:r>
            <a:r>
              <a:rPr lang="zh-CN" altLang="en-US" sz="1700" smtClean="0"/>
              <a:t>已知对象名）</a:t>
            </a:r>
            <a:br>
              <a:rPr lang="zh-CN" altLang="en-US" sz="1700" smtClean="0"/>
            </a:br>
            <a:r>
              <a:rPr lang="zh-CN" altLang="en-US" sz="1700" smtClean="0"/>
              <a:t>说明：</a:t>
            </a:r>
            <a:br>
              <a:rPr lang="zh-CN" altLang="en-US" sz="1700" smtClean="0"/>
            </a:br>
            <a:r>
              <a:rPr lang="en-US" altLang="zh-CN" sz="1700" smtClean="0"/>
              <a:t>1.</a:t>
            </a:r>
            <a:r>
              <a:rPr lang="zh-CN" altLang="en-US" sz="1700" smtClean="0"/>
              <a:t>该语句的功能是用于对已知对象的所有属性进行操作的控制循环。它是将一个已知对象的所有属性反复置给一个变量；而不是使用计数器来实现的。</a:t>
            </a:r>
            <a:br>
              <a:rPr lang="zh-CN" altLang="en-US" sz="1700" smtClean="0"/>
            </a:br>
            <a:r>
              <a:rPr lang="en-US" altLang="zh-CN" sz="1700" smtClean="0"/>
              <a:t>2.</a:t>
            </a:r>
            <a:r>
              <a:rPr lang="zh-CN" altLang="en-US" sz="1700" smtClean="0"/>
              <a:t>该语句的优点就是无需知道对象中属性的个数即可进行操作。</a:t>
            </a:r>
            <a:br>
              <a:rPr lang="zh-CN" altLang="en-US" sz="1700" smtClean="0"/>
            </a:br>
            <a:r>
              <a:rPr lang="zh-CN" altLang="en-US" sz="1700" smtClean="0"/>
              <a:t>例：下列函数是显示数组中的内容：</a:t>
            </a:r>
            <a:br>
              <a:rPr lang="zh-CN" altLang="en-US" sz="1700" smtClean="0"/>
            </a:br>
            <a:r>
              <a:rPr lang="en-US" altLang="zh-CN" sz="1700" smtClean="0"/>
              <a:t>Function showData(object)</a:t>
            </a:r>
            <a:br>
              <a:rPr lang="en-US" altLang="zh-CN" sz="1700" smtClean="0"/>
            </a:br>
            <a:r>
              <a:rPr lang="en-US" altLang="zh-CN" sz="1700" smtClean="0"/>
              <a:t>for (var X=0; X&lt;30;X++)</a:t>
            </a:r>
            <a:br>
              <a:rPr lang="en-US" altLang="zh-CN" sz="1700" smtClean="0"/>
            </a:br>
            <a:r>
              <a:rPr lang="en-US" altLang="zh-CN" sz="1700" smtClean="0"/>
              <a:t>document.write(object[i])</a:t>
            </a:r>
            <a:r>
              <a:rPr lang="zh-CN" altLang="en-US" sz="1700" smtClean="0"/>
              <a:t>；</a:t>
            </a:r>
            <a:br>
              <a:rPr lang="zh-CN" altLang="en-US" sz="1700" smtClean="0"/>
            </a:br>
            <a:r>
              <a:rPr lang="zh-CN" altLang="en-US" sz="1700" smtClean="0"/>
              <a:t>该函数是通过数组下标顺序值，来访问每个对象的属性，使用这种方式首先必须知道数组的下标值，否则若超出范围，则就会发生错误。而使</a:t>
            </a:r>
            <a:r>
              <a:rPr lang="en-US" altLang="zh-CN" sz="1700" smtClean="0"/>
              <a:t>For...in</a:t>
            </a:r>
            <a:r>
              <a:rPr lang="zh-CN" altLang="en-US" sz="1700" smtClean="0"/>
              <a:t>语句，则根本不需要知道对象属性的个数，见下：</a:t>
            </a:r>
            <a:br>
              <a:rPr lang="zh-CN" altLang="en-US" sz="1700" smtClean="0"/>
            </a:br>
            <a:r>
              <a:rPr lang="en-US" altLang="zh-CN" sz="1700" smtClean="0"/>
              <a:t>Function showData(object)</a:t>
            </a:r>
            <a:br>
              <a:rPr lang="en-US" altLang="zh-CN" sz="1700" smtClean="0"/>
            </a:br>
            <a:r>
              <a:rPr lang="en-US" altLang="zh-CN" sz="1700" smtClean="0"/>
              <a:t>for(var prop in object)</a:t>
            </a:r>
            <a:br>
              <a:rPr lang="en-US" altLang="zh-CN" sz="1700" smtClean="0"/>
            </a:br>
            <a:r>
              <a:rPr lang="en-US" altLang="zh-CN" sz="1700" smtClean="0"/>
              <a:t>document.write(object[prop])</a:t>
            </a:r>
            <a:r>
              <a:rPr lang="zh-CN" altLang="en-US" sz="1700" smtClean="0"/>
              <a:t>；</a:t>
            </a:r>
            <a:br>
              <a:rPr lang="zh-CN" altLang="en-US" sz="1700" smtClean="0"/>
            </a:br>
            <a:r>
              <a:rPr lang="zh-CN" altLang="en-US" sz="1700" smtClean="0"/>
              <a:t>使用该函数时，在循环体中，</a:t>
            </a:r>
            <a:r>
              <a:rPr lang="en-US" altLang="zh-CN" sz="1700" smtClean="0"/>
              <a:t>For</a:t>
            </a:r>
            <a:r>
              <a:rPr lang="zh-CN" altLang="en-US" sz="1700" smtClean="0"/>
              <a:t>自动将的属性取出来，直到最后为此。</a:t>
            </a:r>
            <a:br>
              <a:rPr lang="zh-CN" altLang="en-US" sz="1700" smtClean="0"/>
            </a:br>
            <a:endParaRPr lang="zh-CN" altLang="en-US" sz="1700" smtClean="0"/>
          </a:p>
        </p:txBody>
      </p:sp>
    </p:spTree>
    <p:extLst>
      <p:ext uri="{BB962C8B-B14F-4D97-AF65-F5344CB8AC3E}">
        <p14:creationId xmlns="" xmlns:p14="http://schemas.microsoft.com/office/powerpoint/2010/main" val="20351491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smtClean="0"/>
              <a:t>with</a:t>
            </a:r>
            <a:r>
              <a:rPr lang="zh-CN" altLang="en-US" smtClean="0"/>
              <a:t>语句 </a:t>
            </a:r>
          </a:p>
        </p:txBody>
      </p:sp>
      <p:sp>
        <p:nvSpPr>
          <p:cNvPr id="185347" name="Rectangle 3"/>
          <p:cNvSpPr>
            <a:spLocks noGrp="1" noChangeArrowheads="1"/>
          </p:cNvSpPr>
          <p:nvPr>
            <p:ph type="body" idx="1"/>
          </p:nvPr>
        </p:nvSpPr>
        <p:spPr/>
        <p:txBody>
          <a:bodyPr/>
          <a:lstStyle/>
          <a:p>
            <a:pPr eaLnBrk="1" hangingPunct="1"/>
            <a:r>
              <a:rPr lang="zh-CN" altLang="en-US" smtClean="0"/>
              <a:t>使用该语句的意思是：在该语句体内，任何对变量的引用被认为是这个对象的属性，以节省一些代码。</a:t>
            </a:r>
            <a:br>
              <a:rPr lang="zh-CN" altLang="en-US" smtClean="0"/>
            </a:br>
            <a:r>
              <a:rPr lang="en-US" altLang="zh-CN" smtClean="0"/>
              <a:t>with object{</a:t>
            </a:r>
            <a:br>
              <a:rPr lang="en-US" altLang="zh-CN" smtClean="0"/>
            </a:br>
            <a:r>
              <a:rPr lang="en-US" altLang="zh-CN" smtClean="0"/>
              <a:t>...}</a:t>
            </a:r>
            <a:br>
              <a:rPr lang="en-US" altLang="zh-CN" smtClean="0"/>
            </a:br>
            <a:r>
              <a:rPr lang="zh-CN" altLang="en-US" smtClean="0"/>
              <a:t>所有在</a:t>
            </a:r>
            <a:r>
              <a:rPr lang="en-US" altLang="zh-CN" smtClean="0"/>
              <a:t>with</a:t>
            </a:r>
            <a:r>
              <a:rPr lang="zh-CN" altLang="en-US" smtClean="0"/>
              <a:t>语句后的花括号中的语句，都是在后面</a:t>
            </a:r>
            <a:r>
              <a:rPr lang="en-US" altLang="zh-CN" smtClean="0"/>
              <a:t>object</a:t>
            </a:r>
            <a:r>
              <a:rPr lang="zh-CN" altLang="en-US" smtClean="0"/>
              <a:t>对象的作用域的。 </a:t>
            </a:r>
          </a:p>
        </p:txBody>
      </p:sp>
    </p:spTree>
    <p:extLst>
      <p:ext uri="{BB962C8B-B14F-4D97-AF65-F5344CB8AC3E}">
        <p14:creationId xmlns="" xmlns:p14="http://schemas.microsoft.com/office/powerpoint/2010/main" val="264330337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r>
              <a:rPr lang="en-US" altLang="zh-CN" smtClean="0"/>
              <a:t>this</a:t>
            </a:r>
            <a:r>
              <a:rPr lang="zh-CN" altLang="en-US" smtClean="0"/>
              <a:t>关键字</a:t>
            </a:r>
          </a:p>
        </p:txBody>
      </p:sp>
      <p:sp>
        <p:nvSpPr>
          <p:cNvPr id="186371" name="Rectangle 3"/>
          <p:cNvSpPr>
            <a:spLocks noGrp="1" noChangeArrowheads="1"/>
          </p:cNvSpPr>
          <p:nvPr>
            <p:ph type="body" idx="1"/>
          </p:nvPr>
        </p:nvSpPr>
        <p:spPr/>
        <p:txBody>
          <a:bodyPr/>
          <a:lstStyle/>
          <a:p>
            <a:pPr eaLnBrk="1" hangingPunct="1"/>
            <a:r>
              <a:rPr lang="en-US" altLang="zh-CN" smtClean="0"/>
              <a:t>this</a:t>
            </a:r>
            <a:r>
              <a:rPr lang="zh-CN" altLang="en-US" smtClean="0"/>
              <a:t>是对当前的引用，在</a:t>
            </a:r>
            <a:r>
              <a:rPr lang="en-US" altLang="zh-CN" smtClean="0"/>
              <a:t>JavaScript</a:t>
            </a:r>
            <a:r>
              <a:rPr lang="zh-CN" altLang="en-US" smtClean="0"/>
              <a:t>由于对象的引用是多层次，多方位的，往往一个对象的引用又需要对另一个对象的引用，而另一个对象有可能又要引用另一个对象，这样有可能造成混乱，最后自己已不知道现在引用的那一个对象，为此</a:t>
            </a:r>
            <a:r>
              <a:rPr lang="en-US" altLang="zh-CN" smtClean="0"/>
              <a:t>JavaScript</a:t>
            </a:r>
            <a:r>
              <a:rPr lang="zh-CN" altLang="en-US" smtClean="0"/>
              <a:t>提供了一个用于将对象指定当前对象的语句</a:t>
            </a:r>
            <a:r>
              <a:rPr lang="en-US" altLang="zh-CN" smtClean="0"/>
              <a:t>this</a:t>
            </a:r>
            <a:r>
              <a:rPr lang="zh-CN" altLang="en-US" smtClean="0"/>
              <a:t>。</a:t>
            </a:r>
            <a:br>
              <a:rPr lang="zh-CN" altLang="en-US" smtClean="0"/>
            </a:br>
            <a:endParaRPr lang="zh-CN" altLang="en-US" smtClean="0"/>
          </a:p>
        </p:txBody>
      </p:sp>
    </p:spTree>
    <p:extLst>
      <p:ext uri="{BB962C8B-B14F-4D97-AF65-F5344CB8AC3E}">
        <p14:creationId xmlns="" xmlns:p14="http://schemas.microsoft.com/office/powerpoint/2010/main" val="175760335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en-US" altLang="zh-CN" smtClean="0"/>
              <a:t>New</a:t>
            </a:r>
            <a:r>
              <a:rPr lang="zh-CN" altLang="en-US" smtClean="0"/>
              <a:t>运算符 </a:t>
            </a:r>
          </a:p>
        </p:txBody>
      </p:sp>
      <p:sp>
        <p:nvSpPr>
          <p:cNvPr id="187395" name="Rectangle 3"/>
          <p:cNvSpPr>
            <a:spLocks noGrp="1" noChangeArrowheads="1"/>
          </p:cNvSpPr>
          <p:nvPr>
            <p:ph type="body" idx="1"/>
          </p:nvPr>
        </p:nvSpPr>
        <p:spPr/>
        <p:txBody>
          <a:bodyPr/>
          <a:lstStyle/>
          <a:p>
            <a:pPr eaLnBrk="1" hangingPunct="1"/>
            <a:r>
              <a:rPr lang="zh-CN" altLang="en-US" sz="2600" smtClean="0"/>
              <a:t>使用</a:t>
            </a:r>
            <a:r>
              <a:rPr lang="en-US" altLang="zh-CN" sz="2600" smtClean="0"/>
              <a:t>New</a:t>
            </a:r>
            <a:r>
              <a:rPr lang="zh-CN" altLang="en-US" sz="2600" smtClean="0"/>
              <a:t>运算符可以创建一个新的对象。其创建对象使用如下格式：</a:t>
            </a:r>
            <a:br>
              <a:rPr lang="zh-CN" altLang="en-US" sz="2600" smtClean="0"/>
            </a:br>
            <a:r>
              <a:rPr lang="en-US" altLang="zh-CN" sz="2600" smtClean="0"/>
              <a:t>Newobject=NEW Object(Parameters table);</a:t>
            </a:r>
            <a:br>
              <a:rPr lang="en-US" altLang="zh-CN" sz="2600" smtClean="0"/>
            </a:br>
            <a:r>
              <a:rPr lang="zh-CN" altLang="en-US" sz="2600" smtClean="0"/>
              <a:t>其中</a:t>
            </a:r>
            <a:r>
              <a:rPr lang="en-US" altLang="zh-CN" sz="2600" smtClean="0"/>
              <a:t>Newobject</a:t>
            </a:r>
            <a:r>
              <a:rPr lang="zh-CN" altLang="en-US" sz="2600" smtClean="0"/>
              <a:t>创建的新对象：</a:t>
            </a:r>
            <a:r>
              <a:rPr lang="en-US" altLang="zh-CN" sz="2600" smtClean="0"/>
              <a:t>object</a:t>
            </a:r>
            <a:r>
              <a:rPr lang="zh-CN" altLang="en-US" sz="2600" smtClean="0"/>
              <a:t>是已经存在的对象； </a:t>
            </a:r>
            <a:r>
              <a:rPr lang="en-US" altLang="zh-CN" sz="2600" smtClean="0"/>
              <a:t>parameters table</a:t>
            </a:r>
            <a:r>
              <a:rPr lang="zh-CN" altLang="en-US" sz="2600" smtClean="0"/>
              <a:t>参数表；</a:t>
            </a:r>
            <a:r>
              <a:rPr lang="en-US" altLang="zh-CN" sz="2600" smtClean="0"/>
              <a:t>new</a:t>
            </a:r>
            <a:r>
              <a:rPr lang="zh-CN" altLang="en-US" sz="2600" smtClean="0"/>
              <a:t>是</a:t>
            </a:r>
            <a:r>
              <a:rPr lang="en-US" altLang="zh-CN" sz="2600" smtClean="0"/>
              <a:t>JavaScript</a:t>
            </a:r>
            <a:r>
              <a:rPr lang="zh-CN" altLang="en-US" sz="2600" smtClean="0"/>
              <a:t>中的命令语句。如创建一个日期新对象</a:t>
            </a:r>
            <a:br>
              <a:rPr lang="zh-CN" altLang="en-US" sz="2600" smtClean="0"/>
            </a:br>
            <a:r>
              <a:rPr lang="en-US" altLang="zh-CN" sz="2600" smtClean="0"/>
              <a:t>newData=New Data()</a:t>
            </a:r>
            <a:br>
              <a:rPr lang="en-US" altLang="zh-CN" sz="2600" smtClean="0"/>
            </a:br>
            <a:r>
              <a:rPr lang="en-US" altLang="zh-CN" sz="2600" smtClean="0"/>
              <a:t>birthday=New Data (December 12.1998)</a:t>
            </a:r>
            <a:br>
              <a:rPr lang="en-US" altLang="zh-CN" sz="2600" smtClean="0"/>
            </a:br>
            <a:r>
              <a:rPr lang="zh-CN" altLang="en-US" sz="2600" smtClean="0"/>
              <a:t>之后就可使</a:t>
            </a:r>
            <a:r>
              <a:rPr lang="en-US" altLang="zh-CN" sz="2600" smtClean="0"/>
              <a:t>NewData</a:t>
            </a:r>
            <a:r>
              <a:rPr lang="zh-CN" altLang="en-US" sz="2600" smtClean="0"/>
              <a:t>、</a:t>
            </a:r>
            <a:r>
              <a:rPr lang="en-US" altLang="zh-CN" sz="2600" smtClean="0"/>
              <a:t>birthday</a:t>
            </a:r>
            <a:r>
              <a:rPr lang="zh-CN" altLang="en-US" sz="2600" smtClean="0"/>
              <a:t>作为一个新的日期对象了。 </a:t>
            </a:r>
          </a:p>
        </p:txBody>
      </p:sp>
    </p:spTree>
    <p:extLst>
      <p:ext uri="{BB962C8B-B14F-4D97-AF65-F5344CB8AC3E}">
        <p14:creationId xmlns="" xmlns:p14="http://schemas.microsoft.com/office/powerpoint/2010/main" val="56105148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zh-CN" altLang="en-US" smtClean="0"/>
              <a:t>对象属性的引用 </a:t>
            </a:r>
          </a:p>
        </p:txBody>
      </p:sp>
      <p:sp>
        <p:nvSpPr>
          <p:cNvPr id="188419" name="Rectangle 3"/>
          <p:cNvSpPr>
            <a:spLocks noGrp="1" noChangeArrowheads="1"/>
          </p:cNvSpPr>
          <p:nvPr>
            <p:ph type="body" idx="1"/>
          </p:nvPr>
        </p:nvSpPr>
        <p:spPr/>
        <p:txBody>
          <a:bodyPr/>
          <a:lstStyle/>
          <a:p>
            <a:pPr eaLnBrk="1" hangingPunct="1"/>
            <a:r>
              <a:rPr lang="zh-CN" altLang="en-US" smtClean="0"/>
              <a:t>使用点（</a:t>
            </a:r>
            <a:r>
              <a:rPr lang="en-US" altLang="zh-CN" smtClean="0"/>
              <a:t>.</a:t>
            </a:r>
            <a:r>
              <a:rPr lang="zh-CN" altLang="en-US" smtClean="0"/>
              <a:t>）运算符</a:t>
            </a:r>
            <a:r>
              <a:rPr lang="en-US" altLang="zh-CN" smtClean="0"/>
              <a:t>: university.Name=</a:t>
            </a:r>
            <a:r>
              <a:rPr lang="en-US" altLang="zh-CN" smtClean="0">
                <a:latin typeface="Arial" charset="0"/>
              </a:rPr>
              <a:t>“</a:t>
            </a:r>
            <a:r>
              <a:rPr lang="zh-CN" altLang="en-US" smtClean="0"/>
              <a:t>广西</a:t>
            </a:r>
            <a:r>
              <a:rPr lang="zh-CN" altLang="en-US" smtClean="0">
                <a:latin typeface="Arial" charset="0"/>
              </a:rPr>
              <a:t>”</a:t>
            </a:r>
            <a:r>
              <a:rPr lang="zh-CN" altLang="en-US" smtClean="0"/>
              <a:t> </a:t>
            </a:r>
          </a:p>
          <a:p>
            <a:pPr eaLnBrk="1" hangingPunct="1"/>
            <a:r>
              <a:rPr lang="zh-CN" altLang="en-US" smtClean="0"/>
              <a:t>通过对象的下标实现引用</a:t>
            </a:r>
            <a:r>
              <a:rPr lang="en-US" altLang="zh-CN" smtClean="0"/>
              <a:t>: university[0]=</a:t>
            </a:r>
            <a:r>
              <a:rPr lang="en-US" altLang="zh-CN" smtClean="0">
                <a:latin typeface="Arial" charset="0"/>
              </a:rPr>
              <a:t>“</a:t>
            </a:r>
            <a:r>
              <a:rPr lang="zh-CN" altLang="en-US" smtClean="0"/>
              <a:t>广西</a:t>
            </a:r>
            <a:r>
              <a:rPr lang="zh-CN" altLang="en-US" smtClean="0">
                <a:latin typeface="Arial" charset="0"/>
              </a:rPr>
              <a:t>”</a:t>
            </a:r>
            <a:r>
              <a:rPr lang="zh-CN" altLang="en-US" smtClean="0"/>
              <a:t> </a:t>
            </a:r>
          </a:p>
          <a:p>
            <a:pPr eaLnBrk="1" hangingPunct="1"/>
            <a:r>
              <a:rPr lang="zh-CN" altLang="en-US" smtClean="0"/>
              <a:t>通过字符串的形式实现 </a:t>
            </a:r>
            <a:r>
              <a:rPr lang="en-US" altLang="zh-CN" smtClean="0"/>
              <a:t>: university["Name"]=</a:t>
            </a:r>
            <a:r>
              <a:rPr lang="en-US" altLang="zh-CN" smtClean="0">
                <a:latin typeface="Arial" charset="0"/>
              </a:rPr>
              <a:t>“</a:t>
            </a:r>
            <a:r>
              <a:rPr lang="zh-CN" altLang="en-US" smtClean="0"/>
              <a:t>广西</a:t>
            </a:r>
            <a:r>
              <a:rPr lang="zh-CN" altLang="en-US" smtClean="0">
                <a:latin typeface="Arial" charset="0"/>
              </a:rPr>
              <a:t>”</a:t>
            </a:r>
            <a:r>
              <a:rPr lang="zh-CN" altLang="en-US" smtClean="0"/>
              <a:t> </a:t>
            </a:r>
          </a:p>
        </p:txBody>
      </p:sp>
    </p:spTree>
    <p:extLst>
      <p:ext uri="{BB962C8B-B14F-4D97-AF65-F5344CB8AC3E}">
        <p14:creationId xmlns="" xmlns:p14="http://schemas.microsoft.com/office/powerpoint/2010/main" val="24854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JavaScript</a:t>
            </a:r>
            <a:r>
              <a:rPr lang="zh-CN" altLang="en-US" smtClean="0"/>
              <a:t>执行原理  </a:t>
            </a:r>
          </a:p>
        </p:txBody>
      </p:sp>
      <p:sp>
        <p:nvSpPr>
          <p:cNvPr id="17411" name="Rectangle 3"/>
          <p:cNvSpPr>
            <a:spLocks noGrp="1" noChangeArrowheads="1"/>
          </p:cNvSpPr>
          <p:nvPr>
            <p:ph type="body" idx="1"/>
          </p:nvPr>
        </p:nvSpPr>
        <p:spPr/>
        <p:txBody>
          <a:bodyPr/>
          <a:lstStyle/>
          <a:p>
            <a:pPr eaLnBrk="1" hangingPunct="1">
              <a:lnSpc>
                <a:spcPct val="90000"/>
              </a:lnSpc>
            </a:pPr>
            <a:r>
              <a:rPr lang="zh-CN" altLang="en-US" sz="2600" b="1" smtClean="0"/>
              <a:t>在</a:t>
            </a:r>
            <a:r>
              <a:rPr lang="en-US" altLang="zh-CN" sz="2600" b="1" smtClean="0"/>
              <a:t>Web</a:t>
            </a:r>
            <a:r>
              <a:rPr lang="zh-CN" altLang="en-US" sz="2600" b="1" smtClean="0"/>
              <a:t>页面的访问过程中，浏览器客户端与服务器端采用</a:t>
            </a:r>
            <a:r>
              <a:rPr lang="zh-CN" altLang="en-US" sz="2600" b="1" smtClean="0">
                <a:solidFill>
                  <a:srgbClr val="FF3300"/>
                </a:solidFill>
              </a:rPr>
              <a:t>请求</a:t>
            </a:r>
            <a:r>
              <a:rPr lang="en-US" altLang="zh-CN" sz="2600" b="1" smtClean="0">
                <a:solidFill>
                  <a:srgbClr val="FF3300"/>
                </a:solidFill>
              </a:rPr>
              <a:t>/</a:t>
            </a:r>
            <a:r>
              <a:rPr lang="zh-CN" altLang="en-US" sz="2600" b="1" smtClean="0">
                <a:solidFill>
                  <a:srgbClr val="FF3300"/>
                </a:solidFill>
              </a:rPr>
              <a:t>响应</a:t>
            </a:r>
            <a:r>
              <a:rPr lang="zh-CN" altLang="en-US" sz="2600" b="1" smtClean="0"/>
              <a:t>模式进行交互。</a:t>
            </a:r>
          </a:p>
          <a:p>
            <a:pPr eaLnBrk="1" hangingPunct="1">
              <a:lnSpc>
                <a:spcPct val="90000"/>
              </a:lnSpc>
            </a:pPr>
            <a:r>
              <a:rPr lang="zh-CN" altLang="en-US" sz="2600" b="1" smtClean="0"/>
              <a:t>分解过程</a:t>
            </a:r>
          </a:p>
          <a:p>
            <a:pPr eaLnBrk="1" hangingPunct="1">
              <a:lnSpc>
                <a:spcPct val="90000"/>
              </a:lnSpc>
              <a:buFont typeface="Wingdings" pitchFamily="2" charset="2"/>
              <a:buNone/>
            </a:pPr>
            <a:r>
              <a:rPr lang="en-US" altLang="zh-CN" sz="2600" smtClean="0"/>
              <a:t>1.</a:t>
            </a:r>
            <a:r>
              <a:rPr lang="zh-CN" altLang="en-US" sz="2600" smtClean="0"/>
              <a:t>浏览器接受用户的请求，即用户在浏览器的地址栏输入访问的地址。</a:t>
            </a:r>
          </a:p>
          <a:p>
            <a:pPr eaLnBrk="1" hangingPunct="1">
              <a:lnSpc>
                <a:spcPct val="90000"/>
              </a:lnSpc>
              <a:buFont typeface="Wingdings" pitchFamily="2" charset="2"/>
              <a:buNone/>
            </a:pPr>
            <a:r>
              <a:rPr lang="en-US" altLang="zh-CN" sz="2600" smtClean="0"/>
              <a:t>2.</a:t>
            </a:r>
            <a:r>
              <a:rPr lang="zh-CN" altLang="en-US" sz="2600" smtClean="0"/>
              <a:t>向服务器请求某个包含</a:t>
            </a:r>
            <a:r>
              <a:rPr lang="en-US" altLang="zh-CN" sz="2600" smtClean="0"/>
              <a:t>JS</a:t>
            </a:r>
            <a:r>
              <a:rPr lang="zh-CN" altLang="en-US" sz="2600" smtClean="0"/>
              <a:t>脚本的网页，浏览器把请求消息发送到服务器端，等待服务器端的响应。</a:t>
            </a:r>
          </a:p>
          <a:p>
            <a:pPr eaLnBrk="1" hangingPunct="1">
              <a:lnSpc>
                <a:spcPct val="90000"/>
              </a:lnSpc>
              <a:buFont typeface="Wingdings" pitchFamily="2" charset="2"/>
              <a:buNone/>
            </a:pPr>
            <a:r>
              <a:rPr lang="en-US" altLang="zh-CN" sz="2600" smtClean="0"/>
              <a:t>3.</a:t>
            </a:r>
            <a:r>
              <a:rPr lang="zh-CN" altLang="en-US" sz="2600" smtClean="0"/>
              <a:t>服务器端向浏览器发送响应消息，即把含有</a:t>
            </a:r>
            <a:r>
              <a:rPr lang="en-US" altLang="zh-CN" sz="2600" smtClean="0"/>
              <a:t>JS</a:t>
            </a:r>
            <a:r>
              <a:rPr lang="zh-CN" altLang="en-US" sz="2600" smtClean="0"/>
              <a:t>脚本的</a:t>
            </a:r>
            <a:r>
              <a:rPr lang="en-US" altLang="zh-CN" sz="2600" smtClean="0"/>
              <a:t>HTML</a:t>
            </a:r>
            <a:r>
              <a:rPr lang="zh-CN" altLang="en-US" sz="2600" smtClean="0"/>
              <a:t>文档发送到浏览器，然后浏览器逐条解析</a:t>
            </a:r>
            <a:r>
              <a:rPr lang="en-US" altLang="zh-CN" sz="2600" smtClean="0"/>
              <a:t>HTML</a:t>
            </a:r>
            <a:r>
              <a:rPr lang="zh-CN" altLang="en-US" sz="2600" smtClean="0"/>
              <a:t>标记和</a:t>
            </a:r>
            <a:r>
              <a:rPr lang="en-US" altLang="zh-CN" sz="2600" smtClean="0"/>
              <a:t>JS</a:t>
            </a:r>
            <a:r>
              <a:rPr lang="zh-CN" altLang="en-US" sz="2600" smtClean="0"/>
              <a:t>脚本，再显示页面效果呈现给用户。</a:t>
            </a:r>
          </a:p>
        </p:txBody>
      </p:sp>
    </p:spTree>
    <p:extLst>
      <p:ext uri="{BB962C8B-B14F-4D97-AF65-F5344CB8AC3E}">
        <p14:creationId xmlns="" xmlns:p14="http://schemas.microsoft.com/office/powerpoint/2010/main" val="10456141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smtClean="0"/>
              <a:t>对象的方法的引用 </a:t>
            </a:r>
          </a:p>
        </p:txBody>
      </p:sp>
      <p:sp>
        <p:nvSpPr>
          <p:cNvPr id="189443" name="Rectangle 3"/>
          <p:cNvSpPr>
            <a:spLocks noGrp="1" noChangeArrowheads="1"/>
          </p:cNvSpPr>
          <p:nvPr>
            <p:ph type="body" idx="1"/>
          </p:nvPr>
        </p:nvSpPr>
        <p:spPr/>
        <p:txBody>
          <a:bodyPr/>
          <a:lstStyle/>
          <a:p>
            <a:pPr eaLnBrk="1" hangingPunct="1">
              <a:lnSpc>
                <a:spcPct val="90000"/>
              </a:lnSpc>
            </a:pPr>
            <a:r>
              <a:rPr lang="zh-CN" altLang="en-US" sz="2100" smtClean="0"/>
              <a:t>在</a:t>
            </a:r>
            <a:r>
              <a:rPr lang="en-US" altLang="zh-CN" sz="2100" smtClean="0"/>
              <a:t>JavaScript</a:t>
            </a:r>
            <a:r>
              <a:rPr lang="zh-CN" altLang="en-US" sz="2100" smtClean="0"/>
              <a:t>中对象方法的引用是非常简单的。</a:t>
            </a:r>
            <a:br>
              <a:rPr lang="zh-CN" altLang="en-US" sz="2100" smtClean="0"/>
            </a:br>
            <a:r>
              <a:rPr lang="en-US" altLang="zh-CN" sz="2100" smtClean="0"/>
              <a:t>ObjectName.methods()</a:t>
            </a:r>
            <a:br>
              <a:rPr lang="en-US" altLang="zh-CN" sz="2100" smtClean="0"/>
            </a:br>
            <a:r>
              <a:rPr lang="zh-CN" altLang="en-US" sz="2100" smtClean="0"/>
              <a:t>实际上</a:t>
            </a:r>
            <a:r>
              <a:rPr lang="en-US" altLang="zh-CN" sz="2100" smtClean="0"/>
              <a:t>methods()=FunctionName</a:t>
            </a:r>
            <a:r>
              <a:rPr lang="zh-CN" altLang="en-US" sz="2100" smtClean="0"/>
              <a:t>方法实质上是一个函数。 如引用</a:t>
            </a:r>
            <a:r>
              <a:rPr lang="en-US" altLang="zh-CN" sz="2100" smtClean="0"/>
              <a:t>university</a:t>
            </a:r>
            <a:r>
              <a:rPr lang="zh-CN" altLang="en-US" sz="2100" smtClean="0"/>
              <a:t>对象中的</a:t>
            </a:r>
            <a:r>
              <a:rPr lang="en-US" altLang="zh-CN" sz="2100" smtClean="0"/>
              <a:t>showmy</a:t>
            </a:r>
            <a:r>
              <a:rPr lang="zh-CN" altLang="en-US" sz="2100" smtClean="0"/>
              <a:t>（）方法，则可使用：</a:t>
            </a:r>
            <a:br>
              <a:rPr lang="zh-CN" altLang="en-US" sz="2100" smtClean="0"/>
            </a:br>
            <a:r>
              <a:rPr lang="en-US" altLang="zh-CN" sz="2100" smtClean="0"/>
              <a:t>document.write (university.showmy())</a:t>
            </a:r>
            <a:br>
              <a:rPr lang="en-US" altLang="zh-CN" sz="2100" smtClean="0"/>
            </a:br>
            <a:r>
              <a:rPr lang="zh-CN" altLang="en-US" sz="2100" smtClean="0"/>
              <a:t>或：</a:t>
            </a:r>
            <a:r>
              <a:rPr lang="en-US" altLang="zh-CN" sz="2100" smtClean="0"/>
              <a:t>document.write(university)</a:t>
            </a:r>
            <a:br>
              <a:rPr lang="en-US" altLang="zh-CN" sz="2100" smtClean="0"/>
            </a:br>
            <a:r>
              <a:rPr lang="zh-CN" altLang="en-US" sz="2100" smtClean="0"/>
              <a:t>如引用</a:t>
            </a:r>
            <a:r>
              <a:rPr lang="en-US" altLang="zh-CN" sz="2100" smtClean="0"/>
              <a:t>math</a:t>
            </a:r>
            <a:r>
              <a:rPr lang="zh-CN" altLang="en-US" sz="2100" smtClean="0"/>
              <a:t>内部对象中</a:t>
            </a:r>
            <a:r>
              <a:rPr lang="en-US" altLang="zh-CN" sz="2100" smtClean="0"/>
              <a:t>cos()</a:t>
            </a:r>
            <a:r>
              <a:rPr lang="zh-CN" altLang="en-US" sz="2100" smtClean="0"/>
              <a:t>的方法</a:t>
            </a:r>
            <a:br>
              <a:rPr lang="zh-CN" altLang="en-US" sz="2100" smtClean="0"/>
            </a:br>
            <a:r>
              <a:rPr lang="zh-CN" altLang="en-US" sz="2100" smtClean="0"/>
              <a:t>则：</a:t>
            </a:r>
            <a:br>
              <a:rPr lang="zh-CN" altLang="en-US" sz="2100" smtClean="0"/>
            </a:br>
            <a:r>
              <a:rPr lang="en-US" altLang="zh-CN" sz="2100" smtClean="0"/>
              <a:t>with(math)</a:t>
            </a:r>
            <a:br>
              <a:rPr lang="en-US" altLang="zh-CN" sz="2100" smtClean="0"/>
            </a:br>
            <a:r>
              <a:rPr lang="en-US" altLang="zh-CN" sz="2100" smtClean="0"/>
              <a:t>document.write(cos(35));</a:t>
            </a:r>
            <a:br>
              <a:rPr lang="en-US" altLang="zh-CN" sz="2100" smtClean="0"/>
            </a:br>
            <a:r>
              <a:rPr lang="en-US" altLang="zh-CN" sz="2100" smtClean="0"/>
              <a:t>document.write(cos(80));</a:t>
            </a:r>
            <a:br>
              <a:rPr lang="en-US" altLang="zh-CN" sz="2100" smtClean="0"/>
            </a:br>
            <a:r>
              <a:rPr lang="zh-CN" altLang="en-US" sz="2100" smtClean="0"/>
              <a:t>若不使用</a:t>
            </a:r>
            <a:r>
              <a:rPr lang="en-US" altLang="zh-CN" sz="2100" smtClean="0"/>
              <a:t>with</a:t>
            </a:r>
            <a:r>
              <a:rPr lang="zh-CN" altLang="en-US" sz="2100" smtClean="0"/>
              <a:t>则引用时相对要复杂些：</a:t>
            </a:r>
            <a:br>
              <a:rPr lang="zh-CN" altLang="en-US" sz="2100" smtClean="0"/>
            </a:br>
            <a:r>
              <a:rPr lang="en-US" altLang="zh-CN" sz="2100" smtClean="0"/>
              <a:t>document.write(Math.cos(35))</a:t>
            </a:r>
            <a:br>
              <a:rPr lang="en-US" altLang="zh-CN" sz="2100" smtClean="0"/>
            </a:br>
            <a:r>
              <a:rPr lang="en-US" altLang="zh-CN" sz="2100" smtClean="0"/>
              <a:t>document.write(math.sin(80)) </a:t>
            </a:r>
          </a:p>
        </p:txBody>
      </p:sp>
    </p:spTree>
    <p:extLst>
      <p:ext uri="{BB962C8B-B14F-4D97-AF65-F5344CB8AC3E}">
        <p14:creationId xmlns="" xmlns:p14="http://schemas.microsoft.com/office/powerpoint/2010/main" val="15686050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smtClean="0"/>
              <a:t>常用对象的属性和方法</a:t>
            </a:r>
          </a:p>
        </p:txBody>
      </p:sp>
      <p:sp>
        <p:nvSpPr>
          <p:cNvPr id="190467" name="Rectangle 3"/>
          <p:cNvSpPr>
            <a:spLocks noGrp="1" noChangeArrowheads="1"/>
          </p:cNvSpPr>
          <p:nvPr>
            <p:ph type="body" idx="1"/>
          </p:nvPr>
        </p:nvSpPr>
        <p:spPr/>
        <p:txBody>
          <a:bodyPr/>
          <a:lstStyle/>
          <a:p>
            <a:pPr eaLnBrk="1" hangingPunct="1"/>
            <a:r>
              <a:rPr lang="en-US" altLang="zh-CN" smtClean="0"/>
              <a:t>JavaScript</a:t>
            </a:r>
            <a:r>
              <a:rPr lang="zh-CN" altLang="en-US" smtClean="0"/>
              <a:t>为我们提供了一些非常有用的常用内部对象和方法。用户不需要用脚本来实现这些功能。这正是基于对象编程的真正目的。在</a:t>
            </a:r>
            <a:r>
              <a:rPr lang="en-US" altLang="zh-CN" smtClean="0"/>
              <a:t>JavaScript</a:t>
            </a:r>
            <a:r>
              <a:rPr lang="zh-CN" altLang="en-US" smtClean="0"/>
              <a:t>提供了</a:t>
            </a:r>
            <a:r>
              <a:rPr lang="en-US" altLang="zh-CN" smtClean="0"/>
              <a:t>string</a:t>
            </a:r>
            <a:r>
              <a:rPr lang="zh-CN" altLang="en-US" smtClean="0"/>
              <a:t>（字符串）、</a:t>
            </a:r>
            <a:r>
              <a:rPr lang="en-US" altLang="zh-CN" smtClean="0"/>
              <a:t>math</a:t>
            </a:r>
            <a:r>
              <a:rPr lang="zh-CN" altLang="en-US" smtClean="0"/>
              <a:t>（数值计算）和</a:t>
            </a:r>
            <a:r>
              <a:rPr lang="en-US" altLang="zh-CN" smtClean="0"/>
              <a:t>Date</a:t>
            </a:r>
            <a:r>
              <a:rPr lang="zh-CN" altLang="en-US" smtClean="0"/>
              <a:t>（日期）三种对象和其它一些相关的方法。从而为编程人员快速开发强大的脚本程序提供了非常有利的条件。 </a:t>
            </a:r>
          </a:p>
        </p:txBody>
      </p:sp>
    </p:spTree>
    <p:extLst>
      <p:ext uri="{BB962C8B-B14F-4D97-AF65-F5344CB8AC3E}">
        <p14:creationId xmlns="" xmlns:p14="http://schemas.microsoft.com/office/powerpoint/2010/main" val="42844887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zh-CN" altLang="en-US" smtClean="0"/>
              <a:t>常用内部对象 </a:t>
            </a:r>
          </a:p>
        </p:txBody>
      </p:sp>
      <p:sp>
        <p:nvSpPr>
          <p:cNvPr id="191491" name="Rectangle 3"/>
          <p:cNvSpPr>
            <a:spLocks noGrp="1" noChangeArrowheads="1"/>
          </p:cNvSpPr>
          <p:nvPr>
            <p:ph type="body" idx="1"/>
          </p:nvPr>
        </p:nvSpPr>
        <p:spPr/>
        <p:txBody>
          <a:bodyPr/>
          <a:lstStyle/>
          <a:p>
            <a:pPr eaLnBrk="1" hangingPunct="1">
              <a:lnSpc>
                <a:spcPct val="90000"/>
              </a:lnSpc>
            </a:pPr>
            <a:r>
              <a:rPr lang="zh-CN" altLang="en-US" smtClean="0"/>
              <a:t>在</a:t>
            </a:r>
            <a:r>
              <a:rPr lang="en-US" altLang="zh-CN" smtClean="0"/>
              <a:t>JavaScript</a:t>
            </a:r>
            <a:r>
              <a:rPr lang="zh-CN" altLang="en-US" smtClean="0"/>
              <a:t>中对于对象属性与方法的引用，有两种情况：其一是说该对象是静态对象，即在引用该对象的属性或方法时不需要为它创建实例；而另一种对象则在引用它的对象或方法是必须为它创建一个实例，即该对象是动态对象。</a:t>
            </a:r>
            <a:br>
              <a:rPr lang="zh-CN" altLang="en-US" smtClean="0"/>
            </a:br>
            <a:r>
              <a:rPr lang="zh-CN" altLang="en-US" smtClean="0"/>
              <a:t>对</a:t>
            </a:r>
            <a:r>
              <a:rPr lang="en-US" altLang="zh-CN" smtClean="0"/>
              <a:t>JavaScript</a:t>
            </a:r>
            <a:r>
              <a:rPr lang="zh-CN" altLang="en-US" smtClean="0"/>
              <a:t>内部对象的引用，以是紧紧围绕着它的属性与方法进行的。因而明确对象的静动性对于掌握和理解</a:t>
            </a:r>
            <a:r>
              <a:rPr lang="en-US" altLang="zh-CN" smtClean="0"/>
              <a:t>JavaScript</a:t>
            </a:r>
            <a:r>
              <a:rPr lang="zh-CN" altLang="en-US" smtClean="0"/>
              <a:t>内部对象是具有非常重要的意义。 </a:t>
            </a:r>
          </a:p>
        </p:txBody>
      </p:sp>
    </p:spTree>
    <p:extLst>
      <p:ext uri="{BB962C8B-B14F-4D97-AF65-F5344CB8AC3E}">
        <p14:creationId xmlns="" xmlns:p14="http://schemas.microsoft.com/office/powerpoint/2010/main" val="26992031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smtClean="0"/>
              <a:t>串对象</a:t>
            </a:r>
          </a:p>
        </p:txBody>
      </p:sp>
      <p:sp>
        <p:nvSpPr>
          <p:cNvPr id="192515" name="Rectangle 3"/>
          <p:cNvSpPr>
            <a:spLocks noGrp="1" noChangeArrowheads="1"/>
          </p:cNvSpPr>
          <p:nvPr>
            <p:ph type="body" idx="1"/>
          </p:nvPr>
        </p:nvSpPr>
        <p:spPr/>
        <p:txBody>
          <a:bodyPr/>
          <a:lstStyle/>
          <a:p>
            <a:pPr eaLnBrk="1" hangingPunct="1"/>
            <a:r>
              <a:rPr lang="en-US" altLang="zh-CN" smtClean="0"/>
              <a:t>string</a:t>
            </a:r>
            <a:r>
              <a:rPr lang="zh-CN" altLang="en-US" smtClean="0"/>
              <a:t>对象：内部静态性。</a:t>
            </a:r>
            <a:br>
              <a:rPr lang="zh-CN" altLang="en-US" smtClean="0"/>
            </a:br>
            <a:r>
              <a:rPr lang="zh-CN" altLang="en-US" smtClean="0"/>
              <a:t>访问</a:t>
            </a:r>
            <a:r>
              <a:rPr lang="en-US" altLang="zh-CN" smtClean="0"/>
              <a:t>properties</a:t>
            </a:r>
            <a:r>
              <a:rPr lang="zh-CN" altLang="en-US" smtClean="0"/>
              <a:t>和</a:t>
            </a:r>
            <a:r>
              <a:rPr lang="en-US" altLang="zh-CN" smtClean="0"/>
              <a:t>methods</a:t>
            </a:r>
            <a:r>
              <a:rPr lang="zh-CN" altLang="en-US" smtClean="0"/>
              <a:t>时，可使用（</a:t>
            </a:r>
            <a:r>
              <a:rPr lang="en-US" altLang="zh-CN" smtClean="0"/>
              <a:t>.</a:t>
            </a:r>
            <a:r>
              <a:rPr lang="zh-CN" altLang="en-US" smtClean="0"/>
              <a:t>）运算符实现。</a:t>
            </a:r>
            <a:br>
              <a:rPr lang="zh-CN" altLang="en-US" smtClean="0"/>
            </a:br>
            <a:r>
              <a:rPr lang="zh-CN" altLang="en-US" smtClean="0"/>
              <a:t>基本使用格式：</a:t>
            </a:r>
            <a:r>
              <a:rPr lang="en-US" altLang="zh-CN" smtClean="0"/>
              <a:t>objectName.prop/methods</a:t>
            </a:r>
            <a:br>
              <a:rPr lang="en-US" altLang="zh-CN" smtClean="0"/>
            </a:br>
            <a:endParaRPr lang="en-US" altLang="zh-CN" smtClean="0"/>
          </a:p>
        </p:txBody>
      </p:sp>
    </p:spTree>
    <p:extLst>
      <p:ext uri="{BB962C8B-B14F-4D97-AF65-F5344CB8AC3E}">
        <p14:creationId xmlns="" xmlns:p14="http://schemas.microsoft.com/office/powerpoint/2010/main" val="312599482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zh-CN" altLang="en-US" smtClean="0"/>
              <a:t>串对象的属性</a:t>
            </a:r>
          </a:p>
        </p:txBody>
      </p:sp>
      <p:sp>
        <p:nvSpPr>
          <p:cNvPr id="193539" name="Rectangle 3"/>
          <p:cNvSpPr>
            <a:spLocks noGrp="1" noChangeArrowheads="1"/>
          </p:cNvSpPr>
          <p:nvPr>
            <p:ph type="body" idx="1"/>
          </p:nvPr>
        </p:nvSpPr>
        <p:spPr/>
        <p:txBody>
          <a:bodyPr/>
          <a:lstStyle/>
          <a:p>
            <a:pPr eaLnBrk="1" hangingPunct="1"/>
            <a:r>
              <a:rPr lang="en-US" altLang="zh-CN" smtClean="0"/>
              <a:t>string</a:t>
            </a:r>
            <a:r>
              <a:rPr lang="zh-CN" altLang="en-US" smtClean="0"/>
              <a:t>对象只有一个属性，即</a:t>
            </a:r>
            <a:r>
              <a:rPr lang="en-US" altLang="zh-CN" smtClean="0"/>
              <a:t>length</a:t>
            </a:r>
            <a:r>
              <a:rPr lang="zh-CN" altLang="en-US" smtClean="0"/>
              <a:t>。它表明了字符串中的字符个数，包括所有符号。</a:t>
            </a:r>
            <a:br>
              <a:rPr lang="zh-CN" altLang="en-US" smtClean="0"/>
            </a:br>
            <a:r>
              <a:rPr lang="zh-CN" altLang="en-US" smtClean="0"/>
              <a:t>例：</a:t>
            </a:r>
            <a:br>
              <a:rPr lang="zh-CN" altLang="en-US" smtClean="0"/>
            </a:br>
            <a:r>
              <a:rPr lang="en-US" altLang="zh-CN" smtClean="0"/>
              <a:t>mytest="This is a JavaScript"</a:t>
            </a:r>
            <a:br>
              <a:rPr lang="en-US" altLang="zh-CN" smtClean="0"/>
            </a:br>
            <a:r>
              <a:rPr lang="en-US" altLang="zh-CN" smtClean="0"/>
              <a:t>mystringlength=mytest.length</a:t>
            </a:r>
            <a:br>
              <a:rPr lang="en-US" altLang="zh-CN" smtClean="0"/>
            </a:br>
            <a:r>
              <a:rPr lang="zh-CN" altLang="en-US" smtClean="0"/>
              <a:t>　　最后</a:t>
            </a:r>
            <a:r>
              <a:rPr lang="en-US" altLang="zh-CN" smtClean="0"/>
              <a:t>mystringlength</a:t>
            </a:r>
            <a:r>
              <a:rPr lang="zh-CN" altLang="en-US" smtClean="0"/>
              <a:t>返回</a:t>
            </a:r>
            <a:r>
              <a:rPr lang="en-US" altLang="zh-CN" smtClean="0"/>
              <a:t>mytest</a:t>
            </a:r>
            <a:r>
              <a:rPr lang="zh-CN" altLang="en-US" smtClean="0"/>
              <a:t>字串的长度为</a:t>
            </a:r>
            <a:r>
              <a:rPr lang="en-US" altLang="zh-CN" smtClean="0"/>
              <a:t>20</a:t>
            </a:r>
            <a:r>
              <a:rPr lang="zh-CN" altLang="en-US" smtClean="0"/>
              <a:t>。</a:t>
            </a:r>
            <a:br>
              <a:rPr lang="zh-CN" altLang="en-US" smtClean="0"/>
            </a:br>
            <a:endParaRPr lang="zh-CN" altLang="en-US" smtClean="0"/>
          </a:p>
        </p:txBody>
      </p:sp>
    </p:spTree>
    <p:extLst>
      <p:ext uri="{BB962C8B-B14F-4D97-AF65-F5344CB8AC3E}">
        <p14:creationId xmlns="" xmlns:p14="http://schemas.microsoft.com/office/powerpoint/2010/main" val="3874843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mtClean="0"/>
              <a:t>串对象的方法</a:t>
            </a:r>
          </a:p>
        </p:txBody>
      </p:sp>
      <p:sp>
        <p:nvSpPr>
          <p:cNvPr id="194563" name="Rectangle 3"/>
          <p:cNvSpPr>
            <a:spLocks noGrp="1" noChangeArrowheads="1"/>
          </p:cNvSpPr>
          <p:nvPr>
            <p:ph type="body" idx="1"/>
          </p:nvPr>
        </p:nvSpPr>
        <p:spPr/>
        <p:txBody>
          <a:bodyPr/>
          <a:lstStyle/>
          <a:p>
            <a:pPr eaLnBrk="1" hangingPunct="1">
              <a:lnSpc>
                <a:spcPct val="80000"/>
              </a:lnSpc>
            </a:pPr>
            <a:r>
              <a:rPr lang="en-US" altLang="zh-CN" sz="1700" smtClean="0"/>
              <a:t>string</a:t>
            </a:r>
            <a:r>
              <a:rPr lang="zh-CN" altLang="en-US" sz="1700" smtClean="0"/>
              <a:t>对象的方法共有１９个。主要用于有关字符串在</a:t>
            </a:r>
            <a:r>
              <a:rPr lang="en-US" altLang="zh-CN" sz="1700" smtClean="0"/>
              <a:t>Web</a:t>
            </a:r>
            <a:r>
              <a:rPr lang="zh-CN" altLang="en-US" sz="1700" smtClean="0"/>
              <a:t>页面中的显示、字体大小、字体颜色、字符的搜索以及字符的大小写转换。</a:t>
            </a:r>
            <a:br>
              <a:rPr lang="zh-CN" altLang="en-US" sz="1700" smtClean="0"/>
            </a:br>
            <a:r>
              <a:rPr lang="zh-CN" altLang="en-US" sz="1700" smtClean="0"/>
              <a:t>其主要方法如下：</a:t>
            </a:r>
            <a:br>
              <a:rPr lang="zh-CN" altLang="en-US" sz="1700" smtClean="0"/>
            </a:br>
            <a:r>
              <a:rPr lang="zh-CN" altLang="en-US" sz="1700" smtClean="0"/>
              <a:t>　　</a:t>
            </a:r>
            <a:r>
              <a:rPr lang="en-US" altLang="zh-CN" sz="1700" smtClean="0"/>
              <a:t>o </a:t>
            </a:r>
            <a:r>
              <a:rPr lang="zh-CN" altLang="en-US" sz="1700" smtClean="0"/>
              <a:t>锚点</a:t>
            </a:r>
            <a:r>
              <a:rPr lang="en-US" altLang="zh-CN" sz="1700" smtClean="0"/>
              <a:t>anchor()</a:t>
            </a:r>
            <a:r>
              <a:rPr lang="zh-CN" altLang="en-US" sz="1700" smtClean="0"/>
              <a:t>：该方法创建如用</a:t>
            </a:r>
            <a:r>
              <a:rPr lang="en-US" altLang="zh-CN" sz="1700" smtClean="0"/>
              <a:t>Html</a:t>
            </a:r>
            <a:r>
              <a:rPr lang="zh-CN" altLang="en-US" sz="1700" smtClean="0"/>
              <a:t>文档中一样的</a:t>
            </a:r>
            <a:r>
              <a:rPr lang="en-US" altLang="zh-CN" sz="1700" smtClean="0"/>
              <a:t>anchor</a:t>
            </a:r>
            <a:r>
              <a:rPr lang="zh-CN" altLang="en-US" sz="1700" smtClean="0"/>
              <a:t>标记。使用</a:t>
            </a:r>
            <a:r>
              <a:rPr lang="en-US" altLang="zh-CN" sz="1700" smtClean="0"/>
              <a:t>anchor</a:t>
            </a:r>
            <a:r>
              <a:rPr lang="zh-CN" altLang="en-US" sz="1700" smtClean="0"/>
              <a:t>如用</a:t>
            </a:r>
            <a:r>
              <a:rPr lang="en-US" altLang="zh-CN" sz="1700" smtClean="0"/>
              <a:t>Html</a:t>
            </a:r>
            <a:r>
              <a:rPr lang="zh-CN" altLang="en-US" sz="1700" smtClean="0"/>
              <a:t>中</a:t>
            </a:r>
            <a:r>
              <a:rPr lang="en-US" altLang="zh-CN" sz="1700" smtClean="0"/>
              <a:t>(A Name="")</a:t>
            </a:r>
            <a:r>
              <a:rPr lang="zh-CN" altLang="en-US" sz="1700" smtClean="0"/>
              <a:t>一样。通过下列格式访问</a:t>
            </a:r>
            <a:r>
              <a:rPr lang="en-US" altLang="zh-CN" sz="1700" smtClean="0"/>
              <a:t>:string.anchor(anchorName)</a:t>
            </a:r>
            <a:r>
              <a:rPr lang="zh-CN" altLang="en-US" sz="1700" smtClean="0"/>
              <a:t>。</a:t>
            </a:r>
            <a:br>
              <a:rPr lang="zh-CN" altLang="en-US" sz="1700" smtClean="0"/>
            </a:br>
            <a:r>
              <a:rPr lang="zh-CN" altLang="en-US" sz="1700" smtClean="0"/>
              <a:t>　　</a:t>
            </a:r>
            <a:r>
              <a:rPr lang="en-US" altLang="zh-CN" sz="1700" smtClean="0"/>
              <a:t>o </a:t>
            </a:r>
            <a:r>
              <a:rPr lang="zh-CN" altLang="en-US" sz="1700" smtClean="0"/>
              <a:t>有关字符显示的控制方法</a:t>
            </a:r>
            <a:br>
              <a:rPr lang="zh-CN" altLang="en-US" sz="1700" smtClean="0"/>
            </a:br>
            <a:r>
              <a:rPr lang="en-US" altLang="zh-CN" sz="1700" smtClean="0"/>
              <a:t>big</a:t>
            </a:r>
            <a:r>
              <a:rPr lang="zh-CN" altLang="en-US" sz="1700" smtClean="0"/>
              <a:t>字体显示</a:t>
            </a:r>
            <a:r>
              <a:rPr lang="en-US" altLang="zh-CN" sz="1700" smtClean="0"/>
              <a:t>, Italics()</a:t>
            </a:r>
            <a:r>
              <a:rPr lang="zh-CN" altLang="en-US" sz="1700" smtClean="0"/>
              <a:t>斜体字显示，</a:t>
            </a:r>
            <a:r>
              <a:rPr lang="en-US" altLang="zh-CN" sz="1700" smtClean="0"/>
              <a:t>bold()</a:t>
            </a:r>
            <a:r>
              <a:rPr lang="zh-CN" altLang="en-US" sz="1700" smtClean="0"/>
              <a:t>粗体字显示，</a:t>
            </a:r>
            <a:r>
              <a:rPr lang="en-US" altLang="zh-CN" sz="1700" smtClean="0"/>
              <a:t>blink()</a:t>
            </a:r>
            <a:r>
              <a:rPr lang="zh-CN" altLang="en-US" sz="1700" smtClean="0"/>
              <a:t>字符闪烁显示，</a:t>
            </a:r>
            <a:r>
              <a:rPr lang="en-US" altLang="zh-CN" sz="1700" smtClean="0"/>
              <a:t>small</a:t>
            </a:r>
            <a:r>
              <a:rPr lang="zh-CN" altLang="en-US" sz="1700" smtClean="0"/>
              <a:t>（）字符用小体字显示，</a:t>
            </a:r>
            <a:r>
              <a:rPr lang="en-US" altLang="zh-CN" sz="1700" smtClean="0"/>
              <a:t>fixed()</a:t>
            </a:r>
            <a:r>
              <a:rPr lang="zh-CN" altLang="en-US" sz="1700" smtClean="0"/>
              <a:t>固定高亮字显示、</a:t>
            </a:r>
            <a:r>
              <a:rPr lang="en-US" altLang="zh-CN" sz="1700" smtClean="0"/>
              <a:t>fontsize(size)</a:t>
            </a:r>
            <a:r>
              <a:rPr lang="zh-CN" altLang="en-US" sz="1700" smtClean="0"/>
              <a:t>控制字体大小等。</a:t>
            </a:r>
            <a:br>
              <a:rPr lang="zh-CN" altLang="en-US" sz="1700" smtClean="0"/>
            </a:br>
            <a:r>
              <a:rPr lang="zh-CN" altLang="en-US" sz="1700" smtClean="0"/>
              <a:t>　　</a:t>
            </a:r>
            <a:r>
              <a:rPr lang="en-US" altLang="zh-CN" sz="1700" smtClean="0"/>
              <a:t>o </a:t>
            </a:r>
            <a:r>
              <a:rPr lang="zh-CN" altLang="en-US" sz="1700" smtClean="0"/>
              <a:t>字体颜色方法；</a:t>
            </a:r>
            <a:r>
              <a:rPr lang="en-US" altLang="zh-CN" sz="1700" smtClean="0"/>
              <a:t>fontcolor(color)</a:t>
            </a:r>
            <a:br>
              <a:rPr lang="en-US" altLang="zh-CN" sz="1700" smtClean="0"/>
            </a:br>
            <a:r>
              <a:rPr lang="zh-CN" altLang="en-US" sz="1700" smtClean="0"/>
              <a:t>　　</a:t>
            </a:r>
            <a:r>
              <a:rPr lang="en-US" altLang="zh-CN" sz="1700" smtClean="0"/>
              <a:t>o </a:t>
            </a:r>
            <a:r>
              <a:rPr lang="zh-CN" altLang="en-US" sz="1700" smtClean="0"/>
              <a:t>字符串大小写转换</a:t>
            </a:r>
            <a:br>
              <a:rPr lang="zh-CN" altLang="en-US" sz="1700" smtClean="0"/>
            </a:br>
            <a:r>
              <a:rPr lang="en-US" altLang="zh-CN" sz="1700" smtClean="0"/>
              <a:t>toLowerCase()</a:t>
            </a:r>
            <a:r>
              <a:rPr lang="zh-CN" altLang="en-US" sz="1700" smtClean="0"/>
              <a:t>－小写转换，</a:t>
            </a:r>
            <a:r>
              <a:rPr lang="en-US" altLang="zh-CN" sz="1700" smtClean="0"/>
              <a:t>toUpperCase()</a:t>
            </a:r>
            <a:r>
              <a:rPr lang="zh-CN" altLang="en-US" sz="1700" smtClean="0"/>
              <a:t>大写转换。下列把一个给定的串分别转换成大写和小写格式</a:t>
            </a:r>
            <a:r>
              <a:rPr lang="en-US" altLang="zh-CN" sz="1700" smtClean="0"/>
              <a:t>:</a:t>
            </a:r>
            <a:br>
              <a:rPr lang="en-US" altLang="zh-CN" sz="1700" smtClean="0"/>
            </a:br>
            <a:r>
              <a:rPr lang="en-US" altLang="zh-CN" sz="1700" smtClean="0"/>
              <a:t>string=stringValue.toUpperCase</a:t>
            </a:r>
            <a:r>
              <a:rPr lang="zh-CN" altLang="en-US" sz="1700" smtClean="0"/>
              <a:t>和</a:t>
            </a:r>
            <a:r>
              <a:rPr lang="en-US" altLang="zh-CN" sz="1700" smtClean="0"/>
              <a:t>string=stringValue.toLowerCase</a:t>
            </a:r>
            <a:r>
              <a:rPr lang="zh-CN" altLang="en-US" sz="1700" smtClean="0"/>
              <a:t>。</a:t>
            </a:r>
            <a:br>
              <a:rPr lang="zh-CN" altLang="en-US" sz="1700" smtClean="0"/>
            </a:br>
            <a:r>
              <a:rPr lang="zh-CN" altLang="en-US" sz="1700" smtClean="0"/>
              <a:t>　　</a:t>
            </a:r>
            <a:r>
              <a:rPr lang="en-US" altLang="zh-CN" sz="1700" smtClean="0"/>
              <a:t>o </a:t>
            </a:r>
            <a:r>
              <a:rPr lang="zh-CN" altLang="en-US" sz="1700" smtClean="0"/>
              <a:t>字符搜索：</a:t>
            </a:r>
            <a:r>
              <a:rPr lang="en-US" altLang="zh-CN" sz="1700" smtClean="0"/>
              <a:t>indexOf[charactor,fromIndex]</a:t>
            </a:r>
            <a:br>
              <a:rPr lang="en-US" altLang="zh-CN" sz="1700" smtClean="0"/>
            </a:br>
            <a:r>
              <a:rPr lang="zh-CN" altLang="en-US" sz="1700" smtClean="0"/>
              <a:t>从指定</a:t>
            </a:r>
            <a:r>
              <a:rPr lang="en-US" altLang="zh-CN" sz="1700" smtClean="0"/>
              <a:t>formIndtx</a:t>
            </a:r>
            <a:r>
              <a:rPr lang="zh-CN" altLang="en-US" sz="1700" smtClean="0"/>
              <a:t>位置开始搜索</a:t>
            </a:r>
            <a:r>
              <a:rPr lang="en-US" altLang="zh-CN" sz="1700" smtClean="0"/>
              <a:t>charactor</a:t>
            </a:r>
            <a:r>
              <a:rPr lang="zh-CN" altLang="en-US" sz="1700" smtClean="0"/>
              <a:t>第一次出现的位置。</a:t>
            </a:r>
            <a:br>
              <a:rPr lang="zh-CN" altLang="en-US" sz="1700" smtClean="0"/>
            </a:br>
            <a:r>
              <a:rPr lang="zh-CN" altLang="en-US" sz="1700" smtClean="0"/>
              <a:t>返回字串的一部分字串：</a:t>
            </a:r>
            <a:r>
              <a:rPr lang="en-US" altLang="zh-CN" sz="1700" smtClean="0"/>
              <a:t>substring(start,end)</a:t>
            </a:r>
            <a:br>
              <a:rPr lang="en-US" altLang="zh-CN" sz="1700" smtClean="0"/>
            </a:br>
            <a:r>
              <a:rPr lang="zh-CN" altLang="en-US" sz="1700" smtClean="0"/>
              <a:t>从</a:t>
            </a:r>
            <a:r>
              <a:rPr lang="en-US" altLang="zh-CN" sz="1700" smtClean="0"/>
              <a:t>start</a:t>
            </a:r>
            <a:r>
              <a:rPr lang="zh-CN" altLang="en-US" sz="1700" smtClean="0"/>
              <a:t>开始到</a:t>
            </a:r>
            <a:r>
              <a:rPr lang="en-US" altLang="zh-CN" sz="1700" smtClean="0"/>
              <a:t>end</a:t>
            </a:r>
            <a:r>
              <a:rPr lang="zh-CN" altLang="en-US" sz="1700" smtClean="0"/>
              <a:t>的字符全部返回。 </a:t>
            </a:r>
          </a:p>
        </p:txBody>
      </p:sp>
    </p:spTree>
    <p:extLst>
      <p:ext uri="{BB962C8B-B14F-4D97-AF65-F5344CB8AC3E}">
        <p14:creationId xmlns="" xmlns:p14="http://schemas.microsoft.com/office/powerpoint/2010/main" val="47676695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smtClean="0"/>
              <a:t>算术函数的</a:t>
            </a:r>
            <a:r>
              <a:rPr lang="en-US" altLang="zh-CN" smtClean="0"/>
              <a:t>math</a:t>
            </a:r>
            <a:r>
              <a:rPr lang="zh-CN" altLang="en-US" smtClean="0"/>
              <a:t>对象 </a:t>
            </a:r>
          </a:p>
        </p:txBody>
      </p:sp>
      <p:sp>
        <p:nvSpPr>
          <p:cNvPr id="195587" name="Rectangle 3"/>
          <p:cNvSpPr>
            <a:spLocks noGrp="1" noChangeArrowheads="1"/>
          </p:cNvSpPr>
          <p:nvPr>
            <p:ph type="body" idx="1"/>
          </p:nvPr>
        </p:nvSpPr>
        <p:spPr/>
        <p:txBody>
          <a:bodyPr/>
          <a:lstStyle/>
          <a:p>
            <a:pPr eaLnBrk="1" hangingPunct="1"/>
            <a:r>
              <a:rPr lang="zh-CN" altLang="en-US" sz="2600" smtClean="0"/>
              <a:t>功能：提供除加、减、乘、除以外的一引些自述运算。如对数，平方根等 。</a:t>
            </a:r>
          </a:p>
          <a:p>
            <a:pPr eaLnBrk="1" hangingPunct="1"/>
            <a:r>
              <a:rPr lang="zh-CN" altLang="en-US" sz="2600" smtClean="0"/>
              <a:t>静动性：静态对象</a:t>
            </a:r>
          </a:p>
          <a:p>
            <a:pPr eaLnBrk="1" hangingPunct="1"/>
            <a:r>
              <a:rPr lang="zh-CN" altLang="en-US" sz="2600" smtClean="0"/>
              <a:t>主要属性 </a:t>
            </a:r>
            <a:r>
              <a:rPr lang="en-US" altLang="zh-CN" sz="2600" smtClean="0"/>
              <a:t>:math</a:t>
            </a:r>
            <a:r>
              <a:rPr lang="zh-CN" altLang="en-US" sz="2600" smtClean="0"/>
              <a:t>中提供了６个属性，它们是数学中经常用到的常数Ｅ、以１０为底的自然对数ＬＮ１０、以２为底的自然对数</a:t>
            </a:r>
            <a:r>
              <a:rPr lang="en-US" altLang="zh-CN" sz="2600" smtClean="0"/>
              <a:t>LN2</a:t>
            </a:r>
            <a:r>
              <a:rPr lang="zh-CN" altLang="en-US" sz="2600" smtClean="0"/>
              <a:t>、</a:t>
            </a:r>
            <a:r>
              <a:rPr lang="en-US" altLang="zh-CN" sz="2600" smtClean="0"/>
              <a:t>3.14159</a:t>
            </a:r>
            <a:r>
              <a:rPr lang="zh-CN" altLang="en-US" sz="2600" smtClean="0"/>
              <a:t>的</a:t>
            </a:r>
            <a:r>
              <a:rPr lang="en-US" altLang="zh-CN" sz="2600" smtClean="0"/>
              <a:t>PI</a:t>
            </a:r>
            <a:r>
              <a:rPr lang="zh-CN" altLang="en-US" sz="2600" smtClean="0"/>
              <a:t>、</a:t>
            </a:r>
            <a:r>
              <a:rPr lang="en-US" altLang="zh-CN" sz="2600" smtClean="0"/>
              <a:t>1/2</a:t>
            </a:r>
            <a:r>
              <a:rPr lang="zh-CN" altLang="en-US" sz="2600" smtClean="0"/>
              <a:t>的平方根</a:t>
            </a:r>
            <a:r>
              <a:rPr lang="en-US" altLang="zh-CN" sz="2600" smtClean="0"/>
              <a:t>SQRT1-2,2</a:t>
            </a:r>
            <a:r>
              <a:rPr lang="zh-CN" altLang="en-US" sz="2600" smtClean="0"/>
              <a:t>的平方根为</a:t>
            </a:r>
            <a:r>
              <a:rPr lang="en-US" altLang="zh-CN" sz="2600" smtClean="0"/>
              <a:t>SQRT2</a:t>
            </a:r>
            <a:r>
              <a:rPr lang="zh-CN" altLang="en-US" sz="2600" smtClean="0"/>
              <a:t>。</a:t>
            </a:r>
            <a:br>
              <a:rPr lang="zh-CN" altLang="en-US" sz="2600" smtClean="0"/>
            </a:br>
            <a:r>
              <a:rPr lang="zh-CN" altLang="en-US" sz="2600" smtClean="0"/>
              <a:t/>
            </a:r>
            <a:br>
              <a:rPr lang="zh-CN" altLang="en-US" sz="2600" smtClean="0"/>
            </a:br>
            <a:endParaRPr lang="zh-CN" altLang="en-US" sz="2600" smtClean="0"/>
          </a:p>
        </p:txBody>
      </p:sp>
    </p:spTree>
    <p:extLst>
      <p:ext uri="{BB962C8B-B14F-4D97-AF65-F5344CB8AC3E}">
        <p14:creationId xmlns="" xmlns:p14="http://schemas.microsoft.com/office/powerpoint/2010/main" val="276931609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smtClean="0"/>
              <a:t>算术函数的</a:t>
            </a:r>
            <a:r>
              <a:rPr lang="en-US" altLang="zh-CN" smtClean="0"/>
              <a:t>math</a:t>
            </a:r>
            <a:r>
              <a:rPr lang="zh-CN" altLang="en-US" smtClean="0"/>
              <a:t>对象</a:t>
            </a:r>
          </a:p>
        </p:txBody>
      </p:sp>
      <p:sp>
        <p:nvSpPr>
          <p:cNvPr id="196611" name="Rectangle 3"/>
          <p:cNvSpPr>
            <a:spLocks noGrp="1" noChangeArrowheads="1"/>
          </p:cNvSpPr>
          <p:nvPr>
            <p:ph type="body" idx="1"/>
          </p:nvPr>
        </p:nvSpPr>
        <p:spPr/>
        <p:txBody>
          <a:bodyPr/>
          <a:lstStyle/>
          <a:p>
            <a:pPr eaLnBrk="1" hangingPunct="1">
              <a:lnSpc>
                <a:spcPct val="90000"/>
              </a:lnSpc>
            </a:pPr>
            <a:r>
              <a:rPr lang="zh-CN" altLang="en-US" smtClean="0"/>
              <a:t>主要方法</a:t>
            </a:r>
            <a:r>
              <a:rPr lang="en-US" altLang="zh-CN" smtClean="0"/>
              <a:t>:                                                       	</a:t>
            </a:r>
            <a:r>
              <a:rPr lang="zh-CN" altLang="en-US" smtClean="0"/>
              <a:t>绝对值：</a:t>
            </a:r>
            <a:r>
              <a:rPr lang="en-US" altLang="zh-CN" smtClean="0"/>
              <a:t>abs()</a:t>
            </a:r>
            <a:br>
              <a:rPr lang="en-US" altLang="zh-CN" smtClean="0"/>
            </a:br>
            <a:r>
              <a:rPr lang="zh-CN" altLang="en-US" smtClean="0"/>
              <a:t>　正弦余弦值：</a:t>
            </a:r>
            <a:r>
              <a:rPr lang="en-US" altLang="zh-CN" smtClean="0"/>
              <a:t>sin(),cos()</a:t>
            </a:r>
            <a:br>
              <a:rPr lang="en-US" altLang="zh-CN" smtClean="0"/>
            </a:br>
            <a:r>
              <a:rPr lang="zh-CN" altLang="en-US" smtClean="0"/>
              <a:t>　反正弦反余弦 </a:t>
            </a:r>
            <a:r>
              <a:rPr lang="en-US" altLang="zh-CN" smtClean="0"/>
              <a:t>:asin(), acos()</a:t>
            </a:r>
            <a:br>
              <a:rPr lang="en-US" altLang="zh-CN" smtClean="0"/>
            </a:br>
            <a:r>
              <a:rPr lang="zh-CN" altLang="en-US" smtClean="0"/>
              <a:t>　正切反正切：</a:t>
            </a:r>
            <a:r>
              <a:rPr lang="en-US" altLang="zh-CN" smtClean="0"/>
              <a:t>tan(),atan()</a:t>
            </a:r>
            <a:br>
              <a:rPr lang="en-US" altLang="zh-CN" smtClean="0"/>
            </a:br>
            <a:r>
              <a:rPr lang="zh-CN" altLang="en-US" smtClean="0"/>
              <a:t>　四舍五入：</a:t>
            </a:r>
            <a:r>
              <a:rPr lang="en-US" altLang="zh-CN" smtClean="0"/>
              <a:t>round()</a:t>
            </a:r>
            <a:br>
              <a:rPr lang="en-US" altLang="zh-CN" smtClean="0"/>
            </a:br>
            <a:r>
              <a:rPr lang="zh-CN" altLang="en-US" smtClean="0"/>
              <a:t>　平方根：</a:t>
            </a:r>
            <a:r>
              <a:rPr lang="en-US" altLang="zh-CN" smtClean="0"/>
              <a:t>sqrt()</a:t>
            </a:r>
            <a:br>
              <a:rPr lang="en-US" altLang="zh-CN" smtClean="0"/>
            </a:br>
            <a:r>
              <a:rPr lang="zh-CN" altLang="en-US" smtClean="0"/>
              <a:t>　基于几方次的值：</a:t>
            </a:r>
            <a:r>
              <a:rPr lang="en-US" altLang="zh-CN" smtClean="0"/>
              <a:t>Pow(base,exponent)</a:t>
            </a:r>
            <a:br>
              <a:rPr lang="en-US" altLang="zh-CN" smtClean="0"/>
            </a:br>
            <a:r>
              <a:rPr lang="en-US" altLang="zh-CN" smtClean="0"/>
              <a:t>...</a:t>
            </a:r>
            <a:br>
              <a:rPr lang="en-US" altLang="zh-CN" smtClean="0"/>
            </a:br>
            <a:endParaRPr lang="en-US" altLang="zh-CN" smtClean="0"/>
          </a:p>
        </p:txBody>
      </p:sp>
    </p:spTree>
    <p:extLst>
      <p:ext uri="{BB962C8B-B14F-4D97-AF65-F5344CB8AC3E}">
        <p14:creationId xmlns="" xmlns:p14="http://schemas.microsoft.com/office/powerpoint/2010/main" val="359389075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zh-CN" altLang="en-US" smtClean="0"/>
              <a:t>日期及时间对象 </a:t>
            </a:r>
          </a:p>
        </p:txBody>
      </p:sp>
      <p:sp>
        <p:nvSpPr>
          <p:cNvPr id="197635" name="Rectangle 3"/>
          <p:cNvSpPr>
            <a:spLocks noGrp="1" noChangeArrowheads="1"/>
          </p:cNvSpPr>
          <p:nvPr>
            <p:ph type="body" idx="1"/>
          </p:nvPr>
        </p:nvSpPr>
        <p:spPr/>
        <p:txBody>
          <a:bodyPr/>
          <a:lstStyle/>
          <a:p>
            <a:pPr eaLnBrk="1" hangingPunct="1"/>
            <a:r>
              <a:rPr lang="zh-CN" altLang="en-US" smtClean="0"/>
              <a:t>功能：提供一个有关日期和时间的对象。</a:t>
            </a:r>
          </a:p>
          <a:p>
            <a:pPr eaLnBrk="1" hangingPunct="1"/>
            <a:r>
              <a:rPr lang="zh-CN" altLang="en-US" smtClean="0"/>
              <a:t>静动性：动态性，即必须使用</a:t>
            </a:r>
            <a:r>
              <a:rPr lang="en-US" altLang="zh-CN" smtClean="0"/>
              <a:t>New</a:t>
            </a:r>
            <a:r>
              <a:rPr lang="zh-CN" altLang="en-US" smtClean="0"/>
              <a:t>运算符创建一个实例。例</a:t>
            </a:r>
            <a:r>
              <a:rPr lang="en-US" altLang="zh-CN" smtClean="0"/>
              <a:t>:</a:t>
            </a:r>
            <a:br>
              <a:rPr lang="en-US" altLang="zh-CN" smtClean="0"/>
            </a:br>
            <a:r>
              <a:rPr lang="en-US" altLang="zh-CN" smtClean="0"/>
              <a:t>MyDate=New Date()</a:t>
            </a:r>
            <a:br>
              <a:rPr lang="en-US" altLang="zh-CN" smtClean="0"/>
            </a:br>
            <a:r>
              <a:rPr lang="en-US" altLang="zh-CN" smtClean="0"/>
              <a:t>Date</a:t>
            </a:r>
            <a:r>
              <a:rPr lang="zh-CN" altLang="en-US" smtClean="0"/>
              <a:t>对象没有提供直接访问的属性。只具有获取和设置日期和时间的方法。</a:t>
            </a:r>
            <a:br>
              <a:rPr lang="zh-CN" altLang="en-US" smtClean="0"/>
            </a:br>
            <a:r>
              <a:rPr lang="zh-CN" altLang="en-US" smtClean="0"/>
              <a:t>　日期起始值</a:t>
            </a:r>
            <a:r>
              <a:rPr lang="en-US" altLang="zh-CN" smtClean="0"/>
              <a:t>:</a:t>
            </a:r>
            <a:r>
              <a:rPr lang="zh-CN" altLang="en-US" smtClean="0"/>
              <a:t>１７７０年１月１日００</a:t>
            </a:r>
            <a:r>
              <a:rPr lang="en-US" altLang="zh-CN" smtClean="0"/>
              <a:t>:</a:t>
            </a:r>
            <a:r>
              <a:rPr lang="zh-CN" altLang="en-US" smtClean="0"/>
              <a:t>００</a:t>
            </a:r>
            <a:r>
              <a:rPr lang="en-US" altLang="zh-CN" smtClean="0"/>
              <a:t>:</a:t>
            </a:r>
            <a:r>
              <a:rPr lang="zh-CN" altLang="en-US" smtClean="0"/>
              <a:t>００。 </a:t>
            </a:r>
          </a:p>
        </p:txBody>
      </p:sp>
    </p:spTree>
    <p:extLst>
      <p:ext uri="{BB962C8B-B14F-4D97-AF65-F5344CB8AC3E}">
        <p14:creationId xmlns="" xmlns:p14="http://schemas.microsoft.com/office/powerpoint/2010/main" val="174990815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zh-CN" altLang="en-US" smtClean="0"/>
              <a:t>获取日期的时间方法 </a:t>
            </a:r>
          </a:p>
        </p:txBody>
      </p:sp>
      <p:sp>
        <p:nvSpPr>
          <p:cNvPr id="198659" name="Rectangle 3"/>
          <p:cNvSpPr>
            <a:spLocks noGrp="1" noChangeArrowheads="1"/>
          </p:cNvSpPr>
          <p:nvPr>
            <p:ph type="body" idx="1"/>
          </p:nvPr>
        </p:nvSpPr>
        <p:spPr/>
        <p:txBody>
          <a:bodyPr/>
          <a:lstStyle/>
          <a:p>
            <a:pPr eaLnBrk="1" hangingPunct="1"/>
            <a:r>
              <a:rPr lang="zh-CN" altLang="en-US" smtClean="0"/>
              <a:t>　</a:t>
            </a:r>
            <a:r>
              <a:rPr lang="en-US" altLang="zh-CN" smtClean="0"/>
              <a:t>getYear(): </a:t>
            </a:r>
            <a:r>
              <a:rPr lang="zh-CN" altLang="en-US" smtClean="0"/>
              <a:t>返回年数</a:t>
            </a:r>
            <a:br>
              <a:rPr lang="zh-CN" altLang="en-US" smtClean="0"/>
            </a:br>
            <a:r>
              <a:rPr lang="zh-CN" altLang="en-US" smtClean="0"/>
              <a:t>　</a:t>
            </a:r>
            <a:r>
              <a:rPr lang="en-US" altLang="zh-CN" smtClean="0"/>
              <a:t>getMonth():</a:t>
            </a:r>
            <a:r>
              <a:rPr lang="zh-CN" altLang="en-US" smtClean="0"/>
              <a:t>返回当月号数</a:t>
            </a:r>
            <a:br>
              <a:rPr lang="zh-CN" altLang="en-US" smtClean="0"/>
            </a:br>
            <a:r>
              <a:rPr lang="zh-CN" altLang="en-US" smtClean="0"/>
              <a:t>　</a:t>
            </a:r>
            <a:r>
              <a:rPr lang="en-US" altLang="zh-CN" smtClean="0"/>
              <a:t>getDate(): </a:t>
            </a:r>
            <a:r>
              <a:rPr lang="zh-CN" altLang="en-US" smtClean="0"/>
              <a:t>返回当日号数</a:t>
            </a:r>
            <a:br>
              <a:rPr lang="zh-CN" altLang="en-US" smtClean="0"/>
            </a:br>
            <a:r>
              <a:rPr lang="zh-CN" altLang="en-US" smtClean="0"/>
              <a:t>　</a:t>
            </a:r>
            <a:r>
              <a:rPr lang="en-US" altLang="zh-CN" smtClean="0"/>
              <a:t>getDay():</a:t>
            </a:r>
            <a:r>
              <a:rPr lang="zh-CN" altLang="en-US" smtClean="0"/>
              <a:t>返回星期几</a:t>
            </a:r>
            <a:br>
              <a:rPr lang="zh-CN" altLang="en-US" smtClean="0"/>
            </a:br>
            <a:r>
              <a:rPr lang="zh-CN" altLang="en-US" smtClean="0"/>
              <a:t>　</a:t>
            </a:r>
            <a:r>
              <a:rPr lang="en-US" altLang="zh-CN" smtClean="0"/>
              <a:t>getHours():</a:t>
            </a:r>
            <a:r>
              <a:rPr lang="zh-CN" altLang="en-US" smtClean="0"/>
              <a:t>返回小时数</a:t>
            </a:r>
            <a:br>
              <a:rPr lang="zh-CN" altLang="en-US" smtClean="0"/>
            </a:br>
            <a:r>
              <a:rPr lang="zh-CN" altLang="en-US" smtClean="0"/>
              <a:t>　</a:t>
            </a:r>
            <a:r>
              <a:rPr lang="en-US" altLang="zh-CN" smtClean="0"/>
              <a:t>getMintes(:</a:t>
            </a:r>
            <a:r>
              <a:rPr lang="zh-CN" altLang="en-US" smtClean="0"/>
              <a:t>返回分钟数</a:t>
            </a:r>
            <a:br>
              <a:rPr lang="zh-CN" altLang="en-US" smtClean="0"/>
            </a:br>
            <a:r>
              <a:rPr lang="zh-CN" altLang="en-US" smtClean="0"/>
              <a:t>　</a:t>
            </a:r>
            <a:r>
              <a:rPr lang="en-US" altLang="zh-CN" smtClean="0"/>
              <a:t>getSeconds():</a:t>
            </a:r>
            <a:r>
              <a:rPr lang="zh-CN" altLang="en-US" smtClean="0"/>
              <a:t>返回秒数</a:t>
            </a:r>
            <a:br>
              <a:rPr lang="zh-CN" altLang="en-US" smtClean="0"/>
            </a:br>
            <a:r>
              <a:rPr lang="zh-CN" altLang="en-US" smtClean="0"/>
              <a:t>　</a:t>
            </a:r>
            <a:r>
              <a:rPr lang="en-US" altLang="zh-CN" smtClean="0"/>
              <a:t>getTime() : </a:t>
            </a:r>
            <a:r>
              <a:rPr lang="zh-CN" altLang="en-US" smtClean="0"/>
              <a:t>返回毫秒数 </a:t>
            </a:r>
          </a:p>
        </p:txBody>
      </p:sp>
    </p:spTree>
    <p:extLst>
      <p:ext uri="{BB962C8B-B14F-4D97-AF65-F5344CB8AC3E}">
        <p14:creationId xmlns="" xmlns:p14="http://schemas.microsoft.com/office/powerpoint/2010/main" val="2550080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19200" y="838200"/>
            <a:ext cx="7924800" cy="5334000"/>
            <a:chOff x="768" y="336"/>
            <a:chExt cx="4992" cy="3360"/>
          </a:xfrm>
        </p:grpSpPr>
        <p:sp>
          <p:nvSpPr>
            <p:cNvPr id="182275" name="AutoShape 3"/>
            <p:cNvSpPr>
              <a:spLocks noChangeArrowheads="1"/>
            </p:cNvSpPr>
            <p:nvPr/>
          </p:nvSpPr>
          <p:spPr bwMode="auto">
            <a:xfrm>
              <a:off x="768" y="336"/>
              <a:ext cx="4992" cy="2256"/>
            </a:xfrm>
            <a:prstGeom prst="cloudCallout">
              <a:avLst>
                <a:gd name="adj1" fmla="val -16287"/>
                <a:gd name="adj2" fmla="val 91713"/>
              </a:avLst>
            </a:prstGeom>
            <a:gradFill rotWithShape="1">
              <a:gsLst>
                <a:gs pos="0">
                  <a:schemeClr val="bg1"/>
                </a:gs>
                <a:gs pos="100000">
                  <a:srgbClr val="CCECFF"/>
                </a:gs>
              </a:gsLst>
              <a:path path="rect">
                <a:fillToRect l="50000" t="50000" r="50000" b="50000"/>
              </a:path>
            </a:gradFill>
            <a:ln w="28575">
              <a:solidFill>
                <a:schemeClr val="tx1"/>
              </a:solidFill>
              <a:round/>
              <a:headEnd/>
              <a:tailEnd/>
            </a:ln>
            <a:effectLst/>
          </p:spPr>
          <p:txBody>
            <a:bodyPr anchor="ctr"/>
            <a:lstStyle/>
            <a:p>
              <a:pPr algn="ctr">
                <a:defRPr/>
              </a:pPr>
              <a:r>
                <a:rPr lang="en-US" altLang="zh-CN" sz="40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Internet</a:t>
              </a:r>
            </a:p>
          </p:txBody>
        </p:sp>
        <p:sp>
          <p:nvSpPr>
            <p:cNvPr id="18467" name="Rectangle 4"/>
            <p:cNvSpPr>
              <a:spLocks noChangeArrowheads="1"/>
            </p:cNvSpPr>
            <p:nvPr/>
          </p:nvSpPr>
          <p:spPr bwMode="auto">
            <a:xfrm>
              <a:off x="1872" y="2640"/>
              <a:ext cx="1296" cy="1056"/>
            </a:xfrm>
            <a:prstGeom prst="rect">
              <a:avLst/>
            </a:prstGeom>
            <a:solidFill>
              <a:schemeClr val="bg1"/>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nchor="ctr">
              <a:spAutoFit/>
            </a:bodyPr>
            <a:lstStyle/>
            <a:p>
              <a:endParaRPr lang="zh-CN" altLang="en-US"/>
            </a:p>
          </p:txBody>
        </p:sp>
      </p:grpSp>
      <p:sp>
        <p:nvSpPr>
          <p:cNvPr id="182277" name="Text Box 5"/>
          <p:cNvSpPr txBox="1">
            <a:spLocks noChangeArrowheads="1"/>
          </p:cNvSpPr>
          <p:nvPr/>
        </p:nvSpPr>
        <p:spPr bwMode="auto">
          <a:xfrm>
            <a:off x="161925" y="3327400"/>
            <a:ext cx="2238375" cy="463550"/>
          </a:xfrm>
          <a:prstGeom prst="rect">
            <a:avLst/>
          </a:prstGeom>
          <a:solidFill>
            <a:schemeClr val="bg1"/>
          </a:solidFill>
          <a:ln w="6350" algn="ctr">
            <a:solidFill>
              <a:schemeClr val="tx1"/>
            </a:solidFill>
            <a:miter lim="800000"/>
            <a:headEnd/>
            <a:tailEnd/>
          </a:ln>
        </p:spPr>
        <p:txBody>
          <a:bodyPr wrap="none">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algn="ctr" eaLnBrk="1" hangingPunct="1"/>
            <a:r>
              <a:rPr lang="en-US" altLang="zh-CN" sz="2400"/>
              <a:t>cn.yahoo.com</a:t>
            </a:r>
          </a:p>
        </p:txBody>
      </p:sp>
      <p:grpSp>
        <p:nvGrpSpPr>
          <p:cNvPr id="3" name="Group 6"/>
          <p:cNvGrpSpPr>
            <a:grpSpLocks/>
          </p:cNvGrpSpPr>
          <p:nvPr/>
        </p:nvGrpSpPr>
        <p:grpSpPr bwMode="auto">
          <a:xfrm>
            <a:off x="0" y="3962400"/>
            <a:ext cx="2514600" cy="2590800"/>
            <a:chOff x="0" y="2496"/>
            <a:chExt cx="1584" cy="1632"/>
          </a:xfrm>
        </p:grpSpPr>
        <p:sp>
          <p:nvSpPr>
            <p:cNvPr id="18446" name="Rectangle 7"/>
            <p:cNvSpPr>
              <a:spLocks noChangeArrowheads="1"/>
            </p:cNvSpPr>
            <p:nvPr/>
          </p:nvSpPr>
          <p:spPr bwMode="auto">
            <a:xfrm>
              <a:off x="0" y="2976"/>
              <a:ext cx="1536" cy="1152"/>
            </a:xfrm>
            <a:prstGeom prst="rect">
              <a:avLst/>
            </a:prstGeom>
            <a:solidFill>
              <a:schemeClr val="bg1"/>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nchor="ctr">
              <a:spAutoFit/>
            </a:bodyPr>
            <a:lstStyle/>
            <a:p>
              <a:endParaRPr lang="zh-CN" altLang="en-US"/>
            </a:p>
          </p:txBody>
        </p:sp>
        <p:sp>
          <p:nvSpPr>
            <p:cNvPr id="18447" name="Rectangle 8"/>
            <p:cNvSpPr>
              <a:spLocks noChangeArrowheads="1"/>
            </p:cNvSpPr>
            <p:nvPr/>
          </p:nvSpPr>
          <p:spPr bwMode="auto">
            <a:xfrm>
              <a:off x="264" y="2496"/>
              <a:ext cx="1104" cy="816"/>
            </a:xfrm>
            <a:prstGeom prst="rect">
              <a:avLst/>
            </a:prstGeom>
            <a:gradFill rotWithShape="1">
              <a:gsLst>
                <a:gs pos="0">
                  <a:srgbClr val="DFC3D8"/>
                </a:gs>
                <a:gs pos="100000">
                  <a:srgbClr val="675A64"/>
                </a:gs>
              </a:gsLst>
              <a:lin ang="5400000" scaled="1"/>
            </a:gradFill>
            <a:ln w="28575" algn="ctr">
              <a:solidFill>
                <a:schemeClr val="tx1"/>
              </a:solidFill>
              <a:miter lim="800000"/>
              <a:headEnd/>
              <a:tailEnd/>
            </a:ln>
          </p:spPr>
          <p:txBody>
            <a:bodyPr anchor="ctr">
              <a:spAutoFit/>
            </a:bodyPr>
            <a:lstStyle/>
            <a:p>
              <a:endParaRPr lang="zh-CN" altLang="en-US"/>
            </a:p>
          </p:txBody>
        </p:sp>
        <p:sp>
          <p:nvSpPr>
            <p:cNvPr id="18448" name="Rectangle 9"/>
            <p:cNvSpPr>
              <a:spLocks noChangeArrowheads="1"/>
            </p:cNvSpPr>
            <p:nvPr/>
          </p:nvSpPr>
          <p:spPr bwMode="auto">
            <a:xfrm>
              <a:off x="312" y="2544"/>
              <a:ext cx="1008" cy="720"/>
            </a:xfrm>
            <a:prstGeom prst="rect">
              <a:avLst/>
            </a:prstGeom>
            <a:solidFill>
              <a:schemeClr val="bg1"/>
            </a:solidFill>
            <a:ln>
              <a:noFill/>
            </a:ln>
            <a:extLst>
              <a:ext uri="{91240B29-F687-4F45-9708-019B960494DF}">
                <a14:hiddenLine xmlns="" xmlns:a14="http://schemas.microsoft.com/office/drawing/2010/main" w="28575" algn="ctr">
                  <a:solidFill>
                    <a:srgbClr val="000000"/>
                  </a:solidFill>
                  <a:miter lim="800000"/>
                  <a:headEnd/>
                  <a:tailEnd/>
                </a14:hiddenLine>
              </a:ext>
            </a:extLst>
          </p:spPr>
          <p:txBody>
            <a:bodyPr anchor="ctr">
              <a:spAutoFit/>
            </a:bodyPr>
            <a:lstStyle/>
            <a:p>
              <a:endParaRPr lang="zh-CN" altLang="en-US"/>
            </a:p>
          </p:txBody>
        </p:sp>
        <p:sp>
          <p:nvSpPr>
            <p:cNvPr id="18449" name="Oval 10"/>
            <p:cNvSpPr>
              <a:spLocks noChangeArrowheads="1"/>
            </p:cNvSpPr>
            <p:nvPr/>
          </p:nvSpPr>
          <p:spPr bwMode="auto">
            <a:xfrm>
              <a:off x="600" y="3312"/>
              <a:ext cx="480" cy="48"/>
            </a:xfrm>
            <a:prstGeom prst="ellipse">
              <a:avLst/>
            </a:prstGeom>
            <a:solidFill>
              <a:schemeClr val="bg2"/>
            </a:solidFill>
            <a:ln w="28575" algn="ctr">
              <a:solidFill>
                <a:schemeClr val="tx1"/>
              </a:solidFill>
              <a:round/>
              <a:headEnd/>
              <a:tailEnd/>
            </a:ln>
          </p:spPr>
          <p:txBody>
            <a:bodyPr anchor="ctr">
              <a:spAutoFit/>
            </a:bodyPr>
            <a:lstStyle/>
            <a:p>
              <a:endParaRPr lang="zh-CN" altLang="en-US"/>
            </a:p>
          </p:txBody>
        </p:sp>
        <p:sp>
          <p:nvSpPr>
            <p:cNvPr id="18450" name="Oval 11"/>
            <p:cNvSpPr>
              <a:spLocks noChangeArrowheads="1"/>
            </p:cNvSpPr>
            <p:nvPr/>
          </p:nvSpPr>
          <p:spPr bwMode="auto">
            <a:xfrm>
              <a:off x="456" y="3360"/>
              <a:ext cx="816" cy="96"/>
            </a:xfrm>
            <a:prstGeom prst="ellipse">
              <a:avLst/>
            </a:prstGeom>
            <a:solidFill>
              <a:schemeClr val="bg2"/>
            </a:solidFill>
            <a:ln w="28575" algn="ctr">
              <a:solidFill>
                <a:schemeClr val="tx1"/>
              </a:solidFill>
              <a:round/>
              <a:headEnd/>
              <a:tailEnd/>
            </a:ln>
          </p:spPr>
          <p:txBody>
            <a:bodyPr anchor="ctr">
              <a:spAutoFit/>
            </a:bodyPr>
            <a:lstStyle/>
            <a:p>
              <a:endParaRPr lang="zh-CN" altLang="en-US"/>
            </a:p>
          </p:txBody>
        </p:sp>
        <p:sp>
          <p:nvSpPr>
            <p:cNvPr id="18451" name="Freeform 12"/>
            <p:cNvSpPr>
              <a:spLocks/>
            </p:cNvSpPr>
            <p:nvPr/>
          </p:nvSpPr>
          <p:spPr bwMode="auto">
            <a:xfrm>
              <a:off x="1224" y="3168"/>
              <a:ext cx="360" cy="480"/>
            </a:xfrm>
            <a:custGeom>
              <a:avLst/>
              <a:gdLst>
                <a:gd name="T0" fmla="*/ 144 w 360"/>
                <a:gd name="T1" fmla="*/ 0 h 480"/>
                <a:gd name="T2" fmla="*/ 336 w 360"/>
                <a:gd name="T3" fmla="*/ 240 h 480"/>
                <a:gd name="T4" fmla="*/ 0 w 360"/>
                <a:gd name="T5" fmla="*/ 480 h 480"/>
                <a:gd name="T6" fmla="*/ 0 60000 65536"/>
                <a:gd name="T7" fmla="*/ 0 60000 65536"/>
                <a:gd name="T8" fmla="*/ 0 60000 65536"/>
                <a:gd name="T9" fmla="*/ 0 w 360"/>
                <a:gd name="T10" fmla="*/ 0 h 480"/>
                <a:gd name="T11" fmla="*/ 360 w 360"/>
                <a:gd name="T12" fmla="*/ 480 h 480"/>
              </a:gdLst>
              <a:ahLst/>
              <a:cxnLst>
                <a:cxn ang="T6">
                  <a:pos x="T0" y="T1"/>
                </a:cxn>
                <a:cxn ang="T7">
                  <a:pos x="T2" y="T3"/>
                </a:cxn>
                <a:cxn ang="T8">
                  <a:pos x="T4" y="T5"/>
                </a:cxn>
              </a:cxnLst>
              <a:rect l="T9" t="T10" r="T11" b="T12"/>
              <a:pathLst>
                <a:path w="360" h="480">
                  <a:moveTo>
                    <a:pt x="144" y="0"/>
                  </a:moveTo>
                  <a:cubicBezTo>
                    <a:pt x="252" y="80"/>
                    <a:pt x="360" y="160"/>
                    <a:pt x="336" y="240"/>
                  </a:cubicBezTo>
                  <a:cubicBezTo>
                    <a:pt x="312" y="320"/>
                    <a:pt x="56" y="440"/>
                    <a:pt x="0" y="480"/>
                  </a:cubicBezTo>
                </a:path>
              </a:pathLst>
            </a:custGeom>
            <a:noFill/>
            <a:ln w="28575" cap="flat" cmpd="sng">
              <a:solidFill>
                <a:schemeClr val="tx1"/>
              </a:solidFill>
              <a:prstDash val="solid"/>
              <a:round/>
              <a:headEnd type="none" w="med" len="med"/>
              <a:tailEnd type="none" w="med" len="me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sp>
          <p:nvSpPr>
            <p:cNvPr id="18452" name="Oval 13"/>
            <p:cNvSpPr>
              <a:spLocks noChangeArrowheads="1"/>
            </p:cNvSpPr>
            <p:nvPr/>
          </p:nvSpPr>
          <p:spPr bwMode="auto">
            <a:xfrm rot="-2297410">
              <a:off x="1080" y="3552"/>
              <a:ext cx="288" cy="192"/>
            </a:xfrm>
            <a:prstGeom prst="ellipse">
              <a:avLst/>
            </a:prstGeom>
            <a:solidFill>
              <a:srgbClr val="DFC3D8"/>
            </a:solidFill>
            <a:ln w="12700" algn="ctr">
              <a:solidFill>
                <a:schemeClr val="tx1"/>
              </a:solidFill>
              <a:round/>
              <a:headEnd/>
              <a:tailEnd/>
            </a:ln>
          </p:spPr>
          <p:txBody>
            <a:bodyPr anchor="ctr">
              <a:spAutoFit/>
            </a:bodyPr>
            <a:lstStyle/>
            <a:p>
              <a:endParaRPr lang="zh-CN" altLang="en-US"/>
            </a:p>
          </p:txBody>
        </p:sp>
        <p:grpSp>
          <p:nvGrpSpPr>
            <p:cNvPr id="18453" name="Group 14"/>
            <p:cNvGrpSpPr>
              <a:grpSpLocks/>
            </p:cNvGrpSpPr>
            <p:nvPr/>
          </p:nvGrpSpPr>
          <p:grpSpPr bwMode="auto">
            <a:xfrm>
              <a:off x="312" y="3504"/>
              <a:ext cx="720" cy="193"/>
              <a:chOff x="1728" y="3168"/>
              <a:chExt cx="720" cy="193"/>
            </a:xfrm>
          </p:grpSpPr>
          <p:sp>
            <p:nvSpPr>
              <p:cNvPr id="18458" name="Line 15"/>
              <p:cNvSpPr>
                <a:spLocks noChangeShapeType="1"/>
              </p:cNvSpPr>
              <p:nvPr/>
            </p:nvSpPr>
            <p:spPr bwMode="auto">
              <a:xfrm flipH="1">
                <a:off x="1728" y="3168"/>
                <a:ext cx="144" cy="192"/>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8459" name="Line 16"/>
              <p:cNvSpPr>
                <a:spLocks noChangeShapeType="1"/>
              </p:cNvSpPr>
              <p:nvPr/>
            </p:nvSpPr>
            <p:spPr bwMode="auto">
              <a:xfrm>
                <a:off x="1728" y="3360"/>
                <a:ext cx="576" cy="1"/>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8460" name="Line 17"/>
              <p:cNvSpPr>
                <a:spLocks noChangeShapeType="1"/>
              </p:cNvSpPr>
              <p:nvPr/>
            </p:nvSpPr>
            <p:spPr bwMode="auto">
              <a:xfrm flipH="1">
                <a:off x="2304" y="3168"/>
                <a:ext cx="144" cy="192"/>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8461" name="Line 18"/>
              <p:cNvSpPr>
                <a:spLocks noChangeShapeType="1"/>
              </p:cNvSpPr>
              <p:nvPr/>
            </p:nvSpPr>
            <p:spPr bwMode="auto">
              <a:xfrm>
                <a:off x="1872" y="3168"/>
                <a:ext cx="576" cy="1"/>
              </a:xfrm>
              <a:prstGeom prst="line">
                <a:avLst/>
              </a:prstGeom>
              <a:noFill/>
              <a:ln w="317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8462" name="Rectangle 19"/>
              <p:cNvSpPr>
                <a:spLocks noChangeArrowheads="1"/>
              </p:cNvSpPr>
              <p:nvPr/>
            </p:nvSpPr>
            <p:spPr bwMode="auto">
              <a:xfrm>
                <a:off x="1872" y="3216"/>
                <a:ext cx="96" cy="4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sp>
            <p:nvSpPr>
              <p:cNvPr id="18463" name="Rectangle 20"/>
              <p:cNvSpPr>
                <a:spLocks noChangeArrowheads="1"/>
              </p:cNvSpPr>
              <p:nvPr/>
            </p:nvSpPr>
            <p:spPr bwMode="auto">
              <a:xfrm>
                <a:off x="2016" y="3216"/>
                <a:ext cx="96" cy="4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sp>
            <p:nvSpPr>
              <p:cNvPr id="18464" name="Rectangle 21"/>
              <p:cNvSpPr>
                <a:spLocks noChangeArrowheads="1"/>
              </p:cNvSpPr>
              <p:nvPr/>
            </p:nvSpPr>
            <p:spPr bwMode="auto">
              <a:xfrm>
                <a:off x="2160" y="3216"/>
                <a:ext cx="96" cy="4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sp>
            <p:nvSpPr>
              <p:cNvPr id="18465" name="Rectangle 22"/>
              <p:cNvSpPr>
                <a:spLocks noChangeArrowheads="1"/>
              </p:cNvSpPr>
              <p:nvPr/>
            </p:nvSpPr>
            <p:spPr bwMode="auto">
              <a:xfrm>
                <a:off x="2160" y="3312"/>
                <a:ext cx="96" cy="48"/>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zh-CN" altLang="en-US"/>
              </a:p>
            </p:txBody>
          </p:sp>
        </p:grpSp>
        <p:grpSp>
          <p:nvGrpSpPr>
            <p:cNvPr id="18454" name="Group 23"/>
            <p:cNvGrpSpPr>
              <a:grpSpLocks/>
            </p:cNvGrpSpPr>
            <p:nvPr/>
          </p:nvGrpSpPr>
          <p:grpSpPr bwMode="auto">
            <a:xfrm>
              <a:off x="24" y="3024"/>
              <a:ext cx="624" cy="912"/>
              <a:chOff x="218" y="1824"/>
              <a:chExt cx="736" cy="1050"/>
            </a:xfrm>
          </p:grpSpPr>
          <p:sp>
            <p:nvSpPr>
              <p:cNvPr id="18456" name="Oval 24"/>
              <p:cNvSpPr>
                <a:spLocks noChangeArrowheads="1"/>
              </p:cNvSpPr>
              <p:nvPr/>
            </p:nvSpPr>
            <p:spPr bwMode="auto">
              <a:xfrm>
                <a:off x="336" y="1824"/>
                <a:ext cx="480" cy="480"/>
              </a:xfrm>
              <a:prstGeom prst="ellipse">
                <a:avLst/>
              </a:prstGeom>
              <a:solidFill>
                <a:srgbClr val="FFCC99"/>
              </a:solidFill>
              <a:ln w="28575" algn="ctr">
                <a:solidFill>
                  <a:schemeClr val="tx1"/>
                </a:solidFill>
                <a:round/>
                <a:headEnd/>
                <a:tailEnd/>
              </a:ln>
            </p:spPr>
            <p:txBody>
              <a:bodyPr wrap="none" anchor="ctr">
                <a:spAutoFit/>
              </a:bodyPr>
              <a:lstStyle/>
              <a:p>
                <a:endParaRPr lang="zh-CN" altLang="en-US"/>
              </a:p>
            </p:txBody>
          </p:sp>
          <p:sp>
            <p:nvSpPr>
              <p:cNvPr id="18457" name="Arc 25"/>
              <p:cNvSpPr>
                <a:spLocks/>
              </p:cNvSpPr>
              <p:nvPr/>
            </p:nvSpPr>
            <p:spPr bwMode="auto">
              <a:xfrm rot="-1989041">
                <a:off x="218" y="2257"/>
                <a:ext cx="736" cy="617"/>
              </a:xfrm>
              <a:custGeom>
                <a:avLst/>
                <a:gdLst>
                  <a:gd name="T0" fmla="*/ 0 w 30104"/>
                  <a:gd name="T1" fmla="*/ 1 h 25228"/>
                  <a:gd name="T2" fmla="*/ 18 w 30104"/>
                  <a:gd name="T3" fmla="*/ 15 h 25228"/>
                  <a:gd name="T4" fmla="*/ 5 w 30104"/>
                  <a:gd name="T5" fmla="*/ 13 h 25228"/>
                  <a:gd name="T6" fmla="*/ 0 60000 65536"/>
                  <a:gd name="T7" fmla="*/ 0 60000 65536"/>
                  <a:gd name="T8" fmla="*/ 0 60000 65536"/>
                  <a:gd name="T9" fmla="*/ 0 w 30104"/>
                  <a:gd name="T10" fmla="*/ 0 h 25228"/>
                  <a:gd name="T11" fmla="*/ 30104 w 30104"/>
                  <a:gd name="T12" fmla="*/ 25228 h 25228"/>
                </a:gdLst>
                <a:ahLst/>
                <a:cxnLst>
                  <a:cxn ang="T6">
                    <a:pos x="T0" y="T1"/>
                  </a:cxn>
                  <a:cxn ang="T7">
                    <a:pos x="T2" y="T3"/>
                  </a:cxn>
                  <a:cxn ang="T8">
                    <a:pos x="T4" y="T5"/>
                  </a:cxn>
                </a:cxnLst>
                <a:rect l="T9" t="T10" r="T11" b="T12"/>
                <a:pathLst>
                  <a:path w="30104" h="25228" fill="none" extrusionOk="0">
                    <a:moveTo>
                      <a:pt x="0" y="1744"/>
                    </a:moveTo>
                    <a:cubicBezTo>
                      <a:pt x="2687" y="593"/>
                      <a:pt x="5580" y="-1"/>
                      <a:pt x="8504" y="0"/>
                    </a:cubicBezTo>
                    <a:cubicBezTo>
                      <a:pt x="20433" y="0"/>
                      <a:pt x="30104" y="9670"/>
                      <a:pt x="30104" y="21600"/>
                    </a:cubicBezTo>
                    <a:cubicBezTo>
                      <a:pt x="30104" y="22815"/>
                      <a:pt x="30001" y="24029"/>
                      <a:pt x="29797" y="25228"/>
                    </a:cubicBezTo>
                  </a:path>
                  <a:path w="30104" h="25228" stroke="0" extrusionOk="0">
                    <a:moveTo>
                      <a:pt x="0" y="1744"/>
                    </a:moveTo>
                    <a:cubicBezTo>
                      <a:pt x="2687" y="593"/>
                      <a:pt x="5580" y="-1"/>
                      <a:pt x="8504" y="0"/>
                    </a:cubicBezTo>
                    <a:cubicBezTo>
                      <a:pt x="20433" y="0"/>
                      <a:pt x="30104" y="9670"/>
                      <a:pt x="30104" y="21600"/>
                    </a:cubicBezTo>
                    <a:cubicBezTo>
                      <a:pt x="30104" y="22815"/>
                      <a:pt x="30001" y="24029"/>
                      <a:pt x="29797" y="25228"/>
                    </a:cubicBezTo>
                    <a:lnTo>
                      <a:pt x="8504" y="21600"/>
                    </a:lnTo>
                    <a:close/>
                  </a:path>
                </a:pathLst>
              </a:custGeom>
              <a:gradFill rotWithShape="1">
                <a:gsLst>
                  <a:gs pos="0">
                    <a:schemeClr val="tx2"/>
                  </a:gs>
                  <a:gs pos="100000">
                    <a:schemeClr val="bg1"/>
                  </a:gs>
                </a:gsLst>
                <a:lin ang="5400000" scaled="1"/>
              </a:gradFill>
              <a:ln w="28575">
                <a:solidFill>
                  <a:schemeClr val="tx1"/>
                </a:solidFill>
                <a:round/>
                <a:headEnd/>
                <a:tailEnd/>
              </a:ln>
            </p:spPr>
            <p:txBody>
              <a:bodyPr anchor="ctr">
                <a:spAutoFit/>
              </a:bodyPr>
              <a:lstStyle/>
              <a:p>
                <a:endParaRPr lang="zh-CN" altLang="en-US"/>
              </a:p>
            </p:txBody>
          </p:sp>
        </p:grpSp>
        <p:sp>
          <p:nvSpPr>
            <p:cNvPr id="18455" name="Rectangle 26"/>
            <p:cNvSpPr>
              <a:spLocks noChangeArrowheads="1"/>
            </p:cNvSpPr>
            <p:nvPr/>
          </p:nvSpPr>
          <p:spPr bwMode="auto">
            <a:xfrm>
              <a:off x="556" y="3869"/>
              <a:ext cx="59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a:spAutoFit/>
            </a:bodyPr>
            <a:lstStyle/>
            <a:p>
              <a:pPr algn="ctr"/>
              <a:r>
                <a:rPr lang="zh-CN" altLang="en-US">
                  <a:solidFill>
                    <a:schemeClr val="tx1"/>
                  </a:solidFill>
                </a:rPr>
                <a:t>客户端</a:t>
              </a:r>
            </a:p>
          </p:txBody>
        </p:sp>
      </p:grpSp>
      <p:pic>
        <p:nvPicPr>
          <p:cNvPr id="182299" name="Picture 27" descr="j028575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24600" y="784225"/>
            <a:ext cx="1824038" cy="1120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2300" name="Arc 28"/>
          <p:cNvSpPr>
            <a:spLocks/>
          </p:cNvSpPr>
          <p:nvPr/>
        </p:nvSpPr>
        <p:spPr bwMode="auto">
          <a:xfrm rot="-2249412">
            <a:off x="1836738" y="1385888"/>
            <a:ext cx="6003925" cy="4070350"/>
          </a:xfrm>
          <a:custGeom>
            <a:avLst/>
            <a:gdLst>
              <a:gd name="T0" fmla="*/ 0 w 22365"/>
              <a:gd name="T1" fmla="*/ 14772356 h 21600"/>
              <a:gd name="T2" fmla="*/ 1611764311 w 22365"/>
              <a:gd name="T3" fmla="*/ 350878647 h 21600"/>
              <a:gd name="T4" fmla="*/ 304120238 w 22365"/>
              <a:gd name="T5" fmla="*/ 767025333 h 21600"/>
              <a:gd name="T6" fmla="*/ 0 60000 65536"/>
              <a:gd name="T7" fmla="*/ 0 60000 65536"/>
              <a:gd name="T8" fmla="*/ 0 60000 65536"/>
              <a:gd name="T9" fmla="*/ 0 w 22365"/>
              <a:gd name="T10" fmla="*/ 0 h 21600"/>
              <a:gd name="T11" fmla="*/ 22365 w 22365"/>
              <a:gd name="T12" fmla="*/ 21600 h 21600"/>
            </a:gdLst>
            <a:ahLst/>
            <a:cxnLst>
              <a:cxn ang="T6">
                <a:pos x="T0" y="T1"/>
              </a:cxn>
              <a:cxn ang="T7">
                <a:pos x="T2" y="T3"/>
              </a:cxn>
              <a:cxn ang="T8">
                <a:pos x="T4" y="T5"/>
              </a:cxn>
            </a:cxnLst>
            <a:rect l="T9" t="T10" r="T11" b="T12"/>
            <a:pathLst>
              <a:path w="22365" h="21600" fill="none" extrusionOk="0">
                <a:moveTo>
                  <a:pt x="0" y="416"/>
                </a:moveTo>
                <a:cubicBezTo>
                  <a:pt x="1389" y="139"/>
                  <a:pt x="2803" y="-1"/>
                  <a:pt x="4220" y="0"/>
                </a:cubicBezTo>
                <a:cubicBezTo>
                  <a:pt x="11553" y="0"/>
                  <a:pt x="18386" y="3720"/>
                  <a:pt x="22364" y="9881"/>
                </a:cubicBezTo>
              </a:path>
              <a:path w="22365" h="21600" stroke="0" extrusionOk="0">
                <a:moveTo>
                  <a:pt x="0" y="416"/>
                </a:moveTo>
                <a:cubicBezTo>
                  <a:pt x="1389" y="139"/>
                  <a:pt x="2803" y="-1"/>
                  <a:pt x="4220" y="0"/>
                </a:cubicBezTo>
                <a:cubicBezTo>
                  <a:pt x="11553" y="0"/>
                  <a:pt x="18386" y="3720"/>
                  <a:pt x="22364" y="9881"/>
                </a:cubicBezTo>
                <a:lnTo>
                  <a:pt x="4220" y="21600"/>
                </a:lnTo>
                <a:close/>
              </a:path>
            </a:pathLst>
          </a:custGeom>
          <a:noFill/>
          <a:ln w="28575">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sp>
        <p:nvSpPr>
          <p:cNvPr id="182301" name="Rectangle 29"/>
          <p:cNvSpPr>
            <a:spLocks noChangeArrowheads="1"/>
          </p:cNvSpPr>
          <p:nvPr/>
        </p:nvSpPr>
        <p:spPr bwMode="auto">
          <a:xfrm>
            <a:off x="5891213" y="260350"/>
            <a:ext cx="1722437" cy="463550"/>
          </a:xfrm>
          <a:prstGeom prst="rect">
            <a:avLst/>
          </a:prstGeom>
          <a:solidFill>
            <a:schemeClr val="bg1"/>
          </a:solidFill>
          <a:ln w="6350" algn="ctr">
            <a:solidFill>
              <a:schemeClr val="tx1"/>
            </a:solidFill>
            <a:miter lim="800000"/>
            <a:headEnd/>
            <a:tailEnd/>
          </a:ln>
        </p:spPr>
        <p:txBody>
          <a:bodyPr wrap="none">
            <a:spAutoFit/>
          </a:bodyPr>
          <a:lstStyle/>
          <a:p>
            <a:pPr algn="ctr"/>
            <a:r>
              <a:rPr lang="zh-CN" altLang="en-US" sz="2400"/>
              <a:t>雅虎服务器</a:t>
            </a:r>
          </a:p>
        </p:txBody>
      </p:sp>
      <p:pic>
        <p:nvPicPr>
          <p:cNvPr id="182302" name="Picture 30" descr="ya"/>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914400"/>
            <a:ext cx="914400"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303" name="Picture 31" descr="12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57400" y="1447800"/>
            <a:ext cx="7924800" cy="5762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304" name="Picture 32" descr="12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057400" y="1600200"/>
            <a:ext cx="7848600" cy="568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2305" name="Rectangle 33"/>
          <p:cNvSpPr>
            <a:spLocks noChangeArrowheads="1"/>
          </p:cNvSpPr>
          <p:nvPr/>
        </p:nvSpPr>
        <p:spPr bwMode="auto">
          <a:xfrm>
            <a:off x="3048000" y="2590800"/>
            <a:ext cx="1828800" cy="609600"/>
          </a:xfrm>
          <a:prstGeom prst="rect">
            <a:avLst/>
          </a:prstGeom>
          <a:noFill/>
          <a:ln w="28575" algn="ctr">
            <a:solidFill>
              <a:schemeClr val="hlink"/>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pic>
        <p:nvPicPr>
          <p:cNvPr id="182306" name="Picture 34" descr="1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562600" y="3352800"/>
            <a:ext cx="1905000" cy="114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2308" name="Rectangle 36"/>
          <p:cNvSpPr>
            <a:spLocks noChangeArrowheads="1"/>
          </p:cNvSpPr>
          <p:nvPr/>
        </p:nvSpPr>
        <p:spPr bwMode="auto">
          <a:xfrm>
            <a:off x="3810000" y="3886200"/>
            <a:ext cx="2133600" cy="685800"/>
          </a:xfrm>
          <a:prstGeom prst="rect">
            <a:avLst/>
          </a:prstGeom>
          <a:noFill/>
          <a:ln w="28575" algn="ctr">
            <a:solidFill>
              <a:schemeClr val="hlink"/>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en-US"/>
          </a:p>
        </p:txBody>
      </p:sp>
    </p:spTree>
    <p:extLst>
      <p:ext uri="{BB962C8B-B14F-4D97-AF65-F5344CB8AC3E}">
        <p14:creationId xmlns="" xmlns:p14="http://schemas.microsoft.com/office/powerpoint/2010/main" val="3992534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7" presetClass="entr" presetSubtype="0" fill="hold" grpId="0" nodeType="afterEffect">
                                  <p:stCondLst>
                                    <p:cond delay="0"/>
                                  </p:stCondLst>
                                  <p:iterate type="lt">
                                    <p:tmPct val="50000"/>
                                  </p:iterate>
                                  <p:childTnLst>
                                    <p:set>
                                      <p:cBhvr>
                                        <p:cTn id="11" dur="1" fill="hold">
                                          <p:stCondLst>
                                            <p:cond delay="0"/>
                                          </p:stCondLst>
                                        </p:cTn>
                                        <p:tgtEl>
                                          <p:spTgt spid="182277"/>
                                        </p:tgtEl>
                                        <p:attrNameLst>
                                          <p:attrName>style.visibility</p:attrName>
                                        </p:attrNameLst>
                                      </p:cBhvr>
                                      <p:to>
                                        <p:strVal val="visible"/>
                                      </p:to>
                                    </p:set>
                                    <p:anim calcmode="discrete" valueType="clr">
                                      <p:cBhvr override="childStyle">
                                        <p:cTn id="12" dur="80"/>
                                        <p:tgtEl>
                                          <p:spTgt spid="18227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82277"/>
                                        </p:tgtEl>
                                        <p:attrNameLst>
                                          <p:attrName>fillcolor</p:attrName>
                                        </p:attrNameLst>
                                      </p:cBhvr>
                                      <p:tavLst>
                                        <p:tav tm="0">
                                          <p:val>
                                            <p:clrVal>
                                              <a:schemeClr val="accent2"/>
                                            </p:clrVal>
                                          </p:val>
                                        </p:tav>
                                        <p:tav tm="50000">
                                          <p:val>
                                            <p:clrVal>
                                              <a:schemeClr val="hlink"/>
                                            </p:clrVal>
                                          </p:val>
                                        </p:tav>
                                      </p:tavLst>
                                    </p:anim>
                                    <p:set>
                                      <p:cBhvr>
                                        <p:cTn id="14" dur="80"/>
                                        <p:tgtEl>
                                          <p:spTgt spid="182277"/>
                                        </p:tgtEl>
                                        <p:attrNameLst>
                                          <p:attrName>fill.type</p:attrName>
                                        </p:attrNameLst>
                                      </p:cBhvr>
                                      <p:to>
                                        <p:strVal val="solid"/>
                                      </p:to>
                                    </p:set>
                                  </p:childTnLst>
                                </p:cTn>
                              </p:par>
                            </p:childTnLst>
                          </p:cTn>
                        </p:par>
                        <p:par>
                          <p:cTn id="15" fill="hold" nodeType="afterGroup">
                            <p:stCondLst>
                              <p:cond delay="102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childTnLst>
                                </p:cTn>
                              </p:par>
                            </p:childTnLst>
                          </p:cTn>
                        </p:par>
                        <p:par>
                          <p:cTn id="19" fill="hold" nodeType="afterGroup">
                            <p:stCondLst>
                              <p:cond delay="3020"/>
                            </p:stCondLst>
                            <p:childTnLst>
                              <p:par>
                                <p:cTn id="20" presetID="22" presetClass="entr" presetSubtype="4" fill="hold" grpId="0" nodeType="afterEffect">
                                  <p:stCondLst>
                                    <p:cond delay="0"/>
                                  </p:stCondLst>
                                  <p:childTnLst>
                                    <p:set>
                                      <p:cBhvr>
                                        <p:cTn id="21" dur="1" fill="hold">
                                          <p:stCondLst>
                                            <p:cond delay="0"/>
                                          </p:stCondLst>
                                        </p:cTn>
                                        <p:tgtEl>
                                          <p:spTgt spid="182300"/>
                                        </p:tgtEl>
                                        <p:attrNameLst>
                                          <p:attrName>style.visibility</p:attrName>
                                        </p:attrNameLst>
                                      </p:cBhvr>
                                      <p:to>
                                        <p:strVal val="visible"/>
                                      </p:to>
                                    </p:set>
                                    <p:animEffect transition="in" filter="wipe(down)">
                                      <p:cBhvr>
                                        <p:cTn id="22" dur="500"/>
                                        <p:tgtEl>
                                          <p:spTgt spid="182300"/>
                                        </p:tgtEl>
                                      </p:cBhvr>
                                    </p:animEffect>
                                  </p:childTnLst>
                                </p:cTn>
                              </p:par>
                            </p:childTnLst>
                          </p:cTn>
                        </p:par>
                        <p:par>
                          <p:cTn id="23" fill="hold" nodeType="afterGroup">
                            <p:stCondLst>
                              <p:cond delay="3520"/>
                            </p:stCondLst>
                            <p:childTnLst>
                              <p:par>
                                <p:cTn id="24" presetID="1" presetClass="entr" presetSubtype="0" fill="hold" nodeType="afterEffect">
                                  <p:stCondLst>
                                    <p:cond delay="0"/>
                                  </p:stCondLst>
                                  <p:childTnLst>
                                    <p:set>
                                      <p:cBhvr>
                                        <p:cTn id="25" dur="1" fill="hold">
                                          <p:stCondLst>
                                            <p:cond delay="0"/>
                                          </p:stCondLst>
                                        </p:cTn>
                                        <p:tgtEl>
                                          <p:spTgt spid="18229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230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nodeType="clickEffect">
                                  <p:stCondLst>
                                    <p:cond delay="0"/>
                                  </p:stCondLst>
                                  <p:childTnLst>
                                    <p:set>
                                      <p:cBhvr>
                                        <p:cTn id="31" dur="1" fill="hold">
                                          <p:stCondLst>
                                            <p:cond delay="0"/>
                                          </p:stCondLst>
                                        </p:cTn>
                                        <p:tgtEl>
                                          <p:spTgt spid="182302"/>
                                        </p:tgtEl>
                                        <p:attrNameLst>
                                          <p:attrName>style.visibility</p:attrName>
                                        </p:attrNameLst>
                                      </p:cBhvr>
                                      <p:to>
                                        <p:strVal val="visible"/>
                                      </p:to>
                                    </p:set>
                                    <p:anim calcmode="lin" valueType="num">
                                      <p:cBhvr>
                                        <p:cTn id="32" dur="500" fill="hold"/>
                                        <p:tgtEl>
                                          <p:spTgt spid="182302"/>
                                        </p:tgtEl>
                                        <p:attrNameLst>
                                          <p:attrName>ppt_w</p:attrName>
                                        </p:attrNameLst>
                                      </p:cBhvr>
                                      <p:tavLst>
                                        <p:tav tm="0">
                                          <p:val>
                                            <p:fltVal val="0"/>
                                          </p:val>
                                        </p:tav>
                                        <p:tav tm="100000">
                                          <p:val>
                                            <p:strVal val="#ppt_w"/>
                                          </p:val>
                                        </p:tav>
                                      </p:tavLst>
                                    </p:anim>
                                    <p:anim calcmode="lin" valueType="num">
                                      <p:cBhvr>
                                        <p:cTn id="33" dur="500" fill="hold"/>
                                        <p:tgtEl>
                                          <p:spTgt spid="182302"/>
                                        </p:tgtEl>
                                        <p:attrNameLst>
                                          <p:attrName>ppt_h</p:attrName>
                                        </p:attrNameLst>
                                      </p:cBhvr>
                                      <p:tavLst>
                                        <p:tav tm="0">
                                          <p:val>
                                            <p:fltVal val="0"/>
                                          </p:val>
                                        </p:tav>
                                        <p:tav tm="100000">
                                          <p:val>
                                            <p:strVal val="#ppt_h"/>
                                          </p:val>
                                        </p:tav>
                                      </p:tavLst>
                                    </p:anim>
                                    <p:animEffect transition="in" filter="fade">
                                      <p:cBhvr>
                                        <p:cTn id="34" dur="500"/>
                                        <p:tgtEl>
                                          <p:spTgt spid="182302"/>
                                        </p:tgtEl>
                                      </p:cBhvr>
                                    </p:animEffect>
                                  </p:childTnLst>
                                </p:cTn>
                              </p:par>
                              <p:par>
                                <p:cTn id="35" presetID="0" presetClass="path" presetSubtype="0" accel="50000" decel="50000" fill="hold" nodeType="withEffect">
                                  <p:stCondLst>
                                    <p:cond delay="0"/>
                                  </p:stCondLst>
                                  <p:childTnLst>
                                    <p:animMotion origin="layout" path="M 3.33333E-6 0.00347 L -0.625 0.50694 " pathEditMode="relative" rAng="0" ptsTypes="AA">
                                      <p:cBhvr>
                                        <p:cTn id="36" dur="2000" fill="hold"/>
                                        <p:tgtEl>
                                          <p:spTgt spid="182302"/>
                                        </p:tgtEl>
                                        <p:attrNameLst>
                                          <p:attrName>ppt_x</p:attrName>
                                          <p:attrName>ppt_y</p:attrName>
                                        </p:attrNameLst>
                                      </p:cBhvr>
                                      <p:rCtr x="-31250" y="25162"/>
                                    </p:animMotion>
                                  </p:childTnLst>
                                </p:cTn>
                              </p:par>
                            </p:childTnLst>
                          </p:cTn>
                        </p:par>
                        <p:par>
                          <p:cTn id="37" fill="hold" nodeType="afterGroup">
                            <p:stCondLst>
                              <p:cond delay="2000"/>
                            </p:stCondLst>
                            <p:childTnLst>
                              <p:par>
                                <p:cTn id="38" presetID="10" presetClass="entr" presetSubtype="0" fill="hold" nodeType="afterEffect">
                                  <p:stCondLst>
                                    <p:cond delay="0"/>
                                  </p:stCondLst>
                                  <p:childTnLst>
                                    <p:set>
                                      <p:cBhvr>
                                        <p:cTn id="39" dur="1" fill="hold">
                                          <p:stCondLst>
                                            <p:cond delay="0"/>
                                          </p:stCondLst>
                                        </p:cTn>
                                        <p:tgtEl>
                                          <p:spTgt spid="182304"/>
                                        </p:tgtEl>
                                        <p:attrNameLst>
                                          <p:attrName>style.visibility</p:attrName>
                                        </p:attrNameLst>
                                      </p:cBhvr>
                                      <p:to>
                                        <p:strVal val="visible"/>
                                      </p:to>
                                    </p:set>
                                    <p:animEffect transition="in" filter="fade">
                                      <p:cBhvr>
                                        <p:cTn id="40" dur="2000"/>
                                        <p:tgtEl>
                                          <p:spTgt spid="182304"/>
                                        </p:tgtEl>
                                      </p:cBhvr>
                                    </p:animEffect>
                                  </p:childTnLst>
                                </p:cTn>
                              </p:par>
                              <p:par>
                                <p:cTn id="41" presetID="0" presetClass="path" presetSubtype="0" accel="50000" decel="50000" fill="hold" nodeType="withEffect">
                                  <p:stCondLst>
                                    <p:cond delay="0"/>
                                  </p:stCondLst>
                                  <p:childTnLst>
                                    <p:animMotion origin="layout" path="M -0.52917 0.07477 L -0.0625 -0.16967 " pathEditMode="relative" rAng="0" ptsTypes="AA">
                                      <p:cBhvr>
                                        <p:cTn id="42" dur="1000" fill="hold"/>
                                        <p:tgtEl>
                                          <p:spTgt spid="182304"/>
                                        </p:tgtEl>
                                        <p:attrNameLst>
                                          <p:attrName>ppt_x</p:attrName>
                                          <p:attrName>ppt_y</p:attrName>
                                        </p:attrNameLst>
                                      </p:cBhvr>
                                      <p:rCtr x="23333" y="-12222"/>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230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42" fill="hold" grpId="0" nodeType="clickEffect">
                                  <p:stCondLst>
                                    <p:cond delay="0"/>
                                  </p:stCondLst>
                                  <p:childTnLst>
                                    <p:set>
                                      <p:cBhvr>
                                        <p:cTn id="50" dur="1" fill="hold">
                                          <p:stCondLst>
                                            <p:cond delay="0"/>
                                          </p:stCondLst>
                                        </p:cTn>
                                        <p:tgtEl>
                                          <p:spTgt spid="182305"/>
                                        </p:tgtEl>
                                        <p:attrNameLst>
                                          <p:attrName>style.visibility</p:attrName>
                                        </p:attrNameLst>
                                      </p:cBhvr>
                                      <p:to>
                                        <p:strVal val="visible"/>
                                      </p:to>
                                    </p:set>
                                    <p:animEffect transition="in" filter="barn(outHorizontal)">
                                      <p:cBhvr>
                                        <p:cTn id="51" dur="500"/>
                                        <p:tgtEl>
                                          <p:spTgt spid="18230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nodeType="clickEffect">
                                  <p:stCondLst>
                                    <p:cond delay="0"/>
                                  </p:stCondLst>
                                  <p:childTnLst>
                                    <p:animEffect transition="out" filter="fade">
                                      <p:cBhvr>
                                        <p:cTn id="55" dur="1000"/>
                                        <p:tgtEl>
                                          <p:spTgt spid="182306"/>
                                        </p:tgtEl>
                                      </p:cBhvr>
                                    </p:animEffect>
                                    <p:set>
                                      <p:cBhvr>
                                        <p:cTn id="56" dur="1" fill="hold">
                                          <p:stCondLst>
                                            <p:cond delay="999"/>
                                          </p:stCondLst>
                                        </p:cTn>
                                        <p:tgtEl>
                                          <p:spTgt spid="182306"/>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82305"/>
                                        </p:tgtEl>
                                      </p:cBhvr>
                                    </p:animEffect>
                                    <p:set>
                                      <p:cBhvr>
                                        <p:cTn id="59" dur="1" fill="hold">
                                          <p:stCondLst>
                                            <p:cond delay="499"/>
                                          </p:stCondLst>
                                        </p:cTn>
                                        <p:tgtEl>
                                          <p:spTgt spid="18230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82304"/>
                                        </p:tgtEl>
                                      </p:cBhvr>
                                    </p:animEffect>
                                    <p:set>
                                      <p:cBhvr>
                                        <p:cTn id="62" dur="1" fill="hold">
                                          <p:stCondLst>
                                            <p:cond delay="499"/>
                                          </p:stCondLst>
                                        </p:cTn>
                                        <p:tgtEl>
                                          <p:spTgt spid="182304"/>
                                        </p:tgtEl>
                                        <p:attrNameLst>
                                          <p:attrName>style.visibility</p:attrName>
                                        </p:attrNameLst>
                                      </p:cBhvr>
                                      <p:to>
                                        <p:strVal val="hidden"/>
                                      </p:to>
                                    </p:set>
                                  </p:childTnLst>
                                </p:cTn>
                              </p:par>
                            </p:childTnLst>
                          </p:cTn>
                        </p:par>
                        <p:par>
                          <p:cTn id="63" fill="hold" nodeType="afterGroup">
                            <p:stCondLst>
                              <p:cond delay="1000"/>
                            </p:stCondLst>
                            <p:childTnLst>
                              <p:par>
                                <p:cTn id="64" presetID="16" presetClass="entr" presetSubtype="42" fill="hold" grpId="0" nodeType="afterEffect">
                                  <p:stCondLst>
                                    <p:cond delay="0"/>
                                  </p:stCondLst>
                                  <p:childTnLst>
                                    <p:set>
                                      <p:cBhvr>
                                        <p:cTn id="65" dur="1" fill="hold">
                                          <p:stCondLst>
                                            <p:cond delay="0"/>
                                          </p:stCondLst>
                                        </p:cTn>
                                        <p:tgtEl>
                                          <p:spTgt spid="182308"/>
                                        </p:tgtEl>
                                        <p:attrNameLst>
                                          <p:attrName>style.visibility</p:attrName>
                                        </p:attrNameLst>
                                      </p:cBhvr>
                                      <p:to>
                                        <p:strVal val="visible"/>
                                      </p:to>
                                    </p:set>
                                    <p:animEffect transition="in" filter="barn(outHorizontal)">
                                      <p:cBhvr>
                                        <p:cTn id="66" dur="500"/>
                                        <p:tgtEl>
                                          <p:spTgt spid="182308"/>
                                        </p:tgtEl>
                                      </p:cBhvr>
                                    </p:animEffect>
                                  </p:childTnLst>
                                </p:cTn>
                              </p:par>
                              <p:par>
                                <p:cTn id="67" presetID="10" presetClass="exit" presetSubtype="0" fill="hold" grpId="1" nodeType="withEffect">
                                  <p:stCondLst>
                                    <p:cond delay="0"/>
                                  </p:stCondLst>
                                  <p:childTnLst>
                                    <p:animEffect transition="out" filter="fade">
                                      <p:cBhvr>
                                        <p:cTn id="68" dur="500"/>
                                        <p:tgtEl>
                                          <p:spTgt spid="182308"/>
                                        </p:tgtEl>
                                      </p:cBhvr>
                                    </p:animEffect>
                                    <p:set>
                                      <p:cBhvr>
                                        <p:cTn id="69" dur="1" fill="hold">
                                          <p:stCondLst>
                                            <p:cond delay="499"/>
                                          </p:stCondLst>
                                        </p:cTn>
                                        <p:tgtEl>
                                          <p:spTgt spid="182308"/>
                                        </p:tgtEl>
                                        <p:attrNameLst>
                                          <p:attrName>style.visibility</p:attrName>
                                        </p:attrNameLst>
                                      </p:cBhvr>
                                      <p:to>
                                        <p:strVal val="hidden"/>
                                      </p:to>
                                    </p:set>
                                  </p:childTnLst>
                                </p:cTn>
                              </p:par>
                              <p:par>
                                <p:cTn id="70" presetID="53" presetClass="entr" presetSubtype="0" fill="hold" nodeType="withEffect">
                                  <p:stCondLst>
                                    <p:cond delay="0"/>
                                  </p:stCondLst>
                                  <p:childTnLst>
                                    <p:set>
                                      <p:cBhvr>
                                        <p:cTn id="71" dur="1" fill="hold">
                                          <p:stCondLst>
                                            <p:cond delay="0"/>
                                          </p:stCondLst>
                                        </p:cTn>
                                        <p:tgtEl>
                                          <p:spTgt spid="182303"/>
                                        </p:tgtEl>
                                        <p:attrNameLst>
                                          <p:attrName>style.visibility</p:attrName>
                                        </p:attrNameLst>
                                      </p:cBhvr>
                                      <p:to>
                                        <p:strVal val="visible"/>
                                      </p:to>
                                    </p:set>
                                    <p:anim calcmode="lin" valueType="num">
                                      <p:cBhvr>
                                        <p:cTn id="72" dur="500" fill="hold"/>
                                        <p:tgtEl>
                                          <p:spTgt spid="182303"/>
                                        </p:tgtEl>
                                        <p:attrNameLst>
                                          <p:attrName>ppt_w</p:attrName>
                                        </p:attrNameLst>
                                      </p:cBhvr>
                                      <p:tavLst>
                                        <p:tav tm="0">
                                          <p:val>
                                            <p:fltVal val="0"/>
                                          </p:val>
                                        </p:tav>
                                        <p:tav tm="100000">
                                          <p:val>
                                            <p:strVal val="#ppt_w"/>
                                          </p:val>
                                        </p:tav>
                                      </p:tavLst>
                                    </p:anim>
                                    <p:anim calcmode="lin" valueType="num">
                                      <p:cBhvr>
                                        <p:cTn id="73" dur="500" fill="hold"/>
                                        <p:tgtEl>
                                          <p:spTgt spid="182303"/>
                                        </p:tgtEl>
                                        <p:attrNameLst>
                                          <p:attrName>ppt_h</p:attrName>
                                        </p:attrNameLst>
                                      </p:cBhvr>
                                      <p:tavLst>
                                        <p:tav tm="0">
                                          <p:val>
                                            <p:fltVal val="0"/>
                                          </p:val>
                                        </p:tav>
                                        <p:tav tm="100000">
                                          <p:val>
                                            <p:strVal val="#ppt_h"/>
                                          </p:val>
                                        </p:tav>
                                      </p:tavLst>
                                    </p:anim>
                                    <p:animEffect transition="in" filter="fade">
                                      <p:cBhvr>
                                        <p:cTn id="74" dur="500"/>
                                        <p:tgtEl>
                                          <p:spTgt spid="18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nimBg="1"/>
      <p:bldP spid="182300" grpId="0" animBg="1"/>
      <p:bldP spid="182301" grpId="0" animBg="1"/>
      <p:bldP spid="182305" grpId="0" animBg="1"/>
      <p:bldP spid="182305" grpId="1" animBg="1"/>
      <p:bldP spid="182308" grpId="0" animBg="1"/>
      <p:bldP spid="182308" grpId="1"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zh-CN" altLang="en-US" smtClean="0"/>
              <a:t>设置日期和时间 </a:t>
            </a:r>
          </a:p>
        </p:txBody>
      </p:sp>
      <p:sp>
        <p:nvSpPr>
          <p:cNvPr id="199683" name="Rectangle 3"/>
          <p:cNvSpPr>
            <a:spLocks noGrp="1" noChangeArrowheads="1"/>
          </p:cNvSpPr>
          <p:nvPr>
            <p:ph type="body" idx="1"/>
          </p:nvPr>
        </p:nvSpPr>
        <p:spPr/>
        <p:txBody>
          <a:bodyPr/>
          <a:lstStyle/>
          <a:p>
            <a:pPr eaLnBrk="1" hangingPunct="1"/>
            <a:r>
              <a:rPr lang="zh-CN" altLang="en-US" smtClean="0"/>
              <a:t>　</a:t>
            </a:r>
            <a:r>
              <a:rPr lang="en-US" altLang="zh-CN" smtClean="0"/>
              <a:t>setYear():</a:t>
            </a:r>
            <a:r>
              <a:rPr lang="zh-CN" altLang="en-US" smtClean="0"/>
              <a:t>设置年</a:t>
            </a:r>
            <a:br>
              <a:rPr lang="zh-CN" altLang="en-US" smtClean="0"/>
            </a:br>
            <a:r>
              <a:rPr lang="zh-CN" altLang="en-US" smtClean="0"/>
              <a:t>　</a:t>
            </a:r>
            <a:r>
              <a:rPr lang="en-US" altLang="zh-CN" smtClean="0"/>
              <a:t>setDate():</a:t>
            </a:r>
            <a:r>
              <a:rPr lang="zh-CN" altLang="en-US" smtClean="0"/>
              <a:t>设置当月号数</a:t>
            </a:r>
            <a:br>
              <a:rPr lang="zh-CN" altLang="en-US" smtClean="0"/>
            </a:br>
            <a:r>
              <a:rPr lang="zh-CN" altLang="en-US" smtClean="0"/>
              <a:t>　</a:t>
            </a:r>
            <a:r>
              <a:rPr lang="en-US" altLang="zh-CN" smtClean="0"/>
              <a:t>setMonth():</a:t>
            </a:r>
            <a:r>
              <a:rPr lang="zh-CN" altLang="en-US" smtClean="0"/>
              <a:t>设置当月份数</a:t>
            </a:r>
            <a:br>
              <a:rPr lang="zh-CN" altLang="en-US" smtClean="0"/>
            </a:br>
            <a:r>
              <a:rPr lang="zh-CN" altLang="en-US" smtClean="0"/>
              <a:t>　</a:t>
            </a:r>
            <a:r>
              <a:rPr lang="en-US" altLang="zh-CN" smtClean="0"/>
              <a:t>setHours():</a:t>
            </a:r>
            <a:r>
              <a:rPr lang="zh-CN" altLang="en-US" smtClean="0"/>
              <a:t>设置小时数</a:t>
            </a:r>
            <a:br>
              <a:rPr lang="zh-CN" altLang="en-US" smtClean="0"/>
            </a:br>
            <a:r>
              <a:rPr lang="zh-CN" altLang="en-US" smtClean="0"/>
              <a:t>　</a:t>
            </a:r>
            <a:r>
              <a:rPr lang="en-US" altLang="zh-CN" smtClean="0"/>
              <a:t>setMintes():</a:t>
            </a:r>
            <a:r>
              <a:rPr lang="zh-CN" altLang="en-US" smtClean="0"/>
              <a:t>设置分钟数</a:t>
            </a:r>
            <a:br>
              <a:rPr lang="zh-CN" altLang="en-US" smtClean="0"/>
            </a:br>
            <a:r>
              <a:rPr lang="zh-CN" altLang="en-US" smtClean="0"/>
              <a:t>　</a:t>
            </a:r>
            <a:r>
              <a:rPr lang="en-US" altLang="zh-CN" smtClean="0"/>
              <a:t>setSeconds():</a:t>
            </a:r>
            <a:r>
              <a:rPr lang="zh-CN" altLang="en-US" smtClean="0"/>
              <a:t>设置秒数</a:t>
            </a:r>
            <a:br>
              <a:rPr lang="zh-CN" altLang="en-US" smtClean="0"/>
            </a:br>
            <a:r>
              <a:rPr lang="zh-CN" altLang="en-US" smtClean="0"/>
              <a:t>　</a:t>
            </a:r>
            <a:r>
              <a:rPr lang="en-US" altLang="zh-CN" smtClean="0"/>
              <a:t>setTime ():</a:t>
            </a:r>
            <a:r>
              <a:rPr lang="zh-CN" altLang="en-US" smtClean="0"/>
              <a:t>设置毫秒数 </a:t>
            </a:r>
          </a:p>
        </p:txBody>
      </p:sp>
    </p:spTree>
    <p:extLst>
      <p:ext uri="{BB962C8B-B14F-4D97-AF65-F5344CB8AC3E}">
        <p14:creationId xmlns="" xmlns:p14="http://schemas.microsoft.com/office/powerpoint/2010/main" val="53449115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en-US" altLang="zh-CN" smtClean="0"/>
              <a:t>JavaScript</a:t>
            </a:r>
            <a:r>
              <a:rPr lang="zh-CN" altLang="en-US" smtClean="0"/>
              <a:t>中的系统函数</a:t>
            </a:r>
          </a:p>
        </p:txBody>
      </p:sp>
      <p:sp>
        <p:nvSpPr>
          <p:cNvPr id="200707" name="Rectangle 3"/>
          <p:cNvSpPr>
            <a:spLocks noGrp="1" noChangeArrowheads="1"/>
          </p:cNvSpPr>
          <p:nvPr>
            <p:ph type="body" idx="1"/>
          </p:nvPr>
        </p:nvSpPr>
        <p:spPr/>
        <p:txBody>
          <a:bodyPr/>
          <a:lstStyle/>
          <a:p>
            <a:pPr eaLnBrk="1" hangingPunct="1">
              <a:lnSpc>
                <a:spcPct val="90000"/>
              </a:lnSpc>
            </a:pPr>
            <a:r>
              <a:rPr lang="en-US" altLang="zh-CN" sz="2100" smtClean="0"/>
              <a:t>JavaScript</a:t>
            </a:r>
            <a:r>
              <a:rPr lang="zh-CN" altLang="en-US" sz="2100" smtClean="0"/>
              <a:t>中的系统函数又称内部方法。它提供了与任何对象无关的系统函数，使用这些函数不需创建任何实例</a:t>
            </a:r>
            <a:r>
              <a:rPr lang="en-US" altLang="zh-CN" sz="2100" smtClean="0"/>
              <a:t>,</a:t>
            </a:r>
            <a:r>
              <a:rPr lang="zh-CN" altLang="en-US" sz="2100" smtClean="0"/>
              <a:t>可直接用。</a:t>
            </a:r>
            <a:br>
              <a:rPr lang="zh-CN" altLang="en-US" sz="2100" smtClean="0"/>
            </a:br>
            <a:r>
              <a:rPr lang="en-US" altLang="zh-CN" sz="2100" smtClean="0"/>
              <a:t>1</a:t>
            </a:r>
            <a:r>
              <a:rPr lang="zh-CN" altLang="en-US" sz="2100" smtClean="0"/>
              <a:t>．返回字符串表达式中的值：</a:t>
            </a:r>
            <a:br>
              <a:rPr lang="zh-CN" altLang="en-US" sz="2100" smtClean="0"/>
            </a:br>
            <a:r>
              <a:rPr lang="zh-CN" altLang="en-US" sz="2100" smtClean="0"/>
              <a:t>　  方法名：</a:t>
            </a:r>
            <a:r>
              <a:rPr lang="en-US" altLang="zh-CN" sz="2100" smtClean="0"/>
              <a:t>eval</a:t>
            </a:r>
            <a:r>
              <a:rPr lang="zh-CN" altLang="en-US" sz="2100" smtClean="0"/>
              <a:t>（字串表达式），例：</a:t>
            </a:r>
            <a:br>
              <a:rPr lang="zh-CN" altLang="en-US" sz="2100" smtClean="0"/>
            </a:br>
            <a:r>
              <a:rPr lang="zh-CN" altLang="en-US" sz="2100" smtClean="0"/>
              <a:t>     </a:t>
            </a:r>
            <a:r>
              <a:rPr lang="en-US" altLang="zh-CN" sz="2100" smtClean="0"/>
              <a:t>test=eval(</a:t>
            </a:r>
            <a:r>
              <a:rPr lang="en-US" altLang="zh-CN" sz="2100" smtClean="0">
                <a:latin typeface="Arial" charset="0"/>
              </a:rPr>
              <a:t>“</a:t>
            </a:r>
            <a:r>
              <a:rPr lang="en-US" altLang="zh-CN" sz="2100" smtClean="0"/>
              <a:t>8+9+5/2</a:t>
            </a:r>
            <a:r>
              <a:rPr lang="en-US" altLang="zh-CN" sz="2100" smtClean="0">
                <a:latin typeface="Arial" charset="0"/>
              </a:rPr>
              <a:t>”</a:t>
            </a:r>
            <a:r>
              <a:rPr lang="en-US" altLang="zh-CN" sz="2100" smtClean="0"/>
              <a:t>);</a:t>
            </a:r>
            <a:br>
              <a:rPr lang="en-US" altLang="zh-CN" sz="2100" smtClean="0"/>
            </a:br>
            <a:r>
              <a:rPr lang="en-US" altLang="zh-CN" sz="2100" smtClean="0"/>
              <a:t>2. </a:t>
            </a:r>
            <a:r>
              <a:rPr lang="zh-CN" altLang="en-US" sz="2100" smtClean="0"/>
              <a:t>返回字符串</a:t>
            </a:r>
            <a:r>
              <a:rPr lang="en-US" altLang="zh-CN" sz="2100" smtClean="0"/>
              <a:t>ASCI</a:t>
            </a:r>
            <a:r>
              <a:rPr lang="zh-CN" altLang="en-US" sz="2100" smtClean="0"/>
              <a:t>码：</a:t>
            </a:r>
            <a:br>
              <a:rPr lang="zh-CN" altLang="en-US" sz="2100" smtClean="0"/>
            </a:br>
            <a:r>
              <a:rPr lang="zh-CN" altLang="en-US" sz="2100" smtClean="0"/>
              <a:t>　  方法名：</a:t>
            </a:r>
            <a:r>
              <a:rPr lang="en-US" altLang="zh-CN" sz="2100" smtClean="0"/>
              <a:t>unEscape (string)</a:t>
            </a:r>
            <a:br>
              <a:rPr lang="en-US" altLang="zh-CN" sz="2100" smtClean="0"/>
            </a:br>
            <a:r>
              <a:rPr lang="en-US" altLang="zh-CN" sz="2100" smtClean="0"/>
              <a:t>3</a:t>
            </a:r>
            <a:r>
              <a:rPr lang="zh-CN" altLang="en-US" sz="2100" smtClean="0"/>
              <a:t>．返回字符的编码：</a:t>
            </a:r>
            <a:br>
              <a:rPr lang="zh-CN" altLang="en-US" sz="2100" smtClean="0"/>
            </a:br>
            <a:r>
              <a:rPr lang="zh-CN" altLang="en-US" sz="2100" smtClean="0"/>
              <a:t>　  方法名：</a:t>
            </a:r>
            <a:r>
              <a:rPr lang="en-US" altLang="zh-CN" sz="2100" smtClean="0"/>
              <a:t>escape(character)</a:t>
            </a:r>
            <a:br>
              <a:rPr lang="en-US" altLang="zh-CN" sz="2100" smtClean="0"/>
            </a:br>
            <a:r>
              <a:rPr lang="en-US" altLang="zh-CN" sz="2100" smtClean="0"/>
              <a:t>4</a:t>
            </a:r>
            <a:r>
              <a:rPr lang="zh-CN" altLang="en-US" sz="2100" smtClean="0"/>
              <a:t>．返回实数：</a:t>
            </a:r>
            <a:br>
              <a:rPr lang="zh-CN" altLang="en-US" sz="2100" smtClean="0"/>
            </a:br>
            <a:r>
              <a:rPr lang="zh-CN" altLang="en-US" sz="2100" smtClean="0"/>
              <a:t>     </a:t>
            </a:r>
            <a:r>
              <a:rPr lang="en-US" altLang="zh-CN" sz="2100" smtClean="0"/>
              <a:t>parseFloat(floustring);</a:t>
            </a:r>
            <a:br>
              <a:rPr lang="en-US" altLang="zh-CN" sz="2100" smtClean="0"/>
            </a:br>
            <a:r>
              <a:rPr lang="en-US" altLang="zh-CN" sz="2100" smtClean="0"/>
              <a:t>5</a:t>
            </a:r>
            <a:r>
              <a:rPr lang="zh-CN" altLang="en-US" sz="2100" smtClean="0"/>
              <a:t>．返回不同进制的数：</a:t>
            </a:r>
            <a:br>
              <a:rPr lang="zh-CN" altLang="en-US" sz="2100" smtClean="0"/>
            </a:br>
            <a:r>
              <a:rPr lang="zh-CN" altLang="en-US" sz="2100" smtClean="0"/>
              <a:t>     </a:t>
            </a:r>
            <a:r>
              <a:rPr lang="en-US" altLang="zh-CN" sz="2100" smtClean="0"/>
              <a:t>parseInt(numbestring ,rad.X)</a:t>
            </a:r>
            <a:br>
              <a:rPr lang="en-US" altLang="zh-CN" sz="2100" smtClean="0"/>
            </a:br>
            <a:r>
              <a:rPr lang="en-US" altLang="zh-CN" sz="2100" smtClean="0"/>
              <a:t>     </a:t>
            </a:r>
            <a:r>
              <a:rPr lang="zh-CN" altLang="en-US" sz="2100" smtClean="0"/>
              <a:t>其中</a:t>
            </a:r>
            <a:r>
              <a:rPr lang="en-US" altLang="zh-CN" sz="2100" smtClean="0"/>
              <a:t>radix</a:t>
            </a:r>
            <a:r>
              <a:rPr lang="zh-CN" altLang="en-US" sz="2100" smtClean="0"/>
              <a:t>是数的进制，</a:t>
            </a:r>
            <a:r>
              <a:rPr lang="en-US" altLang="zh-CN" sz="2100" smtClean="0"/>
              <a:t>numbs</a:t>
            </a:r>
            <a:r>
              <a:rPr lang="zh-CN" altLang="en-US" sz="2100" smtClean="0"/>
              <a:t>字符串数 </a:t>
            </a:r>
          </a:p>
        </p:txBody>
      </p:sp>
    </p:spTree>
    <p:extLst>
      <p:ext uri="{BB962C8B-B14F-4D97-AF65-F5344CB8AC3E}">
        <p14:creationId xmlns="" xmlns:p14="http://schemas.microsoft.com/office/powerpoint/2010/main" val="37759700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zh-CN" altLang="en-US" b="1" smtClean="0"/>
              <a:t>在</a:t>
            </a:r>
            <a:r>
              <a:rPr lang="en-US" altLang="zh-CN" b="1" smtClean="0"/>
              <a:t>JavaScript</a:t>
            </a:r>
            <a:r>
              <a:rPr lang="zh-CN" altLang="en-US" b="1" smtClean="0"/>
              <a:t>中创建新对象</a:t>
            </a:r>
            <a:r>
              <a:rPr lang="zh-CN" altLang="en-US" smtClean="0"/>
              <a:t> </a:t>
            </a:r>
          </a:p>
        </p:txBody>
      </p:sp>
      <p:sp>
        <p:nvSpPr>
          <p:cNvPr id="201731" name="Rectangle 3"/>
          <p:cNvSpPr>
            <a:spLocks noGrp="1" noChangeArrowheads="1"/>
          </p:cNvSpPr>
          <p:nvPr>
            <p:ph type="body" idx="1"/>
          </p:nvPr>
        </p:nvSpPr>
        <p:spPr/>
        <p:txBody>
          <a:bodyPr/>
          <a:lstStyle/>
          <a:p>
            <a:pPr eaLnBrk="1" hangingPunct="1">
              <a:lnSpc>
                <a:spcPct val="90000"/>
              </a:lnSpc>
            </a:pPr>
            <a:r>
              <a:rPr lang="zh-CN" altLang="en-US" smtClean="0"/>
              <a:t>使用</a:t>
            </a:r>
            <a:r>
              <a:rPr lang="en-US" altLang="zh-CN" smtClean="0"/>
              <a:t>JavaScript</a:t>
            </a:r>
            <a:r>
              <a:rPr lang="zh-CN" altLang="en-US" smtClean="0"/>
              <a:t>可以创建自己的对象。虽然</a:t>
            </a:r>
            <a:r>
              <a:rPr lang="en-US" altLang="zh-CN" smtClean="0"/>
              <a:t>JavaScript</a:t>
            </a:r>
            <a:r>
              <a:rPr lang="zh-CN" altLang="en-US" smtClean="0"/>
              <a:t>内部和浏览器本身的功能已十分强大，但</a:t>
            </a:r>
            <a:r>
              <a:rPr lang="en-US" altLang="zh-CN" smtClean="0"/>
              <a:t>JavaScript</a:t>
            </a:r>
            <a:r>
              <a:rPr lang="zh-CN" altLang="en-US" smtClean="0"/>
              <a:t>还是提供了创建一个新对象的方法。使其不必像超文本标识语言那样，求于或其它多媒体工具，就能完成许多复杂的工作。</a:t>
            </a:r>
            <a:br>
              <a:rPr lang="zh-CN" altLang="en-US" smtClean="0"/>
            </a:br>
            <a:r>
              <a:rPr lang="zh-CN" altLang="en-US" smtClean="0"/>
              <a:t>在</a:t>
            </a:r>
            <a:r>
              <a:rPr lang="en-US" altLang="zh-CN" smtClean="0"/>
              <a:t>JavaScript</a:t>
            </a:r>
            <a:r>
              <a:rPr lang="zh-CN" altLang="en-US" smtClean="0"/>
              <a:t>中创建一个新的对象是十分简单的。首先它必须定义一个对象，而后再为该对象创建一个实例。这个实例就是一个新对象，它具有对象定义中的基本特征。 </a:t>
            </a:r>
          </a:p>
        </p:txBody>
      </p:sp>
    </p:spTree>
    <p:extLst>
      <p:ext uri="{BB962C8B-B14F-4D97-AF65-F5344CB8AC3E}">
        <p14:creationId xmlns="" xmlns:p14="http://schemas.microsoft.com/office/powerpoint/2010/main" val="407328325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b="1" smtClean="0"/>
              <a:t>对象的定义</a:t>
            </a:r>
            <a:endParaRPr lang="zh-CN" altLang="en-US" smtClean="0"/>
          </a:p>
        </p:txBody>
      </p:sp>
      <p:sp>
        <p:nvSpPr>
          <p:cNvPr id="202755" name="Rectangle 3"/>
          <p:cNvSpPr>
            <a:spLocks noGrp="1" noChangeArrowheads="1"/>
          </p:cNvSpPr>
          <p:nvPr>
            <p:ph type="body" idx="1"/>
          </p:nvPr>
        </p:nvSpPr>
        <p:spPr/>
        <p:txBody>
          <a:bodyPr/>
          <a:lstStyle/>
          <a:p>
            <a:pPr eaLnBrk="1" hangingPunct="1">
              <a:lnSpc>
                <a:spcPct val="80000"/>
              </a:lnSpc>
            </a:pPr>
            <a:r>
              <a:rPr lang="en-US" altLang="zh-CN" sz="1700" smtClean="0"/>
              <a:t>JavaScript</a:t>
            </a:r>
            <a:r>
              <a:rPr lang="zh-CN" altLang="en-US" sz="1700" smtClean="0"/>
              <a:t>对象的定义，其基本格式如下：</a:t>
            </a:r>
            <a:br>
              <a:rPr lang="zh-CN" altLang="en-US" sz="1700" smtClean="0"/>
            </a:br>
            <a:r>
              <a:rPr lang="en-US" altLang="zh-CN" sz="1700" smtClean="0"/>
              <a:t>Function Object</a:t>
            </a:r>
            <a:r>
              <a:rPr lang="zh-CN" altLang="en-US" sz="1700" smtClean="0"/>
              <a:t>（属性表）</a:t>
            </a:r>
            <a:br>
              <a:rPr lang="zh-CN" altLang="en-US" sz="1700" smtClean="0"/>
            </a:br>
            <a:r>
              <a:rPr lang="en-US" altLang="zh-CN" sz="1700" smtClean="0"/>
              <a:t>This.prop1=prop1</a:t>
            </a:r>
            <a:br>
              <a:rPr lang="en-US" altLang="zh-CN" sz="1700" smtClean="0"/>
            </a:br>
            <a:r>
              <a:rPr lang="en-US" altLang="zh-CN" sz="1700" smtClean="0"/>
              <a:t>This.prop2=prop2</a:t>
            </a:r>
            <a:br>
              <a:rPr lang="en-US" altLang="zh-CN" sz="1700" smtClean="0"/>
            </a:br>
            <a:r>
              <a:rPr lang="en-US" altLang="zh-CN" sz="1700" smtClean="0"/>
              <a:t>...</a:t>
            </a:r>
            <a:br>
              <a:rPr lang="en-US" altLang="zh-CN" sz="1700" smtClean="0"/>
            </a:br>
            <a:r>
              <a:rPr lang="en-US" altLang="zh-CN" sz="1700" smtClean="0"/>
              <a:t>This.meth=FunctionName1;</a:t>
            </a:r>
            <a:br>
              <a:rPr lang="en-US" altLang="zh-CN" sz="1700" smtClean="0"/>
            </a:br>
            <a:r>
              <a:rPr lang="en-US" altLang="zh-CN" sz="1700" smtClean="0"/>
              <a:t>This.meth=FunctionName2;</a:t>
            </a:r>
            <a:br>
              <a:rPr lang="en-US" altLang="zh-CN" sz="1700" smtClean="0"/>
            </a:br>
            <a:r>
              <a:rPr lang="en-US" altLang="zh-CN" sz="1700" smtClean="0"/>
              <a:t>...</a:t>
            </a:r>
            <a:br>
              <a:rPr lang="en-US" altLang="zh-CN" sz="1700" smtClean="0"/>
            </a:br>
            <a:r>
              <a:rPr lang="zh-CN" altLang="en-US" sz="1700" smtClean="0"/>
              <a:t>在一个对象的定义中，可以为该对象指明其属性和方法。通过属性和方法构成了一个对象的实例。如以下是一个关于</a:t>
            </a:r>
            <a:r>
              <a:rPr lang="en-US" altLang="zh-CN" sz="1700" smtClean="0"/>
              <a:t>University</a:t>
            </a:r>
            <a:r>
              <a:rPr lang="zh-CN" altLang="en-US" sz="1700" smtClean="0"/>
              <a:t>对象的定义：</a:t>
            </a:r>
            <a:br>
              <a:rPr lang="zh-CN" altLang="en-US" sz="1700" smtClean="0"/>
            </a:br>
            <a:r>
              <a:rPr lang="en-US" altLang="zh-CN" sz="1700" smtClean="0"/>
              <a:t>Function university(name,city,creatDate URL)</a:t>
            </a:r>
            <a:br>
              <a:rPr lang="en-US" altLang="zh-CN" sz="1700" smtClean="0"/>
            </a:br>
            <a:r>
              <a:rPr lang="en-US" altLang="zh-CN" sz="1700" smtClean="0"/>
              <a:t>This.name=name</a:t>
            </a:r>
            <a:br>
              <a:rPr lang="en-US" altLang="zh-CN" sz="1700" smtClean="0"/>
            </a:br>
            <a:r>
              <a:rPr lang="en-US" altLang="zh-CN" sz="1700" smtClean="0"/>
              <a:t>This.city=city</a:t>
            </a:r>
            <a:br>
              <a:rPr lang="en-US" altLang="zh-CN" sz="1700" smtClean="0"/>
            </a:br>
            <a:r>
              <a:rPr lang="en-US" altLang="zh-CN" sz="1700" smtClean="0"/>
              <a:t>This.creatDate=New Date(creatDate)</a:t>
            </a:r>
            <a:br>
              <a:rPr lang="en-US" altLang="zh-CN" sz="1700" smtClean="0"/>
            </a:br>
            <a:r>
              <a:rPr lang="en-US" altLang="zh-CN" sz="1700" smtClean="0"/>
              <a:t>This.URL=URL</a:t>
            </a:r>
            <a:br>
              <a:rPr lang="en-US" altLang="zh-CN" sz="1700" smtClean="0"/>
            </a:br>
            <a:r>
              <a:rPr lang="zh-CN" altLang="en-US" sz="1700" smtClean="0"/>
              <a:t>其基本含义如下：</a:t>
            </a:r>
            <a:br>
              <a:rPr lang="zh-CN" altLang="en-US" sz="1700" smtClean="0"/>
            </a:br>
            <a:r>
              <a:rPr lang="en-US" altLang="zh-CN" sz="1700" smtClean="0"/>
              <a:t>Name</a:t>
            </a:r>
            <a:r>
              <a:rPr lang="zh-CN" altLang="en-US" sz="1700" smtClean="0"/>
              <a:t>－指定一个</a:t>
            </a:r>
            <a:r>
              <a:rPr lang="zh-CN" altLang="en-US" sz="1700" smtClean="0">
                <a:latin typeface="Arial" charset="0"/>
              </a:rPr>
              <a:t>“</a:t>
            </a:r>
            <a:r>
              <a:rPr lang="zh-CN" altLang="en-US" sz="1700" smtClean="0"/>
              <a:t>单位</a:t>
            </a:r>
            <a:r>
              <a:rPr lang="zh-CN" altLang="en-US" sz="1700" smtClean="0">
                <a:latin typeface="Arial" charset="0"/>
              </a:rPr>
              <a:t>”</a:t>
            </a:r>
            <a:r>
              <a:rPr lang="zh-CN" altLang="en-US" sz="1700" smtClean="0"/>
              <a:t>名称。 　</a:t>
            </a:r>
            <a:br>
              <a:rPr lang="zh-CN" altLang="en-US" sz="1700" smtClean="0"/>
            </a:br>
            <a:r>
              <a:rPr lang="en-US" altLang="zh-CN" sz="1700" smtClean="0"/>
              <a:t>City</a:t>
            </a:r>
            <a:r>
              <a:rPr lang="zh-CN" altLang="en-US" sz="1700" smtClean="0"/>
              <a:t>－</a:t>
            </a:r>
            <a:r>
              <a:rPr lang="zh-CN" altLang="en-US" sz="1700" smtClean="0">
                <a:latin typeface="Arial" charset="0"/>
              </a:rPr>
              <a:t>“</a:t>
            </a:r>
            <a:r>
              <a:rPr lang="zh-CN" altLang="en-US" sz="1700" smtClean="0"/>
              <a:t>单位</a:t>
            </a:r>
            <a:r>
              <a:rPr lang="zh-CN" altLang="en-US" sz="1700" smtClean="0">
                <a:latin typeface="Arial" charset="0"/>
              </a:rPr>
              <a:t>”</a:t>
            </a:r>
            <a:r>
              <a:rPr lang="zh-CN" altLang="en-US" sz="1700" smtClean="0"/>
              <a:t>所在城市。 　</a:t>
            </a:r>
            <a:br>
              <a:rPr lang="zh-CN" altLang="en-US" sz="1700" smtClean="0"/>
            </a:br>
            <a:r>
              <a:rPr lang="en-US" altLang="zh-CN" sz="1700" smtClean="0"/>
              <a:t>CreatDate</a:t>
            </a:r>
            <a:r>
              <a:rPr lang="zh-CN" altLang="en-US" sz="1700" smtClean="0"/>
              <a:t>－记载</a:t>
            </a:r>
            <a:r>
              <a:rPr lang="en-US" altLang="zh-CN" sz="1700" smtClean="0"/>
              <a:t>university</a:t>
            </a:r>
            <a:r>
              <a:rPr lang="zh-CN" altLang="en-US" sz="1700" smtClean="0"/>
              <a:t>对象的更新日期。 　</a:t>
            </a:r>
            <a:br>
              <a:rPr lang="zh-CN" altLang="en-US" sz="1700" smtClean="0"/>
            </a:br>
            <a:r>
              <a:rPr lang="en-US" altLang="zh-CN" sz="1700" smtClean="0"/>
              <a:t>URL</a:t>
            </a:r>
            <a:r>
              <a:rPr lang="zh-CN" altLang="en-US" sz="1700" smtClean="0"/>
              <a:t>－该对象指向一个网址。 </a:t>
            </a:r>
          </a:p>
        </p:txBody>
      </p:sp>
    </p:spTree>
    <p:extLst>
      <p:ext uri="{BB962C8B-B14F-4D97-AF65-F5344CB8AC3E}">
        <p14:creationId xmlns="" xmlns:p14="http://schemas.microsoft.com/office/powerpoint/2010/main" val="6443634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zh-CN" altLang="en-US" b="1" smtClean="0"/>
              <a:t>创建对象实例</a:t>
            </a:r>
            <a:endParaRPr lang="zh-CN" altLang="en-US" smtClean="0"/>
          </a:p>
        </p:txBody>
      </p:sp>
      <p:sp>
        <p:nvSpPr>
          <p:cNvPr id="203779" name="Rectangle 3"/>
          <p:cNvSpPr>
            <a:spLocks noGrp="1" noChangeArrowheads="1"/>
          </p:cNvSpPr>
          <p:nvPr>
            <p:ph type="body" idx="1"/>
          </p:nvPr>
        </p:nvSpPr>
        <p:spPr/>
        <p:txBody>
          <a:bodyPr/>
          <a:lstStyle/>
          <a:p>
            <a:pPr eaLnBrk="1" hangingPunct="1">
              <a:lnSpc>
                <a:spcPct val="80000"/>
              </a:lnSpc>
            </a:pPr>
            <a:r>
              <a:rPr lang="zh-CN" altLang="en-US" sz="2600" smtClean="0"/>
              <a:t>一旦对象定义完成后，就可以为该对象创建一个实例了：</a:t>
            </a:r>
            <a:br>
              <a:rPr lang="zh-CN" altLang="en-US" sz="2600" smtClean="0"/>
            </a:br>
            <a:r>
              <a:rPr lang="en-US" altLang="zh-CN" sz="2600" smtClean="0"/>
              <a:t>NewObject=New object();</a:t>
            </a:r>
            <a:br>
              <a:rPr lang="en-US" altLang="zh-CN" sz="2600" smtClean="0"/>
            </a:br>
            <a:r>
              <a:rPr lang="zh-CN" altLang="en-US" sz="2600" smtClean="0"/>
              <a:t>其中</a:t>
            </a:r>
            <a:r>
              <a:rPr lang="en-US" altLang="zh-CN" sz="2600" smtClean="0"/>
              <a:t>Newobjet</a:t>
            </a:r>
            <a:r>
              <a:rPr lang="zh-CN" altLang="en-US" sz="2600" smtClean="0"/>
              <a:t>是新的对象，</a:t>
            </a:r>
            <a:r>
              <a:rPr lang="en-US" altLang="zh-CN" sz="2600" smtClean="0"/>
              <a:t>Object</a:t>
            </a:r>
            <a:r>
              <a:rPr lang="zh-CN" altLang="en-US" sz="2600" smtClean="0"/>
              <a:t>已经定义好的对象。例：</a:t>
            </a:r>
            <a:br>
              <a:rPr lang="zh-CN" altLang="en-US" sz="2600" smtClean="0"/>
            </a:br>
            <a:r>
              <a:rPr lang="en-US" altLang="zh-CN" sz="2600" smtClean="0"/>
              <a:t>U1=New university(</a:t>
            </a:r>
            <a:r>
              <a:rPr lang="en-US" altLang="zh-CN" sz="2600" smtClean="0">
                <a:latin typeface="Arial" charset="0"/>
              </a:rPr>
              <a:t>“</a:t>
            </a:r>
            <a:r>
              <a:rPr lang="zh-CN" altLang="en-US" sz="2600" smtClean="0"/>
              <a:t>云南省</a:t>
            </a:r>
            <a:r>
              <a:rPr lang="zh-CN" altLang="en-US" sz="2600" smtClean="0">
                <a:latin typeface="Arial" charset="0"/>
              </a:rPr>
              <a:t>”</a:t>
            </a:r>
            <a:r>
              <a:rPr lang="zh-CN" altLang="en-US" sz="2600" smtClean="0"/>
              <a:t>，</a:t>
            </a:r>
            <a:r>
              <a:rPr lang="zh-CN" altLang="en-US" sz="2600" smtClean="0">
                <a:latin typeface="Arial" charset="0"/>
              </a:rPr>
              <a:t>“</a:t>
            </a:r>
            <a:r>
              <a:rPr lang="zh-CN" altLang="en-US" sz="2600" smtClean="0"/>
              <a:t>昆明市</a:t>
            </a:r>
            <a:r>
              <a:rPr lang="zh-CN" altLang="en-US" sz="2600" smtClean="0">
                <a:latin typeface="Arial" charset="0"/>
              </a:rPr>
              <a:t>”</a:t>
            </a:r>
            <a:r>
              <a:rPr lang="zh-CN" altLang="en-US" sz="2600" smtClean="0"/>
              <a:t>，</a:t>
            </a:r>
            <a:r>
              <a:rPr lang="en-US" altLang="zh-CN" sz="2600" smtClean="0"/>
              <a:t>"January 05,199712:00:00","http://www.YN.KM")</a:t>
            </a:r>
            <a:br>
              <a:rPr lang="en-US" altLang="zh-CN" sz="2600" smtClean="0"/>
            </a:br>
            <a:r>
              <a:rPr lang="en-US" altLang="zh-CN" sz="2600" smtClean="0"/>
              <a:t>U2=New university(</a:t>
            </a:r>
            <a:r>
              <a:rPr lang="en-US" altLang="zh-CN" sz="2600" smtClean="0">
                <a:latin typeface="Arial" charset="0"/>
              </a:rPr>
              <a:t>“</a:t>
            </a:r>
            <a:r>
              <a:rPr lang="zh-CN" altLang="en-US" sz="2600" smtClean="0"/>
              <a:t>云南电子科技大学</a:t>
            </a:r>
            <a:r>
              <a:rPr lang="zh-CN" altLang="en-US" sz="2600" smtClean="0">
                <a:latin typeface="Arial" charset="0"/>
              </a:rPr>
              <a:t>”</a:t>
            </a:r>
            <a:r>
              <a:rPr lang="zh-CN" altLang="en-US" sz="2600" smtClean="0"/>
              <a:t>，</a:t>
            </a:r>
            <a:r>
              <a:rPr lang="zh-CN" altLang="en-US" sz="2600" smtClean="0">
                <a:latin typeface="Arial" charset="0"/>
              </a:rPr>
              <a:t>“</a:t>
            </a:r>
            <a:r>
              <a:rPr lang="zh-CN" altLang="en-US" sz="2600" smtClean="0"/>
              <a:t>昆明</a:t>
            </a:r>
            <a:r>
              <a:rPr lang="zh-CN" altLang="en-US" sz="2600" smtClean="0">
                <a:latin typeface="Arial" charset="0"/>
              </a:rPr>
              <a:t>”</a:t>
            </a:r>
            <a:r>
              <a:rPr lang="en-US" altLang="zh-CN" sz="2600" smtClean="0"/>
              <a:t>,"January 07,1997 12:00:00","htlp://www.YNKJ.CN") </a:t>
            </a:r>
            <a:br>
              <a:rPr lang="en-US" altLang="zh-CN" sz="2600" smtClean="0"/>
            </a:br>
            <a:endParaRPr lang="en-US" altLang="zh-CN" sz="2600" smtClean="0"/>
          </a:p>
        </p:txBody>
      </p:sp>
    </p:spTree>
    <p:extLst>
      <p:ext uri="{BB962C8B-B14F-4D97-AF65-F5344CB8AC3E}">
        <p14:creationId xmlns="" xmlns:p14="http://schemas.microsoft.com/office/powerpoint/2010/main" val="294286648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smtClean="0"/>
              <a:t>对象方法的使用 </a:t>
            </a:r>
          </a:p>
        </p:txBody>
      </p:sp>
      <p:sp>
        <p:nvSpPr>
          <p:cNvPr id="204803" name="Rectangle 3"/>
          <p:cNvSpPr>
            <a:spLocks noGrp="1" noChangeArrowheads="1"/>
          </p:cNvSpPr>
          <p:nvPr>
            <p:ph type="body" idx="1"/>
          </p:nvPr>
        </p:nvSpPr>
        <p:spPr/>
        <p:txBody>
          <a:bodyPr/>
          <a:lstStyle/>
          <a:p>
            <a:pPr eaLnBrk="1" hangingPunct="1">
              <a:lnSpc>
                <a:spcPct val="80000"/>
              </a:lnSpc>
            </a:pPr>
            <a:r>
              <a:rPr lang="zh-CN" altLang="en-US" sz="1700" smtClean="0"/>
              <a:t>在对象中除了使用属性外，有时还需要使用方法。在对象的定义中，我们看到</a:t>
            </a:r>
            <a:r>
              <a:rPr lang="en-US" altLang="zh-CN" sz="1700" smtClean="0"/>
              <a:t>This.meth=FunctionName</a:t>
            </a:r>
            <a:r>
              <a:rPr lang="zh-CN" altLang="en-US" sz="1700" smtClean="0"/>
              <a:t>语句，那就是为定义对象的方法。实质对象的方法就是一个函数</a:t>
            </a:r>
            <a:r>
              <a:rPr lang="en-US" altLang="zh-CN" sz="1700" smtClean="0"/>
              <a:t>FunctionName</a:t>
            </a:r>
            <a:r>
              <a:rPr lang="zh-CN" altLang="en-US" sz="1700" smtClean="0"/>
              <a:t>，通过它实现自己的意图</a:t>
            </a:r>
          </a:p>
          <a:p>
            <a:pPr eaLnBrk="1" hangingPunct="1">
              <a:lnSpc>
                <a:spcPct val="80000"/>
              </a:lnSpc>
            </a:pPr>
            <a:r>
              <a:rPr lang="zh-CN" altLang="en-US" sz="1700" smtClean="0"/>
              <a:t>例在</a:t>
            </a:r>
            <a:r>
              <a:rPr lang="en-US" altLang="zh-CN" sz="1700" smtClean="0"/>
              <a:t>university</a:t>
            </a:r>
            <a:r>
              <a:rPr lang="zh-CN" altLang="en-US" sz="1700" smtClean="0"/>
              <a:t>对象中增加一个方法，该方法是显示它自己本身，并返回相应的字串。</a:t>
            </a:r>
            <a:br>
              <a:rPr lang="zh-CN" altLang="en-US" sz="1700" smtClean="0"/>
            </a:br>
            <a:r>
              <a:rPr lang="en-US" altLang="zh-CN" sz="1700" smtClean="0"/>
              <a:t>function university(name,city,createDate,URL)</a:t>
            </a:r>
            <a:br>
              <a:rPr lang="en-US" altLang="zh-CN" sz="1700" smtClean="0"/>
            </a:br>
            <a:r>
              <a:rPr lang="en-US" altLang="zh-CN" sz="1700" smtClean="0"/>
              <a:t>This.Name=Name;</a:t>
            </a:r>
            <a:br>
              <a:rPr lang="en-US" altLang="zh-CN" sz="1700" smtClean="0"/>
            </a:br>
            <a:r>
              <a:rPr lang="en-US" altLang="zh-CN" sz="1700" smtClean="0"/>
              <a:t>This.city=city;</a:t>
            </a:r>
            <a:br>
              <a:rPr lang="en-US" altLang="zh-CN" sz="1700" smtClean="0"/>
            </a:br>
            <a:r>
              <a:rPr lang="en-US" altLang="zh-CN" sz="1700" smtClean="0"/>
              <a:t>This.createDate=New Date(creatDate)</a:t>
            </a:r>
            <a:r>
              <a:rPr lang="zh-CN" altLang="en-US" sz="1700" smtClean="0"/>
              <a:t>；</a:t>
            </a:r>
            <a:br>
              <a:rPr lang="zh-CN" altLang="en-US" sz="1700" smtClean="0"/>
            </a:br>
            <a:r>
              <a:rPr lang="en-US" altLang="zh-CN" sz="1700" smtClean="0"/>
              <a:t>This.URL=URL</a:t>
            </a:r>
            <a:r>
              <a:rPr lang="zh-CN" altLang="en-US" sz="1700" smtClean="0"/>
              <a:t>；</a:t>
            </a:r>
            <a:br>
              <a:rPr lang="zh-CN" altLang="en-US" sz="1700" smtClean="0"/>
            </a:br>
            <a:r>
              <a:rPr lang="en-US" altLang="zh-CN" sz="1700" smtClean="0"/>
              <a:t>This.showuniversity=showuniversity;</a:t>
            </a:r>
            <a:br>
              <a:rPr lang="en-US" altLang="zh-CN" sz="1700" smtClean="0"/>
            </a:br>
            <a:r>
              <a:rPr lang="zh-CN" altLang="en-US" sz="1700" smtClean="0"/>
              <a:t>其中</a:t>
            </a:r>
            <a:r>
              <a:rPr lang="en-US" altLang="zh-CN" sz="1700" smtClean="0"/>
              <a:t>This.showuniversity</a:t>
            </a:r>
            <a:r>
              <a:rPr lang="zh-CN" altLang="en-US" sz="1700" smtClean="0"/>
              <a:t>就是定义了一个方法－－－</a:t>
            </a:r>
            <a:r>
              <a:rPr lang="en-US" altLang="zh-CN" sz="1700" smtClean="0"/>
              <a:t>showuniversity()</a:t>
            </a:r>
            <a:r>
              <a:rPr lang="zh-CN" altLang="en-US" sz="1700" smtClean="0"/>
              <a:t>。</a:t>
            </a:r>
            <a:br>
              <a:rPr lang="zh-CN" altLang="en-US" sz="1700" smtClean="0"/>
            </a:br>
            <a:r>
              <a:rPr lang="zh-CN" altLang="en-US" sz="1700" smtClean="0"/>
              <a:t>而</a:t>
            </a:r>
            <a:r>
              <a:rPr lang="en-US" altLang="zh-CN" sz="1700" smtClean="0"/>
              <a:t>showuniversity()</a:t>
            </a:r>
            <a:r>
              <a:rPr lang="zh-CN" altLang="en-US" sz="1700" smtClean="0"/>
              <a:t>方法是实现</a:t>
            </a:r>
            <a:r>
              <a:rPr lang="en-US" altLang="zh-CN" sz="1700" smtClean="0"/>
              <a:t>university</a:t>
            </a:r>
            <a:r>
              <a:rPr lang="zh-CN" altLang="en-US" sz="1700" smtClean="0"/>
              <a:t>对象本身的显示。</a:t>
            </a:r>
            <a:br>
              <a:rPr lang="zh-CN" altLang="en-US" sz="1700" smtClean="0"/>
            </a:br>
            <a:r>
              <a:rPr lang="en-US" altLang="zh-CN" sz="1700" smtClean="0"/>
              <a:t>function showuniversity()</a:t>
            </a:r>
            <a:br>
              <a:rPr lang="en-US" altLang="zh-CN" sz="1700" smtClean="0"/>
            </a:br>
            <a:r>
              <a:rPr lang="en-US" altLang="zh-CN" sz="1700" smtClean="0"/>
              <a:t>For (var prop in this)</a:t>
            </a:r>
            <a:br>
              <a:rPr lang="en-US" altLang="zh-CN" sz="1700" smtClean="0"/>
            </a:br>
            <a:r>
              <a:rPr lang="en-US" altLang="zh-CN" sz="1700" smtClean="0"/>
              <a:t>alert(prop+="+this[prop]+"");</a:t>
            </a:r>
            <a:br>
              <a:rPr lang="en-US" altLang="zh-CN" sz="1700" smtClean="0"/>
            </a:br>
            <a:r>
              <a:rPr lang="zh-CN" altLang="en-US" sz="1700" smtClean="0"/>
              <a:t>其中</a:t>
            </a:r>
            <a:r>
              <a:rPr lang="en-US" altLang="zh-CN" sz="1700" smtClean="0"/>
              <a:t>alert</a:t>
            </a:r>
            <a:r>
              <a:rPr lang="zh-CN" altLang="en-US" sz="1700" smtClean="0"/>
              <a:t>是</a:t>
            </a:r>
            <a:r>
              <a:rPr lang="en-US" altLang="zh-CN" sz="1700" smtClean="0"/>
              <a:t>JavaScript</a:t>
            </a:r>
            <a:r>
              <a:rPr lang="zh-CN" altLang="en-US" sz="1700" smtClean="0"/>
              <a:t>中的内部函数，显示其字符串。 </a:t>
            </a:r>
          </a:p>
        </p:txBody>
      </p:sp>
    </p:spTree>
    <p:extLst>
      <p:ext uri="{BB962C8B-B14F-4D97-AF65-F5344CB8AC3E}">
        <p14:creationId xmlns="" xmlns:p14="http://schemas.microsoft.com/office/powerpoint/2010/main" val="253834243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en-US" altLang="zh-CN" smtClean="0"/>
              <a:t>JavaScript</a:t>
            </a:r>
            <a:r>
              <a:rPr lang="zh-CN" altLang="en-US" smtClean="0"/>
              <a:t>中的数组 </a:t>
            </a:r>
          </a:p>
        </p:txBody>
      </p:sp>
      <p:sp>
        <p:nvSpPr>
          <p:cNvPr id="205827" name="Rectangle 3"/>
          <p:cNvSpPr>
            <a:spLocks noGrp="1" noChangeArrowheads="1"/>
          </p:cNvSpPr>
          <p:nvPr>
            <p:ph type="body" idx="1"/>
          </p:nvPr>
        </p:nvSpPr>
        <p:spPr/>
        <p:txBody>
          <a:bodyPr/>
          <a:lstStyle/>
          <a:p>
            <a:pPr eaLnBrk="1" hangingPunct="1"/>
            <a:r>
              <a:rPr lang="zh-CN" altLang="en-US" smtClean="0"/>
              <a:t>使用</a:t>
            </a:r>
            <a:r>
              <a:rPr lang="en-US" altLang="zh-CN" smtClean="0"/>
              <a:t>New</a:t>
            </a:r>
            <a:r>
              <a:rPr lang="zh-CN" altLang="en-US" smtClean="0"/>
              <a:t>创建数组</a:t>
            </a:r>
            <a:br>
              <a:rPr lang="zh-CN" altLang="en-US" smtClean="0"/>
            </a:br>
            <a:r>
              <a:rPr lang="en-US" altLang="zh-CN" smtClean="0"/>
              <a:t>JavaScript</a:t>
            </a:r>
            <a:r>
              <a:rPr lang="zh-CN" altLang="en-US" smtClean="0"/>
              <a:t>中没有提供像其它语言具有明显的数组类型，但可以通过</a:t>
            </a:r>
            <a:r>
              <a:rPr lang="en-US" altLang="zh-CN" smtClean="0"/>
              <a:t>function</a:t>
            </a:r>
            <a:r>
              <a:rPr lang="zh-CN" altLang="en-US" smtClean="0"/>
              <a:t>定义一个数组，并使用</a:t>
            </a:r>
            <a:r>
              <a:rPr lang="en-US" altLang="zh-CN" smtClean="0"/>
              <a:t>New</a:t>
            </a:r>
            <a:r>
              <a:rPr lang="zh-CN" altLang="en-US" smtClean="0"/>
              <a:t>对象操作符创建一个具有下标的数组。从而可以实现任何数据类型的存储。 </a:t>
            </a:r>
          </a:p>
        </p:txBody>
      </p:sp>
    </p:spTree>
    <p:extLst>
      <p:ext uri="{BB962C8B-B14F-4D97-AF65-F5344CB8AC3E}">
        <p14:creationId xmlns="" xmlns:p14="http://schemas.microsoft.com/office/powerpoint/2010/main" val="264473589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smtClean="0"/>
              <a:t>定义对象的数组 </a:t>
            </a:r>
          </a:p>
        </p:txBody>
      </p:sp>
      <p:sp>
        <p:nvSpPr>
          <p:cNvPr id="206851" name="Rectangle 3"/>
          <p:cNvSpPr>
            <a:spLocks noGrp="1" noChangeArrowheads="1"/>
          </p:cNvSpPr>
          <p:nvPr>
            <p:ph type="body" idx="1"/>
          </p:nvPr>
        </p:nvSpPr>
        <p:spPr/>
        <p:txBody>
          <a:bodyPr/>
          <a:lstStyle/>
          <a:p>
            <a:pPr eaLnBrk="1" hangingPunct="1">
              <a:lnSpc>
                <a:spcPct val="90000"/>
              </a:lnSpc>
            </a:pPr>
            <a:r>
              <a:rPr lang="en-US" altLang="zh-CN" sz="2600" smtClean="0"/>
              <a:t>Function arrayName(size){</a:t>
            </a:r>
            <a:br>
              <a:rPr lang="en-US" altLang="zh-CN" sz="2600" smtClean="0"/>
            </a:br>
            <a:r>
              <a:rPr lang="en-US" altLang="zh-CN" sz="2600" smtClean="0"/>
              <a:t>This.length=Size;</a:t>
            </a:r>
            <a:br>
              <a:rPr lang="en-US" altLang="zh-CN" sz="2600" smtClean="0"/>
            </a:br>
            <a:r>
              <a:rPr lang="en-US" altLang="zh-CN" sz="2600" smtClean="0"/>
              <a:t>for(var X=; X&lt;=size;X++)</a:t>
            </a:r>
            <a:br>
              <a:rPr lang="en-US" altLang="zh-CN" sz="2600" smtClean="0"/>
            </a:br>
            <a:r>
              <a:rPr lang="en-US" altLang="zh-CN" sz="2600" smtClean="0"/>
              <a:t>this[X]=0;</a:t>
            </a:r>
            <a:br>
              <a:rPr lang="en-US" altLang="zh-CN" sz="2600" smtClean="0"/>
            </a:br>
            <a:r>
              <a:rPr lang="en-US" altLang="zh-CN" sz="2600" smtClean="0"/>
              <a:t>Reture this;</a:t>
            </a:r>
            <a:br>
              <a:rPr lang="en-US" altLang="zh-CN" sz="2600" smtClean="0"/>
            </a:br>
            <a:r>
              <a:rPr lang="en-US" altLang="zh-CN" sz="2600" smtClean="0"/>
              <a:t>}</a:t>
            </a:r>
            <a:br>
              <a:rPr lang="en-US" altLang="zh-CN" sz="2600" smtClean="0"/>
            </a:br>
            <a:r>
              <a:rPr lang="zh-CN" altLang="en-US" sz="2600" smtClean="0"/>
              <a:t>其中</a:t>
            </a:r>
            <a:r>
              <a:rPr lang="en-US" altLang="zh-CN" sz="2600" smtClean="0"/>
              <a:t>arrayName</a:t>
            </a:r>
            <a:r>
              <a:rPr lang="zh-CN" altLang="en-US" sz="2600" smtClean="0"/>
              <a:t>是定义数组的一个名子，</a:t>
            </a:r>
            <a:r>
              <a:rPr lang="en-US" altLang="zh-CN" sz="2600" smtClean="0"/>
              <a:t>Size</a:t>
            </a:r>
            <a:r>
              <a:rPr lang="zh-CN" altLang="en-US" sz="2600" smtClean="0"/>
              <a:t>是有关数组大小的值（</a:t>
            </a:r>
            <a:r>
              <a:rPr lang="en-US" altLang="zh-CN" sz="2600" smtClean="0"/>
              <a:t>1-size</a:t>
            </a:r>
            <a:r>
              <a:rPr lang="zh-CN" altLang="en-US" sz="2600" smtClean="0"/>
              <a:t>），即数组元素的个数。通过</a:t>
            </a:r>
            <a:r>
              <a:rPr lang="en-US" altLang="zh-CN" sz="2600" smtClean="0"/>
              <a:t>for</a:t>
            </a:r>
            <a:r>
              <a:rPr lang="zh-CN" altLang="en-US" sz="2600" smtClean="0"/>
              <a:t>循环对一个当前对象的数组进行定义，最后返回这个数组。</a:t>
            </a:r>
            <a:br>
              <a:rPr lang="zh-CN" altLang="en-US" sz="2600" smtClean="0"/>
            </a:br>
            <a:endParaRPr lang="zh-CN" altLang="en-US" sz="2600" smtClean="0"/>
          </a:p>
        </p:txBody>
      </p:sp>
    </p:spTree>
    <p:extLst>
      <p:ext uri="{BB962C8B-B14F-4D97-AF65-F5344CB8AC3E}">
        <p14:creationId xmlns="" xmlns:p14="http://schemas.microsoft.com/office/powerpoint/2010/main" val="302298023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zh-CN" altLang="en-US" smtClean="0"/>
              <a:t>创建数组实例 </a:t>
            </a:r>
          </a:p>
        </p:txBody>
      </p:sp>
      <p:sp>
        <p:nvSpPr>
          <p:cNvPr id="207875" name="Rectangle 3"/>
          <p:cNvSpPr>
            <a:spLocks noGrp="1" noChangeArrowheads="1"/>
          </p:cNvSpPr>
          <p:nvPr>
            <p:ph type="body" idx="1"/>
          </p:nvPr>
        </p:nvSpPr>
        <p:spPr/>
        <p:txBody>
          <a:bodyPr/>
          <a:lstStyle/>
          <a:p>
            <a:pPr eaLnBrk="1" hangingPunct="1">
              <a:lnSpc>
                <a:spcPct val="80000"/>
              </a:lnSpc>
            </a:pPr>
            <a:r>
              <a:rPr lang="zh-CN" altLang="en-US" sz="2600" smtClean="0"/>
              <a:t>一个数组定义完成以后，还不能马上使用，必须为该数组创建一个数组实例：</a:t>
            </a:r>
            <a:br>
              <a:rPr lang="zh-CN" altLang="en-US" sz="2600" smtClean="0"/>
            </a:br>
            <a:r>
              <a:rPr lang="en-US" altLang="zh-CN" sz="2600" smtClean="0"/>
              <a:t>Myarray=New arrayName(n);</a:t>
            </a:r>
            <a:br>
              <a:rPr lang="en-US" altLang="zh-CN" sz="2600" smtClean="0"/>
            </a:br>
            <a:r>
              <a:rPr lang="zh-CN" altLang="en-US" sz="2600" smtClean="0"/>
              <a:t>并赋于初值：</a:t>
            </a:r>
            <a:br>
              <a:rPr lang="zh-CN" altLang="en-US" sz="2600" smtClean="0"/>
            </a:br>
            <a:r>
              <a:rPr lang="en-US" altLang="zh-CN" sz="2600" smtClean="0"/>
              <a:t>Myarray[1]=</a:t>
            </a:r>
            <a:r>
              <a:rPr lang="en-US" altLang="zh-CN" sz="2600" smtClean="0">
                <a:latin typeface="Arial" charset="0"/>
              </a:rPr>
              <a:t>“</a:t>
            </a:r>
            <a:r>
              <a:rPr lang="zh-CN" altLang="en-US" sz="2600" smtClean="0"/>
              <a:t>字串１</a:t>
            </a:r>
            <a:r>
              <a:rPr lang="zh-CN" altLang="en-US" sz="2600" smtClean="0">
                <a:latin typeface="Arial" charset="0"/>
              </a:rPr>
              <a:t>”</a:t>
            </a:r>
            <a:r>
              <a:rPr lang="zh-CN" altLang="en-US" sz="2600" smtClean="0"/>
              <a:t>；</a:t>
            </a:r>
            <a:br>
              <a:rPr lang="zh-CN" altLang="en-US" sz="2600" smtClean="0"/>
            </a:br>
            <a:r>
              <a:rPr lang="en-US" altLang="zh-CN" sz="2600" smtClean="0"/>
              <a:t>Myarray[2]=</a:t>
            </a:r>
            <a:r>
              <a:rPr lang="en-US" altLang="zh-CN" sz="2600" smtClean="0">
                <a:latin typeface="Arial" charset="0"/>
              </a:rPr>
              <a:t>“</a:t>
            </a:r>
            <a:r>
              <a:rPr lang="zh-CN" altLang="en-US" sz="2600" smtClean="0"/>
              <a:t>字串２</a:t>
            </a:r>
            <a:r>
              <a:rPr lang="zh-CN" altLang="en-US" sz="2600" smtClean="0">
                <a:latin typeface="Arial" charset="0"/>
              </a:rPr>
              <a:t>”</a:t>
            </a:r>
            <a:r>
              <a:rPr lang="zh-CN" altLang="en-US" sz="2600" smtClean="0"/>
              <a:t>；</a:t>
            </a:r>
            <a:br>
              <a:rPr lang="zh-CN" altLang="en-US" sz="2600" smtClean="0"/>
            </a:br>
            <a:r>
              <a:rPr lang="en-US" altLang="zh-CN" sz="2600" smtClean="0"/>
              <a:t>Myarray[3]=</a:t>
            </a:r>
            <a:r>
              <a:rPr lang="en-US" altLang="zh-CN" sz="2600" smtClean="0">
                <a:latin typeface="Arial" charset="0"/>
              </a:rPr>
              <a:t>“</a:t>
            </a:r>
            <a:r>
              <a:rPr lang="zh-CN" altLang="en-US" sz="2600" smtClean="0"/>
              <a:t>字串３</a:t>
            </a:r>
            <a:r>
              <a:rPr lang="zh-CN" altLang="en-US" sz="2600" smtClean="0">
                <a:latin typeface="Arial" charset="0"/>
              </a:rPr>
              <a:t>”</a:t>
            </a:r>
            <a:r>
              <a:rPr lang="zh-CN" altLang="en-US" sz="2600" smtClean="0"/>
              <a:t>；</a:t>
            </a:r>
            <a:br>
              <a:rPr lang="zh-CN" altLang="en-US" sz="2600" smtClean="0"/>
            </a:br>
            <a:r>
              <a:rPr lang="en-US" altLang="zh-CN" sz="2600" smtClean="0"/>
              <a:t>...</a:t>
            </a:r>
            <a:br>
              <a:rPr lang="en-US" altLang="zh-CN" sz="2600" smtClean="0"/>
            </a:br>
            <a:r>
              <a:rPr lang="en-US" altLang="zh-CN" sz="2600" smtClean="0"/>
              <a:t>Myarray[n]=</a:t>
            </a:r>
            <a:r>
              <a:rPr lang="en-US" altLang="zh-CN" sz="2600" smtClean="0">
                <a:latin typeface="Arial" charset="0"/>
              </a:rPr>
              <a:t>“</a:t>
            </a:r>
            <a:r>
              <a:rPr lang="zh-CN" altLang="en-US" sz="2600" smtClean="0"/>
              <a:t>字串</a:t>
            </a:r>
            <a:r>
              <a:rPr lang="en-US" altLang="zh-CN" sz="2600" smtClean="0"/>
              <a:t>n</a:t>
            </a:r>
            <a:r>
              <a:rPr lang="en-US" altLang="zh-CN" sz="2600" smtClean="0">
                <a:latin typeface="Arial" charset="0"/>
              </a:rPr>
              <a:t>”</a:t>
            </a:r>
            <a:r>
              <a:rPr lang="zh-CN" altLang="en-US" sz="2600" smtClean="0"/>
              <a:t>；</a:t>
            </a:r>
            <a:br>
              <a:rPr lang="zh-CN" altLang="en-US" sz="2600" smtClean="0"/>
            </a:br>
            <a:r>
              <a:rPr lang="zh-CN" altLang="en-US" sz="2600" smtClean="0"/>
              <a:t>一旦给数组赋于了初值后，数组中就具有真正意义的数据了，以后就可以在程序设计过程中直接引用。</a:t>
            </a:r>
            <a:br>
              <a:rPr lang="zh-CN" altLang="en-US" sz="2600" smtClean="0"/>
            </a:br>
            <a:endParaRPr lang="zh-CN" altLang="en-US" sz="2600" smtClean="0"/>
          </a:p>
        </p:txBody>
      </p:sp>
    </p:spTree>
    <p:extLst>
      <p:ext uri="{BB962C8B-B14F-4D97-AF65-F5344CB8AC3E}">
        <p14:creationId xmlns="" xmlns:p14="http://schemas.microsoft.com/office/powerpoint/2010/main" val="28132383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smtClean="0"/>
              <a:t>创建多维数组 </a:t>
            </a:r>
          </a:p>
        </p:txBody>
      </p:sp>
      <p:sp>
        <p:nvSpPr>
          <p:cNvPr id="208899" name="Rectangle 3"/>
          <p:cNvSpPr>
            <a:spLocks noGrp="1" noChangeArrowheads="1"/>
          </p:cNvSpPr>
          <p:nvPr>
            <p:ph type="body" idx="1"/>
          </p:nvPr>
        </p:nvSpPr>
        <p:spPr/>
        <p:txBody>
          <a:bodyPr/>
          <a:lstStyle/>
          <a:p>
            <a:pPr eaLnBrk="1" hangingPunct="1">
              <a:lnSpc>
                <a:spcPct val="90000"/>
              </a:lnSpc>
            </a:pPr>
            <a:r>
              <a:rPr lang="en-US" altLang="zh-CN" sz="2100" smtClean="0"/>
              <a:t>Function creatMArray(row,col){</a:t>
            </a:r>
            <a:br>
              <a:rPr lang="en-US" altLang="zh-CN" sz="2100" smtClean="0"/>
            </a:br>
            <a:r>
              <a:rPr lang="en-US" altLang="zh-CN" sz="2100" smtClean="0"/>
              <a:t>var indx=0;</a:t>
            </a:r>
            <a:br>
              <a:rPr lang="en-US" altLang="zh-CN" sz="2100" smtClean="0"/>
            </a:br>
            <a:r>
              <a:rPr lang="en-US" altLang="zh-CN" sz="2100" smtClean="0"/>
              <a:t>this.length=(row*10)+col</a:t>
            </a:r>
            <a:br>
              <a:rPr lang="en-US" altLang="zh-CN" sz="2100" smtClean="0"/>
            </a:br>
            <a:r>
              <a:rPr lang="en-US" altLang="zh-CN" sz="2100" smtClean="0"/>
              <a:t>for(var x=1;x&lt;=row;x++)</a:t>
            </a:r>
            <a:br>
              <a:rPr lang="en-US" altLang="zh-CN" sz="2100" smtClean="0"/>
            </a:br>
            <a:r>
              <a:rPr lang="en-US" altLang="zh-CN" sz="2100" smtClean="0"/>
              <a:t>for(var y=1;y&lt;=col;y++)</a:t>
            </a:r>
            <a:br>
              <a:rPr lang="en-US" altLang="zh-CN" sz="2100" smtClean="0"/>
            </a:br>
            <a:r>
              <a:rPr lang="en-US" altLang="zh-CN" sz="2100" smtClean="0"/>
              <a:t>indx=(x*10)+y;</a:t>
            </a:r>
            <a:br>
              <a:rPr lang="en-US" altLang="zh-CN" sz="2100" smtClean="0"/>
            </a:br>
            <a:r>
              <a:rPr lang="en-US" altLang="zh-CN" sz="2100" smtClean="0"/>
              <a:t>this[indx]=</a:t>
            </a:r>
            <a:r>
              <a:rPr lang="en-US" altLang="zh-CN" sz="2100" smtClean="0">
                <a:latin typeface="Arial" charset="0"/>
              </a:rPr>
              <a:t>””</a:t>
            </a:r>
            <a:r>
              <a:rPr lang="en-US" altLang="zh-CN" sz="2100" smtClean="0"/>
              <a:t>;</a:t>
            </a:r>
            <a:br>
              <a:rPr lang="en-US" altLang="zh-CN" sz="2100" smtClean="0"/>
            </a:br>
            <a:r>
              <a:rPr lang="en-US" altLang="zh-CN" sz="2100" smtClean="0"/>
              <a:t>}</a:t>
            </a:r>
            <a:br>
              <a:rPr lang="en-US" altLang="zh-CN" sz="2100" smtClean="0"/>
            </a:br>
            <a:r>
              <a:rPr lang="en-US" altLang="zh-CN" sz="2100" smtClean="0"/>
              <a:t>myMArray=new creatMArray();</a:t>
            </a:r>
            <a:br>
              <a:rPr lang="en-US" altLang="zh-CN" sz="2100" smtClean="0"/>
            </a:br>
            <a:r>
              <a:rPr lang="zh-CN" altLang="en-US" sz="2100" smtClean="0"/>
              <a:t>之后可通过</a:t>
            </a:r>
            <a:r>
              <a:rPr lang="en-US" altLang="zh-CN" sz="2100" smtClean="0"/>
              <a:t>myMArray[11]</a:t>
            </a:r>
            <a:r>
              <a:rPr lang="zh-CN" altLang="en-US" sz="2100" smtClean="0"/>
              <a:t>、</a:t>
            </a:r>
            <a:r>
              <a:rPr lang="en-US" altLang="zh-CN" sz="2100" smtClean="0"/>
              <a:t>myMArray[12]</a:t>
            </a:r>
            <a:r>
              <a:rPr lang="zh-CN" altLang="en-US" sz="2100" smtClean="0"/>
              <a:t>、</a:t>
            </a:r>
            <a:r>
              <a:rPr lang="en-US" altLang="zh-CN" sz="2100" smtClean="0"/>
              <a:t>myMArray[13]</a:t>
            </a:r>
            <a:r>
              <a:rPr lang="zh-CN" altLang="en-US" sz="2100" smtClean="0"/>
              <a:t>、</a:t>
            </a:r>
            <a:r>
              <a:rPr lang="en-US" altLang="zh-CN" sz="2100" smtClean="0"/>
              <a:t>myMArray[21]</a:t>
            </a:r>
            <a:r>
              <a:rPr lang="zh-CN" altLang="en-US" sz="2100" smtClean="0"/>
              <a:t>、</a:t>
            </a:r>
            <a:r>
              <a:rPr lang="en-US" altLang="zh-CN" sz="2100" smtClean="0"/>
              <a:t>myMArray[22]</a:t>
            </a:r>
            <a:r>
              <a:rPr lang="zh-CN" altLang="en-US" sz="2100" smtClean="0"/>
              <a:t>、</a:t>
            </a:r>
            <a:r>
              <a:rPr lang="en-US" altLang="zh-CN" sz="2100" smtClean="0"/>
              <a:t>myMArray[23]</a:t>
            </a:r>
            <a:r>
              <a:rPr lang="zh-CN" altLang="en-US" sz="2100" smtClean="0"/>
              <a:t>、</a:t>
            </a:r>
            <a:br>
              <a:rPr lang="zh-CN" altLang="en-US" sz="2100" smtClean="0"/>
            </a:br>
            <a:r>
              <a:rPr lang="en-US" altLang="zh-CN" sz="2100" smtClean="0">
                <a:latin typeface="Arial" charset="0"/>
              </a:rPr>
              <a:t>…</a:t>
            </a:r>
            <a:r>
              <a:rPr lang="zh-CN" altLang="en-US" sz="2100" smtClean="0"/>
              <a:t>来引用。</a:t>
            </a:r>
            <a:br>
              <a:rPr lang="zh-CN" altLang="en-US" sz="2100" smtClean="0"/>
            </a:br>
            <a:endParaRPr lang="zh-CN" altLang="en-US" sz="2100" smtClean="0"/>
          </a:p>
        </p:txBody>
      </p:sp>
    </p:spTree>
    <p:extLst>
      <p:ext uri="{BB962C8B-B14F-4D97-AF65-F5344CB8AC3E}">
        <p14:creationId xmlns="" xmlns:p14="http://schemas.microsoft.com/office/powerpoint/2010/main" val="837800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JavaScript</a:t>
            </a:r>
            <a:r>
              <a:rPr lang="zh-CN" altLang="en-US" smtClean="0"/>
              <a:t>的版本  </a:t>
            </a:r>
          </a:p>
        </p:txBody>
      </p:sp>
      <p:sp>
        <p:nvSpPr>
          <p:cNvPr id="19459" name="Rectangle 3"/>
          <p:cNvSpPr>
            <a:spLocks noGrp="1" noChangeArrowheads="1"/>
          </p:cNvSpPr>
          <p:nvPr>
            <p:ph type="body" idx="1"/>
          </p:nvPr>
        </p:nvSpPr>
        <p:spPr/>
        <p:txBody>
          <a:bodyPr/>
          <a:lstStyle/>
          <a:p>
            <a:pPr eaLnBrk="1" hangingPunct="1">
              <a:lnSpc>
                <a:spcPct val="90000"/>
              </a:lnSpc>
            </a:pPr>
            <a:r>
              <a:rPr lang="en-GB" altLang="zh-CN" smtClean="0"/>
              <a:t>JavaScript </a:t>
            </a:r>
            <a:r>
              <a:rPr lang="zh-CN" altLang="en-GB" smtClean="0"/>
              <a:t>语言最初在</a:t>
            </a:r>
            <a:r>
              <a:rPr lang="en-GB" altLang="zh-CN" smtClean="0"/>
              <a:t>Netscape Navigator2.0</a:t>
            </a:r>
            <a:r>
              <a:rPr lang="zh-CN" altLang="en-GB" smtClean="0"/>
              <a:t>上发布。此后不断发展，最新版是</a:t>
            </a:r>
            <a:r>
              <a:rPr lang="en-GB" altLang="zh-CN" smtClean="0"/>
              <a:t>JavaScript 1.8.</a:t>
            </a:r>
            <a:endParaRPr lang="en-US" altLang="zh-CN" b="1" smtClean="0"/>
          </a:p>
          <a:p>
            <a:pPr eaLnBrk="1" hangingPunct="1">
              <a:lnSpc>
                <a:spcPct val="90000"/>
              </a:lnSpc>
            </a:pPr>
            <a:r>
              <a:rPr lang="en-US" altLang="zh-CN" b="1" smtClean="0"/>
              <a:t>JS1.5</a:t>
            </a:r>
            <a:r>
              <a:rPr lang="zh-CN" altLang="en-US" b="1" smtClean="0"/>
              <a:t>有</a:t>
            </a:r>
            <a:r>
              <a:rPr lang="en-US" altLang="zh-CN" b="1" smtClean="0"/>
              <a:t>IE 6.0</a:t>
            </a:r>
            <a:r>
              <a:rPr lang="zh-CN" altLang="en-US" b="1" smtClean="0"/>
              <a:t>、</a:t>
            </a:r>
            <a:r>
              <a:rPr lang="en-US" altLang="zh-CN" b="1" smtClean="0"/>
              <a:t>NN 6.0</a:t>
            </a:r>
            <a:r>
              <a:rPr lang="zh-CN" altLang="en-US" b="1" smtClean="0"/>
              <a:t>、</a:t>
            </a:r>
            <a:r>
              <a:rPr lang="en-US" altLang="zh-CN" b="1" smtClean="0"/>
              <a:t>Firefox1.0</a:t>
            </a:r>
            <a:r>
              <a:rPr lang="zh-CN" altLang="en-US" b="1" smtClean="0"/>
              <a:t>支持。</a:t>
            </a:r>
            <a:r>
              <a:rPr lang="en-US" altLang="zh-CN" b="1" smtClean="0"/>
              <a:t>JS1.6</a:t>
            </a:r>
            <a:r>
              <a:rPr lang="zh-CN" altLang="en-US" b="1" smtClean="0"/>
              <a:t>只有</a:t>
            </a:r>
            <a:r>
              <a:rPr lang="en-US" altLang="zh-CN" b="1" smtClean="0"/>
              <a:t>Firefox1.5</a:t>
            </a:r>
            <a:r>
              <a:rPr lang="zh-CN" altLang="en-US" b="1" smtClean="0"/>
              <a:t>支持。</a:t>
            </a:r>
          </a:p>
          <a:p>
            <a:pPr eaLnBrk="1" hangingPunct="1">
              <a:lnSpc>
                <a:spcPct val="90000"/>
              </a:lnSpc>
            </a:pPr>
            <a:r>
              <a:rPr lang="zh-CN" altLang="en-US" b="1" smtClean="0"/>
              <a:t>欧洲计算机制造协会</a:t>
            </a:r>
            <a:r>
              <a:rPr lang="en-US" altLang="zh-CN" b="1" smtClean="0"/>
              <a:t>(ECMA)</a:t>
            </a:r>
            <a:r>
              <a:rPr lang="zh-CN" altLang="en-US" b="1" smtClean="0"/>
              <a:t>已经将</a:t>
            </a:r>
            <a:r>
              <a:rPr lang="en-US" altLang="zh-CN" b="1" smtClean="0"/>
              <a:t>JS</a:t>
            </a:r>
            <a:r>
              <a:rPr lang="zh-CN" altLang="en-US" b="1" smtClean="0"/>
              <a:t>制定为标准</a:t>
            </a:r>
            <a:r>
              <a:rPr lang="en-US" altLang="zh-CN" b="1" smtClean="0"/>
              <a:t>(ECMAScript)</a:t>
            </a:r>
            <a:r>
              <a:rPr lang="zh-CN" altLang="en-US" b="1" smtClean="0"/>
              <a:t>，并确定了</a:t>
            </a:r>
            <a:r>
              <a:rPr lang="en-US" altLang="zh-CN" b="1" smtClean="0"/>
              <a:t>ECMA-262</a:t>
            </a:r>
            <a:r>
              <a:rPr lang="zh-CN" altLang="en-US" b="1" smtClean="0"/>
              <a:t>规范</a:t>
            </a:r>
            <a:r>
              <a:rPr lang="en-US" altLang="zh-CN" b="1" smtClean="0"/>
              <a:t>.JavaScript 1.5</a:t>
            </a:r>
            <a:r>
              <a:rPr lang="zh-CN" altLang="en-US" b="1" smtClean="0"/>
              <a:t>遵循</a:t>
            </a:r>
            <a:r>
              <a:rPr lang="en-US" altLang="zh-CN" b="1" smtClean="0"/>
              <a:t>ECMA-262</a:t>
            </a:r>
            <a:r>
              <a:rPr lang="zh-CN" altLang="en-US" b="1" smtClean="0"/>
              <a:t>第</a:t>
            </a:r>
            <a:r>
              <a:rPr lang="en-US" altLang="zh-CN" b="1" smtClean="0"/>
              <a:t>3</a:t>
            </a:r>
            <a:r>
              <a:rPr lang="zh-CN" altLang="en-US" b="1" smtClean="0"/>
              <a:t>版修订版。</a:t>
            </a:r>
          </a:p>
        </p:txBody>
      </p:sp>
    </p:spTree>
    <p:extLst>
      <p:ext uri="{BB962C8B-B14F-4D97-AF65-F5344CB8AC3E}">
        <p14:creationId xmlns="" xmlns:p14="http://schemas.microsoft.com/office/powerpoint/2010/main" val="13170686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zh-CN" altLang="en-US" smtClean="0"/>
              <a:t>内部数组</a:t>
            </a:r>
          </a:p>
        </p:txBody>
      </p:sp>
      <p:sp>
        <p:nvSpPr>
          <p:cNvPr id="209923" name="Rectangle 3"/>
          <p:cNvSpPr>
            <a:spLocks noGrp="1" noChangeArrowheads="1"/>
          </p:cNvSpPr>
          <p:nvPr>
            <p:ph type="body" idx="1"/>
          </p:nvPr>
        </p:nvSpPr>
        <p:spPr/>
        <p:txBody>
          <a:bodyPr/>
          <a:lstStyle/>
          <a:p>
            <a:pPr eaLnBrk="1" hangingPunct="1">
              <a:lnSpc>
                <a:spcPct val="80000"/>
              </a:lnSpc>
            </a:pPr>
            <a:r>
              <a:rPr lang="zh-CN" altLang="en-US" sz="2100" smtClean="0"/>
              <a:t>在</a:t>
            </a:r>
            <a:r>
              <a:rPr lang="en-US" altLang="zh-CN" sz="2100" smtClean="0"/>
              <a:t>Java</a:t>
            </a:r>
            <a:r>
              <a:rPr lang="zh-CN" altLang="en-US" sz="2100" smtClean="0"/>
              <a:t>中为了方便内部对象的操作</a:t>
            </a:r>
            <a:r>
              <a:rPr lang="en-US" altLang="zh-CN" sz="2100" smtClean="0"/>
              <a:t>,</a:t>
            </a:r>
            <a:r>
              <a:rPr lang="zh-CN" altLang="en-US" sz="2100" smtClean="0"/>
              <a:t>可以使用窗体</a:t>
            </a:r>
            <a:r>
              <a:rPr lang="en-US" altLang="zh-CN" sz="2100" smtClean="0"/>
              <a:t>(Forms)</a:t>
            </a:r>
            <a:r>
              <a:rPr lang="zh-CN" altLang="en-US" sz="2100" smtClean="0"/>
              <a:t>、框架</a:t>
            </a:r>
            <a:r>
              <a:rPr lang="en-US" altLang="zh-CN" sz="2100" smtClean="0"/>
              <a:t>(Frames)</a:t>
            </a:r>
            <a:r>
              <a:rPr lang="zh-CN" altLang="en-US" sz="2100" smtClean="0"/>
              <a:t>、元素</a:t>
            </a:r>
            <a:r>
              <a:rPr lang="en-US" altLang="zh-CN" sz="2100" smtClean="0"/>
              <a:t>(element)</a:t>
            </a:r>
            <a:r>
              <a:rPr lang="zh-CN" altLang="en-US" sz="2100" smtClean="0"/>
              <a:t>、链接</a:t>
            </a:r>
            <a:r>
              <a:rPr lang="en-US" altLang="zh-CN" sz="2100" smtClean="0"/>
              <a:t>(links)</a:t>
            </a:r>
            <a:r>
              <a:rPr lang="zh-CN" altLang="en-US" sz="2100" smtClean="0"/>
              <a:t>和锚</a:t>
            </a:r>
            <a:r>
              <a:rPr lang="en-US" altLang="zh-CN" sz="2100" smtClean="0"/>
              <a:t>(Anchors)</a:t>
            </a:r>
            <a:r>
              <a:rPr lang="zh-CN" altLang="en-US" sz="2100" smtClean="0"/>
              <a:t>数组实现对象的访问。</a:t>
            </a:r>
          </a:p>
          <a:p>
            <a:pPr eaLnBrk="1" hangingPunct="1">
              <a:lnSpc>
                <a:spcPct val="80000"/>
              </a:lnSpc>
            </a:pPr>
            <a:r>
              <a:rPr lang="en-US" altLang="zh-CN" sz="2100" smtClean="0"/>
              <a:t>anchors[]:</a:t>
            </a:r>
            <a:r>
              <a:rPr lang="zh-CN" altLang="en-US" sz="2100" smtClean="0"/>
              <a:t>使用</a:t>
            </a:r>
            <a:r>
              <a:rPr lang="en-US" altLang="zh-CN" sz="2100" smtClean="0"/>
              <a:t>《A name=</a:t>
            </a:r>
            <a:r>
              <a:rPr lang="en-US" altLang="zh-CN" sz="2100" smtClean="0">
                <a:latin typeface="Arial" charset="0"/>
              </a:rPr>
              <a:t>“</a:t>
            </a:r>
            <a:r>
              <a:rPr lang="en-US" altLang="zh-CN" sz="2100" smtClean="0"/>
              <a:t>anchorName</a:t>
            </a:r>
            <a:r>
              <a:rPr lang="en-US" altLang="zh-CN" sz="2100" smtClean="0">
                <a:latin typeface="Arial" charset="0"/>
              </a:rPr>
              <a:t>“</a:t>
            </a:r>
            <a:r>
              <a:rPr lang="en-US" altLang="zh-CN" sz="2100" smtClean="0"/>
              <a:t>》</a:t>
            </a:r>
            <a:r>
              <a:rPr lang="zh-CN" altLang="en-US" sz="2100" smtClean="0"/>
              <a:t>标识来建立锚的链接。 </a:t>
            </a:r>
          </a:p>
          <a:p>
            <a:pPr eaLnBrk="1" hangingPunct="1">
              <a:lnSpc>
                <a:spcPct val="80000"/>
              </a:lnSpc>
            </a:pPr>
            <a:r>
              <a:rPr lang="en-US" altLang="zh-CN" sz="2100" smtClean="0"/>
              <a:t>links[]: </a:t>
            </a:r>
            <a:r>
              <a:rPr lang="zh-CN" altLang="en-US" sz="2100" smtClean="0"/>
              <a:t>使用</a:t>
            </a:r>
            <a:r>
              <a:rPr lang="en-US" altLang="zh-CN" sz="2100" smtClean="0"/>
              <a:t>&lt;A href=</a:t>
            </a:r>
            <a:r>
              <a:rPr lang="en-US" altLang="zh-CN" sz="2100" smtClean="0">
                <a:latin typeface="Arial" charset="0"/>
              </a:rPr>
              <a:t>”</a:t>
            </a:r>
            <a:r>
              <a:rPr lang="en-US" altLang="zh-CN" sz="2100" smtClean="0"/>
              <a:t>URL</a:t>
            </a:r>
            <a:r>
              <a:rPr lang="en-US" altLang="zh-CN" sz="2100" smtClean="0">
                <a:latin typeface="Arial" charset="0"/>
              </a:rPr>
              <a:t>”</a:t>
            </a:r>
            <a:r>
              <a:rPr lang="en-US" altLang="zh-CN" sz="2100" smtClean="0"/>
              <a:t>&gt;</a:t>
            </a:r>
            <a:r>
              <a:rPr lang="zh-CN" altLang="en-US" sz="2100" smtClean="0"/>
              <a:t>来定义一个越文本链接项。</a:t>
            </a:r>
          </a:p>
          <a:p>
            <a:pPr eaLnBrk="1" hangingPunct="1">
              <a:lnSpc>
                <a:spcPct val="80000"/>
              </a:lnSpc>
            </a:pPr>
            <a:r>
              <a:rPr lang="en-US" altLang="zh-CN" sz="2100" smtClean="0"/>
              <a:t>Forms[]: </a:t>
            </a:r>
            <a:r>
              <a:rPr lang="zh-CN" altLang="en-US" sz="2100" smtClean="0"/>
              <a:t>在程序中使用多窗体时</a:t>
            </a:r>
            <a:r>
              <a:rPr lang="en-US" altLang="zh-CN" sz="2100" smtClean="0"/>
              <a:t>,</a:t>
            </a:r>
            <a:r>
              <a:rPr lang="zh-CN" altLang="en-US" sz="2100" smtClean="0"/>
              <a:t>建立该数组。</a:t>
            </a:r>
          </a:p>
          <a:p>
            <a:pPr eaLnBrk="1" hangingPunct="1">
              <a:lnSpc>
                <a:spcPct val="80000"/>
              </a:lnSpc>
            </a:pPr>
            <a:r>
              <a:rPr lang="en-US" altLang="zh-CN" sz="2100" smtClean="0"/>
              <a:t>Elements[]:</a:t>
            </a:r>
            <a:r>
              <a:rPr lang="zh-CN" altLang="en-US" sz="2100" smtClean="0"/>
              <a:t>在一个窗口中使用从个元素时</a:t>
            </a:r>
            <a:r>
              <a:rPr lang="en-US" altLang="zh-CN" sz="2100" smtClean="0"/>
              <a:t>,</a:t>
            </a:r>
            <a:r>
              <a:rPr lang="zh-CN" altLang="en-US" sz="2100" smtClean="0"/>
              <a:t>建立该数组。</a:t>
            </a:r>
          </a:p>
          <a:p>
            <a:pPr eaLnBrk="1" hangingPunct="1">
              <a:lnSpc>
                <a:spcPct val="80000"/>
              </a:lnSpc>
            </a:pPr>
            <a:r>
              <a:rPr lang="en-US" altLang="zh-CN" sz="2100" smtClean="0"/>
              <a:t>Frames[]:</a:t>
            </a:r>
            <a:r>
              <a:rPr lang="zh-CN" altLang="en-US" sz="2100" smtClean="0"/>
              <a:t>建立框架时</a:t>
            </a:r>
            <a:r>
              <a:rPr lang="en-US" altLang="zh-CN" sz="2100" smtClean="0"/>
              <a:t>,</a:t>
            </a:r>
            <a:r>
              <a:rPr lang="zh-CN" altLang="en-US" sz="2100" smtClean="0"/>
              <a:t>使用该数组</a:t>
            </a:r>
          </a:p>
          <a:p>
            <a:pPr eaLnBrk="1" hangingPunct="1">
              <a:lnSpc>
                <a:spcPct val="80000"/>
              </a:lnSpc>
            </a:pPr>
            <a:r>
              <a:rPr lang="en-US" altLang="zh-CN" sz="2100" smtClean="0"/>
              <a:t>anchors[]</a:t>
            </a:r>
            <a:r>
              <a:rPr lang="zh-CN" altLang="en-US" sz="2100" smtClean="0"/>
              <a:t>用于窗体的访问</a:t>
            </a:r>
            <a:r>
              <a:rPr lang="en-US" altLang="zh-CN" sz="2100" smtClean="0"/>
              <a:t>(</a:t>
            </a:r>
            <a:r>
              <a:rPr lang="zh-CN" altLang="en-US" sz="2100" smtClean="0"/>
              <a:t>它是通过</a:t>
            </a:r>
            <a:r>
              <a:rPr lang="en-US" altLang="zh-CN" sz="2100" smtClean="0"/>
              <a:t>《form name=</a:t>
            </a:r>
            <a:r>
              <a:rPr lang="en-US" altLang="zh-CN" sz="2100" smtClean="0">
                <a:latin typeface="Arial" charset="0"/>
              </a:rPr>
              <a:t>“</a:t>
            </a:r>
            <a:r>
              <a:rPr lang="en-US" altLang="zh-CN" sz="2100" smtClean="0"/>
              <a:t>form1</a:t>
            </a:r>
            <a:r>
              <a:rPr lang="en-US" altLang="zh-CN" sz="2100" smtClean="0">
                <a:latin typeface="Arial" charset="0"/>
              </a:rPr>
              <a:t>”</a:t>
            </a:r>
            <a:r>
              <a:rPr lang="en-US" altLang="zh-CN" sz="2100" smtClean="0"/>
              <a:t>》</a:t>
            </a:r>
            <a:r>
              <a:rPr lang="zh-CN" altLang="en-US" sz="2100" smtClean="0"/>
              <a:t>所指定的</a:t>
            </a:r>
            <a:r>
              <a:rPr lang="en-US" altLang="zh-CN" sz="2100" smtClean="0"/>
              <a:t>),link[]</a:t>
            </a:r>
            <a:r>
              <a:rPr lang="zh-CN" altLang="en-US" sz="2100" smtClean="0"/>
              <a:t>用于被链接到的锚点的访问</a:t>
            </a:r>
            <a:r>
              <a:rPr lang="en-US" altLang="zh-CN" sz="2100" smtClean="0"/>
              <a:t>(</a:t>
            </a:r>
            <a:r>
              <a:rPr lang="zh-CN" altLang="en-US" sz="2100" smtClean="0"/>
              <a:t>它是通过</a:t>
            </a:r>
            <a:r>
              <a:rPr lang="en-US" altLang="zh-CN" sz="2100" smtClean="0"/>
              <a:t>《a href=URL》</a:t>
            </a:r>
            <a:r>
              <a:rPr lang="zh-CN" altLang="en-US" sz="2100" smtClean="0"/>
              <a:t>所指定的</a:t>
            </a:r>
            <a:r>
              <a:rPr lang="en-US" altLang="zh-CN" sz="2100" smtClean="0"/>
              <a:t>)</a:t>
            </a:r>
            <a:r>
              <a:rPr lang="zh-CN" altLang="en-US" sz="2100" smtClean="0"/>
              <a:t>。</a:t>
            </a:r>
            <a:r>
              <a:rPr lang="en-US" altLang="zh-CN" sz="2100" smtClean="0"/>
              <a:t>Forms[]</a:t>
            </a:r>
            <a:r>
              <a:rPr lang="zh-CN" altLang="en-US" sz="2100" smtClean="0"/>
              <a:t>反映窗体的属性</a:t>
            </a:r>
            <a:r>
              <a:rPr lang="en-US" altLang="zh-CN" sz="2100" smtClean="0"/>
              <a:t>,</a:t>
            </a:r>
            <a:r>
              <a:rPr lang="zh-CN" altLang="en-US" sz="2100" smtClean="0"/>
              <a:t>而</a:t>
            </a:r>
            <a:r>
              <a:rPr lang="en-US" altLang="zh-CN" sz="2100" smtClean="0"/>
              <a:t>anchors[]</a:t>
            </a:r>
            <a:r>
              <a:rPr lang="zh-CN" altLang="en-US" sz="2100" smtClean="0"/>
              <a:t>反映</a:t>
            </a:r>
            <a:r>
              <a:rPr lang="en-US" altLang="zh-CN" sz="2100" smtClean="0"/>
              <a:t>Web</a:t>
            </a:r>
            <a:r>
              <a:rPr lang="zh-CN" altLang="en-US" sz="2100" smtClean="0"/>
              <a:t>页面中的链接属性。</a:t>
            </a:r>
            <a:br>
              <a:rPr lang="zh-CN" altLang="en-US" sz="2100" smtClean="0"/>
            </a:br>
            <a:endParaRPr lang="zh-CN" altLang="en-US" sz="2100" smtClean="0"/>
          </a:p>
        </p:txBody>
      </p:sp>
    </p:spTree>
    <p:extLst>
      <p:ext uri="{BB962C8B-B14F-4D97-AF65-F5344CB8AC3E}">
        <p14:creationId xmlns="" xmlns:p14="http://schemas.microsoft.com/office/powerpoint/2010/main" val="24865793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en-US" altLang="zh-CN" b="1" smtClean="0"/>
              <a:t>JavaScript</a:t>
            </a:r>
            <a:r>
              <a:rPr lang="zh-CN" altLang="en-US" b="1" smtClean="0"/>
              <a:t>对象系统的使用</a:t>
            </a:r>
            <a:r>
              <a:rPr lang="zh-CN" altLang="en-US" smtClean="0"/>
              <a:t> </a:t>
            </a:r>
          </a:p>
        </p:txBody>
      </p:sp>
      <p:sp>
        <p:nvSpPr>
          <p:cNvPr id="210947" name="Rectangle 3"/>
          <p:cNvSpPr>
            <a:spLocks noGrp="1" noChangeArrowheads="1"/>
          </p:cNvSpPr>
          <p:nvPr>
            <p:ph type="body" idx="1"/>
          </p:nvPr>
        </p:nvSpPr>
        <p:spPr/>
        <p:txBody>
          <a:bodyPr/>
          <a:lstStyle/>
          <a:p>
            <a:pPr eaLnBrk="1" hangingPunct="1"/>
            <a:r>
              <a:rPr lang="zh-CN" altLang="en-US" sz="2600" smtClean="0"/>
              <a:t>使用浏览器的内部对象系统</a:t>
            </a:r>
            <a:r>
              <a:rPr lang="en-US" altLang="zh-CN" sz="2600" smtClean="0"/>
              <a:t>, </a:t>
            </a:r>
            <a:r>
              <a:rPr lang="zh-CN" altLang="en-US" sz="2600" smtClean="0"/>
              <a:t>可实现与</a:t>
            </a:r>
            <a:r>
              <a:rPr lang="en-US" altLang="zh-CN" sz="2600" smtClean="0"/>
              <a:t>HTML</a:t>
            </a:r>
            <a:r>
              <a:rPr lang="zh-CN" altLang="en-US" sz="2600" smtClean="0"/>
              <a:t>文档进行交互。它的作用是将相关元素组织包装起来，提供给程序设计人员使用，从而减轻编程人的劳动，提高设计</a:t>
            </a:r>
            <a:r>
              <a:rPr lang="en-US" altLang="zh-CN" sz="2600" smtClean="0"/>
              <a:t>Web</a:t>
            </a:r>
            <a:r>
              <a:rPr lang="zh-CN" altLang="en-US" sz="2600" smtClean="0"/>
              <a:t>页面的能力。</a:t>
            </a:r>
          </a:p>
          <a:p>
            <a:pPr eaLnBrk="1" hangingPunct="1"/>
            <a:r>
              <a:rPr lang="zh-CN" altLang="en-US" sz="2600" smtClean="0"/>
              <a:t>编程人员利用这些对象，可以对</a:t>
            </a:r>
            <a:r>
              <a:rPr lang="en-US" altLang="zh-CN" sz="2600" smtClean="0"/>
              <a:t>WWW</a:t>
            </a:r>
            <a:r>
              <a:rPr lang="zh-CN" altLang="en-US" sz="2600" smtClean="0"/>
              <a:t>浏览器环境中的事件进行控制并作出处理。在</a:t>
            </a:r>
            <a:r>
              <a:rPr lang="en-US" altLang="zh-CN" sz="2600" smtClean="0"/>
              <a:t>JavaScript</a:t>
            </a:r>
            <a:r>
              <a:rPr lang="zh-CN" altLang="en-US" sz="2600" smtClean="0"/>
              <a:t>中提供了非常丰富的内部方法和属性</a:t>
            </a:r>
            <a:r>
              <a:rPr lang="en-US" altLang="zh-CN" sz="2600" smtClean="0"/>
              <a:t>,</a:t>
            </a:r>
            <a:r>
              <a:rPr lang="zh-CN" altLang="en-US" sz="2600" smtClean="0"/>
              <a:t>从而减轻了编程人员的工作</a:t>
            </a:r>
            <a:r>
              <a:rPr lang="en-US" altLang="zh-CN" sz="2600" smtClean="0"/>
              <a:t>,</a:t>
            </a:r>
            <a:r>
              <a:rPr lang="zh-CN" altLang="en-US" sz="2600" smtClean="0"/>
              <a:t>提高编程效率 </a:t>
            </a:r>
          </a:p>
        </p:txBody>
      </p:sp>
    </p:spTree>
    <p:extLst>
      <p:ext uri="{BB962C8B-B14F-4D97-AF65-F5344CB8AC3E}">
        <p14:creationId xmlns="" xmlns:p14="http://schemas.microsoft.com/office/powerpoint/2010/main" val="37594989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altLang="zh-CN" b="1" smtClean="0"/>
              <a:t>JavaScript</a:t>
            </a:r>
            <a:r>
              <a:rPr lang="zh-CN" altLang="en-US" b="1" smtClean="0"/>
              <a:t>对象系统</a:t>
            </a:r>
            <a:r>
              <a:rPr lang="zh-CN" altLang="en-US" smtClean="0"/>
              <a:t> </a:t>
            </a:r>
          </a:p>
        </p:txBody>
      </p:sp>
      <p:sp>
        <p:nvSpPr>
          <p:cNvPr id="211971" name="Rectangle 3"/>
          <p:cNvSpPr>
            <a:spLocks noGrp="1" noChangeArrowheads="1"/>
          </p:cNvSpPr>
          <p:nvPr>
            <p:ph type="body" idx="1"/>
          </p:nvPr>
        </p:nvSpPr>
        <p:spPr/>
        <p:txBody>
          <a:bodyPr/>
          <a:lstStyle/>
          <a:p>
            <a:pPr eaLnBrk="1" hangingPunct="1">
              <a:lnSpc>
                <a:spcPct val="90000"/>
              </a:lnSpc>
            </a:pPr>
            <a:r>
              <a:rPr lang="zh-CN" altLang="en-US" smtClean="0"/>
              <a:t>浏览器对象</a:t>
            </a:r>
            <a:r>
              <a:rPr lang="en-US" altLang="zh-CN" smtClean="0"/>
              <a:t>(Navigator) </a:t>
            </a:r>
          </a:p>
          <a:p>
            <a:pPr eaLnBrk="1" hangingPunct="1">
              <a:lnSpc>
                <a:spcPct val="90000"/>
              </a:lnSpc>
            </a:pPr>
            <a:r>
              <a:rPr lang="zh-CN" altLang="en-US" smtClean="0"/>
              <a:t>窗口对象</a:t>
            </a:r>
            <a:r>
              <a:rPr lang="en-US" altLang="zh-CN" smtClean="0"/>
              <a:t>(Window)  </a:t>
            </a:r>
          </a:p>
          <a:p>
            <a:pPr eaLnBrk="1" hangingPunct="1">
              <a:lnSpc>
                <a:spcPct val="90000"/>
              </a:lnSpc>
            </a:pPr>
            <a:r>
              <a:rPr lang="zh-CN" altLang="en-US" smtClean="0"/>
              <a:t>文档对象</a:t>
            </a:r>
            <a:r>
              <a:rPr lang="en-US" altLang="zh-CN" smtClean="0"/>
              <a:t>(Document) </a:t>
            </a:r>
          </a:p>
          <a:p>
            <a:pPr eaLnBrk="1" hangingPunct="1">
              <a:lnSpc>
                <a:spcPct val="90000"/>
              </a:lnSpc>
            </a:pPr>
            <a:r>
              <a:rPr lang="zh-CN" altLang="en-US" smtClean="0"/>
              <a:t>位置对象</a:t>
            </a:r>
            <a:r>
              <a:rPr lang="en-US" altLang="zh-CN" smtClean="0"/>
              <a:t>(Location) </a:t>
            </a:r>
          </a:p>
          <a:p>
            <a:pPr eaLnBrk="1" hangingPunct="1">
              <a:lnSpc>
                <a:spcPct val="90000"/>
              </a:lnSpc>
            </a:pPr>
            <a:r>
              <a:rPr lang="zh-CN" altLang="en-US" smtClean="0"/>
              <a:t>历史对象</a:t>
            </a:r>
            <a:r>
              <a:rPr lang="en-US" altLang="zh-CN" smtClean="0"/>
              <a:t>(History) </a:t>
            </a:r>
          </a:p>
          <a:p>
            <a:pPr eaLnBrk="1" hangingPunct="1">
              <a:lnSpc>
                <a:spcPct val="90000"/>
              </a:lnSpc>
            </a:pPr>
            <a:r>
              <a:rPr lang="zh-CN" altLang="en-US" smtClean="0"/>
              <a:t>在这些对象系统中</a:t>
            </a:r>
            <a:r>
              <a:rPr lang="en-US" altLang="zh-CN" smtClean="0"/>
              <a:t>,</a:t>
            </a:r>
            <a:r>
              <a:rPr lang="zh-CN" altLang="en-US" smtClean="0"/>
              <a:t>文档对象非常重要</a:t>
            </a:r>
            <a:r>
              <a:rPr lang="en-US" altLang="zh-CN" smtClean="0"/>
              <a:t>,</a:t>
            </a:r>
            <a:r>
              <a:rPr lang="zh-CN" altLang="en-US" smtClean="0"/>
              <a:t>它位于最低层</a:t>
            </a:r>
            <a:r>
              <a:rPr lang="en-US" altLang="zh-CN" smtClean="0"/>
              <a:t>,</a:t>
            </a:r>
            <a:r>
              <a:rPr lang="zh-CN" altLang="en-US" smtClean="0"/>
              <a:t>但对于我们实现</a:t>
            </a:r>
            <a:r>
              <a:rPr lang="en-US" altLang="zh-CN" smtClean="0"/>
              <a:t>Web</a:t>
            </a:r>
            <a:r>
              <a:rPr lang="zh-CN" altLang="en-US" smtClean="0"/>
              <a:t>页面信息交互起作关键作用。因而它是对象系统的核心部分。 </a:t>
            </a:r>
          </a:p>
        </p:txBody>
      </p:sp>
    </p:spTree>
    <p:extLst>
      <p:ext uri="{BB962C8B-B14F-4D97-AF65-F5344CB8AC3E}">
        <p14:creationId xmlns="" xmlns:p14="http://schemas.microsoft.com/office/powerpoint/2010/main" val="125351775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5"/>
          <p:cNvSpPr>
            <a:spLocks noGrp="1" noChangeArrowheads="1"/>
          </p:cNvSpPr>
          <p:nvPr>
            <p:ph type="title"/>
          </p:nvPr>
        </p:nvSpPr>
        <p:spPr/>
        <p:txBody>
          <a:bodyPr/>
          <a:lstStyle/>
          <a:p>
            <a:pPr eaLnBrk="1" hangingPunct="1"/>
            <a:r>
              <a:rPr lang="en-US" altLang="zh-CN" smtClean="0"/>
              <a:t>document</a:t>
            </a:r>
            <a:r>
              <a:rPr lang="zh-CN" altLang="en-US" smtClean="0"/>
              <a:t>对象的主要作用 </a:t>
            </a:r>
          </a:p>
        </p:txBody>
      </p:sp>
      <p:graphicFrame>
        <p:nvGraphicFramePr>
          <p:cNvPr id="149533" name="Group 29"/>
          <p:cNvGraphicFramePr>
            <a:graphicFrameLocks noGrp="1"/>
          </p:cNvGraphicFramePr>
          <p:nvPr>
            <p:ph sz="half" idx="1"/>
          </p:nvPr>
        </p:nvGraphicFramePr>
        <p:xfrm>
          <a:off x="609600" y="2362200"/>
          <a:ext cx="8001000" cy="1020886"/>
        </p:xfrm>
        <a:graphic>
          <a:graphicData uri="http://schemas.openxmlformats.org/drawingml/2006/table">
            <a:tbl>
              <a:tblPr/>
              <a:tblGrid>
                <a:gridCol w="1600200"/>
                <a:gridCol w="1600200"/>
                <a:gridCol w="1600200"/>
                <a:gridCol w="1600200"/>
                <a:gridCol w="1600200"/>
              </a:tblGrid>
              <a:tr h="53323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Links </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Anchor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Form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Method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Verdana" pitchFamily="34" charset="0"/>
                          <a:ea typeface="宋体" pitchFamily="2" charset="-122"/>
                        </a:rPr>
                        <a:t>Prop </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52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链接对象 </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锚对象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窗体对象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方法 </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chemeClr val="tx1"/>
                          </a:solidFill>
                          <a:effectLst/>
                          <a:latin typeface="Verdana" pitchFamily="34" charset="0"/>
                          <a:ea typeface="宋体" pitchFamily="2" charset="-122"/>
                        </a:rPr>
                        <a:t>对象 </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015" name="Rectangle 27"/>
          <p:cNvSpPr>
            <a:spLocks noGrp="1" noChangeArrowheads="1"/>
          </p:cNvSpPr>
          <p:nvPr>
            <p:ph type="body" sz="half" idx="2"/>
          </p:nvPr>
        </p:nvSpPr>
        <p:spPr/>
        <p:txBody>
          <a:bodyPr/>
          <a:lstStyle/>
          <a:p>
            <a:pPr eaLnBrk="1" hangingPunct="1"/>
            <a:r>
              <a:rPr lang="en-US" altLang="zh-CN" sz="2600" smtClean="0"/>
              <a:t>document</a:t>
            </a:r>
            <a:r>
              <a:rPr lang="zh-CN" altLang="en-US" sz="2600" smtClean="0"/>
              <a:t>对象的主要作用就是把这些基本的元素（如</a:t>
            </a:r>
            <a:r>
              <a:rPr lang="en-US" altLang="zh-CN" sz="2600" smtClean="0"/>
              <a:t>links,anchor</a:t>
            </a:r>
            <a:r>
              <a:rPr lang="zh-CN" altLang="en-US" sz="2600" smtClean="0"/>
              <a:t>等）包装起来，提供给编程人员使用。从另一个角度看，</a:t>
            </a:r>
            <a:r>
              <a:rPr lang="en-US" altLang="zh-CN" sz="2600" smtClean="0"/>
              <a:t>document</a:t>
            </a:r>
            <a:r>
              <a:rPr lang="zh-CN" altLang="en-US" sz="2600" smtClean="0"/>
              <a:t>对象中又是由属性和方法组成。 </a:t>
            </a:r>
          </a:p>
        </p:txBody>
      </p:sp>
    </p:spTree>
    <p:extLst>
      <p:ext uri="{BB962C8B-B14F-4D97-AF65-F5344CB8AC3E}">
        <p14:creationId xmlns="" xmlns:p14="http://schemas.microsoft.com/office/powerpoint/2010/main" val="289383609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zh-CN" altLang="en-US" smtClean="0"/>
              <a:t>文档对象中的</a:t>
            </a:r>
            <a:r>
              <a:rPr lang="en-US" altLang="zh-CN" smtClean="0"/>
              <a:t>attribute</a:t>
            </a:r>
            <a:r>
              <a:rPr lang="zh-CN" altLang="en-US" smtClean="0"/>
              <a:t>属性 </a:t>
            </a:r>
          </a:p>
        </p:txBody>
      </p:sp>
      <p:sp>
        <p:nvSpPr>
          <p:cNvPr id="214019" name="Rectangle 3"/>
          <p:cNvSpPr>
            <a:spLocks noGrp="1" noChangeArrowheads="1"/>
          </p:cNvSpPr>
          <p:nvPr>
            <p:ph type="body" idx="1"/>
          </p:nvPr>
        </p:nvSpPr>
        <p:spPr/>
        <p:txBody>
          <a:bodyPr/>
          <a:lstStyle/>
          <a:p>
            <a:pPr eaLnBrk="1" hangingPunct="1">
              <a:lnSpc>
                <a:spcPct val="80000"/>
              </a:lnSpc>
            </a:pPr>
            <a:r>
              <a:rPr lang="en-US" altLang="zh-CN" sz="2100" smtClean="0"/>
              <a:t>document</a:t>
            </a:r>
            <a:r>
              <a:rPr lang="zh-CN" altLang="en-US" sz="2100" smtClean="0"/>
              <a:t>对象中的</a:t>
            </a:r>
            <a:r>
              <a:rPr lang="en-US" altLang="zh-CN" sz="2100" smtClean="0"/>
              <a:t>attribute</a:t>
            </a:r>
            <a:r>
              <a:rPr lang="zh-CN" altLang="en-US" sz="2100" smtClean="0"/>
              <a:t>属性，主要用于在引用</a:t>
            </a:r>
            <a:r>
              <a:rPr lang="en-US" altLang="zh-CN" sz="2100" smtClean="0"/>
              <a:t>Href</a:t>
            </a:r>
            <a:r>
              <a:rPr lang="zh-CN" altLang="en-US" sz="2100" smtClean="0"/>
              <a:t>标识时，控制着有关颜色的格式和有关文档标题、文档原文件的</a:t>
            </a:r>
            <a:r>
              <a:rPr lang="en-US" altLang="zh-CN" sz="2100" smtClean="0"/>
              <a:t>URL</a:t>
            </a:r>
            <a:r>
              <a:rPr lang="zh-CN" altLang="en-US" sz="2100" smtClean="0"/>
              <a:t>以及文档最后更新的日期。这部分元素的主要含义如下：</a:t>
            </a:r>
            <a:br>
              <a:rPr lang="zh-CN" altLang="en-US" sz="2100" smtClean="0"/>
            </a:br>
            <a:r>
              <a:rPr lang="zh-CN" altLang="en-US" sz="2100" smtClean="0"/>
              <a:t>（１）链接颜色：</a:t>
            </a:r>
            <a:r>
              <a:rPr lang="en-US" altLang="zh-CN" sz="2100" smtClean="0"/>
              <a:t>alinkcolor</a:t>
            </a:r>
            <a:br>
              <a:rPr lang="en-US" altLang="zh-CN" sz="2100" smtClean="0"/>
            </a:br>
            <a:r>
              <a:rPr lang="zh-CN" altLang="en-US" sz="2100" smtClean="0"/>
              <a:t>这个元素主要用于，当选取一个链接时，链接对象本身的颜色就按</a:t>
            </a:r>
            <a:r>
              <a:rPr lang="en-US" altLang="zh-CN" sz="2100" smtClean="0"/>
              <a:t>alinkcolo r</a:t>
            </a:r>
            <a:r>
              <a:rPr lang="zh-CN" altLang="en-US" sz="2100" smtClean="0"/>
              <a:t>指定改变。</a:t>
            </a:r>
            <a:br>
              <a:rPr lang="zh-CN" altLang="en-US" sz="2100" smtClean="0"/>
            </a:br>
            <a:r>
              <a:rPr lang="zh-CN" altLang="en-US" sz="2100" smtClean="0"/>
              <a:t>（２）链接颜色：</a:t>
            </a:r>
            <a:r>
              <a:rPr lang="en-US" altLang="zh-CN" sz="2100" smtClean="0"/>
              <a:t>linkcolor</a:t>
            </a:r>
            <a:br>
              <a:rPr lang="en-US" altLang="zh-CN" sz="2100" smtClean="0"/>
            </a:br>
            <a:r>
              <a:rPr lang="zh-CN" altLang="en-US" sz="2100" smtClean="0"/>
              <a:t>当用户使用</a:t>
            </a:r>
            <a:r>
              <a:rPr lang="en-US" altLang="zh-CN" sz="2100" smtClean="0"/>
              <a:t>&lt;A Href=...&gt; Text string &lt;/A&gt;</a:t>
            </a:r>
            <a:r>
              <a:rPr lang="zh-CN" altLang="en-US" sz="2100" smtClean="0"/>
              <a:t>链接后，</a:t>
            </a:r>
            <a:r>
              <a:rPr lang="en-US" altLang="zh-CN" sz="2100" smtClean="0"/>
              <a:t>Textstring</a:t>
            </a:r>
            <a:r>
              <a:rPr lang="zh-CN" altLang="en-US" sz="2100" smtClean="0"/>
              <a:t>的颜色就会按</a:t>
            </a:r>
            <a:r>
              <a:rPr lang="en-US" altLang="zh-CN" sz="2100" smtClean="0"/>
              <a:t>Linkcolor</a:t>
            </a:r>
            <a:r>
              <a:rPr lang="zh-CN" altLang="en-US" sz="2100" smtClean="0"/>
              <a:t>所指定的颜色更新。</a:t>
            </a:r>
            <a:br>
              <a:rPr lang="zh-CN" altLang="en-US" sz="2100" smtClean="0"/>
            </a:br>
            <a:r>
              <a:rPr lang="zh-CN" altLang="en-US" sz="2100" smtClean="0"/>
              <a:t>（３）浏览过后的颜色：</a:t>
            </a:r>
            <a:r>
              <a:rPr lang="en-US" altLang="zh-CN" sz="2100" smtClean="0"/>
              <a:t>VlinkColor</a:t>
            </a:r>
            <a:br>
              <a:rPr lang="en-US" altLang="zh-CN" sz="2100" smtClean="0"/>
            </a:br>
            <a:r>
              <a:rPr lang="zh-CN" altLang="en-US" sz="2100" smtClean="0"/>
              <a:t>该属性表示的是已被浏览存储为已浏览过的链接颜色。</a:t>
            </a:r>
            <a:br>
              <a:rPr lang="zh-CN" altLang="en-US" sz="2100" smtClean="0"/>
            </a:br>
            <a:r>
              <a:rPr lang="zh-CN" altLang="en-US" sz="2100" smtClean="0"/>
              <a:t>（４）背景颜色：</a:t>
            </a:r>
            <a:r>
              <a:rPr lang="en-US" altLang="zh-CN" sz="2100" smtClean="0"/>
              <a:t>bgcolor</a:t>
            </a:r>
            <a:br>
              <a:rPr lang="en-US" altLang="zh-CN" sz="2100" smtClean="0"/>
            </a:br>
            <a:r>
              <a:rPr lang="zh-CN" altLang="en-US" sz="2100" smtClean="0"/>
              <a:t>该元素包含文档背景的颜色。</a:t>
            </a:r>
            <a:br>
              <a:rPr lang="zh-CN" altLang="en-US" sz="2100" smtClean="0"/>
            </a:br>
            <a:r>
              <a:rPr lang="zh-CN" altLang="en-US" sz="2100" smtClean="0"/>
              <a:t>（５）前景颜色：</a:t>
            </a:r>
            <a:r>
              <a:rPr lang="en-US" altLang="zh-CN" sz="2100" smtClean="0"/>
              <a:t>Fgcolor</a:t>
            </a:r>
            <a:br>
              <a:rPr lang="en-US" altLang="zh-CN" sz="2100" smtClean="0"/>
            </a:br>
            <a:r>
              <a:rPr lang="zh-CN" altLang="en-US" sz="2100" smtClean="0"/>
              <a:t>该元素包含</a:t>
            </a:r>
            <a:r>
              <a:rPr lang="en-US" altLang="zh-CN" sz="2100" smtClean="0"/>
              <a:t>HTML</a:t>
            </a:r>
            <a:r>
              <a:rPr lang="zh-CN" altLang="en-US" sz="2100" smtClean="0"/>
              <a:t>文档中文本的前景颜色。</a:t>
            </a:r>
            <a:br>
              <a:rPr lang="zh-CN" altLang="en-US" sz="2100" smtClean="0"/>
            </a:br>
            <a:endParaRPr lang="zh-CN" altLang="en-US" sz="2100" smtClean="0"/>
          </a:p>
        </p:txBody>
      </p:sp>
    </p:spTree>
    <p:extLst>
      <p:ext uri="{BB962C8B-B14F-4D97-AF65-F5344CB8AC3E}">
        <p14:creationId xmlns="" xmlns:p14="http://schemas.microsoft.com/office/powerpoint/2010/main" val="4415295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zh-CN" altLang="en-US" smtClean="0"/>
              <a:t>文档对象的基本元素 </a:t>
            </a:r>
          </a:p>
        </p:txBody>
      </p:sp>
      <p:sp>
        <p:nvSpPr>
          <p:cNvPr id="215043" name="Rectangle 3"/>
          <p:cNvSpPr>
            <a:spLocks noGrp="1" noChangeArrowheads="1"/>
          </p:cNvSpPr>
          <p:nvPr>
            <p:ph type="body" idx="1"/>
          </p:nvPr>
        </p:nvSpPr>
        <p:spPr/>
        <p:txBody>
          <a:bodyPr/>
          <a:lstStyle/>
          <a:p>
            <a:pPr eaLnBrk="1" hangingPunct="1">
              <a:lnSpc>
                <a:spcPct val="90000"/>
              </a:lnSpc>
            </a:pPr>
            <a:r>
              <a:rPr lang="zh-CN" altLang="en-US" sz="2100" smtClean="0"/>
              <a:t>（１）窗体属性：</a:t>
            </a:r>
            <a:br>
              <a:rPr lang="zh-CN" altLang="en-US" sz="2100" smtClean="0"/>
            </a:br>
            <a:r>
              <a:rPr lang="zh-CN" altLang="en-US" sz="2100" smtClean="0"/>
              <a:t>　　窗体属性是与</a:t>
            </a:r>
            <a:r>
              <a:rPr lang="en-US" altLang="zh-CN" sz="2100" smtClean="0"/>
              <a:t>HTML</a:t>
            </a:r>
            <a:r>
              <a:rPr lang="zh-CN" altLang="en-US" sz="2100" smtClean="0"/>
              <a:t>文档中</a:t>
            </a:r>
            <a:r>
              <a:rPr lang="en-US" altLang="zh-CN" sz="2100" smtClean="0"/>
              <a:t>&lt;Form&gt;...&lt;/Form&gt;</a:t>
            </a:r>
            <a:r>
              <a:rPr lang="zh-CN" altLang="en-US" sz="2100" smtClean="0"/>
              <a:t>相对应的一组对象在</a:t>
            </a:r>
            <a:r>
              <a:rPr lang="en-US" altLang="zh-CN" sz="2100" smtClean="0"/>
              <a:t>HTML</a:t>
            </a:r>
            <a:r>
              <a:rPr lang="zh-CN" altLang="en-US" sz="2100" smtClean="0"/>
              <a:t>文档所创建的窗体数，由</a:t>
            </a:r>
            <a:r>
              <a:rPr lang="en-US" altLang="zh-CN" sz="2100" smtClean="0"/>
              <a:t>length</a:t>
            </a:r>
            <a:r>
              <a:rPr lang="zh-CN" altLang="en-US" sz="2100" smtClean="0"/>
              <a:t>指定。通过</a:t>
            </a:r>
            <a:r>
              <a:rPr lang="en-US" altLang="zh-CN" sz="2100" smtClean="0"/>
              <a:t>document.forms.length</a:t>
            </a:r>
            <a:r>
              <a:rPr lang="zh-CN" altLang="en-US" sz="2100" smtClean="0"/>
              <a:t>反映该文档中所创建的窗体数目。</a:t>
            </a:r>
            <a:br>
              <a:rPr lang="zh-CN" altLang="en-US" sz="2100" smtClean="0"/>
            </a:br>
            <a:r>
              <a:rPr lang="zh-CN" altLang="en-US" sz="2100" smtClean="0"/>
              <a:t>（２）锚属性：</a:t>
            </a:r>
            <a:r>
              <a:rPr lang="en-US" altLang="zh-CN" sz="2100" smtClean="0"/>
              <a:t>anchors</a:t>
            </a:r>
            <a:br>
              <a:rPr lang="en-US" altLang="zh-CN" sz="2100" smtClean="0"/>
            </a:br>
            <a:r>
              <a:rPr lang="zh-CN" altLang="en-US" sz="2100" smtClean="0"/>
              <a:t>　　该属性中，包含了</a:t>
            </a:r>
            <a:r>
              <a:rPr lang="en-US" altLang="zh-CN" sz="2100" smtClean="0"/>
              <a:t>HTML</a:t>
            </a:r>
            <a:r>
              <a:rPr lang="zh-CN" altLang="en-US" sz="2100" smtClean="0"/>
              <a:t>文档的所有</a:t>
            </a:r>
            <a:r>
              <a:rPr lang="en-US" altLang="zh-CN" sz="2100" smtClean="0"/>
              <a:t>&lt;A&gt; &lt;/A&gt;</a:t>
            </a:r>
            <a:r>
              <a:rPr lang="zh-CN" altLang="en-US" sz="2100" smtClean="0"/>
              <a:t>标记为</a:t>
            </a:r>
            <a:r>
              <a:rPr lang="en-US" altLang="zh-CN" sz="2100" smtClean="0"/>
              <a:t>Name=...</a:t>
            </a:r>
            <a:r>
              <a:rPr lang="zh-CN" altLang="en-US" sz="2100" smtClean="0"/>
              <a:t>的语句标识。所有</a:t>
            </a:r>
            <a:r>
              <a:rPr lang="zh-CN" altLang="en-US" sz="2100" smtClean="0">
                <a:latin typeface="Arial" charset="0"/>
              </a:rPr>
              <a:t>“</a:t>
            </a:r>
            <a:r>
              <a:rPr lang="zh-CN" altLang="en-US" sz="2100" smtClean="0"/>
              <a:t>锚</a:t>
            </a:r>
            <a:r>
              <a:rPr lang="zh-CN" altLang="en-US" sz="2100" smtClean="0">
                <a:latin typeface="Arial" charset="0"/>
              </a:rPr>
              <a:t>”</a:t>
            </a:r>
            <a:r>
              <a:rPr lang="zh-CN" altLang="en-US" sz="2100" smtClean="0"/>
              <a:t>的数目保存在</a:t>
            </a:r>
            <a:r>
              <a:rPr lang="en-US" altLang="zh-CN" sz="2100" smtClean="0"/>
              <a:t>document.anchors.length</a:t>
            </a:r>
            <a:r>
              <a:rPr lang="zh-CN" altLang="en-US" sz="2100" smtClean="0"/>
              <a:t>中。</a:t>
            </a:r>
            <a:br>
              <a:rPr lang="zh-CN" altLang="en-US" sz="2100" smtClean="0"/>
            </a:br>
            <a:r>
              <a:rPr lang="zh-CN" altLang="en-US" sz="2100" smtClean="0"/>
              <a:t>（３）链接属性：</a:t>
            </a:r>
            <a:r>
              <a:rPr lang="en-US" altLang="zh-CN" sz="2100" smtClean="0"/>
              <a:t>links</a:t>
            </a:r>
            <a:br>
              <a:rPr lang="en-US" altLang="zh-CN" sz="2100" smtClean="0"/>
            </a:br>
            <a:r>
              <a:rPr lang="zh-CN" altLang="en-US" sz="2100" smtClean="0"/>
              <a:t>　　链接属性是指在文档中</a:t>
            </a:r>
            <a:r>
              <a:rPr lang="en-US" altLang="zh-CN" sz="2100" smtClean="0"/>
              <a:t>&lt;A&gt;...&lt;/A&gt;</a:t>
            </a:r>
            <a:r>
              <a:rPr lang="zh-CN" altLang="en-US" sz="2100" smtClean="0"/>
              <a:t>的由</a:t>
            </a:r>
            <a:r>
              <a:rPr lang="en-US" altLang="zh-CN" sz="2100" smtClean="0"/>
              <a:t>Href=...</a:t>
            </a:r>
            <a:r>
              <a:rPr lang="zh-CN" altLang="en-US" sz="2100" smtClean="0"/>
              <a:t>指定的数目，其链接数目保存在</a:t>
            </a:r>
            <a:r>
              <a:rPr lang="en-US" altLang="zh-CN" sz="2100" smtClean="0"/>
              <a:t>document.links.length</a:t>
            </a:r>
            <a:r>
              <a:rPr lang="zh-CN" altLang="en-US" sz="2100" smtClean="0"/>
              <a:t>中。 </a:t>
            </a:r>
          </a:p>
        </p:txBody>
      </p:sp>
    </p:spTree>
    <p:extLst>
      <p:ext uri="{BB962C8B-B14F-4D97-AF65-F5344CB8AC3E}">
        <p14:creationId xmlns="" xmlns:p14="http://schemas.microsoft.com/office/powerpoint/2010/main" val="9683882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en-US" altLang="zh-CN" b="1" smtClean="0"/>
              <a:t>JavaScript</a:t>
            </a:r>
            <a:r>
              <a:rPr lang="zh-CN" altLang="en-US" b="1" smtClean="0"/>
              <a:t>窗口及输入输出</a:t>
            </a:r>
            <a:r>
              <a:rPr lang="zh-CN" altLang="en-US" smtClean="0"/>
              <a:t> </a:t>
            </a:r>
          </a:p>
        </p:txBody>
      </p:sp>
      <p:sp>
        <p:nvSpPr>
          <p:cNvPr id="216067" name="Rectangle 3"/>
          <p:cNvSpPr>
            <a:spLocks noGrp="1" noChangeArrowheads="1"/>
          </p:cNvSpPr>
          <p:nvPr>
            <p:ph type="body" idx="1"/>
          </p:nvPr>
        </p:nvSpPr>
        <p:spPr/>
        <p:txBody>
          <a:bodyPr/>
          <a:lstStyle/>
          <a:p>
            <a:pPr eaLnBrk="1" hangingPunct="1"/>
            <a:r>
              <a:rPr lang="en-US" altLang="zh-CN" smtClean="0"/>
              <a:t>JavaScript</a:t>
            </a:r>
            <a:r>
              <a:rPr lang="zh-CN" altLang="en-US" smtClean="0"/>
              <a:t>是基于对象的脚本编程语言，那么它的输入输出就是通过对象来完成的。其中有关输入可通过窗口（</a:t>
            </a:r>
            <a:r>
              <a:rPr lang="en-US" altLang="zh-CN" smtClean="0"/>
              <a:t>Window</a:t>
            </a:r>
            <a:r>
              <a:rPr lang="zh-CN" altLang="en-US" smtClean="0"/>
              <a:t>）对象来完成，而输出可通过文档（</a:t>
            </a:r>
            <a:r>
              <a:rPr lang="en-US" altLang="zh-CN" smtClean="0"/>
              <a:t>document</a:t>
            </a:r>
            <a:r>
              <a:rPr lang="zh-CN" altLang="en-US" smtClean="0"/>
              <a:t>）对象的方法来实现。 </a:t>
            </a:r>
          </a:p>
        </p:txBody>
      </p:sp>
    </p:spTree>
    <p:extLst>
      <p:ext uri="{BB962C8B-B14F-4D97-AF65-F5344CB8AC3E}">
        <p14:creationId xmlns="" xmlns:p14="http://schemas.microsoft.com/office/powerpoint/2010/main" val="257355253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zh-CN" altLang="en-US" smtClean="0"/>
              <a:t>窗口及输入输出</a:t>
            </a:r>
          </a:p>
        </p:txBody>
      </p:sp>
      <p:sp>
        <p:nvSpPr>
          <p:cNvPr id="217091" name="Rectangle 3"/>
          <p:cNvSpPr>
            <a:spLocks noGrp="1" noChangeArrowheads="1"/>
          </p:cNvSpPr>
          <p:nvPr>
            <p:ph type="body" idx="1"/>
          </p:nvPr>
        </p:nvSpPr>
        <p:spPr/>
        <p:txBody>
          <a:bodyPr/>
          <a:lstStyle/>
          <a:p>
            <a:pPr eaLnBrk="1" hangingPunct="1">
              <a:lnSpc>
                <a:spcPct val="90000"/>
              </a:lnSpc>
            </a:pPr>
            <a:r>
              <a:rPr lang="zh-CN" altLang="en-US" sz="2100" smtClean="0"/>
              <a:t>请看下面例子：</a:t>
            </a:r>
            <a:br>
              <a:rPr lang="zh-CN" altLang="en-US" sz="2100" smtClean="0"/>
            </a:br>
            <a:r>
              <a:rPr lang="en-US" altLang="zh-CN" sz="2100" smtClean="0"/>
              <a:t>&lt;HTML&gt;</a:t>
            </a:r>
            <a:br>
              <a:rPr lang="en-US" altLang="zh-CN" sz="2100" smtClean="0"/>
            </a:br>
            <a:r>
              <a:rPr lang="en-US" altLang="zh-CN" sz="2100" smtClean="0"/>
              <a:t>&lt;Head&gt;</a:t>
            </a:r>
            <a:br>
              <a:rPr lang="en-US" altLang="zh-CN" sz="2100" smtClean="0"/>
            </a:br>
            <a:r>
              <a:rPr lang="en-US" altLang="zh-CN" sz="2100" smtClean="0"/>
              <a:t>&lt;script languaga="JavaScript"&gt;</a:t>
            </a:r>
            <a:br>
              <a:rPr lang="en-US" altLang="zh-CN" sz="2100" smtClean="0"/>
            </a:br>
            <a:r>
              <a:rPr lang="en-US" altLang="zh-CN" sz="2100" smtClean="0"/>
              <a:t>Var test=window.prompt("</a:t>
            </a:r>
            <a:r>
              <a:rPr lang="zh-CN" altLang="en-US" sz="2100" smtClean="0"/>
              <a:t>请输入数据</a:t>
            </a:r>
            <a:r>
              <a:rPr lang="en-US" altLang="zh-CN" sz="2100" smtClean="0"/>
              <a:t>:");</a:t>
            </a:r>
            <a:br>
              <a:rPr lang="en-US" altLang="zh-CN" sz="2100" smtClean="0"/>
            </a:br>
            <a:r>
              <a:rPr lang="en-US" altLang="zh-CN" sz="2100" smtClean="0"/>
              <a:t>document.write(test+"JavaScript</a:t>
            </a:r>
            <a:r>
              <a:rPr lang="zh-CN" altLang="en-US" sz="2100" smtClean="0"/>
              <a:t>输入输出的例子</a:t>
            </a:r>
            <a:r>
              <a:rPr lang="en-US" altLang="zh-CN" sz="2100" smtClean="0"/>
              <a:t>");</a:t>
            </a:r>
            <a:br>
              <a:rPr lang="en-US" altLang="zh-CN" sz="2100" smtClean="0"/>
            </a:br>
            <a:r>
              <a:rPr lang="en-US" altLang="zh-CN" sz="2100" smtClean="0"/>
              <a:t>&lt;/script&gt;</a:t>
            </a:r>
            <a:br>
              <a:rPr lang="en-US" altLang="zh-CN" sz="2100" smtClean="0"/>
            </a:br>
            <a:r>
              <a:rPr lang="en-US" altLang="zh-CN" sz="2100" smtClean="0"/>
              <a:t>&lt;/Head&gt;</a:t>
            </a:r>
            <a:br>
              <a:rPr lang="en-US" altLang="zh-CN" sz="2100" smtClean="0"/>
            </a:br>
            <a:r>
              <a:rPr lang="en-US" altLang="zh-CN" sz="2100" smtClean="0"/>
              <a:t>&lt;/HTML&gt; </a:t>
            </a:r>
            <a:br>
              <a:rPr lang="en-US" altLang="zh-CN" sz="2100" smtClean="0"/>
            </a:br>
            <a:r>
              <a:rPr lang="zh-CN" altLang="en-US" sz="2100" smtClean="0"/>
              <a:t>其中</a:t>
            </a:r>
            <a:r>
              <a:rPr lang="en-US" altLang="zh-CN" sz="2100" smtClean="0"/>
              <a:t>window.prompt()</a:t>
            </a:r>
            <a:r>
              <a:rPr lang="zh-CN" altLang="en-US" sz="2100" smtClean="0"/>
              <a:t>就是一个窗口对象的方法，其基本作用是，当装入</a:t>
            </a:r>
            <a:r>
              <a:rPr lang="en-US" altLang="zh-CN" sz="2100" smtClean="0"/>
              <a:t>Web</a:t>
            </a:r>
            <a:r>
              <a:rPr lang="zh-CN" altLang="en-US" sz="2100" smtClean="0"/>
              <a:t>页面时在屏幕上显示一个具有</a:t>
            </a:r>
            <a:r>
              <a:rPr lang="zh-CN" altLang="en-US" sz="2100" smtClean="0">
                <a:latin typeface="Arial" charset="0"/>
              </a:rPr>
              <a:t>“</a:t>
            </a:r>
            <a:r>
              <a:rPr lang="zh-CN" altLang="en-US" sz="2100" smtClean="0"/>
              <a:t>确定</a:t>
            </a:r>
            <a:r>
              <a:rPr lang="zh-CN" altLang="en-US" sz="2100" smtClean="0">
                <a:latin typeface="Arial" charset="0"/>
              </a:rPr>
              <a:t>”</a:t>
            </a:r>
            <a:r>
              <a:rPr lang="zh-CN" altLang="en-US" sz="2100" smtClean="0"/>
              <a:t>和</a:t>
            </a:r>
            <a:r>
              <a:rPr lang="zh-CN" altLang="en-US" sz="2100" smtClean="0">
                <a:latin typeface="Arial" charset="0"/>
              </a:rPr>
              <a:t>“</a:t>
            </a:r>
            <a:r>
              <a:rPr lang="zh-CN" altLang="en-US" sz="2100" smtClean="0"/>
              <a:t>取消</a:t>
            </a:r>
            <a:r>
              <a:rPr lang="zh-CN" altLang="en-US" sz="2100" smtClean="0">
                <a:latin typeface="Arial" charset="0"/>
              </a:rPr>
              <a:t>”</a:t>
            </a:r>
            <a:r>
              <a:rPr lang="zh-CN" altLang="en-US" sz="2100" smtClean="0"/>
              <a:t>的对话框，让你输出数据。</a:t>
            </a:r>
            <a:r>
              <a:rPr lang="en-US" altLang="zh-CN" sz="2100" smtClean="0"/>
              <a:t>document.writle</a:t>
            </a:r>
            <a:r>
              <a:rPr lang="zh-CN" altLang="en-US" sz="2100" smtClean="0"/>
              <a:t>是一个文档对象的方法，它的基本功能，是实现</a:t>
            </a:r>
            <a:r>
              <a:rPr lang="en-US" altLang="zh-CN" sz="2100" smtClean="0"/>
              <a:t>Web</a:t>
            </a:r>
            <a:r>
              <a:rPr lang="zh-CN" altLang="en-US" sz="2100" smtClean="0"/>
              <a:t>页面的输出显示。 </a:t>
            </a:r>
          </a:p>
        </p:txBody>
      </p:sp>
    </p:spTree>
    <p:extLst>
      <p:ext uri="{BB962C8B-B14F-4D97-AF65-F5344CB8AC3E}">
        <p14:creationId xmlns="" xmlns:p14="http://schemas.microsoft.com/office/powerpoint/2010/main" val="128611547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zh-CN" altLang="en-US" smtClean="0"/>
              <a:t>窗口对象 </a:t>
            </a:r>
          </a:p>
        </p:txBody>
      </p:sp>
      <p:sp>
        <p:nvSpPr>
          <p:cNvPr id="218115" name="Rectangle 3"/>
          <p:cNvSpPr>
            <a:spLocks noGrp="1" noChangeArrowheads="1"/>
          </p:cNvSpPr>
          <p:nvPr>
            <p:ph type="body" idx="1"/>
          </p:nvPr>
        </p:nvSpPr>
        <p:spPr/>
        <p:txBody>
          <a:bodyPr/>
          <a:lstStyle/>
          <a:p>
            <a:pPr eaLnBrk="1" hangingPunct="1">
              <a:lnSpc>
                <a:spcPct val="80000"/>
              </a:lnSpc>
            </a:pPr>
            <a:r>
              <a:rPr lang="zh-CN" altLang="en-US" sz="2600" smtClean="0"/>
              <a:t>该对象包括许多有用的属性、方法和事件驱动程序，编程人员可以利用这些对象控制浏览器窗口显示的各个方面，如对话框、框架等。在使用应注意以下几点：</a:t>
            </a:r>
            <a:br>
              <a:rPr lang="zh-CN" altLang="en-US" sz="2600" smtClean="0"/>
            </a:br>
            <a:r>
              <a:rPr lang="zh-CN" altLang="en-US" sz="2600" smtClean="0"/>
              <a:t>　该对象对应于</a:t>
            </a:r>
            <a:r>
              <a:rPr lang="en-US" altLang="zh-CN" sz="2600" smtClean="0"/>
              <a:t>HTML</a:t>
            </a:r>
            <a:r>
              <a:rPr lang="zh-CN" altLang="en-US" sz="2600" smtClean="0"/>
              <a:t>文档中的</a:t>
            </a:r>
            <a:r>
              <a:rPr lang="en-US" altLang="zh-CN" sz="2600" smtClean="0"/>
              <a:t>&lt;Body&gt;</a:t>
            </a:r>
            <a:r>
              <a:rPr lang="zh-CN" altLang="en-US" sz="2600" smtClean="0"/>
              <a:t>和</a:t>
            </a:r>
            <a:r>
              <a:rPr lang="en-US" altLang="zh-CN" sz="2600" smtClean="0"/>
              <a:t>&lt;FrameSet&gt;</a:t>
            </a:r>
            <a:r>
              <a:rPr lang="zh-CN" altLang="en-US" sz="2600" smtClean="0"/>
              <a:t>两种标识；</a:t>
            </a:r>
            <a:br>
              <a:rPr lang="zh-CN" altLang="en-US" sz="2600" smtClean="0"/>
            </a:br>
            <a:r>
              <a:rPr lang="zh-CN" altLang="en-US" sz="2600" smtClean="0"/>
              <a:t>　</a:t>
            </a:r>
            <a:r>
              <a:rPr lang="en-US" altLang="zh-CN" sz="2600" smtClean="0"/>
              <a:t>onload</a:t>
            </a:r>
            <a:r>
              <a:rPr lang="zh-CN" altLang="en-US" sz="2600" smtClean="0"/>
              <a:t>和</a:t>
            </a:r>
            <a:r>
              <a:rPr lang="en-US" altLang="zh-CN" sz="2600" smtClean="0"/>
              <a:t>onunload</a:t>
            </a:r>
            <a:r>
              <a:rPr lang="zh-CN" altLang="en-US" sz="2600" smtClean="0"/>
              <a:t>都是窗口对象属性；</a:t>
            </a:r>
            <a:br>
              <a:rPr lang="zh-CN" altLang="en-US" sz="2600" smtClean="0"/>
            </a:br>
            <a:r>
              <a:rPr lang="zh-CN" altLang="en-US" sz="2600" smtClean="0"/>
              <a:t>　在</a:t>
            </a:r>
            <a:r>
              <a:rPr lang="en-US" altLang="zh-CN" sz="2600" smtClean="0"/>
              <a:t>JavaScript</a:t>
            </a:r>
            <a:r>
              <a:rPr lang="zh-CN" altLang="en-US" sz="2600" smtClean="0"/>
              <a:t>脚本中可直接引用窗口对象。如：</a:t>
            </a:r>
            <a:br>
              <a:rPr lang="zh-CN" altLang="en-US" sz="2600" smtClean="0"/>
            </a:br>
            <a:r>
              <a:rPr lang="en-US" altLang="zh-CN" sz="2600" smtClean="0"/>
              <a:t>window.alert("</a:t>
            </a:r>
            <a:r>
              <a:rPr lang="zh-CN" altLang="en-US" sz="2600" smtClean="0"/>
              <a:t>窗口对象输入方法</a:t>
            </a:r>
            <a:r>
              <a:rPr lang="en-US" altLang="zh-CN" sz="2600" smtClean="0"/>
              <a:t>")</a:t>
            </a:r>
            <a:br>
              <a:rPr lang="en-US" altLang="zh-CN" sz="2600" smtClean="0"/>
            </a:br>
            <a:r>
              <a:rPr lang="zh-CN" altLang="en-US" sz="2600" smtClean="0"/>
              <a:t>可直接使用以下格式：</a:t>
            </a:r>
            <a:br>
              <a:rPr lang="zh-CN" altLang="en-US" sz="2600" smtClean="0"/>
            </a:br>
            <a:r>
              <a:rPr lang="en-US" altLang="zh-CN" sz="2600" smtClean="0"/>
              <a:t>alert("</a:t>
            </a:r>
            <a:r>
              <a:rPr lang="zh-CN" altLang="en-US" sz="2600" smtClean="0"/>
              <a:t>窗口对象输入方法</a:t>
            </a:r>
            <a:r>
              <a:rPr lang="en-US" altLang="zh-CN" sz="2600" smtClean="0"/>
              <a:t>")</a:t>
            </a:r>
            <a:br>
              <a:rPr lang="en-US" altLang="zh-CN" sz="2600" smtClean="0"/>
            </a:br>
            <a:endParaRPr lang="en-US" altLang="zh-CN" sz="2600" smtClean="0"/>
          </a:p>
        </p:txBody>
      </p:sp>
    </p:spTree>
    <p:extLst>
      <p:ext uri="{BB962C8B-B14F-4D97-AF65-F5344CB8AC3E}">
        <p14:creationId xmlns="" xmlns:p14="http://schemas.microsoft.com/office/powerpoint/2010/main" val="27386201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r>
              <a:rPr lang="zh-CN" altLang="en-US" smtClean="0"/>
              <a:t>窗口对象的事件驱动 </a:t>
            </a:r>
          </a:p>
        </p:txBody>
      </p:sp>
      <p:sp>
        <p:nvSpPr>
          <p:cNvPr id="219139" name="Rectangle 3"/>
          <p:cNvSpPr>
            <a:spLocks noGrp="1" noChangeArrowheads="1"/>
          </p:cNvSpPr>
          <p:nvPr>
            <p:ph type="body" idx="1"/>
          </p:nvPr>
        </p:nvSpPr>
        <p:spPr/>
        <p:txBody>
          <a:bodyPr/>
          <a:lstStyle/>
          <a:p>
            <a:pPr eaLnBrk="1" hangingPunct="1"/>
            <a:r>
              <a:rPr lang="zh-CN" altLang="en-US" smtClean="0"/>
              <a:t>窗口对象主要有装入</a:t>
            </a:r>
            <a:r>
              <a:rPr lang="en-US" altLang="zh-CN" smtClean="0"/>
              <a:t>Web</a:t>
            </a:r>
            <a:r>
              <a:rPr lang="zh-CN" altLang="en-US" smtClean="0"/>
              <a:t>文档事件</a:t>
            </a:r>
            <a:r>
              <a:rPr lang="en-US" altLang="zh-CN" smtClean="0"/>
              <a:t>onload</a:t>
            </a:r>
            <a:r>
              <a:rPr lang="zh-CN" altLang="en-US" smtClean="0"/>
              <a:t>和卸载时</a:t>
            </a:r>
            <a:r>
              <a:rPr lang="en-US" altLang="zh-CN" smtClean="0"/>
              <a:t>onunload</a:t>
            </a:r>
            <a:r>
              <a:rPr lang="zh-CN" altLang="en-US" smtClean="0"/>
              <a:t>事件。用于文档载入和停止载入时开始和停止更新文档。 </a:t>
            </a:r>
          </a:p>
        </p:txBody>
      </p:sp>
    </p:spTree>
    <p:extLst>
      <p:ext uri="{BB962C8B-B14F-4D97-AF65-F5344CB8AC3E}">
        <p14:creationId xmlns="" xmlns:p14="http://schemas.microsoft.com/office/powerpoint/2010/main" val="2801870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t>1.2 JavaScript</a:t>
            </a:r>
            <a:r>
              <a:rPr lang="zh-CN" altLang="en-US" smtClean="0"/>
              <a:t>编写工具  </a:t>
            </a:r>
          </a:p>
        </p:txBody>
      </p:sp>
      <p:sp>
        <p:nvSpPr>
          <p:cNvPr id="20483" name="Rectangle 3"/>
          <p:cNvSpPr>
            <a:spLocks noGrp="1" noChangeArrowheads="1"/>
          </p:cNvSpPr>
          <p:nvPr>
            <p:ph type="body" idx="1"/>
          </p:nvPr>
        </p:nvSpPr>
        <p:spPr/>
        <p:txBody>
          <a:bodyPr/>
          <a:lstStyle/>
          <a:p>
            <a:pPr eaLnBrk="1" hangingPunct="1"/>
            <a:r>
              <a:rPr lang="zh-CN" altLang="en-US" b="1" dirty="0" smtClean="0"/>
              <a:t>常用工具：</a:t>
            </a:r>
          </a:p>
          <a:p>
            <a:pPr eaLnBrk="1" hangingPunct="1">
              <a:buFont typeface="Wingdings" pitchFamily="2" charset="2"/>
              <a:buNone/>
            </a:pPr>
            <a:r>
              <a:rPr lang="zh-CN" altLang="en-US" b="1" dirty="0" smtClean="0"/>
              <a:t>    记事本、</a:t>
            </a:r>
            <a:r>
              <a:rPr lang="en-US" altLang="zh-CN" b="1" dirty="0" smtClean="0"/>
              <a:t>FrontPage</a:t>
            </a:r>
            <a:r>
              <a:rPr lang="zh-CN" altLang="en-US" b="1" dirty="0" smtClean="0"/>
              <a:t>、</a:t>
            </a:r>
            <a:r>
              <a:rPr lang="en-US" altLang="zh-CN" b="1" dirty="0" smtClean="0"/>
              <a:t>Dreamweaver</a:t>
            </a:r>
            <a:r>
              <a:rPr lang="zh-CN" altLang="en-US" b="1" dirty="0" smtClean="0"/>
              <a:t>、</a:t>
            </a:r>
          </a:p>
          <a:p>
            <a:pPr eaLnBrk="1" hangingPunct="1">
              <a:buFont typeface="Wingdings" pitchFamily="2" charset="2"/>
              <a:buNone/>
            </a:pPr>
            <a:r>
              <a:rPr lang="zh-CN" altLang="en-US" b="1" dirty="0" smtClean="0"/>
              <a:t>	</a:t>
            </a:r>
            <a:r>
              <a:rPr lang="en-US" altLang="zh-CN" b="1" dirty="0" smtClean="0"/>
              <a:t>Firebug</a:t>
            </a:r>
            <a:r>
              <a:rPr lang="zh-CN" altLang="en-US" b="1" dirty="0" smtClean="0"/>
              <a:t>、</a:t>
            </a:r>
            <a:r>
              <a:rPr lang="en-US" altLang="zh-CN" b="1" dirty="0" err="1" smtClean="0"/>
              <a:t>UltraEdit</a:t>
            </a:r>
            <a:r>
              <a:rPr lang="zh-CN" altLang="en-US" b="1" dirty="0" smtClean="0"/>
              <a:t>等。</a:t>
            </a:r>
          </a:p>
          <a:p>
            <a:pPr eaLnBrk="1" hangingPunct="1">
              <a:buFont typeface="Wingdings" pitchFamily="2" charset="2"/>
              <a:buNone/>
            </a:pPr>
            <a:endParaRPr lang="zh-CN" altLang="en-US" b="1" dirty="0" smtClean="0"/>
          </a:p>
          <a:p>
            <a:pPr eaLnBrk="1" hangingPunct="1">
              <a:buFont typeface="Wingdings" pitchFamily="2" charset="2"/>
              <a:buNone/>
            </a:pPr>
            <a:r>
              <a:rPr lang="zh-CN" altLang="en-US" b="1" dirty="0" smtClean="0"/>
              <a:t>注意：在编辑器中编写完页面后，保存</a:t>
            </a:r>
          </a:p>
          <a:p>
            <a:pPr eaLnBrk="1" hangingPunct="1">
              <a:buFont typeface="Wingdings" pitchFamily="2" charset="2"/>
              <a:buNone/>
            </a:pPr>
            <a:r>
              <a:rPr lang="zh-CN" altLang="en-US" b="1" dirty="0" smtClean="0"/>
              <a:t>为</a:t>
            </a:r>
            <a:r>
              <a:rPr lang="en-US" altLang="zh-CN" b="1" dirty="0" smtClean="0"/>
              <a:t>.</a:t>
            </a:r>
            <a:r>
              <a:rPr lang="en-US" altLang="zh-CN" b="1" dirty="0" err="1" smtClean="0"/>
              <a:t>htm</a:t>
            </a:r>
            <a:r>
              <a:rPr lang="zh-CN" altLang="en-US" b="1" dirty="0" smtClean="0"/>
              <a:t>或者</a:t>
            </a:r>
            <a:r>
              <a:rPr lang="en-US" altLang="zh-CN" b="1" dirty="0" smtClean="0"/>
              <a:t>.html</a:t>
            </a:r>
            <a:r>
              <a:rPr lang="zh-CN" altLang="en-US" b="1" dirty="0" smtClean="0"/>
              <a:t>文件。</a:t>
            </a:r>
          </a:p>
        </p:txBody>
      </p:sp>
    </p:spTree>
    <p:extLst>
      <p:ext uri="{BB962C8B-B14F-4D97-AF65-F5344CB8AC3E}">
        <p14:creationId xmlns="" xmlns:p14="http://schemas.microsoft.com/office/powerpoint/2010/main" val="171077079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zh-CN" altLang="en-US" smtClean="0"/>
              <a:t>窗口对象的方法 </a:t>
            </a:r>
          </a:p>
        </p:txBody>
      </p:sp>
      <p:sp>
        <p:nvSpPr>
          <p:cNvPr id="220163" name="Rectangle 3"/>
          <p:cNvSpPr>
            <a:spLocks noGrp="1" noChangeArrowheads="1"/>
          </p:cNvSpPr>
          <p:nvPr>
            <p:ph type="body" idx="1"/>
          </p:nvPr>
        </p:nvSpPr>
        <p:spPr/>
        <p:txBody>
          <a:bodyPr/>
          <a:lstStyle/>
          <a:p>
            <a:pPr eaLnBrk="1" hangingPunct="1">
              <a:lnSpc>
                <a:spcPct val="90000"/>
              </a:lnSpc>
            </a:pPr>
            <a:r>
              <a:rPr lang="zh-CN" altLang="en-US" sz="2100" smtClean="0"/>
              <a:t>窗口对象的方法主要用来提供信息或输入数据以及创建一个新的窗口。</a:t>
            </a:r>
            <a:br>
              <a:rPr lang="zh-CN" altLang="en-US" sz="2100" smtClean="0"/>
            </a:br>
            <a:r>
              <a:rPr lang="zh-CN" altLang="en-US" sz="2100" smtClean="0"/>
              <a:t>　　创建一个新窗口</a:t>
            </a:r>
            <a:r>
              <a:rPr lang="en-US" altLang="zh-CN" sz="2100" smtClean="0"/>
              <a:t>open()</a:t>
            </a:r>
            <a:br>
              <a:rPr lang="en-US" altLang="zh-CN" sz="2100" smtClean="0"/>
            </a:br>
            <a:r>
              <a:rPr lang="zh-CN" altLang="en-US" sz="2100" smtClean="0"/>
              <a:t>使用</a:t>
            </a:r>
            <a:r>
              <a:rPr lang="en-US" altLang="zh-CN" sz="2100" smtClean="0"/>
              <a:t>window.open</a:t>
            </a:r>
            <a:r>
              <a:rPr lang="zh-CN" altLang="en-US" sz="2100" smtClean="0"/>
              <a:t>（参数表）方法可以创建一个新的窗口。其中参数表提供有窗口的主要特性和文档及窗口的命名。</a:t>
            </a:r>
            <a:br>
              <a:rPr lang="zh-CN" altLang="en-US" sz="2100" smtClean="0"/>
            </a:br>
            <a:r>
              <a:rPr lang="zh-CN" altLang="en-US" sz="2100" smtClean="0"/>
              <a:t>　　具有</a:t>
            </a:r>
            <a:r>
              <a:rPr lang="en-US" altLang="zh-CN" sz="2100" smtClean="0"/>
              <a:t>OK</a:t>
            </a:r>
            <a:r>
              <a:rPr lang="zh-CN" altLang="en-US" sz="2100" smtClean="0"/>
              <a:t>按钮的对话框</a:t>
            </a:r>
            <a:br>
              <a:rPr lang="zh-CN" altLang="en-US" sz="2100" smtClean="0"/>
            </a:br>
            <a:r>
              <a:rPr lang="en-US" altLang="zh-CN" sz="2100" smtClean="0"/>
              <a:t>alert()</a:t>
            </a:r>
            <a:r>
              <a:rPr lang="zh-CN" altLang="en-US" sz="2100" smtClean="0"/>
              <a:t>方法能创建一个具有</a:t>
            </a:r>
            <a:r>
              <a:rPr lang="en-US" altLang="zh-CN" sz="2100" smtClean="0"/>
              <a:t>OK</a:t>
            </a:r>
            <a:r>
              <a:rPr lang="zh-CN" altLang="en-US" sz="2100" smtClean="0"/>
              <a:t>按钮的对话框。</a:t>
            </a:r>
            <a:br>
              <a:rPr lang="zh-CN" altLang="en-US" sz="2100" smtClean="0"/>
            </a:br>
            <a:r>
              <a:rPr lang="zh-CN" altLang="en-US" sz="2100" smtClean="0"/>
              <a:t>　　具有</a:t>
            </a:r>
            <a:r>
              <a:rPr lang="en-US" altLang="zh-CN" sz="2100" smtClean="0"/>
              <a:t>OK</a:t>
            </a:r>
            <a:r>
              <a:rPr lang="zh-CN" altLang="en-US" sz="2100" smtClean="0"/>
              <a:t>和</a:t>
            </a:r>
            <a:r>
              <a:rPr lang="en-US" altLang="zh-CN" sz="2100" smtClean="0"/>
              <a:t>Cancel</a:t>
            </a:r>
            <a:r>
              <a:rPr lang="zh-CN" altLang="en-US" sz="2100" smtClean="0"/>
              <a:t>按钮的对话框</a:t>
            </a:r>
            <a:br>
              <a:rPr lang="zh-CN" altLang="en-US" sz="2100" smtClean="0"/>
            </a:br>
            <a:r>
              <a:rPr lang="en-US" altLang="zh-CN" sz="2100" smtClean="0"/>
              <a:t>confirm()</a:t>
            </a:r>
            <a:r>
              <a:rPr lang="zh-CN" altLang="en-US" sz="2100" smtClean="0"/>
              <a:t>方法为编程人员提供一个具有两个按钮的对话框。</a:t>
            </a:r>
            <a:br>
              <a:rPr lang="zh-CN" altLang="en-US" sz="2100" smtClean="0"/>
            </a:br>
            <a:r>
              <a:rPr lang="zh-CN" altLang="en-US" sz="2100" smtClean="0"/>
              <a:t>　　具有输入信息的对话框</a:t>
            </a:r>
            <a:br>
              <a:rPr lang="zh-CN" altLang="en-US" sz="2100" smtClean="0"/>
            </a:br>
            <a:r>
              <a:rPr lang="en-US" altLang="zh-CN" sz="2100" smtClean="0"/>
              <a:t>prompt()</a:t>
            </a:r>
            <a:r>
              <a:rPr lang="zh-CN" altLang="en-US" sz="2100" smtClean="0"/>
              <a:t>方法允许用户在对话框中输入信息，并可使用默认值，其基本格式如下</a:t>
            </a:r>
            <a:r>
              <a:rPr lang="en-US" altLang="zh-CN" sz="2100" smtClean="0"/>
              <a:t>prompt</a:t>
            </a:r>
            <a:r>
              <a:rPr lang="zh-CN" altLang="en-US" sz="2100" smtClean="0"/>
              <a:t>（</a:t>
            </a:r>
            <a:r>
              <a:rPr lang="zh-CN" altLang="en-US" sz="2100" smtClean="0">
                <a:latin typeface="Arial" charset="0"/>
              </a:rPr>
              <a:t>“</a:t>
            </a:r>
            <a:r>
              <a:rPr lang="zh-CN" altLang="en-US" sz="2100" smtClean="0"/>
              <a:t>提示信息</a:t>
            </a:r>
            <a:r>
              <a:rPr lang="zh-CN" altLang="en-US" sz="2100" smtClean="0">
                <a:latin typeface="Arial" charset="0"/>
              </a:rPr>
              <a:t>”</a:t>
            </a:r>
            <a:r>
              <a:rPr lang="zh-CN" altLang="en-US" sz="2100" smtClean="0"/>
              <a:t>，默认值）。</a:t>
            </a:r>
            <a:br>
              <a:rPr lang="zh-CN" altLang="en-US" sz="2100" smtClean="0"/>
            </a:br>
            <a:endParaRPr lang="zh-CN" altLang="en-US" sz="2100" smtClean="0"/>
          </a:p>
        </p:txBody>
      </p:sp>
    </p:spTree>
    <p:extLst>
      <p:ext uri="{BB962C8B-B14F-4D97-AF65-F5344CB8AC3E}">
        <p14:creationId xmlns="" xmlns:p14="http://schemas.microsoft.com/office/powerpoint/2010/main" val="210944597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r>
              <a:rPr lang="zh-CN" altLang="en-US" smtClean="0"/>
              <a:t>窗口对象中的属性</a:t>
            </a:r>
          </a:p>
        </p:txBody>
      </p:sp>
      <p:sp>
        <p:nvSpPr>
          <p:cNvPr id="221187" name="Rectangle 3"/>
          <p:cNvSpPr>
            <a:spLocks noGrp="1" noChangeArrowheads="1"/>
          </p:cNvSpPr>
          <p:nvPr>
            <p:ph type="body" idx="1"/>
          </p:nvPr>
        </p:nvSpPr>
        <p:spPr/>
        <p:txBody>
          <a:bodyPr/>
          <a:lstStyle/>
          <a:p>
            <a:pPr eaLnBrk="1" hangingPunct="1">
              <a:lnSpc>
                <a:spcPct val="80000"/>
              </a:lnSpc>
            </a:pPr>
            <a:r>
              <a:rPr lang="zh-CN" altLang="en-US" sz="1900" smtClean="0"/>
              <a:t>窗口对象中的属性主要用来对浏览器中存在的各种窗口和框架的引用，其主要属性有以下几个：</a:t>
            </a:r>
            <a:br>
              <a:rPr lang="zh-CN" altLang="en-US" sz="1900" smtClean="0"/>
            </a:br>
            <a:r>
              <a:rPr lang="zh-CN" altLang="en-US" sz="1900" smtClean="0"/>
              <a:t>（１）</a:t>
            </a:r>
            <a:r>
              <a:rPr lang="en-US" altLang="zh-CN" sz="1900" smtClean="0"/>
              <a:t>frames </a:t>
            </a:r>
            <a:r>
              <a:rPr lang="zh-CN" altLang="en-US" sz="1900" smtClean="0"/>
              <a:t>确文档中帧的数目</a:t>
            </a:r>
            <a:br>
              <a:rPr lang="zh-CN" altLang="en-US" sz="1900" smtClean="0"/>
            </a:br>
            <a:r>
              <a:rPr lang="en-US" altLang="zh-CN" sz="1900" smtClean="0"/>
              <a:t>frames</a:t>
            </a:r>
            <a:r>
              <a:rPr lang="zh-CN" altLang="en-US" sz="1900" smtClean="0"/>
              <a:t>（帧）作为实现一个窗口的分隔操作，起到非常有用的作用，在使用注意以下几点：</a:t>
            </a:r>
            <a:br>
              <a:rPr lang="zh-CN" altLang="en-US" sz="1900" smtClean="0"/>
            </a:br>
            <a:r>
              <a:rPr lang="zh-CN" altLang="en-US" sz="1900" smtClean="0"/>
              <a:t>　　</a:t>
            </a:r>
            <a:r>
              <a:rPr lang="en-US" altLang="zh-CN" sz="1900" smtClean="0"/>
              <a:t>frames</a:t>
            </a:r>
            <a:r>
              <a:rPr lang="zh-CN" altLang="en-US" sz="1900" smtClean="0"/>
              <a:t>属性是通过</a:t>
            </a:r>
            <a:r>
              <a:rPr lang="en-US" altLang="zh-CN" sz="1900" smtClean="0"/>
              <a:t>HTML</a:t>
            </a:r>
            <a:r>
              <a:rPr lang="zh-CN" altLang="en-US" sz="1900" smtClean="0"/>
              <a:t>标识</a:t>
            </a:r>
            <a:r>
              <a:rPr lang="en-US" altLang="zh-CN" sz="1900" smtClean="0"/>
              <a:t>&lt;Frames&gt;</a:t>
            </a:r>
            <a:r>
              <a:rPr lang="zh-CN" altLang="en-US" sz="1900" smtClean="0"/>
              <a:t>的顺序来引用的，它包含了一个窗口中的全部帧数。</a:t>
            </a:r>
            <a:br>
              <a:rPr lang="zh-CN" altLang="en-US" sz="1900" smtClean="0"/>
            </a:br>
            <a:r>
              <a:rPr lang="zh-CN" altLang="en-US" sz="1900" smtClean="0"/>
              <a:t>　　帧本身已是一类窗口，继承了窗口对象所有的全部属性和方法。</a:t>
            </a:r>
            <a:br>
              <a:rPr lang="zh-CN" altLang="en-US" sz="1900" smtClean="0"/>
            </a:br>
            <a:r>
              <a:rPr lang="zh-CN" altLang="en-US" sz="1900" smtClean="0"/>
              <a:t>（２）</a:t>
            </a:r>
            <a:r>
              <a:rPr lang="en-US" altLang="zh-CN" sz="1900" smtClean="0"/>
              <a:t>Parent </a:t>
            </a:r>
            <a:r>
              <a:rPr lang="zh-CN" altLang="en-US" sz="1900" smtClean="0"/>
              <a:t>指明当前窗口或帧的父窗口。</a:t>
            </a:r>
            <a:br>
              <a:rPr lang="zh-CN" altLang="en-US" sz="1900" smtClean="0"/>
            </a:br>
            <a:r>
              <a:rPr lang="zh-CN" altLang="en-US" sz="1900" smtClean="0"/>
              <a:t>（３）</a:t>
            </a:r>
            <a:r>
              <a:rPr lang="en-US" altLang="zh-CN" sz="1900" smtClean="0"/>
              <a:t>defaultstatus:</a:t>
            </a:r>
            <a:r>
              <a:rPr lang="zh-CN" altLang="en-US" sz="1900" smtClean="0"/>
              <a:t>默认状态，它的值显示在窗口的状态栏中。</a:t>
            </a:r>
            <a:br>
              <a:rPr lang="zh-CN" altLang="en-US" sz="1900" smtClean="0"/>
            </a:br>
            <a:r>
              <a:rPr lang="zh-CN" altLang="en-US" sz="1900" smtClean="0"/>
              <a:t>（４）</a:t>
            </a:r>
            <a:r>
              <a:rPr lang="en-US" altLang="zh-CN" sz="1900" smtClean="0"/>
              <a:t>status:</a:t>
            </a:r>
            <a:r>
              <a:rPr lang="zh-CN" altLang="en-US" sz="1900" smtClean="0"/>
              <a:t>包含文档窗口中帧中的当前信息。</a:t>
            </a:r>
            <a:br>
              <a:rPr lang="zh-CN" altLang="en-US" sz="1900" smtClean="0"/>
            </a:br>
            <a:r>
              <a:rPr lang="zh-CN" altLang="en-US" sz="1900" smtClean="0"/>
              <a:t>（５）</a:t>
            </a:r>
            <a:r>
              <a:rPr lang="en-US" altLang="zh-CN" sz="1900" smtClean="0"/>
              <a:t>top:</a:t>
            </a:r>
            <a:r>
              <a:rPr lang="zh-CN" altLang="en-US" sz="1900" smtClean="0"/>
              <a:t>包括的是用以实现所有的下级窗口的窗口。</a:t>
            </a:r>
            <a:br>
              <a:rPr lang="zh-CN" altLang="en-US" sz="1900" smtClean="0"/>
            </a:br>
            <a:r>
              <a:rPr lang="zh-CN" altLang="en-US" sz="1900" smtClean="0"/>
              <a:t>（６）</a:t>
            </a:r>
            <a:r>
              <a:rPr lang="en-US" altLang="zh-CN" sz="1900" smtClean="0"/>
              <a:t>window.</a:t>
            </a:r>
            <a:r>
              <a:rPr lang="zh-CN" altLang="en-US" sz="1900" smtClean="0"/>
              <a:t>指的是当前窗口</a:t>
            </a:r>
            <a:br>
              <a:rPr lang="zh-CN" altLang="en-US" sz="1900" smtClean="0"/>
            </a:br>
            <a:r>
              <a:rPr lang="zh-CN" altLang="en-US" sz="1900" smtClean="0"/>
              <a:t>（７）</a:t>
            </a:r>
            <a:r>
              <a:rPr lang="en-US" altLang="zh-CN" sz="1900" smtClean="0"/>
              <a:t>self:</a:t>
            </a:r>
            <a:r>
              <a:rPr lang="zh-CN" altLang="en-US" sz="1900" smtClean="0"/>
              <a:t>引用当前窗口。</a:t>
            </a:r>
            <a:br>
              <a:rPr lang="zh-CN" altLang="en-US" sz="1900" smtClean="0"/>
            </a:br>
            <a:endParaRPr lang="zh-CN" altLang="en-US" sz="1900" smtClean="0"/>
          </a:p>
        </p:txBody>
      </p:sp>
    </p:spTree>
    <p:extLst>
      <p:ext uri="{BB962C8B-B14F-4D97-AF65-F5344CB8AC3E}">
        <p14:creationId xmlns="" xmlns:p14="http://schemas.microsoft.com/office/powerpoint/2010/main" val="352844233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zh-CN" altLang="en-US" smtClean="0"/>
              <a:t>输出流及文档对象</a:t>
            </a:r>
          </a:p>
        </p:txBody>
      </p:sp>
      <p:sp>
        <p:nvSpPr>
          <p:cNvPr id="222211" name="Rectangle 3"/>
          <p:cNvSpPr>
            <a:spLocks noGrp="1" noChangeArrowheads="1"/>
          </p:cNvSpPr>
          <p:nvPr>
            <p:ph type="body" idx="1"/>
          </p:nvPr>
        </p:nvSpPr>
        <p:spPr/>
        <p:txBody>
          <a:bodyPr/>
          <a:lstStyle/>
          <a:p>
            <a:pPr eaLnBrk="1" hangingPunct="1"/>
            <a:r>
              <a:rPr lang="zh-CN" altLang="en-US" smtClean="0"/>
              <a:t>在</a:t>
            </a:r>
            <a:r>
              <a:rPr lang="en-US" altLang="zh-CN" smtClean="0"/>
              <a:t>JavaScript</a:t>
            </a:r>
            <a:r>
              <a:rPr lang="zh-CN" altLang="en-US" smtClean="0"/>
              <a:t>文档对象中，提供了用于显示关闭、消除、打开</a:t>
            </a:r>
            <a:r>
              <a:rPr lang="en-US" altLang="zh-CN" smtClean="0"/>
              <a:t>HTML</a:t>
            </a:r>
            <a:r>
              <a:rPr lang="zh-CN" altLang="en-US" smtClean="0"/>
              <a:t>页面的输出流。</a:t>
            </a:r>
          </a:p>
          <a:p>
            <a:pPr eaLnBrk="1" hangingPunct="1"/>
            <a:r>
              <a:rPr lang="zh-CN" altLang="en-US" smtClean="0"/>
              <a:t>创建新文档</a:t>
            </a:r>
            <a:r>
              <a:rPr lang="en-US" altLang="zh-CN" smtClean="0"/>
              <a:t>open()</a:t>
            </a:r>
            <a:r>
              <a:rPr lang="zh-CN" altLang="en-US" smtClean="0"/>
              <a:t>方法</a:t>
            </a:r>
          </a:p>
          <a:p>
            <a:pPr eaLnBrk="1" hangingPunct="1"/>
            <a:r>
              <a:rPr lang="en-US" altLang="zh-CN" smtClean="0"/>
              <a:t>write()</a:t>
            </a:r>
            <a:r>
              <a:rPr lang="zh-CN" altLang="en-US" smtClean="0"/>
              <a:t>、</a:t>
            </a:r>
            <a:r>
              <a:rPr lang="en-US" altLang="zh-CN" smtClean="0"/>
              <a:t>writeln()</a:t>
            </a:r>
            <a:r>
              <a:rPr lang="zh-CN" altLang="en-US" smtClean="0"/>
              <a:t>输出显示 </a:t>
            </a:r>
          </a:p>
          <a:p>
            <a:pPr eaLnBrk="1" hangingPunct="1"/>
            <a:r>
              <a:rPr lang="zh-CN" altLang="en-US" smtClean="0"/>
              <a:t>关闭文档流</a:t>
            </a:r>
            <a:r>
              <a:rPr lang="en-US" altLang="zh-CN" smtClean="0"/>
              <a:t>close() </a:t>
            </a:r>
          </a:p>
          <a:p>
            <a:pPr eaLnBrk="1" hangingPunct="1"/>
            <a:r>
              <a:rPr lang="zh-CN" altLang="en-US" smtClean="0"/>
              <a:t>清除文档内容</a:t>
            </a:r>
            <a:r>
              <a:rPr lang="en-US" altLang="zh-CN" smtClean="0"/>
              <a:t>clear() </a:t>
            </a:r>
          </a:p>
        </p:txBody>
      </p:sp>
    </p:spTree>
    <p:extLst>
      <p:ext uri="{BB962C8B-B14F-4D97-AF65-F5344CB8AC3E}">
        <p14:creationId xmlns="" xmlns:p14="http://schemas.microsoft.com/office/powerpoint/2010/main" val="96641230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r>
              <a:rPr lang="zh-CN" altLang="en-US" smtClean="0"/>
              <a:t>简单的输入、输出例子 </a:t>
            </a:r>
          </a:p>
        </p:txBody>
      </p:sp>
      <p:sp>
        <p:nvSpPr>
          <p:cNvPr id="223235" name="Rectangle 3"/>
          <p:cNvSpPr>
            <a:spLocks noGrp="1" noChangeArrowheads="1"/>
          </p:cNvSpPr>
          <p:nvPr>
            <p:ph type="body" idx="1"/>
          </p:nvPr>
        </p:nvSpPr>
        <p:spPr/>
        <p:txBody>
          <a:bodyPr/>
          <a:lstStyle/>
          <a:p>
            <a:pPr eaLnBrk="1" hangingPunct="1">
              <a:lnSpc>
                <a:spcPct val="80000"/>
              </a:lnSpc>
            </a:pPr>
            <a:r>
              <a:rPr lang="zh-CN" altLang="en-US" sz="2600" smtClean="0"/>
              <a:t>输入</a:t>
            </a:r>
            <a:r>
              <a:rPr lang="en-US" altLang="zh-CN" sz="2600" smtClean="0"/>
              <a:t>:Window.prompt("</a:t>
            </a:r>
            <a:r>
              <a:rPr lang="zh-CN" altLang="en-US" sz="2600" smtClean="0"/>
              <a:t>提示信</a:t>
            </a:r>
            <a:r>
              <a:rPr lang="en-US" altLang="zh-CN" sz="2600" smtClean="0"/>
              <a:t>", </a:t>
            </a:r>
            <a:r>
              <a:rPr lang="zh-CN" altLang="en-US" sz="2600" smtClean="0"/>
              <a:t>预定输入信息</a:t>
            </a:r>
            <a:r>
              <a:rPr lang="en-US" altLang="zh-CN" sz="2600" smtClean="0"/>
              <a:t>);</a:t>
            </a:r>
          </a:p>
          <a:p>
            <a:pPr eaLnBrk="1" hangingPunct="1">
              <a:lnSpc>
                <a:spcPct val="80000"/>
              </a:lnSpc>
            </a:pPr>
            <a:r>
              <a:rPr lang="zh-CN" altLang="en-US" sz="2600" smtClean="0"/>
              <a:t>输出 </a:t>
            </a:r>
            <a:r>
              <a:rPr lang="en-US" altLang="zh-CN" sz="2600" smtClean="0"/>
              <a:t>:document.write()</a:t>
            </a:r>
            <a:r>
              <a:rPr lang="zh-CN" altLang="en-US" sz="2600" smtClean="0"/>
              <a:t>方法和 </a:t>
            </a:r>
            <a:r>
              <a:rPr lang="en-US" altLang="zh-CN" sz="2600" smtClean="0"/>
              <a:t>document.writeln()</a:t>
            </a:r>
            <a:r>
              <a:rPr lang="zh-CN" altLang="en-US" sz="2600" smtClean="0"/>
              <a:t>方法</a:t>
            </a:r>
            <a:br>
              <a:rPr lang="zh-CN" altLang="en-US" sz="2600" smtClean="0"/>
            </a:br>
            <a:r>
              <a:rPr lang="zh-CN" altLang="en-US" sz="2600" smtClean="0"/>
              <a:t>说明：</a:t>
            </a:r>
            <a:br>
              <a:rPr lang="zh-CN" altLang="en-US" sz="2600" smtClean="0"/>
            </a:br>
            <a:r>
              <a:rPr lang="zh-CN" altLang="en-US" sz="2600" smtClean="0"/>
              <a:t>　</a:t>
            </a:r>
            <a:r>
              <a:rPr lang="en-US" altLang="zh-CN" sz="2600" smtClean="0"/>
              <a:t>write()</a:t>
            </a:r>
            <a:r>
              <a:rPr lang="zh-CN" altLang="en-US" sz="2600" smtClean="0"/>
              <a:t>和</a:t>
            </a:r>
            <a:r>
              <a:rPr lang="en-US" altLang="zh-CN" sz="2600" smtClean="0"/>
              <a:t>writeln()</a:t>
            </a:r>
            <a:r>
              <a:rPr lang="zh-CN" altLang="en-US" sz="2600" smtClean="0"/>
              <a:t>方法都是用于向浏览器窗口输出文本字串；</a:t>
            </a:r>
            <a:br>
              <a:rPr lang="zh-CN" altLang="en-US" sz="2600" smtClean="0"/>
            </a:br>
            <a:r>
              <a:rPr lang="zh-CN" altLang="en-US" sz="2600" smtClean="0"/>
              <a:t>　二者的唯一区别就是</a:t>
            </a:r>
            <a:r>
              <a:rPr lang="en-US" altLang="zh-CN" sz="2600" smtClean="0"/>
              <a:t>writeln()</a:t>
            </a:r>
            <a:r>
              <a:rPr lang="zh-CN" altLang="en-US" sz="2600" smtClean="0"/>
              <a:t>方法自动在文本之后加入回车符。</a:t>
            </a:r>
            <a:r>
              <a:rPr lang="en-US" altLang="zh-CN" sz="2600" smtClean="0"/>
              <a:t>window.alert()</a:t>
            </a:r>
            <a:r>
              <a:rPr lang="zh-CN" altLang="en-US" sz="2600" smtClean="0"/>
              <a:t>输出</a:t>
            </a:r>
            <a:r>
              <a:rPr lang="en-US" altLang="zh-CN" sz="2600" smtClean="0"/>
              <a:t>,</a:t>
            </a:r>
            <a:r>
              <a:rPr lang="zh-CN" altLang="en-US" sz="2600" smtClean="0"/>
              <a:t>在</a:t>
            </a:r>
            <a:r>
              <a:rPr lang="en-US" altLang="zh-CN" sz="2600" smtClean="0"/>
              <a:t>JavaScript</a:t>
            </a:r>
            <a:r>
              <a:rPr lang="zh-CN" altLang="en-US" sz="2600" smtClean="0"/>
              <a:t>为了方便信息输出，</a:t>
            </a:r>
            <a:r>
              <a:rPr lang="en-US" altLang="zh-CN" sz="2600" smtClean="0"/>
              <a:t>JavaScript</a:t>
            </a:r>
            <a:r>
              <a:rPr lang="zh-CN" altLang="en-US" sz="2600" smtClean="0"/>
              <a:t>提供了具有独立的对话框信息输出─</a:t>
            </a:r>
            <a:r>
              <a:rPr lang="en-US" altLang="zh-CN" sz="2600" smtClean="0"/>
              <a:t>alert()</a:t>
            </a:r>
            <a:r>
              <a:rPr lang="zh-CN" altLang="en-US" sz="2600" smtClean="0"/>
              <a:t>方法。</a:t>
            </a:r>
            <a:br>
              <a:rPr lang="zh-CN" altLang="en-US" sz="2600" smtClean="0"/>
            </a:br>
            <a:r>
              <a:rPr lang="zh-CN" altLang="en-US" sz="2600" smtClean="0"/>
              <a:t/>
            </a:r>
            <a:br>
              <a:rPr lang="zh-CN" altLang="en-US" sz="2600" smtClean="0"/>
            </a:br>
            <a:r>
              <a:rPr lang="zh-CN" altLang="en-US" sz="2600" smtClean="0"/>
              <a:t> </a:t>
            </a:r>
          </a:p>
        </p:txBody>
      </p:sp>
    </p:spTree>
    <p:extLst>
      <p:ext uri="{BB962C8B-B14F-4D97-AF65-F5344CB8AC3E}">
        <p14:creationId xmlns="" xmlns:p14="http://schemas.microsoft.com/office/powerpoint/2010/main" val="334496953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r>
              <a:rPr lang="zh-CN" altLang="en-US" smtClean="0"/>
              <a:t>利用输入、输出方法实现交互</a:t>
            </a:r>
          </a:p>
        </p:txBody>
      </p:sp>
      <p:sp>
        <p:nvSpPr>
          <p:cNvPr id="224259" name="Rectangle 3"/>
          <p:cNvSpPr>
            <a:spLocks noGrp="1" noChangeArrowheads="1"/>
          </p:cNvSpPr>
          <p:nvPr>
            <p:ph type="body" idx="1"/>
          </p:nvPr>
        </p:nvSpPr>
        <p:spPr/>
        <p:txBody>
          <a:bodyPr/>
          <a:lstStyle/>
          <a:p>
            <a:pPr eaLnBrk="1" hangingPunct="1">
              <a:lnSpc>
                <a:spcPct val="80000"/>
              </a:lnSpc>
            </a:pPr>
            <a:r>
              <a:rPr lang="en-US" altLang="zh-CN" sz="1700" smtClean="0"/>
              <a:t>&lt;HTML&gt;</a:t>
            </a:r>
            <a:br>
              <a:rPr lang="en-US" altLang="zh-CN" sz="1700" smtClean="0"/>
            </a:br>
            <a:r>
              <a:rPr lang="en-US" altLang="zh-CN" sz="1700" smtClean="0"/>
              <a:t>&lt;HEAD&gt;</a:t>
            </a:r>
            <a:br>
              <a:rPr lang="en-US" altLang="zh-CN" sz="1700" smtClean="0"/>
            </a:br>
            <a:r>
              <a:rPr lang="en-US" altLang="zh-CN" sz="1700" smtClean="0"/>
              <a:t>&lt;TITLE&gt;&lt;/TITLE&gt;</a:t>
            </a:r>
            <a:br>
              <a:rPr lang="en-US" altLang="zh-CN" sz="1700" smtClean="0"/>
            </a:br>
            <a:r>
              <a:rPr lang="en-US" altLang="zh-CN" sz="1700" smtClean="0"/>
              <a:t>&lt;/HEAD&gt;</a:t>
            </a:r>
            <a:br>
              <a:rPr lang="en-US" altLang="zh-CN" sz="1700" smtClean="0"/>
            </a:br>
            <a:r>
              <a:rPr lang="en-US" altLang="zh-CN" sz="1700" smtClean="0"/>
              <a:t>&lt;BODY&gt;</a:t>
            </a:r>
            <a:br>
              <a:rPr lang="en-US" altLang="zh-CN" sz="1700" smtClean="0"/>
            </a:br>
            <a:r>
              <a:rPr lang="en-US" altLang="zh-CN" sz="1700" smtClean="0"/>
              <a:t> &lt;Script Language="JavaScript"&gt;</a:t>
            </a:r>
            <a:br>
              <a:rPr lang="en-US" altLang="zh-CN" sz="1700" smtClean="0"/>
            </a:br>
            <a:r>
              <a:rPr lang="en-US" altLang="zh-CN" sz="1700" smtClean="0"/>
              <a:t> &lt;!-- Hide From Other Browsers</a:t>
            </a:r>
            <a:br>
              <a:rPr lang="en-US" altLang="zh-CN" sz="1700" smtClean="0"/>
            </a:br>
            <a:r>
              <a:rPr lang="en-US" altLang="zh-CN" sz="1700" smtClean="0"/>
              <a:t>     document.write("&lt;H1&gt;</a:t>
            </a:r>
            <a:r>
              <a:rPr lang="zh-CN" altLang="en-US" sz="1700" smtClean="0"/>
              <a:t>有关交互的例子</a:t>
            </a:r>
            <a:r>
              <a:rPr lang="en-US" altLang="zh-CN" sz="1700" smtClean="0"/>
              <a:t>");</a:t>
            </a:r>
            <a:br>
              <a:rPr lang="en-US" altLang="zh-CN" sz="1700" smtClean="0"/>
            </a:br>
            <a:r>
              <a:rPr lang="en-US" altLang="zh-CN" sz="1700" smtClean="0"/>
              <a:t>     my=prompt("</a:t>
            </a:r>
            <a:r>
              <a:rPr lang="zh-CN" altLang="en-US" sz="1700" smtClean="0"/>
              <a:t>请输入数据</a:t>
            </a:r>
            <a:r>
              <a:rPr lang="en-US" altLang="zh-CN" sz="1700" smtClean="0"/>
              <a:t>:");</a:t>
            </a:r>
            <a:br>
              <a:rPr lang="en-US" altLang="zh-CN" sz="1700" smtClean="0"/>
            </a:br>
            <a:r>
              <a:rPr lang="en-US" altLang="zh-CN" sz="1700" smtClean="0"/>
              <a:t>     document.write(my+"&lt;/H1&gt;");</a:t>
            </a:r>
            <a:br>
              <a:rPr lang="en-US" altLang="zh-CN" sz="1700" smtClean="0"/>
            </a:br>
            <a:r>
              <a:rPr lang="en-US" altLang="zh-CN" sz="1700" smtClean="0"/>
              <a:t>     document.close();</a:t>
            </a:r>
            <a:br>
              <a:rPr lang="en-US" altLang="zh-CN" sz="1700" smtClean="0"/>
            </a:br>
            <a:r>
              <a:rPr lang="en-US" altLang="zh-CN" sz="1700" smtClean="0"/>
              <a:t>     // Stop Hiding from Other Browsers--&gt;</a:t>
            </a:r>
            <a:br>
              <a:rPr lang="en-US" altLang="zh-CN" sz="1700" smtClean="0"/>
            </a:br>
            <a:r>
              <a:rPr lang="en-US" altLang="zh-CN" sz="1700" smtClean="0"/>
              <a:t>&lt;/Script&gt;</a:t>
            </a:r>
            <a:br>
              <a:rPr lang="en-US" altLang="zh-CN" sz="1700" smtClean="0"/>
            </a:br>
            <a:r>
              <a:rPr lang="en-US" altLang="zh-CN" sz="1700" smtClean="0"/>
              <a:t>&lt;/BODY&gt;</a:t>
            </a:r>
            <a:br>
              <a:rPr lang="en-US" altLang="zh-CN" sz="1700" smtClean="0"/>
            </a:br>
            <a:r>
              <a:rPr lang="en-US" altLang="zh-CN" sz="1700" smtClean="0"/>
              <a:t>&lt;/HTML&gt;</a:t>
            </a:r>
            <a:br>
              <a:rPr lang="en-US" altLang="zh-CN" sz="1700" smtClean="0"/>
            </a:br>
            <a:r>
              <a:rPr lang="zh-CN" altLang="en-US" sz="1700" smtClean="0"/>
              <a:t>从上面程序可以看出：</a:t>
            </a:r>
            <a:br>
              <a:rPr lang="zh-CN" altLang="en-US" sz="1700" smtClean="0"/>
            </a:br>
            <a:r>
              <a:rPr lang="zh-CN" altLang="en-US" sz="1700" smtClean="0"/>
              <a:t>　可通过</a:t>
            </a:r>
            <a:r>
              <a:rPr lang="en-US" altLang="zh-CN" sz="1700" smtClean="0"/>
              <a:t>write()</a:t>
            </a:r>
            <a:r>
              <a:rPr lang="zh-CN" altLang="en-US" sz="1700" smtClean="0"/>
              <a:t>和</a:t>
            </a:r>
            <a:r>
              <a:rPr lang="en-US" altLang="zh-CN" sz="1700" smtClean="0"/>
              <a:t>prompt()</a:t>
            </a:r>
            <a:r>
              <a:rPr lang="zh-CN" altLang="en-US" sz="1700" smtClean="0"/>
              <a:t>方法实现交互。</a:t>
            </a:r>
            <a:br>
              <a:rPr lang="zh-CN" altLang="en-US" sz="1700" smtClean="0"/>
            </a:br>
            <a:r>
              <a:rPr lang="zh-CN" altLang="en-US" sz="1700" smtClean="0"/>
              <a:t>　在</a:t>
            </a:r>
            <a:r>
              <a:rPr lang="en-US" altLang="zh-CN" sz="1700" smtClean="0"/>
              <a:t>JavaScript</a:t>
            </a:r>
            <a:r>
              <a:rPr lang="zh-CN" altLang="en-US" sz="1700" smtClean="0"/>
              <a:t>脚本语言中可以使用</a:t>
            </a:r>
            <a:r>
              <a:rPr lang="en-US" altLang="zh-CN" sz="1700" smtClean="0"/>
              <a:t>HTML</a:t>
            </a:r>
            <a:r>
              <a:rPr lang="zh-CN" altLang="en-US" sz="1700" smtClean="0"/>
              <a:t>标识语言的代码。从而实现混合编程。其中</a:t>
            </a:r>
            <a:r>
              <a:rPr lang="en-US" altLang="zh-CN" sz="1700" smtClean="0"/>
              <a:t>&lt;H1&gt;</a:t>
            </a:r>
            <a:r>
              <a:rPr lang="zh-CN" altLang="en-US" sz="1700" smtClean="0"/>
              <a:t>和</a:t>
            </a:r>
            <a:r>
              <a:rPr lang="en-US" altLang="zh-CN" sz="1700" smtClean="0"/>
              <a:t>&lt;Br&gt;</a:t>
            </a:r>
            <a:r>
              <a:rPr lang="zh-CN" altLang="en-US" sz="1700" smtClean="0"/>
              <a:t>就是</a:t>
            </a:r>
            <a:r>
              <a:rPr lang="en-US" altLang="zh-CN" sz="1700" smtClean="0"/>
              <a:t>HTML</a:t>
            </a:r>
            <a:r>
              <a:rPr lang="zh-CN" altLang="en-US" sz="1700" smtClean="0"/>
              <a:t>标识符。 </a:t>
            </a:r>
          </a:p>
        </p:txBody>
      </p:sp>
    </p:spTree>
    <p:extLst>
      <p:ext uri="{BB962C8B-B14F-4D97-AF65-F5344CB8AC3E}">
        <p14:creationId xmlns="" xmlns:p14="http://schemas.microsoft.com/office/powerpoint/2010/main" val="320984210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zh-CN" altLang="en-US" smtClean="0"/>
              <a:t>窗体基础知识 </a:t>
            </a:r>
          </a:p>
        </p:txBody>
      </p:sp>
      <p:sp>
        <p:nvSpPr>
          <p:cNvPr id="225283" name="Rectangle 3"/>
          <p:cNvSpPr>
            <a:spLocks noGrp="1" noChangeArrowheads="1"/>
          </p:cNvSpPr>
          <p:nvPr>
            <p:ph type="body" idx="1"/>
          </p:nvPr>
        </p:nvSpPr>
        <p:spPr/>
        <p:txBody>
          <a:bodyPr/>
          <a:lstStyle/>
          <a:p>
            <a:pPr eaLnBrk="1" hangingPunct="1"/>
            <a:r>
              <a:rPr lang="zh-CN" altLang="en-US" smtClean="0"/>
              <a:t>窗体对象可以使设计人员能用窗体中不同的元素与客户机用户相交互，而用不着在之前首先进行数据输入，就可以实现动态改变</a:t>
            </a:r>
            <a:r>
              <a:rPr lang="en-US" altLang="zh-CN" smtClean="0"/>
              <a:t>Web</a:t>
            </a:r>
            <a:r>
              <a:rPr lang="zh-CN" altLang="en-US" smtClean="0"/>
              <a:t>文档的行为。 </a:t>
            </a:r>
          </a:p>
        </p:txBody>
      </p:sp>
    </p:spTree>
    <p:extLst>
      <p:ext uri="{BB962C8B-B14F-4D97-AF65-F5344CB8AC3E}">
        <p14:creationId xmlns="" xmlns:p14="http://schemas.microsoft.com/office/powerpoint/2010/main" val="131980531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zh-CN" altLang="en-US" smtClean="0"/>
              <a:t>什么是窗体对象 </a:t>
            </a:r>
          </a:p>
        </p:txBody>
      </p:sp>
      <p:sp>
        <p:nvSpPr>
          <p:cNvPr id="226307" name="Rectangle 3"/>
          <p:cNvSpPr>
            <a:spLocks noGrp="1" noChangeArrowheads="1"/>
          </p:cNvSpPr>
          <p:nvPr>
            <p:ph type="body" idx="1"/>
          </p:nvPr>
        </p:nvSpPr>
        <p:spPr/>
        <p:txBody>
          <a:bodyPr/>
          <a:lstStyle/>
          <a:p>
            <a:pPr eaLnBrk="1" hangingPunct="1">
              <a:lnSpc>
                <a:spcPct val="80000"/>
              </a:lnSpc>
            </a:pPr>
            <a:r>
              <a:rPr lang="zh-CN" altLang="en-US" sz="2600" smtClean="0"/>
              <a:t>窗体（</a:t>
            </a:r>
            <a:r>
              <a:rPr lang="en-US" altLang="zh-CN" sz="2600" smtClean="0"/>
              <a:t>Form</a:t>
            </a:r>
            <a:r>
              <a:rPr lang="zh-CN" altLang="en-US" sz="2600" smtClean="0"/>
              <a:t>）</a:t>
            </a:r>
            <a:r>
              <a:rPr lang="en-US" altLang="zh-CN" sz="2600" smtClean="0"/>
              <a:t>:</a:t>
            </a:r>
            <a:r>
              <a:rPr lang="zh-CN" altLang="en-US" sz="2600" smtClean="0"/>
              <a:t>它是构成了</a:t>
            </a:r>
            <a:r>
              <a:rPr lang="en-US" altLang="zh-CN" sz="2600" smtClean="0"/>
              <a:t>Web</a:t>
            </a:r>
            <a:r>
              <a:rPr lang="zh-CN" altLang="en-US" sz="2600" smtClean="0"/>
              <a:t>页面的基本元素。通常一个</a:t>
            </a:r>
            <a:r>
              <a:rPr lang="en-US" altLang="zh-CN" sz="2600" smtClean="0"/>
              <a:t>Web</a:t>
            </a:r>
            <a:r>
              <a:rPr lang="zh-CN" altLang="en-US" sz="2600" smtClean="0"/>
              <a:t>页面有一个窗体或几个窗体，使用</a:t>
            </a:r>
            <a:r>
              <a:rPr lang="en-US" altLang="zh-CN" sz="2600" smtClean="0"/>
              <a:t>Forms[]</a:t>
            </a:r>
            <a:r>
              <a:rPr lang="zh-CN" altLang="en-US" sz="2600" smtClean="0"/>
              <a:t>数组来实现不同窗体的访问。</a:t>
            </a:r>
            <a:br>
              <a:rPr lang="zh-CN" altLang="en-US" sz="2600" smtClean="0"/>
            </a:br>
            <a:r>
              <a:rPr lang="en-US" altLang="zh-CN" sz="2600" smtClean="0"/>
              <a:t>&lt;form Name=Form1&gt;</a:t>
            </a:r>
            <a:br>
              <a:rPr lang="en-US" altLang="zh-CN" sz="2600" smtClean="0"/>
            </a:br>
            <a:r>
              <a:rPr lang="en-US" altLang="zh-CN" sz="2600" smtClean="0"/>
              <a:t>&lt;INPUT type=text...&gt;</a:t>
            </a:r>
            <a:br>
              <a:rPr lang="en-US" altLang="zh-CN" sz="2600" smtClean="0"/>
            </a:br>
            <a:r>
              <a:rPr lang="en-US" altLang="zh-CN" sz="2600" smtClean="0"/>
              <a:t>&lt;Input type=text...&gt;</a:t>
            </a:r>
            <a:br>
              <a:rPr lang="en-US" altLang="zh-CN" sz="2600" smtClean="0"/>
            </a:br>
            <a:r>
              <a:rPr lang="en-US" altLang="zh-CN" sz="2600" smtClean="0"/>
              <a:t>&lt;Inpup byne=text...&gt;</a:t>
            </a:r>
            <a:br>
              <a:rPr lang="en-US" altLang="zh-CN" sz="2600" smtClean="0"/>
            </a:br>
            <a:r>
              <a:rPr lang="en-US" altLang="zh-CN" sz="2600" smtClean="0"/>
              <a:t>&lt;/form&gt;</a:t>
            </a:r>
            <a:br>
              <a:rPr lang="en-US" altLang="zh-CN" sz="2600" smtClean="0"/>
            </a:br>
            <a:r>
              <a:rPr lang="en-US" altLang="zh-CN" sz="2600" smtClean="0"/>
              <a:t>&lt;form Name=Form2&gt;</a:t>
            </a:r>
            <a:br>
              <a:rPr lang="en-US" altLang="zh-CN" sz="2600" smtClean="0"/>
            </a:br>
            <a:r>
              <a:rPr lang="en-US" altLang="zh-CN" sz="2600" smtClean="0"/>
              <a:t>&lt;INPUT type=text...&gt;</a:t>
            </a:r>
            <a:br>
              <a:rPr lang="en-US" altLang="zh-CN" sz="2600" smtClean="0"/>
            </a:br>
            <a:r>
              <a:rPr lang="en-US" altLang="zh-CN" sz="2600" smtClean="0"/>
              <a:t>&lt;Input type=text...&gt;</a:t>
            </a:r>
            <a:br>
              <a:rPr lang="en-US" altLang="zh-CN" sz="2600" smtClean="0"/>
            </a:br>
            <a:r>
              <a:rPr lang="en-US" altLang="zh-CN" sz="2600" smtClean="0"/>
              <a:t>&lt;/form&gt;</a:t>
            </a:r>
            <a:br>
              <a:rPr lang="en-US" altLang="zh-CN" sz="2600" smtClean="0"/>
            </a:br>
            <a:endParaRPr lang="en-US" altLang="zh-CN" sz="2600" smtClean="0"/>
          </a:p>
        </p:txBody>
      </p:sp>
    </p:spTree>
    <p:extLst>
      <p:ext uri="{BB962C8B-B14F-4D97-AF65-F5344CB8AC3E}">
        <p14:creationId xmlns="" xmlns:p14="http://schemas.microsoft.com/office/powerpoint/2010/main" val="87598569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zh-CN" altLang="en-US" smtClean="0"/>
              <a:t>窗体对象的方法 </a:t>
            </a:r>
          </a:p>
        </p:txBody>
      </p:sp>
      <p:sp>
        <p:nvSpPr>
          <p:cNvPr id="227331" name="Rectangle 3"/>
          <p:cNvSpPr>
            <a:spLocks noGrp="1" noChangeArrowheads="1"/>
          </p:cNvSpPr>
          <p:nvPr>
            <p:ph type="body" idx="1"/>
          </p:nvPr>
        </p:nvSpPr>
        <p:spPr/>
        <p:txBody>
          <a:bodyPr/>
          <a:lstStyle/>
          <a:p>
            <a:pPr eaLnBrk="1" hangingPunct="1"/>
            <a:r>
              <a:rPr lang="zh-CN" altLang="en-US" smtClean="0"/>
              <a:t>窗体对象的方法只有一个</a:t>
            </a:r>
            <a:r>
              <a:rPr lang="en-US" altLang="zh-CN" smtClean="0"/>
              <a:t>--submit()</a:t>
            </a:r>
            <a:r>
              <a:rPr lang="zh-CN" altLang="en-US" smtClean="0"/>
              <a:t>方法，该方法主要功用就是实现窗体信息的提交。如提交</a:t>
            </a:r>
            <a:r>
              <a:rPr lang="en-US" altLang="zh-CN" smtClean="0"/>
              <a:t>Mytest</a:t>
            </a:r>
            <a:r>
              <a:rPr lang="zh-CN" altLang="en-US" smtClean="0"/>
              <a:t>窗体</a:t>
            </a:r>
            <a:r>
              <a:rPr lang="en-US" altLang="zh-CN" smtClean="0"/>
              <a:t>,</a:t>
            </a:r>
            <a:r>
              <a:rPr lang="zh-CN" altLang="en-US" smtClean="0"/>
              <a:t>则使用下列格式：</a:t>
            </a:r>
            <a:br>
              <a:rPr lang="zh-CN" altLang="en-US" smtClean="0"/>
            </a:br>
            <a:r>
              <a:rPr lang="en-US" altLang="zh-CN" smtClean="0"/>
              <a:t>document.mytest.submit()</a:t>
            </a:r>
            <a:br>
              <a:rPr lang="en-US" altLang="zh-CN" smtClean="0"/>
            </a:br>
            <a:endParaRPr lang="en-US" altLang="zh-CN" smtClean="0"/>
          </a:p>
        </p:txBody>
      </p:sp>
    </p:spTree>
    <p:extLst>
      <p:ext uri="{BB962C8B-B14F-4D97-AF65-F5344CB8AC3E}">
        <p14:creationId xmlns="" xmlns:p14="http://schemas.microsoft.com/office/powerpoint/2010/main" val="305600923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zh-CN" altLang="en-US" smtClean="0"/>
              <a:t>窗体对象的属性 </a:t>
            </a:r>
          </a:p>
        </p:txBody>
      </p:sp>
      <p:sp>
        <p:nvSpPr>
          <p:cNvPr id="228355" name="Rectangle 3"/>
          <p:cNvSpPr>
            <a:spLocks noGrp="1" noChangeArrowheads="1"/>
          </p:cNvSpPr>
          <p:nvPr>
            <p:ph type="body" idx="1"/>
          </p:nvPr>
        </p:nvSpPr>
        <p:spPr/>
        <p:txBody>
          <a:bodyPr/>
          <a:lstStyle/>
          <a:p>
            <a:pPr eaLnBrk="1" hangingPunct="1"/>
            <a:r>
              <a:rPr lang="zh-CN" altLang="en-US" smtClean="0"/>
              <a:t>　窗体对象中的属性主要包括以下：</a:t>
            </a:r>
            <a:r>
              <a:rPr lang="en-US" altLang="zh-CN" smtClean="0"/>
              <a:t>elements name action target encoding method.</a:t>
            </a:r>
            <a:br>
              <a:rPr lang="en-US" altLang="zh-CN" smtClean="0"/>
            </a:br>
            <a:r>
              <a:rPr lang="zh-CN" altLang="en-US" smtClean="0"/>
              <a:t>　　除</a:t>
            </a:r>
            <a:r>
              <a:rPr lang="en-US" altLang="zh-CN" smtClean="0"/>
              <a:t>Elements</a:t>
            </a:r>
            <a:r>
              <a:rPr lang="zh-CN" altLang="en-US" smtClean="0"/>
              <a:t>外，其它几个均反映了窗体中标识中相应属性的状态，这通常是单个窗体标识；而</a:t>
            </a:r>
            <a:r>
              <a:rPr lang="en-US" altLang="zh-CN" smtClean="0"/>
              <a:t>elements</a:t>
            </a:r>
            <a:r>
              <a:rPr lang="zh-CN" altLang="en-US" smtClean="0"/>
              <a:t>常常是多个窗体元素值的数组，例：</a:t>
            </a:r>
            <a:br>
              <a:rPr lang="zh-CN" altLang="en-US" smtClean="0"/>
            </a:br>
            <a:r>
              <a:rPr lang="en-US" altLang="zh-CN" smtClean="0"/>
              <a:t>elements[0].Mytable.elements[1]</a:t>
            </a:r>
            <a:br>
              <a:rPr lang="en-US" altLang="zh-CN" smtClean="0"/>
            </a:br>
            <a:endParaRPr lang="en-US" altLang="zh-CN" smtClean="0"/>
          </a:p>
        </p:txBody>
      </p:sp>
    </p:spTree>
    <p:extLst>
      <p:ext uri="{BB962C8B-B14F-4D97-AF65-F5344CB8AC3E}">
        <p14:creationId xmlns="" xmlns:p14="http://schemas.microsoft.com/office/powerpoint/2010/main" val="25883627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zh-CN" altLang="en-US" smtClean="0"/>
              <a:t>访问窗体对象 </a:t>
            </a:r>
          </a:p>
        </p:txBody>
      </p:sp>
      <p:sp>
        <p:nvSpPr>
          <p:cNvPr id="229379" name="Rectangle 3"/>
          <p:cNvSpPr>
            <a:spLocks noGrp="1" noChangeArrowheads="1"/>
          </p:cNvSpPr>
          <p:nvPr>
            <p:ph type="body" idx="1"/>
          </p:nvPr>
        </p:nvSpPr>
        <p:spPr/>
        <p:txBody>
          <a:bodyPr/>
          <a:lstStyle/>
          <a:p>
            <a:pPr eaLnBrk="1" hangingPunct="1">
              <a:lnSpc>
                <a:spcPct val="90000"/>
              </a:lnSpc>
            </a:pPr>
            <a:r>
              <a:rPr lang="zh-CN" altLang="en-US" sz="2100" smtClean="0"/>
              <a:t>在</a:t>
            </a:r>
            <a:r>
              <a:rPr lang="en-US" altLang="zh-CN" sz="2100" smtClean="0"/>
              <a:t>JavaScript</a:t>
            </a:r>
            <a:r>
              <a:rPr lang="zh-CN" altLang="en-US" sz="2100" smtClean="0"/>
              <a:t>中访问窗体对象可由两种方法实现：</a:t>
            </a:r>
            <a:br>
              <a:rPr lang="zh-CN" altLang="en-US" sz="2100" smtClean="0"/>
            </a:br>
            <a:r>
              <a:rPr lang="zh-CN" altLang="en-US" sz="2100" smtClean="0"/>
              <a:t>（１）通过访问窗体</a:t>
            </a:r>
            <a:br>
              <a:rPr lang="zh-CN" altLang="en-US" sz="2100" smtClean="0"/>
            </a:br>
            <a:r>
              <a:rPr lang="zh-CN" altLang="en-US" sz="2100" smtClean="0"/>
              <a:t>　　在窗体对象的属性中首先必须指定其窗体名，而后就可以通过下列标识访问窗体如：</a:t>
            </a:r>
            <a:r>
              <a:rPr lang="en-US" altLang="zh-CN" sz="2100" smtClean="0"/>
              <a:t>document.Mytable()</a:t>
            </a:r>
            <a:r>
              <a:rPr lang="zh-CN" altLang="en-US" sz="2100" smtClean="0"/>
              <a:t>。</a:t>
            </a:r>
            <a:br>
              <a:rPr lang="zh-CN" altLang="en-US" sz="2100" smtClean="0"/>
            </a:br>
            <a:r>
              <a:rPr lang="zh-CN" altLang="en-US" sz="2100" smtClean="0"/>
              <a:t>（２）通过数组来访问窗体</a:t>
            </a:r>
            <a:br>
              <a:rPr lang="zh-CN" altLang="en-US" sz="2100" smtClean="0"/>
            </a:br>
            <a:r>
              <a:rPr lang="zh-CN" altLang="en-US" sz="2100" smtClean="0"/>
              <a:t>　　除了使用窗体名来访问窗体外，还可以使用窗体对象数组来访问窗体对象。但需要注意一点，因窗体对象是由浏览器环境的提供的，而浏览器环境所提供的数组下标是由</a:t>
            </a:r>
            <a:r>
              <a:rPr lang="en-US" altLang="zh-CN" sz="2100" smtClean="0"/>
              <a:t>0</a:t>
            </a:r>
            <a:r>
              <a:rPr lang="zh-CN" altLang="en-US" sz="2100" smtClean="0"/>
              <a:t>到</a:t>
            </a:r>
            <a:r>
              <a:rPr lang="en-US" altLang="zh-CN" sz="2100" smtClean="0"/>
              <a:t>n</a:t>
            </a:r>
            <a:r>
              <a:rPr lang="zh-CN" altLang="en-US" sz="2100" smtClean="0"/>
              <a:t>。所以可通过下列格式实现窗体对象的访问：</a:t>
            </a:r>
            <a:br>
              <a:rPr lang="zh-CN" altLang="en-US" sz="2100" smtClean="0"/>
            </a:br>
            <a:r>
              <a:rPr lang="en-US" altLang="zh-CN" sz="2100" smtClean="0"/>
              <a:t>document.forms[0]</a:t>
            </a:r>
            <a:br>
              <a:rPr lang="en-US" altLang="zh-CN" sz="2100" smtClean="0"/>
            </a:br>
            <a:r>
              <a:rPr lang="en-US" altLang="zh-CN" sz="2100" smtClean="0"/>
              <a:t>document.forms[1]</a:t>
            </a:r>
            <a:br>
              <a:rPr lang="en-US" altLang="zh-CN" sz="2100" smtClean="0"/>
            </a:br>
            <a:r>
              <a:rPr lang="en-US" altLang="zh-CN" sz="2100" smtClean="0"/>
              <a:t>document.forms[2]...</a:t>
            </a:r>
            <a:br>
              <a:rPr lang="en-US" altLang="zh-CN" sz="2100" smtClean="0"/>
            </a:br>
            <a:endParaRPr lang="en-US" altLang="zh-CN" sz="2100" smtClean="0"/>
          </a:p>
        </p:txBody>
      </p:sp>
    </p:spTree>
    <p:extLst>
      <p:ext uri="{BB962C8B-B14F-4D97-AF65-F5344CB8AC3E}">
        <p14:creationId xmlns="" xmlns:p14="http://schemas.microsoft.com/office/powerpoint/2010/main" val="97351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spc="200" dirty="0">
                <a:effectLst>
                  <a:outerShdw blurRad="38100" dist="38100" dir="2700000" algn="tl">
                    <a:srgbClr val="000000">
                      <a:alpha val="43137"/>
                    </a:srgbClr>
                  </a:outerShdw>
                </a:effectLst>
              </a:rPr>
              <a:t>JavaScript</a:t>
            </a:r>
            <a:r>
              <a:rPr lang="zh-CN" altLang="en-US" spc="200" dirty="0">
                <a:effectLst>
                  <a:outerShdw blurRad="38100" dist="38100" dir="2700000" algn="tl">
                    <a:srgbClr val="000000">
                      <a:alpha val="43137"/>
                    </a:srgbClr>
                  </a:outerShdw>
                </a:effectLst>
              </a:rPr>
              <a:t>是由</a:t>
            </a:r>
            <a:r>
              <a:rPr lang="en-US" altLang="zh-CN" spc="200" dirty="0">
                <a:effectLst>
                  <a:outerShdw blurRad="38100" dist="38100" dir="2700000" algn="tl">
                    <a:srgbClr val="000000">
                      <a:alpha val="43137"/>
                    </a:srgbClr>
                  </a:outerShdw>
                </a:effectLst>
              </a:rPr>
              <a:t>Netscape Communications</a:t>
            </a:r>
            <a:r>
              <a:rPr lang="zh-CN" altLang="en-US" spc="200" dirty="0">
                <a:effectLst>
                  <a:outerShdw blurRad="38100" dist="38100" dir="2700000" algn="tl">
                    <a:srgbClr val="000000">
                      <a:alpha val="43137"/>
                    </a:srgbClr>
                  </a:outerShdw>
                </a:effectLst>
              </a:rPr>
              <a:t>公司开发的一种脚本语言。因它的开发环境简单，不需要进行编译，而是直接嵌入在</a:t>
            </a:r>
            <a:r>
              <a:rPr lang="en-US" altLang="zh-CN" spc="200" dirty="0">
                <a:effectLst>
                  <a:outerShdw blurRad="38100" dist="38100" dir="2700000" algn="tl">
                    <a:srgbClr val="000000">
                      <a:alpha val="43137"/>
                    </a:srgbClr>
                  </a:outerShdw>
                </a:effectLst>
              </a:rPr>
              <a:t>HTML</a:t>
            </a:r>
            <a:r>
              <a:rPr lang="zh-CN" altLang="en-US" spc="200" dirty="0">
                <a:effectLst>
                  <a:outerShdw blurRad="38100" dist="38100" dir="2700000" algn="tl">
                    <a:srgbClr val="000000">
                      <a:alpha val="43137"/>
                    </a:srgbClr>
                  </a:outerShdw>
                </a:effectLst>
              </a:rPr>
              <a:t>页面中，把静态网页转变成支持用户交互并响应事件的动态页面，实现网页的各种动态效果。</a:t>
            </a:r>
          </a:p>
          <a:p>
            <a:pPr marL="0" indent="0">
              <a:buNone/>
            </a:pPr>
            <a:endParaRPr lang="zh-CN" altLang="en-US" spc="200" dirty="0">
              <a:effectLst>
                <a:outerShdw blurRad="38100" dist="38100" dir="2700000" algn="tl">
                  <a:srgbClr val="000000">
                    <a:alpha val="43137"/>
                  </a:srgbClr>
                </a:outerShdw>
              </a:effectLst>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JavaScript</a:t>
            </a:r>
            <a:r>
              <a:rPr lang="zh-CN" altLang="en-US" smtClean="0"/>
              <a:t>运行环境  </a:t>
            </a:r>
          </a:p>
        </p:txBody>
      </p:sp>
      <p:sp>
        <p:nvSpPr>
          <p:cNvPr id="21507" name="Rectangle 4"/>
          <p:cNvSpPr>
            <a:spLocks noGrp="1" noChangeArrowheads="1"/>
          </p:cNvSpPr>
          <p:nvPr>
            <p:ph type="body" idx="1"/>
          </p:nvPr>
        </p:nvSpPr>
        <p:spPr/>
        <p:txBody>
          <a:bodyPr/>
          <a:lstStyle/>
          <a:p>
            <a:pPr eaLnBrk="1" hangingPunct="1">
              <a:lnSpc>
                <a:spcPct val="98000"/>
              </a:lnSpc>
            </a:pPr>
            <a:r>
              <a:rPr lang="zh-CN" altLang="en-GB" smtClean="0"/>
              <a:t>在</a:t>
            </a:r>
            <a:r>
              <a:rPr lang="en-GB" altLang="zh-CN" smtClean="0"/>
              <a:t>Windows</a:t>
            </a:r>
            <a:r>
              <a:rPr lang="zh-CN" altLang="en-GB" smtClean="0"/>
              <a:t>、</a:t>
            </a:r>
            <a:r>
              <a:rPr lang="en-GB" altLang="zh-CN" smtClean="0"/>
              <a:t>Linux</a:t>
            </a:r>
            <a:r>
              <a:rPr lang="zh-CN" altLang="en-GB" smtClean="0"/>
              <a:t>、</a:t>
            </a:r>
            <a:r>
              <a:rPr lang="en-GB" altLang="zh-CN" smtClean="0"/>
              <a:t>Unix</a:t>
            </a:r>
            <a:r>
              <a:rPr lang="zh-CN" altLang="en-GB" smtClean="0"/>
              <a:t>操作系统都可以运行</a:t>
            </a:r>
            <a:r>
              <a:rPr lang="en-GB" altLang="zh-CN" smtClean="0"/>
              <a:t>JavaScript</a:t>
            </a:r>
            <a:r>
              <a:rPr lang="zh-CN" altLang="en-GB" smtClean="0"/>
              <a:t>，只要安装了支持</a:t>
            </a:r>
            <a:r>
              <a:rPr lang="en-GB" altLang="zh-CN" smtClean="0"/>
              <a:t>JavaScript</a:t>
            </a:r>
            <a:r>
              <a:rPr lang="zh-CN" altLang="en-GB" smtClean="0"/>
              <a:t>的浏览器</a:t>
            </a:r>
          </a:p>
          <a:p>
            <a:pPr eaLnBrk="1" hangingPunct="1"/>
            <a:r>
              <a:rPr lang="zh-CN" altLang="en-GB" smtClean="0">
                <a:solidFill>
                  <a:srgbClr val="FF0000"/>
                </a:solidFill>
              </a:rPr>
              <a:t>不同的浏览器甚至同一浏览器的不同版本对</a:t>
            </a:r>
            <a:r>
              <a:rPr lang="en-GB" altLang="zh-CN" smtClean="0">
                <a:solidFill>
                  <a:srgbClr val="FF0000"/>
                </a:solidFill>
              </a:rPr>
              <a:t>JavaScript</a:t>
            </a:r>
            <a:r>
              <a:rPr lang="zh-CN" altLang="en-GB" smtClean="0">
                <a:solidFill>
                  <a:srgbClr val="FF0000"/>
                </a:solidFill>
              </a:rPr>
              <a:t>的支持程度都不一样</a:t>
            </a:r>
          </a:p>
          <a:p>
            <a:pPr eaLnBrk="1" hangingPunct="1"/>
            <a:r>
              <a:rPr lang="zh-CN" altLang="en-GB" smtClean="0"/>
              <a:t>大部分常见的浏览器都对</a:t>
            </a:r>
            <a:r>
              <a:rPr lang="en-GB" altLang="zh-CN" smtClean="0"/>
              <a:t>JavaScript</a:t>
            </a:r>
            <a:r>
              <a:rPr lang="zh-CN" altLang="en-GB" smtClean="0"/>
              <a:t>提供支持，在本教程中以</a:t>
            </a:r>
            <a:r>
              <a:rPr lang="en-GB" altLang="zh-CN" smtClean="0"/>
              <a:t>IE7.0</a:t>
            </a:r>
            <a:r>
              <a:rPr lang="zh-CN" altLang="en-GB" smtClean="0"/>
              <a:t>作为主要的调试运行环境</a:t>
            </a:r>
            <a:endParaRPr lang="zh-CN" altLang="en-US" smtClean="0"/>
          </a:p>
        </p:txBody>
      </p:sp>
    </p:spTree>
    <p:extLst>
      <p:ext uri="{BB962C8B-B14F-4D97-AF65-F5344CB8AC3E}">
        <p14:creationId xmlns="" xmlns:p14="http://schemas.microsoft.com/office/powerpoint/2010/main" val="196315360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zh-CN" altLang="en-US" smtClean="0"/>
              <a:t>引用窗体的先决条件</a:t>
            </a:r>
          </a:p>
        </p:txBody>
      </p:sp>
      <p:sp>
        <p:nvSpPr>
          <p:cNvPr id="230403" name="Rectangle 3"/>
          <p:cNvSpPr>
            <a:spLocks noGrp="1" noChangeArrowheads="1"/>
          </p:cNvSpPr>
          <p:nvPr>
            <p:ph type="body" idx="1"/>
          </p:nvPr>
        </p:nvSpPr>
        <p:spPr/>
        <p:txBody>
          <a:bodyPr/>
          <a:lstStyle/>
          <a:p>
            <a:pPr eaLnBrk="1" hangingPunct="1"/>
            <a:r>
              <a:rPr lang="zh-CN" altLang="en-US" smtClean="0"/>
              <a:t>在</a:t>
            </a:r>
            <a:r>
              <a:rPr lang="en-US" altLang="zh-CN" smtClean="0"/>
              <a:t>JavaScript</a:t>
            </a:r>
            <a:r>
              <a:rPr lang="zh-CN" altLang="en-US" smtClean="0"/>
              <a:t>中要对窗体引用的条件是：必须先在页面中用标识创建窗体，并将定义窗体部分放在引用之前。 </a:t>
            </a:r>
          </a:p>
        </p:txBody>
      </p:sp>
    </p:spTree>
    <p:extLst>
      <p:ext uri="{BB962C8B-B14F-4D97-AF65-F5344CB8AC3E}">
        <p14:creationId xmlns="" xmlns:p14="http://schemas.microsoft.com/office/powerpoint/2010/main" val="242194954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smtClean="0"/>
              <a:t>窗体中的基本元素 </a:t>
            </a:r>
          </a:p>
        </p:txBody>
      </p:sp>
      <p:sp>
        <p:nvSpPr>
          <p:cNvPr id="231427" name="Rectangle 3"/>
          <p:cNvSpPr>
            <a:spLocks noGrp="1" noChangeArrowheads="1"/>
          </p:cNvSpPr>
          <p:nvPr>
            <p:ph type="body" idx="1"/>
          </p:nvPr>
        </p:nvSpPr>
        <p:spPr/>
        <p:txBody>
          <a:bodyPr/>
          <a:lstStyle/>
          <a:p>
            <a:pPr eaLnBrk="1" hangingPunct="1">
              <a:lnSpc>
                <a:spcPct val="90000"/>
              </a:lnSpc>
            </a:pPr>
            <a:r>
              <a:rPr lang="zh-CN" altLang="en-US" sz="2600" smtClean="0"/>
              <a:t>窗体中的基本元素由按钮、单选按钮、复选按钮、提交按钮、重置按钮、文本框等组成。</a:t>
            </a:r>
            <a:br>
              <a:rPr lang="zh-CN" altLang="en-US" sz="2600" smtClean="0"/>
            </a:br>
            <a:r>
              <a:rPr lang="zh-CN" altLang="en-US" sz="2600" smtClean="0"/>
              <a:t>在</a:t>
            </a:r>
            <a:r>
              <a:rPr lang="en-US" altLang="zh-CN" sz="2600" smtClean="0"/>
              <a:t>JavaScript</a:t>
            </a:r>
            <a:r>
              <a:rPr lang="zh-CN" altLang="en-US" sz="2600" smtClean="0"/>
              <a:t>中要访问这些基本元素，必须通过对应特定的窗体元素的数组下标或窗体元素名来实现。每一个元素主要是通过该元素的属性或方法来引用。其引用的基本格式见下</a:t>
            </a:r>
            <a:r>
              <a:rPr lang="en-US" altLang="zh-CN" sz="2600" smtClean="0"/>
              <a:t>:</a:t>
            </a:r>
            <a:br>
              <a:rPr lang="en-US" altLang="zh-CN" sz="2600" smtClean="0"/>
            </a:br>
            <a:r>
              <a:rPr lang="en-US" altLang="zh-CN" sz="2600" smtClean="0"/>
              <a:t>formName.elements[].methadName (</a:t>
            </a:r>
            <a:r>
              <a:rPr lang="zh-CN" altLang="en-US" sz="2600" smtClean="0"/>
              <a:t>窗体名</a:t>
            </a:r>
            <a:r>
              <a:rPr lang="en-US" altLang="zh-CN" sz="2600" smtClean="0"/>
              <a:t>.</a:t>
            </a:r>
            <a:r>
              <a:rPr lang="zh-CN" altLang="en-US" sz="2600" smtClean="0"/>
              <a:t>元素名或数组</a:t>
            </a:r>
            <a:r>
              <a:rPr lang="en-US" altLang="zh-CN" sz="2600" smtClean="0"/>
              <a:t>.</a:t>
            </a:r>
            <a:r>
              <a:rPr lang="zh-CN" altLang="en-US" sz="2600" smtClean="0"/>
              <a:t>方法</a:t>
            </a:r>
            <a:r>
              <a:rPr lang="en-US" altLang="zh-CN" sz="2600" smtClean="0"/>
              <a:t>)</a:t>
            </a:r>
            <a:br>
              <a:rPr lang="en-US" altLang="zh-CN" sz="2600" smtClean="0"/>
            </a:br>
            <a:r>
              <a:rPr lang="en-US" altLang="zh-CN" sz="2600" smtClean="0"/>
              <a:t>formName.elemaent[].propertyName(</a:t>
            </a:r>
            <a:r>
              <a:rPr lang="zh-CN" altLang="en-US" sz="2600" smtClean="0"/>
              <a:t>窗体名</a:t>
            </a:r>
            <a:r>
              <a:rPr lang="en-US" altLang="zh-CN" sz="2600" smtClean="0"/>
              <a:t>.</a:t>
            </a:r>
            <a:r>
              <a:rPr lang="zh-CN" altLang="en-US" sz="2600" smtClean="0"/>
              <a:t>元素名或数组</a:t>
            </a:r>
            <a:r>
              <a:rPr lang="en-US" altLang="zh-CN" sz="2600" smtClean="0"/>
              <a:t>.</a:t>
            </a:r>
            <a:r>
              <a:rPr lang="zh-CN" altLang="en-US" sz="2600" smtClean="0"/>
              <a:t>属性</a:t>
            </a:r>
            <a:r>
              <a:rPr lang="en-US" altLang="zh-CN" sz="2600" smtClean="0"/>
              <a:t>)</a:t>
            </a:r>
            <a:br>
              <a:rPr lang="en-US" altLang="zh-CN" sz="2600" smtClean="0"/>
            </a:br>
            <a:endParaRPr lang="en-US" altLang="zh-CN" sz="2600" smtClean="0"/>
          </a:p>
        </p:txBody>
      </p:sp>
    </p:spTree>
    <p:extLst>
      <p:ext uri="{BB962C8B-B14F-4D97-AF65-F5344CB8AC3E}">
        <p14:creationId xmlns="" xmlns:p14="http://schemas.microsoft.com/office/powerpoint/2010/main" val="17965393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r>
              <a:rPr lang="zh-CN" altLang="en-US" smtClean="0"/>
              <a:t>什么是框架 </a:t>
            </a:r>
          </a:p>
        </p:txBody>
      </p:sp>
      <p:sp>
        <p:nvSpPr>
          <p:cNvPr id="232451" name="Rectangle 3"/>
          <p:cNvSpPr>
            <a:spLocks noGrp="1" noChangeArrowheads="1"/>
          </p:cNvSpPr>
          <p:nvPr>
            <p:ph type="body" idx="1"/>
          </p:nvPr>
        </p:nvSpPr>
        <p:spPr/>
        <p:txBody>
          <a:bodyPr/>
          <a:lstStyle/>
          <a:p>
            <a:pPr eaLnBrk="1" hangingPunct="1">
              <a:lnSpc>
                <a:spcPct val="90000"/>
              </a:lnSpc>
            </a:pPr>
            <a:r>
              <a:rPr lang="zh-CN" altLang="en-US" sz="2600" smtClean="0"/>
              <a:t>框架</a:t>
            </a:r>
            <a:r>
              <a:rPr lang="en-US" altLang="zh-CN" sz="2600" smtClean="0"/>
              <a:t>Frames</a:t>
            </a:r>
            <a:r>
              <a:rPr lang="zh-CN" altLang="en-US" sz="2600" smtClean="0"/>
              <a:t>最主要功用是</a:t>
            </a:r>
            <a:r>
              <a:rPr lang="en-US" altLang="zh-CN" sz="2600" smtClean="0"/>
              <a:t>"</a:t>
            </a:r>
            <a:r>
              <a:rPr lang="zh-CN" altLang="en-US" sz="2600" smtClean="0"/>
              <a:t>分割</a:t>
            </a:r>
            <a:r>
              <a:rPr lang="en-US" altLang="zh-CN" sz="2600" smtClean="0"/>
              <a:t>"</a:t>
            </a:r>
            <a:r>
              <a:rPr lang="zh-CN" altLang="en-US" sz="2600" smtClean="0"/>
              <a:t>视窗，使每个</a:t>
            </a:r>
            <a:r>
              <a:rPr lang="en-US" altLang="zh-CN" sz="2600" smtClean="0"/>
              <a:t>"</a:t>
            </a:r>
            <a:r>
              <a:rPr lang="zh-CN" altLang="en-US" sz="2600" smtClean="0"/>
              <a:t>小视窗</a:t>
            </a:r>
            <a:r>
              <a:rPr lang="en-US" altLang="zh-CN" sz="2600" smtClean="0"/>
              <a:t>"</a:t>
            </a:r>
            <a:r>
              <a:rPr lang="zh-CN" altLang="en-US" sz="2600" smtClean="0"/>
              <a:t>能显示不同的</a:t>
            </a:r>
            <a:r>
              <a:rPr lang="en-US" altLang="zh-CN" sz="2600" smtClean="0"/>
              <a:t>HTM L</a:t>
            </a:r>
            <a:r>
              <a:rPr lang="zh-CN" altLang="en-US" sz="2600" smtClean="0"/>
              <a:t>文件，不同框架之间可以互动</a:t>
            </a:r>
            <a:r>
              <a:rPr lang="en-US" altLang="zh-CN" sz="2600" smtClean="0"/>
              <a:t>(interact)</a:t>
            </a:r>
            <a:r>
              <a:rPr lang="zh-CN" altLang="en-US" sz="2600" smtClean="0"/>
              <a:t>，这就是说不同框架之间可以交换讯息与资料。例如</a:t>
            </a:r>
            <a:r>
              <a:rPr lang="en-US" altLang="zh-CN" sz="2600" smtClean="0"/>
              <a:t>:</a:t>
            </a:r>
            <a:r>
              <a:rPr lang="zh-CN" altLang="en-US" sz="2600" smtClean="0"/>
              <a:t>假设您开了两个</a:t>
            </a:r>
            <a:r>
              <a:rPr lang="en-US" altLang="zh-CN" sz="2600" smtClean="0"/>
              <a:t>frames</a:t>
            </a:r>
            <a:r>
              <a:rPr lang="zh-CN" altLang="en-US" sz="2600" smtClean="0"/>
              <a:t>，第一个</a:t>
            </a:r>
            <a:r>
              <a:rPr lang="en-US" altLang="zh-CN" sz="2600" smtClean="0"/>
              <a:t>frame</a:t>
            </a:r>
            <a:r>
              <a:rPr lang="zh-CN" altLang="en-US" sz="2600" smtClean="0"/>
              <a:t>可显示书的目录，第二个</a:t>
            </a:r>
            <a:r>
              <a:rPr lang="en-US" altLang="zh-CN" sz="2600" smtClean="0"/>
              <a:t>frame</a:t>
            </a:r>
            <a:r>
              <a:rPr lang="zh-CN" altLang="en-US" sz="2600" smtClean="0"/>
              <a:t>则显示章节的具体内容。</a:t>
            </a:r>
            <a:br>
              <a:rPr lang="zh-CN" altLang="en-US" sz="2600" smtClean="0"/>
            </a:br>
            <a:r>
              <a:rPr lang="zh-CN" altLang="en-US" sz="2600" smtClean="0"/>
              <a:t>　　框架可以将屏幕分割成不同的区域，每个区域有自己的</a:t>
            </a:r>
            <a:r>
              <a:rPr lang="en-US" altLang="zh-CN" sz="2600" smtClean="0"/>
              <a:t>URL</a:t>
            </a:r>
            <a:r>
              <a:rPr lang="zh-CN" altLang="en-US" sz="2600" smtClean="0"/>
              <a:t>，通过</a:t>
            </a:r>
            <a:r>
              <a:rPr lang="en-US" altLang="zh-CN" sz="2600" smtClean="0"/>
              <a:t>Frames[]</a:t>
            </a:r>
            <a:r>
              <a:rPr lang="zh-CN" altLang="en-US" sz="2600" smtClean="0"/>
              <a:t>数组对象来实现不同框架的访问。实际上框架对象本身也一类窗口，它继承了窗口对象的所有特征，并拥有所有的属性和方法。</a:t>
            </a:r>
          </a:p>
        </p:txBody>
      </p:sp>
    </p:spTree>
    <p:extLst>
      <p:ext uri="{BB962C8B-B14F-4D97-AF65-F5344CB8AC3E}">
        <p14:creationId xmlns="" xmlns:p14="http://schemas.microsoft.com/office/powerpoint/2010/main" val="7727050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zh-CN" altLang="en-US" smtClean="0"/>
              <a:t>一下框架的例子</a:t>
            </a:r>
          </a:p>
        </p:txBody>
      </p:sp>
      <p:sp>
        <p:nvSpPr>
          <p:cNvPr id="233475" name="Rectangle 3"/>
          <p:cNvSpPr>
            <a:spLocks noGrp="1" noChangeArrowheads="1"/>
          </p:cNvSpPr>
          <p:nvPr>
            <p:ph type="body" sz="half" idx="1"/>
          </p:nvPr>
        </p:nvSpPr>
        <p:spPr/>
        <p:txBody>
          <a:bodyPr/>
          <a:lstStyle/>
          <a:p>
            <a:pPr eaLnBrk="1" hangingPunct="1">
              <a:lnSpc>
                <a:spcPct val="80000"/>
              </a:lnSpc>
            </a:pPr>
            <a:r>
              <a:rPr lang="en-US" altLang="zh-CN" sz="2000" smtClean="0"/>
              <a:t>&lt;HTML&gt;</a:t>
            </a:r>
            <a:br>
              <a:rPr lang="en-US" altLang="zh-CN" sz="2000" smtClean="0"/>
            </a:br>
            <a:r>
              <a:rPr lang="en-US" altLang="zh-CN" sz="2000" smtClean="0"/>
              <a:t>&lt;HEAD&gt;</a:t>
            </a:r>
            <a:br>
              <a:rPr lang="en-US" altLang="zh-CN" sz="2000" smtClean="0"/>
            </a:br>
            <a:r>
              <a:rPr lang="en-US" altLang="zh-CN" sz="2000" smtClean="0"/>
              <a:t>&lt;/HEAD&gt;</a:t>
            </a:r>
            <a:br>
              <a:rPr lang="en-US" altLang="zh-CN" sz="2000" smtClean="0"/>
            </a:br>
            <a:r>
              <a:rPr lang="en-US" altLang="zh-CN" sz="2000" smtClean="0"/>
              <a:t>&lt;Frameset Rows="20%,80%"&gt;</a:t>
            </a:r>
            <a:br>
              <a:rPr lang="en-US" altLang="zh-CN" sz="2000" smtClean="0"/>
            </a:br>
            <a:r>
              <a:rPr lang="en-US" altLang="zh-CN" sz="2000" smtClean="0"/>
              <a:t>&lt;frame src="test9_1.html"&gt;</a:t>
            </a:r>
            <a:br>
              <a:rPr lang="en-US" altLang="zh-CN" sz="2000" smtClean="0"/>
            </a:br>
            <a:r>
              <a:rPr lang="en-US" altLang="zh-CN" sz="2000" smtClean="0"/>
              <a:t>&lt;Frameset Cols="50%,50%"&gt;</a:t>
            </a:r>
            <a:br>
              <a:rPr lang="en-US" altLang="zh-CN" sz="2000" smtClean="0"/>
            </a:br>
            <a:r>
              <a:rPr lang="en-US" altLang="zh-CN" sz="2000" smtClean="0"/>
              <a:t>&lt;frame src="test9_2.html"&gt;</a:t>
            </a:r>
            <a:br>
              <a:rPr lang="en-US" altLang="zh-CN" sz="2000" smtClean="0"/>
            </a:br>
            <a:r>
              <a:rPr lang="en-US" altLang="zh-CN" sz="2000" smtClean="0"/>
              <a:t>&lt;frame src="test9_3.html"&gt;</a:t>
            </a:r>
            <a:br>
              <a:rPr lang="en-US" altLang="zh-CN" sz="2000" smtClean="0"/>
            </a:br>
            <a:r>
              <a:rPr lang="en-US" altLang="zh-CN" sz="2000" smtClean="0"/>
              <a:t>&lt;/Frameset&gt;</a:t>
            </a:r>
            <a:br>
              <a:rPr lang="en-US" altLang="zh-CN" sz="2000" smtClean="0"/>
            </a:br>
            <a:r>
              <a:rPr lang="en-US" altLang="zh-CN" sz="2000" smtClean="0"/>
              <a:t>&lt;/Frameset&gt;</a:t>
            </a:r>
            <a:br>
              <a:rPr lang="en-US" altLang="zh-CN" sz="2000" smtClean="0"/>
            </a:br>
            <a:r>
              <a:rPr lang="en-US" altLang="zh-CN" sz="2000" smtClean="0"/>
              <a:t>&lt;/HTML&gt; </a:t>
            </a:r>
          </a:p>
        </p:txBody>
      </p:sp>
      <p:pic>
        <p:nvPicPr>
          <p:cNvPr id="233476" name="Picture 5" descr="js05012612_1"/>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4267200" y="2335213"/>
            <a:ext cx="4233863" cy="2808287"/>
          </a:xfrm>
          <a:noFill/>
        </p:spPr>
      </p:pic>
    </p:spTree>
    <p:extLst>
      <p:ext uri="{BB962C8B-B14F-4D97-AF65-F5344CB8AC3E}">
        <p14:creationId xmlns="" xmlns:p14="http://schemas.microsoft.com/office/powerpoint/2010/main" val="305152898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zh-CN" altLang="en-US" smtClean="0"/>
              <a:t>一下框架的例子</a:t>
            </a:r>
          </a:p>
        </p:txBody>
      </p:sp>
      <p:sp>
        <p:nvSpPr>
          <p:cNvPr id="234499" name="Rectangle 3"/>
          <p:cNvSpPr>
            <a:spLocks noGrp="1" noChangeArrowheads="1"/>
          </p:cNvSpPr>
          <p:nvPr>
            <p:ph type="body" idx="1"/>
          </p:nvPr>
        </p:nvSpPr>
        <p:spPr/>
        <p:txBody>
          <a:bodyPr/>
          <a:lstStyle/>
          <a:p>
            <a:pPr eaLnBrk="1" hangingPunct="1">
              <a:lnSpc>
                <a:spcPct val="80000"/>
              </a:lnSpc>
            </a:pPr>
            <a:r>
              <a:rPr lang="zh-CN" altLang="en-US" sz="2600" smtClean="0"/>
              <a:t>以上</a:t>
            </a:r>
            <a:r>
              <a:rPr lang="en-US" altLang="zh-CN" sz="2600" smtClean="0"/>
              <a:t>HTML</a:t>
            </a:r>
            <a:r>
              <a:rPr lang="zh-CN" altLang="en-US" sz="2600" smtClean="0"/>
              <a:t>标识将屏幕分成三个框架。先将窗口分成以二行为单位的窗口，之后再按分成二个窗口。并在相应的框架中放入自己的</a:t>
            </a:r>
            <a:r>
              <a:rPr lang="en-US" altLang="zh-CN" sz="2600" smtClean="0"/>
              <a:t>HTML</a:t>
            </a:r>
            <a:r>
              <a:rPr lang="zh-CN" altLang="en-US" sz="2600" smtClean="0"/>
              <a:t>文档。</a:t>
            </a:r>
            <a:br>
              <a:rPr lang="zh-CN" altLang="en-US" sz="2600" smtClean="0"/>
            </a:br>
            <a:r>
              <a:rPr lang="zh-CN" altLang="en-US" sz="2600" smtClean="0"/>
              <a:t>　　通过</a:t>
            </a:r>
            <a:r>
              <a:rPr lang="en-US" altLang="zh-CN" sz="2600" smtClean="0"/>
              <a:t>[Framset ]</a:t>
            </a:r>
            <a:r>
              <a:rPr lang="zh-CN" altLang="en-US" sz="2600" smtClean="0"/>
              <a:t>告诉浏览器您要设置几个框架；</a:t>
            </a:r>
            <a:r>
              <a:rPr lang="en-US" altLang="zh-CN" sz="2600" smtClean="0"/>
              <a:t>rows</a:t>
            </a:r>
            <a:r>
              <a:rPr lang="zh-CN" altLang="en-US" sz="2600" smtClean="0"/>
              <a:t>这项参数告诉浏览器您想将视窗分割成几列；而 </a:t>
            </a:r>
            <a:r>
              <a:rPr lang="en-US" altLang="zh-CN" sz="2600" smtClean="0"/>
              <a:t>cols</a:t>
            </a:r>
            <a:r>
              <a:rPr lang="zh-CN" altLang="en-US" sz="2600" smtClean="0"/>
              <a:t>这项参数是告诉浏览器您想将视窗分割成几行。</a:t>
            </a:r>
            <a:br>
              <a:rPr lang="zh-CN" altLang="en-US" sz="2600" smtClean="0"/>
            </a:br>
            <a:r>
              <a:rPr lang="zh-CN" altLang="en-US" sz="2600" smtClean="0"/>
              <a:t>　　可以用很多组的 </a:t>
            </a:r>
            <a:r>
              <a:rPr lang="en-US" altLang="zh-CN" sz="2600" smtClean="0"/>
              <a:t>&lt;frameset...&gt; tags </a:t>
            </a:r>
            <a:r>
              <a:rPr lang="zh-CN" altLang="en-US" sz="2600" smtClean="0"/>
              <a:t>将视窗分割得更复杂。</a:t>
            </a:r>
            <a:br>
              <a:rPr lang="zh-CN" altLang="en-US" sz="2600" smtClean="0"/>
            </a:br>
            <a:r>
              <a:rPr lang="zh-CN" altLang="en-US" sz="2600" smtClean="0"/>
              <a:t>　　可以给每个</a:t>
            </a:r>
            <a:r>
              <a:rPr lang="en-US" altLang="zh-CN" sz="2600" smtClean="0"/>
              <a:t>frame</a:t>
            </a:r>
            <a:r>
              <a:rPr lang="zh-CN" altLang="en-US" sz="2600" smtClean="0"/>
              <a:t>一个</a:t>
            </a:r>
            <a:r>
              <a:rPr lang="en-US" altLang="zh-CN" sz="2600" smtClean="0"/>
              <a:t>"</a:t>
            </a:r>
            <a:r>
              <a:rPr lang="zh-CN" altLang="en-US" sz="2600" smtClean="0"/>
              <a:t>名字</a:t>
            </a:r>
            <a:r>
              <a:rPr lang="en-US" altLang="zh-CN" sz="2600" smtClean="0"/>
              <a:t>" (name)</a:t>
            </a:r>
            <a:r>
              <a:rPr lang="zh-CN" altLang="en-US" sz="2600" smtClean="0"/>
              <a:t>。</a:t>
            </a:r>
            <a:r>
              <a:rPr lang="en-US" altLang="zh-CN" sz="2600" smtClean="0"/>
              <a:t>frame</a:t>
            </a:r>
            <a:r>
              <a:rPr lang="zh-CN" altLang="en-US" sz="2600" smtClean="0"/>
              <a:t>的名字在</a:t>
            </a:r>
            <a:r>
              <a:rPr lang="en-US" altLang="zh-CN" sz="2600" smtClean="0"/>
              <a:t>JavaScript</a:t>
            </a:r>
            <a:r>
              <a:rPr lang="zh-CN" altLang="en-US" sz="2600" smtClean="0"/>
              <a:t>语法中的地位非常重要。 　　　　可以用 </a:t>
            </a:r>
            <a:r>
              <a:rPr lang="en-US" altLang="zh-CN" sz="2600" smtClean="0"/>
              <a:t>&lt;src&gt; </a:t>
            </a:r>
            <a:r>
              <a:rPr lang="zh-CN" altLang="en-US" sz="2600" smtClean="0"/>
              <a:t>告诉浏览器您要载入哪一个 </a:t>
            </a:r>
            <a:r>
              <a:rPr lang="en-US" altLang="zh-CN" sz="2600" smtClean="0"/>
              <a:t>HTML</a:t>
            </a:r>
            <a:r>
              <a:rPr lang="zh-CN" altLang="en-US" sz="2600" smtClean="0"/>
              <a:t>文件。 </a:t>
            </a:r>
          </a:p>
        </p:txBody>
      </p:sp>
    </p:spTree>
    <p:extLst>
      <p:ext uri="{BB962C8B-B14F-4D97-AF65-F5344CB8AC3E}">
        <p14:creationId xmlns="" xmlns:p14="http://schemas.microsoft.com/office/powerpoint/2010/main" val="88901037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r>
              <a:rPr lang="zh-CN" altLang="en-US" smtClean="0"/>
              <a:t>如何访问框架</a:t>
            </a:r>
          </a:p>
        </p:txBody>
      </p:sp>
      <p:sp>
        <p:nvSpPr>
          <p:cNvPr id="235523" name="Rectangle 3"/>
          <p:cNvSpPr>
            <a:spLocks noGrp="1" noChangeArrowheads="1"/>
          </p:cNvSpPr>
          <p:nvPr>
            <p:ph type="body" idx="1"/>
          </p:nvPr>
        </p:nvSpPr>
        <p:spPr/>
        <p:txBody>
          <a:bodyPr/>
          <a:lstStyle/>
          <a:p>
            <a:pPr eaLnBrk="1" hangingPunct="1">
              <a:lnSpc>
                <a:spcPct val="80000"/>
              </a:lnSpc>
            </a:pPr>
            <a:r>
              <a:rPr lang="zh-CN" altLang="en-US" sz="2600" smtClean="0"/>
              <a:t>在前面我们介绍过使用</a:t>
            </a:r>
            <a:r>
              <a:rPr lang="en-US" altLang="zh-CN" sz="2600" smtClean="0"/>
              <a:t>document.forms[]</a:t>
            </a:r>
            <a:r>
              <a:rPr lang="zh-CN" altLang="en-US" sz="2600" smtClean="0"/>
              <a:t>实现单一窗体中不同元素的访问。而要实现框架中多窗体的不同元素的访问，则必须使用</a:t>
            </a:r>
            <a:r>
              <a:rPr lang="en-US" altLang="zh-CN" sz="2600" smtClean="0"/>
              <a:t>window</a:t>
            </a:r>
            <a:r>
              <a:rPr lang="zh-CN" altLang="en-US" sz="2600" smtClean="0"/>
              <a:t>对象中的</a:t>
            </a:r>
            <a:r>
              <a:rPr lang="en-US" altLang="zh-CN" sz="2600" smtClean="0"/>
              <a:t>Frames</a:t>
            </a:r>
            <a:r>
              <a:rPr lang="zh-CN" altLang="en-US" sz="2600" smtClean="0"/>
              <a:t>属性。</a:t>
            </a:r>
            <a:r>
              <a:rPr lang="en-US" altLang="zh-CN" sz="2600" smtClean="0"/>
              <a:t>Frames</a:t>
            </a:r>
            <a:r>
              <a:rPr lang="zh-CN" altLang="en-US" sz="2600" smtClean="0"/>
              <a:t>属性同样也是一个数组，他在　　父框架集中为每一个子框架设有一项。通过下标实现不同框架的访问</a:t>
            </a:r>
            <a:r>
              <a:rPr lang="en-US" altLang="zh-CN" sz="2600" smtClean="0"/>
              <a:t>:</a:t>
            </a:r>
            <a:br>
              <a:rPr lang="en-US" altLang="zh-CN" sz="2600" smtClean="0"/>
            </a:br>
            <a:r>
              <a:rPr lang="en-US" altLang="zh-CN" sz="2600" smtClean="0"/>
              <a:t>parent.frames[Index1].docuement.forms[index2]</a:t>
            </a:r>
            <a:br>
              <a:rPr lang="en-US" altLang="zh-CN" sz="2600" smtClean="0"/>
            </a:br>
            <a:r>
              <a:rPr lang="zh-CN" altLang="en-US" sz="2600" smtClean="0"/>
              <a:t>　　通过</a:t>
            </a:r>
            <a:r>
              <a:rPr lang="en-US" altLang="zh-CN" sz="2600" smtClean="0"/>
              <a:t>parent.frames.length</a:t>
            </a:r>
            <a:r>
              <a:rPr lang="zh-CN" altLang="en-US" sz="2600" smtClean="0"/>
              <a:t>确定窗口中窗体的数目。 除了使用数组下标来访问窗体外还可以使用框架名和窗体名来实现各元素的访：</a:t>
            </a:r>
            <a:br>
              <a:rPr lang="zh-CN" altLang="en-US" sz="2600" smtClean="0"/>
            </a:br>
            <a:r>
              <a:rPr lang="en-US" altLang="zh-CN" sz="2600" smtClean="0"/>
              <a:t>parent.framesName.decument.formNames.elementName.(m/p) </a:t>
            </a:r>
          </a:p>
        </p:txBody>
      </p:sp>
    </p:spTree>
    <p:extLst>
      <p:ext uri="{BB962C8B-B14F-4D97-AF65-F5344CB8AC3E}">
        <p14:creationId xmlns="" xmlns:p14="http://schemas.microsoft.com/office/powerpoint/2010/main" val="20288813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1.3 </a:t>
            </a:r>
            <a:r>
              <a:rPr lang="zh-CN" altLang="en-US" smtClean="0"/>
              <a:t>编写第一个</a:t>
            </a:r>
            <a:r>
              <a:rPr lang="en-US" altLang="zh-CN" smtClean="0"/>
              <a:t>JavaScript</a:t>
            </a:r>
            <a:r>
              <a:rPr lang="zh-CN" altLang="en-US" smtClean="0"/>
              <a:t>程序</a:t>
            </a:r>
          </a:p>
        </p:txBody>
      </p:sp>
      <p:sp>
        <p:nvSpPr>
          <p:cNvPr id="22531" name="Rectangle 14"/>
          <p:cNvSpPr>
            <a:spLocks noChangeArrowheads="1"/>
          </p:cNvSpPr>
          <p:nvPr/>
        </p:nvSpPr>
        <p:spPr bwMode="auto">
          <a:xfrm>
            <a:off x="609600" y="1752600"/>
            <a:ext cx="8120063" cy="45720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&lt;script language="JavaScript"&gt;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	alert(“</a:t>
            </a:r>
            <a:r>
              <a:rPr lang="zh-CN" altLang="en-GB" sz="2400" b="0">
                <a:solidFill>
                  <a:srgbClr val="000000"/>
                </a:solidFill>
                <a:latin typeface="Arial Narrow" pitchFamily="34" charset="0"/>
                <a:ea typeface="宋体" pitchFamily="2" charset="-122"/>
              </a:rPr>
              <a:t>我要学</a:t>
            </a:r>
            <a:r>
              <a:rPr lang="en-GB" altLang="zh-CN" sz="2400" b="0">
                <a:solidFill>
                  <a:srgbClr val="000000"/>
                </a:solidFill>
                <a:latin typeface="Arial Narrow" pitchFamily="34" charset="0"/>
                <a:ea typeface="宋体" pitchFamily="2" charset="-122"/>
              </a:rPr>
              <a:t>Javascript!”);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&lt;/script&gt;</a:t>
            </a:r>
          </a:p>
        </p:txBody>
      </p:sp>
      <p:sp>
        <p:nvSpPr>
          <p:cNvPr id="22532" name="Rectangle 16"/>
          <p:cNvSpPr>
            <a:spLocks noChangeArrowheads="1"/>
          </p:cNvSpPr>
          <p:nvPr/>
        </p:nvSpPr>
        <p:spPr bwMode="auto">
          <a:xfrm>
            <a:off x="474663" y="920750"/>
            <a:ext cx="8499475" cy="555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449263">
              <a:lnSpc>
                <a:spcPct val="98000"/>
              </a:lnSpc>
              <a:spcBef>
                <a:spcPct val="20000"/>
              </a:spcBef>
              <a:buClr>
                <a:schemeClr val="accent2"/>
              </a:buClr>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endParaRPr lang="en-GB" altLang="zh-CN" sz="3000" b="0">
              <a:solidFill>
                <a:schemeClr val="tx1"/>
              </a:solidFill>
              <a:latin typeface="Verdana" pitchFamily="34" charset="0"/>
              <a:ea typeface="宋体" pitchFamily="2" charset="-122"/>
            </a:endParaRPr>
          </a:p>
        </p:txBody>
      </p:sp>
      <p:sp>
        <p:nvSpPr>
          <p:cNvPr id="185361" name="AutoShape 17"/>
          <p:cNvSpPr>
            <a:spLocks noChangeArrowheads="1"/>
          </p:cNvSpPr>
          <p:nvPr/>
        </p:nvSpPr>
        <p:spPr bwMode="auto">
          <a:xfrm>
            <a:off x="4953000" y="2667000"/>
            <a:ext cx="1898650" cy="438150"/>
          </a:xfrm>
          <a:prstGeom prst="wedgeRoundRectCallout">
            <a:avLst>
              <a:gd name="adj1" fmla="val -91139"/>
              <a:gd name="adj2" fmla="val 170653"/>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Arial Narrow" pitchFamily="34" charset="0"/>
                <a:ea typeface="宋体" pitchFamily="2" charset="-122"/>
              </a:rPr>
              <a:t>脚本开始声明</a:t>
            </a:r>
          </a:p>
        </p:txBody>
      </p:sp>
      <p:sp>
        <p:nvSpPr>
          <p:cNvPr id="185365" name="AutoShape 21"/>
          <p:cNvSpPr>
            <a:spLocks noChangeArrowheads="1"/>
          </p:cNvSpPr>
          <p:nvPr/>
        </p:nvSpPr>
        <p:spPr bwMode="auto">
          <a:xfrm>
            <a:off x="2057400" y="4800600"/>
            <a:ext cx="1898650" cy="438150"/>
          </a:xfrm>
          <a:prstGeom prst="wedgeRoundRectCallout">
            <a:avLst>
              <a:gd name="adj1" fmla="val -73829"/>
              <a:gd name="adj2" fmla="val -100727"/>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600" b="0">
                <a:solidFill>
                  <a:srgbClr val="000000"/>
                </a:solidFill>
                <a:latin typeface="Arial Narrow" pitchFamily="34" charset="0"/>
                <a:ea typeface="宋体" pitchFamily="2" charset="-122"/>
              </a:rPr>
              <a:t>脚本结束声明</a:t>
            </a:r>
          </a:p>
        </p:txBody>
      </p:sp>
      <p:sp>
        <p:nvSpPr>
          <p:cNvPr id="185366" name="AutoShape 22"/>
          <p:cNvSpPr>
            <a:spLocks noChangeArrowheads="1"/>
          </p:cNvSpPr>
          <p:nvPr/>
        </p:nvSpPr>
        <p:spPr bwMode="auto">
          <a:xfrm>
            <a:off x="5029200" y="4648200"/>
            <a:ext cx="1981200" cy="438150"/>
          </a:xfrm>
          <a:prstGeom prst="wedgeRoundRectCallout">
            <a:avLst>
              <a:gd name="adj1" fmla="val -68671"/>
              <a:gd name="adj2" fmla="val -149639"/>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Arial Narrow" pitchFamily="34" charset="0"/>
                <a:ea typeface="宋体" pitchFamily="2" charset="-122"/>
              </a:rPr>
              <a:t>语句结尾</a:t>
            </a:r>
          </a:p>
        </p:txBody>
      </p:sp>
    </p:spTree>
    <p:extLst>
      <p:ext uri="{BB962C8B-B14F-4D97-AF65-F5344CB8AC3E}">
        <p14:creationId xmlns="" xmlns:p14="http://schemas.microsoft.com/office/powerpoint/2010/main" val="3361121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61"/>
                                        </p:tgtEl>
                                        <p:attrNameLst>
                                          <p:attrName>style.visibility</p:attrName>
                                        </p:attrNameLst>
                                      </p:cBhvr>
                                      <p:to>
                                        <p:strVal val="visible"/>
                                      </p:to>
                                    </p:set>
                                    <p:animEffect transition="in" filter="blinds(horizontal)">
                                      <p:cBhvr>
                                        <p:cTn id="7" dur="500"/>
                                        <p:tgtEl>
                                          <p:spTgt spid="185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5366"/>
                                        </p:tgtEl>
                                        <p:attrNameLst>
                                          <p:attrName>style.visibility</p:attrName>
                                        </p:attrNameLst>
                                      </p:cBhvr>
                                      <p:to>
                                        <p:strVal val="visible"/>
                                      </p:to>
                                    </p:set>
                                    <p:animEffect transition="in" filter="blinds(horizontal)">
                                      <p:cBhvr>
                                        <p:cTn id="12" dur="500"/>
                                        <p:tgtEl>
                                          <p:spTgt spid="18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5365"/>
                                        </p:tgtEl>
                                        <p:attrNameLst>
                                          <p:attrName>style.visibility</p:attrName>
                                        </p:attrNameLst>
                                      </p:cBhvr>
                                      <p:to>
                                        <p:strVal val="visible"/>
                                      </p:to>
                                    </p:set>
                                    <p:animEffect transition="in" filter="blinds(horizontal)">
                                      <p:cBhvr>
                                        <p:cTn id="17" dur="500"/>
                                        <p:tgtEl>
                                          <p:spTgt spid="18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JavaScript</a:t>
            </a:r>
            <a:r>
              <a:rPr lang="zh-CN" altLang="en-US" smtClean="0"/>
              <a:t>在网页文档中的位置</a:t>
            </a:r>
            <a:r>
              <a:rPr lang="en-US" altLang="zh-CN" smtClean="0"/>
              <a:t>1</a:t>
            </a:r>
          </a:p>
        </p:txBody>
      </p:sp>
      <p:pic>
        <p:nvPicPr>
          <p:cNvPr id="23555" name="Picture 4" descr="~5OJJ)N6A1{[~SRE%D_5$WD">
            <a:hlinkClick r:id="rId2" action="ppaction://hlinkfile"/>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2895600"/>
            <a:ext cx="3657600" cy="330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6" name="Rectangle 7"/>
          <p:cNvSpPr>
            <a:spLocks noGrp="1" noChangeArrowheads="1"/>
          </p:cNvSpPr>
          <p:nvPr>
            <p:ph type="body" idx="1"/>
          </p:nvPr>
        </p:nvSpPr>
        <p:spPr>
          <a:xfrm>
            <a:off x="304800" y="1752600"/>
            <a:ext cx="8001000" cy="762000"/>
          </a:xfrm>
          <a:noFill/>
        </p:spPr>
        <p:txBody>
          <a:bodyPr/>
          <a:lstStyle/>
          <a:p>
            <a:pPr eaLnBrk="1" hangingPunct="1">
              <a:lnSpc>
                <a:spcPct val="80000"/>
              </a:lnSpc>
              <a:buFont typeface="Wingdings" pitchFamily="2" charset="2"/>
              <a:buNone/>
            </a:pPr>
            <a:r>
              <a:rPr lang="zh-CN" altLang="en-US" sz="2600" smtClean="0"/>
              <a:t>在网页文档的</a:t>
            </a:r>
            <a:r>
              <a:rPr lang="en-US" altLang="zh-CN" sz="2600" smtClean="0"/>
              <a:t>&lt;script&gt;</a:t>
            </a:r>
            <a:r>
              <a:rPr lang="zh-CN" altLang="en-US" sz="2600" smtClean="0"/>
              <a:t>和</a:t>
            </a:r>
            <a:r>
              <a:rPr lang="en-US" altLang="zh-CN" sz="2600" smtClean="0"/>
              <a:t>&lt;/script&gt;</a:t>
            </a:r>
            <a:r>
              <a:rPr lang="zh-CN" altLang="en-US" sz="2600" smtClean="0"/>
              <a:t>标记中直接编写</a:t>
            </a:r>
            <a:r>
              <a:rPr lang="en-US" altLang="zh-CN" sz="2600" smtClean="0"/>
              <a:t>Javascript</a:t>
            </a:r>
            <a:r>
              <a:rPr lang="zh-CN" altLang="en-US" sz="2600" smtClean="0"/>
              <a:t>脚本代码</a:t>
            </a:r>
          </a:p>
        </p:txBody>
      </p:sp>
      <p:pic>
        <p:nvPicPr>
          <p:cNvPr id="23557" name="Picture 8" descr="5}~%MG@OR3}W})7{T4EVI83">
            <a:hlinkClick r:id="rId4" action="ppaction://hlinkfile"/>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267200" y="2895600"/>
            <a:ext cx="3810000" cy="3259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52214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JavaScript</a:t>
            </a:r>
            <a:r>
              <a:rPr lang="zh-CN" altLang="en-US" smtClean="0"/>
              <a:t>在网页文档中的位置</a:t>
            </a:r>
            <a:r>
              <a:rPr lang="en-US" altLang="zh-CN" smtClean="0"/>
              <a:t>2</a:t>
            </a:r>
          </a:p>
        </p:txBody>
      </p:sp>
      <p:sp>
        <p:nvSpPr>
          <p:cNvPr id="24579" name="Rectangle 5"/>
          <p:cNvSpPr>
            <a:spLocks noGrp="1" noChangeArrowheads="1"/>
          </p:cNvSpPr>
          <p:nvPr>
            <p:ph type="body" idx="1"/>
          </p:nvPr>
        </p:nvSpPr>
        <p:spPr>
          <a:xfrm>
            <a:off x="304800" y="1752600"/>
            <a:ext cx="8001000" cy="762000"/>
          </a:xfrm>
          <a:noFill/>
        </p:spPr>
        <p:txBody>
          <a:bodyPr/>
          <a:lstStyle/>
          <a:p>
            <a:pPr eaLnBrk="1" hangingPunct="1">
              <a:lnSpc>
                <a:spcPct val="80000"/>
              </a:lnSpc>
              <a:buFont typeface="Wingdings" pitchFamily="2" charset="2"/>
              <a:buNone/>
            </a:pPr>
            <a:r>
              <a:rPr lang="zh-CN" altLang="en-US" sz="2600" smtClean="0"/>
              <a:t>将</a:t>
            </a:r>
            <a:r>
              <a:rPr lang="en-US" altLang="zh-CN" sz="2600" smtClean="0"/>
              <a:t>JavaScript</a:t>
            </a:r>
            <a:r>
              <a:rPr lang="zh-CN" altLang="en-US" sz="2600" smtClean="0"/>
              <a:t>脚本程序代码放置在一个单独的文件中，网页文档中引用这个脚本程序</a:t>
            </a:r>
          </a:p>
        </p:txBody>
      </p:sp>
      <p:pic>
        <p:nvPicPr>
          <p:cNvPr id="24580" name="Picture 6" descr="QKU7LNU$W0S4TDL9VL%3IN8">
            <a:hlinkClick r:id="rId2" action="ppaction://hlinkfile"/>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590800"/>
            <a:ext cx="3848100" cy="278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1" name="Picture 7" descr="7`@]K(V(EI_KN@CR212G_X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267200" y="2590800"/>
            <a:ext cx="3848100" cy="278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2" name="Rectangle 8"/>
          <p:cNvSpPr>
            <a:spLocks noChangeArrowheads="1"/>
          </p:cNvSpPr>
          <p:nvPr/>
        </p:nvSpPr>
        <p:spPr bwMode="auto">
          <a:xfrm>
            <a:off x="457200" y="5410200"/>
            <a:ext cx="8001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lnSpc>
                <a:spcPct val="80000"/>
              </a:lnSpc>
              <a:spcBef>
                <a:spcPct val="20000"/>
              </a:spcBef>
              <a:buClr>
                <a:schemeClr val="accent2"/>
              </a:buClr>
              <a:buFont typeface="Wingdings" pitchFamily="2" charset="2"/>
              <a:buNone/>
            </a:pPr>
            <a:r>
              <a:rPr lang="zh-CN" altLang="en-US" sz="2600" b="0">
                <a:solidFill>
                  <a:schemeClr val="tx1"/>
                </a:solidFill>
                <a:latin typeface="Verdana" pitchFamily="34" charset="0"/>
                <a:ea typeface="宋体" pitchFamily="2" charset="-122"/>
              </a:rPr>
              <a:t>可以将</a:t>
            </a:r>
            <a:r>
              <a:rPr lang="en-US" altLang="zh-CN" sz="2600" b="0">
                <a:solidFill>
                  <a:schemeClr val="tx1"/>
                </a:solidFill>
                <a:latin typeface="Verdana" pitchFamily="34" charset="0"/>
                <a:ea typeface="宋体" pitchFamily="2" charset="-122"/>
              </a:rPr>
              <a:t>JS</a:t>
            </a:r>
            <a:r>
              <a:rPr lang="zh-CN" altLang="en-US" sz="2600" b="0">
                <a:solidFill>
                  <a:schemeClr val="tx1"/>
                </a:solidFill>
                <a:latin typeface="Verdana" pitchFamily="34" charset="0"/>
                <a:ea typeface="宋体" pitchFamily="2" charset="-122"/>
              </a:rPr>
              <a:t>代码放置在一个单独的文件中，这个文件以</a:t>
            </a:r>
            <a:r>
              <a:rPr lang="en-US" altLang="zh-CN" sz="2600" b="0">
                <a:solidFill>
                  <a:schemeClr val="tx1"/>
                </a:solidFill>
                <a:latin typeface="Verdana" pitchFamily="34" charset="0"/>
                <a:ea typeface="宋体" pitchFamily="2" charset="-122"/>
              </a:rPr>
              <a:t>.js</a:t>
            </a:r>
            <a:r>
              <a:rPr lang="zh-CN" altLang="en-US" sz="2600" b="0">
                <a:solidFill>
                  <a:schemeClr val="tx1"/>
                </a:solidFill>
                <a:latin typeface="Verdana" pitchFamily="34" charset="0"/>
                <a:ea typeface="宋体" pitchFamily="2" charset="-122"/>
              </a:rPr>
              <a:t>为扩展名，称为</a:t>
            </a:r>
            <a:r>
              <a:rPr lang="en-US" altLang="zh-CN" sz="2600" b="0">
                <a:solidFill>
                  <a:schemeClr val="tx1"/>
                </a:solidFill>
                <a:latin typeface="Verdana" pitchFamily="34" charset="0"/>
                <a:ea typeface="宋体" pitchFamily="2" charset="-122"/>
              </a:rPr>
              <a:t>JavaScript</a:t>
            </a:r>
            <a:r>
              <a:rPr lang="zh-CN" altLang="en-US" sz="2600" b="0">
                <a:solidFill>
                  <a:schemeClr val="tx1"/>
                </a:solidFill>
                <a:latin typeface="Verdana" pitchFamily="34" charset="0"/>
                <a:ea typeface="宋体" pitchFamily="2" charset="-122"/>
              </a:rPr>
              <a:t>脚本文件。</a:t>
            </a:r>
          </a:p>
        </p:txBody>
      </p:sp>
    </p:spTree>
    <p:extLst>
      <p:ext uri="{BB962C8B-B14F-4D97-AF65-F5344CB8AC3E}">
        <p14:creationId xmlns="" xmlns:p14="http://schemas.microsoft.com/office/powerpoint/2010/main" val="1576281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JavaScript</a:t>
            </a:r>
            <a:r>
              <a:rPr lang="zh-CN" altLang="en-US" smtClean="0"/>
              <a:t>在网页文档中的位置</a:t>
            </a:r>
            <a:r>
              <a:rPr lang="en-US" altLang="zh-CN" smtClean="0"/>
              <a:t>3</a:t>
            </a:r>
          </a:p>
        </p:txBody>
      </p:sp>
      <p:sp>
        <p:nvSpPr>
          <p:cNvPr id="25603" name="Rectangle 3"/>
          <p:cNvSpPr>
            <a:spLocks noGrp="1" noChangeArrowheads="1"/>
          </p:cNvSpPr>
          <p:nvPr>
            <p:ph type="body" idx="1"/>
          </p:nvPr>
        </p:nvSpPr>
        <p:spPr>
          <a:xfrm>
            <a:off x="304800" y="1752600"/>
            <a:ext cx="8001000" cy="762000"/>
          </a:xfrm>
          <a:noFill/>
        </p:spPr>
        <p:txBody>
          <a:bodyPr/>
          <a:lstStyle/>
          <a:p>
            <a:pPr eaLnBrk="1" hangingPunct="1">
              <a:lnSpc>
                <a:spcPct val="80000"/>
              </a:lnSpc>
              <a:buFont typeface="Wingdings" pitchFamily="2" charset="2"/>
              <a:buNone/>
            </a:pPr>
            <a:r>
              <a:rPr lang="zh-CN" altLang="en-US" sz="2600" smtClean="0"/>
              <a:t>将</a:t>
            </a:r>
            <a:r>
              <a:rPr lang="en-US" altLang="zh-CN" sz="2600" smtClean="0"/>
              <a:t>JavaScript</a:t>
            </a:r>
            <a:r>
              <a:rPr lang="zh-CN" altLang="en-US" sz="2600" smtClean="0"/>
              <a:t>脚本程序代码作为某个元素的事件属性值</a:t>
            </a:r>
            <a:r>
              <a:rPr lang="en-US" altLang="zh-CN" sz="2600" smtClean="0"/>
              <a:t>(</a:t>
            </a:r>
            <a:r>
              <a:rPr lang="zh-CN" altLang="en-US" sz="2600" smtClean="0"/>
              <a:t>例如</a:t>
            </a:r>
            <a:r>
              <a:rPr lang="en-US" altLang="zh-CN" sz="2600" smtClean="0"/>
              <a:t>button</a:t>
            </a:r>
            <a:r>
              <a:rPr lang="zh-CN" altLang="en-US" sz="2600" smtClean="0"/>
              <a:t>元素的</a:t>
            </a:r>
            <a:r>
              <a:rPr lang="en-US" altLang="zh-CN" sz="2600" smtClean="0"/>
              <a:t>onclick</a:t>
            </a:r>
            <a:r>
              <a:rPr lang="zh-CN" altLang="en-US" sz="2600" smtClean="0"/>
              <a:t>属性</a:t>
            </a:r>
            <a:r>
              <a:rPr lang="en-US" altLang="zh-CN" sz="2600" smtClean="0"/>
              <a:t>)</a:t>
            </a:r>
            <a:r>
              <a:rPr lang="zh-CN" altLang="en-US" sz="2600" smtClean="0"/>
              <a:t>或超链接的</a:t>
            </a:r>
            <a:r>
              <a:rPr lang="en-US" altLang="zh-CN" sz="2600" smtClean="0"/>
              <a:t>href</a:t>
            </a:r>
            <a:r>
              <a:rPr lang="zh-CN" altLang="en-US" sz="2600" smtClean="0"/>
              <a:t>属性。</a:t>
            </a:r>
          </a:p>
        </p:txBody>
      </p:sp>
      <p:pic>
        <p:nvPicPr>
          <p:cNvPr id="25604" name="Picture 8" descr="}BKEVJPF6SVH1~$VMW[1XBU">
            <a:hlinkClick r:id="rId2" action="ppaction://hlinkfile"/>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71600" y="2895600"/>
            <a:ext cx="5762625" cy="278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414327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smtClean="0"/>
              <a:t>JavaScript</a:t>
            </a:r>
            <a:r>
              <a:rPr lang="zh-CN" altLang="en-US" b="1" smtClean="0"/>
              <a:t>程序错误类型</a:t>
            </a:r>
            <a:r>
              <a:rPr lang="zh-CN" altLang="en-US" smtClean="0"/>
              <a:t> </a:t>
            </a:r>
          </a:p>
        </p:txBody>
      </p:sp>
      <p:sp>
        <p:nvSpPr>
          <p:cNvPr id="26627" name="Rectangle 3"/>
          <p:cNvSpPr>
            <a:spLocks noGrp="1" noChangeArrowheads="1"/>
          </p:cNvSpPr>
          <p:nvPr>
            <p:ph type="body" idx="1"/>
          </p:nvPr>
        </p:nvSpPr>
        <p:spPr/>
        <p:txBody>
          <a:bodyPr/>
          <a:lstStyle/>
          <a:p>
            <a:pPr eaLnBrk="1" hangingPunct="1"/>
            <a:r>
              <a:rPr lang="zh-CN" altLang="en-US" dirty="0" smtClean="0"/>
              <a:t>语法错误</a:t>
            </a:r>
          </a:p>
          <a:p>
            <a:pPr eaLnBrk="1" hangingPunct="1">
              <a:buFont typeface="Wingdings" pitchFamily="2" charset="2"/>
              <a:buNone/>
            </a:pPr>
            <a:r>
              <a:rPr lang="zh-CN" altLang="en-US" dirty="0" smtClean="0"/>
              <a:t>语法错误是在程序开发中使用</a:t>
            </a:r>
            <a:r>
              <a:rPr lang="zh-CN" altLang="en-US" dirty="0" smtClean="0">
                <a:solidFill>
                  <a:srgbClr val="FF3300"/>
                </a:solidFill>
              </a:rPr>
              <a:t>不符合语法规则</a:t>
            </a:r>
          </a:p>
          <a:p>
            <a:pPr eaLnBrk="1" hangingPunct="1">
              <a:buFont typeface="Wingdings" pitchFamily="2" charset="2"/>
              <a:buNone/>
            </a:pPr>
            <a:r>
              <a:rPr lang="zh-CN" altLang="en-US" dirty="0" smtClean="0"/>
              <a:t>的语句而产生的错误。</a:t>
            </a:r>
          </a:p>
          <a:p>
            <a:pPr eaLnBrk="1" hangingPunct="1"/>
            <a:r>
              <a:rPr lang="zh-CN" altLang="en-US" dirty="0" smtClean="0"/>
              <a:t>逻辑错误</a:t>
            </a:r>
          </a:p>
          <a:p>
            <a:pPr eaLnBrk="1" hangingPunct="1">
              <a:buFont typeface="Wingdings" pitchFamily="2" charset="2"/>
              <a:buNone/>
            </a:pPr>
            <a:r>
              <a:rPr lang="zh-CN" altLang="en-US" dirty="0" smtClean="0"/>
              <a:t>代码中存在逻辑问题，导致运行结果没有得到</a:t>
            </a:r>
          </a:p>
          <a:p>
            <a:pPr eaLnBrk="1" hangingPunct="1">
              <a:buFont typeface="Wingdings" pitchFamily="2" charset="2"/>
              <a:buNone/>
            </a:pPr>
            <a:r>
              <a:rPr lang="zh-CN" altLang="en-US" dirty="0" smtClean="0"/>
              <a:t>预期的结果。</a:t>
            </a:r>
          </a:p>
          <a:p>
            <a:pPr eaLnBrk="1" hangingPunct="1">
              <a:buFont typeface="Wingdings" pitchFamily="2" charset="2"/>
              <a:buNone/>
            </a:pPr>
            <a:r>
              <a:rPr lang="zh-CN" altLang="en-US" dirty="0" smtClean="0"/>
              <a:t>逻辑错误难于发现和查找。</a:t>
            </a:r>
          </a:p>
        </p:txBody>
      </p:sp>
    </p:spTree>
    <p:extLst>
      <p:ext uri="{BB962C8B-B14F-4D97-AF65-F5344CB8AC3E}">
        <p14:creationId xmlns="" xmlns:p14="http://schemas.microsoft.com/office/powerpoint/2010/main" val="2955977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GB" smtClean="0"/>
              <a:t>调试运行</a:t>
            </a:r>
            <a:r>
              <a:rPr lang="en-GB" altLang="zh-CN" smtClean="0"/>
              <a:t>JavaScript</a:t>
            </a:r>
            <a:r>
              <a:rPr lang="zh-CN" altLang="en-GB" smtClean="0"/>
              <a:t>程序</a:t>
            </a:r>
            <a:endParaRPr lang="zh-CN" altLang="en-US" smtClean="0"/>
          </a:p>
        </p:txBody>
      </p:sp>
      <p:sp>
        <p:nvSpPr>
          <p:cNvPr id="27651" name="Rectangle 5"/>
          <p:cNvSpPr>
            <a:spLocks noGrp="1" noChangeArrowheads="1"/>
          </p:cNvSpPr>
          <p:nvPr>
            <p:ph type="body" idx="1"/>
          </p:nvPr>
        </p:nvSpPr>
        <p:spPr>
          <a:xfrm>
            <a:off x="457200" y="1905000"/>
            <a:ext cx="8305800" cy="4343400"/>
          </a:xfrm>
          <a:noFill/>
        </p:spPr>
        <p:txBody>
          <a:bodyPr/>
          <a:lstStyle/>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如果程序出现错误</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双击左下角出现的感叹号</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弹出错误显示窗口，</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详细信息框中将会提示错误所在的行号</a:t>
            </a:r>
          </a:p>
        </p:txBody>
      </p:sp>
      <p:pic>
        <p:nvPicPr>
          <p:cNvPr id="27652" name="Picture 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57800" y="4114800"/>
            <a:ext cx="3578225" cy="2312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7653" name="Line 7"/>
          <p:cNvSpPr>
            <a:spLocks noChangeShapeType="1"/>
          </p:cNvSpPr>
          <p:nvPr/>
        </p:nvSpPr>
        <p:spPr bwMode="auto">
          <a:xfrm>
            <a:off x="2971800" y="3814763"/>
            <a:ext cx="2133600" cy="985837"/>
          </a:xfrm>
          <a:prstGeom prst="line">
            <a:avLst/>
          </a:prstGeom>
          <a:noFill/>
          <a:ln w="38160">
            <a:solidFill>
              <a:srgbClr val="FFFF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pic>
        <p:nvPicPr>
          <p:cNvPr id="27654" name="Picture 8"/>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00800" y="1066800"/>
            <a:ext cx="2530475" cy="217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7655" name="Line 9"/>
          <p:cNvSpPr>
            <a:spLocks noChangeShapeType="1"/>
          </p:cNvSpPr>
          <p:nvPr/>
        </p:nvSpPr>
        <p:spPr bwMode="auto">
          <a:xfrm flipV="1">
            <a:off x="4872038" y="2352675"/>
            <a:ext cx="1166812" cy="222250"/>
          </a:xfrm>
          <a:prstGeom prst="line">
            <a:avLst/>
          </a:prstGeom>
          <a:noFill/>
          <a:ln w="38160">
            <a:solidFill>
              <a:srgbClr val="FFFF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168584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附讲</a:t>
            </a:r>
            <a:r>
              <a:rPr lang="en-US" altLang="zh-CN" smtClean="0"/>
              <a:t>:Javascript</a:t>
            </a:r>
            <a:r>
              <a:rPr lang="zh-CN" altLang="en-GB" smtClean="0"/>
              <a:t>大小写敏感性</a:t>
            </a:r>
            <a:endParaRPr lang="zh-CN" altLang="en-US" smtClean="0"/>
          </a:p>
        </p:txBody>
      </p:sp>
      <p:sp>
        <p:nvSpPr>
          <p:cNvPr id="28675" name="Rectangle 12"/>
          <p:cNvSpPr>
            <a:spLocks noChangeArrowheads="1"/>
          </p:cNvSpPr>
          <p:nvPr/>
        </p:nvSpPr>
        <p:spPr bwMode="auto">
          <a:xfrm>
            <a:off x="228600" y="1828800"/>
            <a:ext cx="86614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449263">
              <a:lnSpc>
                <a:spcPct val="98000"/>
              </a:lnSpc>
              <a:spcBef>
                <a:spcPct val="20000"/>
              </a:spcBef>
              <a:buClr>
                <a:schemeClr val="accent2"/>
              </a:buClr>
              <a:buFont typeface="Wingdings" pitchFamily="2" charset="2"/>
              <a:buChar char="o"/>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3000" b="0">
                <a:solidFill>
                  <a:schemeClr val="tx1"/>
                </a:solidFill>
                <a:latin typeface="Verdana" pitchFamily="34" charset="0"/>
                <a:ea typeface="宋体" pitchFamily="2" charset="-122"/>
              </a:rPr>
              <a:t>在</a:t>
            </a:r>
            <a:r>
              <a:rPr lang="en-GB" altLang="zh-CN" sz="3000" b="0">
                <a:solidFill>
                  <a:schemeClr val="tx1"/>
                </a:solidFill>
                <a:latin typeface="Verdana" pitchFamily="34" charset="0"/>
                <a:ea typeface="宋体" pitchFamily="2" charset="-122"/>
              </a:rPr>
              <a:t>HTML</a:t>
            </a:r>
            <a:r>
              <a:rPr lang="zh-CN" altLang="en-GB" sz="3000" b="0">
                <a:solidFill>
                  <a:schemeClr val="tx1"/>
                </a:solidFill>
                <a:latin typeface="Verdana" pitchFamily="34" charset="0"/>
                <a:ea typeface="宋体" pitchFamily="2" charset="-122"/>
              </a:rPr>
              <a:t>中大小写是不敏感的，但是在</a:t>
            </a:r>
            <a:r>
              <a:rPr lang="en-GB" altLang="zh-CN" sz="3000" b="0">
                <a:solidFill>
                  <a:schemeClr val="tx1"/>
                </a:solidFill>
                <a:latin typeface="Verdana" pitchFamily="34" charset="0"/>
                <a:ea typeface="宋体" pitchFamily="2" charset="-122"/>
              </a:rPr>
              <a:t>JavaScript</a:t>
            </a:r>
            <a:r>
              <a:rPr lang="zh-CN" altLang="en-GB" sz="3000" b="0">
                <a:solidFill>
                  <a:schemeClr val="tx1"/>
                </a:solidFill>
                <a:latin typeface="Verdana" pitchFamily="34" charset="0"/>
                <a:ea typeface="宋体" pitchFamily="2" charset="-122"/>
              </a:rPr>
              <a:t>程序中大小写是敏感的</a:t>
            </a:r>
          </a:p>
          <a:p>
            <a:pPr marL="512763" lvl="1" indent="-282575" defTabSz="449263">
              <a:spcBef>
                <a:spcPct val="20000"/>
              </a:spcBef>
              <a:buClr>
                <a:schemeClr val="accent2"/>
              </a:buClr>
              <a:buFont typeface="Wingdings" pitchFamily="2" charset="2"/>
              <a:buChar char="n"/>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600" b="0">
                <a:solidFill>
                  <a:schemeClr val="tx1"/>
                </a:solidFill>
                <a:latin typeface="Verdana" pitchFamily="34" charset="0"/>
                <a:ea typeface="宋体" pitchFamily="2" charset="-122"/>
              </a:rPr>
              <a:t>HTML</a:t>
            </a:r>
            <a:r>
              <a:rPr lang="zh-CN" altLang="en-GB" sz="2600" b="0">
                <a:solidFill>
                  <a:schemeClr val="tx1"/>
                </a:solidFill>
                <a:latin typeface="Verdana" pitchFamily="34" charset="0"/>
                <a:ea typeface="宋体" pitchFamily="2" charset="-122"/>
              </a:rPr>
              <a:t>都是大小写不敏感的</a:t>
            </a:r>
          </a:p>
          <a:p>
            <a:pPr marL="512763" lvl="1" indent="-282575" defTabSz="449263">
              <a:spcBef>
                <a:spcPct val="20000"/>
              </a:spcBef>
              <a:buClr>
                <a:schemeClr val="accent2"/>
              </a:buClr>
              <a:buFont typeface="Wingdings" pitchFamily="2" charset="2"/>
              <a:buChar char="n"/>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b="0">
                <a:solidFill>
                  <a:schemeClr val="tx1"/>
                </a:solidFill>
                <a:latin typeface="Verdana" pitchFamily="34" charset="0"/>
                <a:ea typeface="宋体" pitchFamily="2" charset="-122"/>
              </a:rPr>
              <a:t>标准的</a:t>
            </a:r>
            <a:r>
              <a:rPr lang="en-GB" altLang="zh-CN" sz="2600" b="0">
                <a:solidFill>
                  <a:schemeClr val="tx1"/>
                </a:solidFill>
                <a:latin typeface="Verdana" pitchFamily="34" charset="0"/>
                <a:ea typeface="宋体" pitchFamily="2" charset="-122"/>
              </a:rPr>
              <a:t>JavaScript</a:t>
            </a:r>
            <a:r>
              <a:rPr lang="zh-CN" altLang="en-GB" sz="2600" b="0">
                <a:solidFill>
                  <a:schemeClr val="tx1"/>
                </a:solidFill>
                <a:latin typeface="Verdana" pitchFamily="34" charset="0"/>
                <a:ea typeface="宋体" pitchFamily="2" charset="-122"/>
              </a:rPr>
              <a:t>语法定义中是</a:t>
            </a:r>
            <a:r>
              <a:rPr lang="zh-CN" altLang="en-GB" sz="2600">
                <a:solidFill>
                  <a:srgbClr val="FF3300"/>
                </a:solidFill>
                <a:latin typeface="Verdana" pitchFamily="34" charset="0"/>
                <a:ea typeface="宋体" pitchFamily="2" charset="-122"/>
              </a:rPr>
              <a:t>区分大小写</a:t>
            </a:r>
          </a:p>
        </p:txBody>
      </p:sp>
      <p:sp>
        <p:nvSpPr>
          <p:cNvPr id="28676" name="Rectangle 13"/>
          <p:cNvSpPr>
            <a:spLocks noChangeArrowheads="1"/>
          </p:cNvSpPr>
          <p:nvPr/>
        </p:nvSpPr>
        <p:spPr bwMode="auto">
          <a:xfrm>
            <a:off x="115888" y="3886200"/>
            <a:ext cx="9018587" cy="2725738"/>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&lt;input type=button name="</a:t>
            </a:r>
            <a:r>
              <a:rPr lang="en-GB" altLang="zh-CN" sz="2400" u="sng">
                <a:solidFill>
                  <a:srgbClr val="00279F"/>
                </a:solidFill>
                <a:latin typeface="Arial Narrow" pitchFamily="34" charset="0"/>
                <a:ea typeface="宋体" pitchFamily="2" charset="-122"/>
              </a:rPr>
              <a:t>HelloBtn</a:t>
            </a:r>
            <a:r>
              <a:rPr lang="en-GB" altLang="zh-CN" sz="2400">
                <a:solidFill>
                  <a:srgbClr val="00279F"/>
                </a:solidFill>
                <a:latin typeface="Arial Narrow" pitchFamily="34" charset="0"/>
                <a:ea typeface="宋体" pitchFamily="2" charset="-122"/>
              </a:rPr>
              <a:t>" value="play" onClick="myclick()"&gt;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&lt;script language="JavaScript"&gt;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function myclick(){</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	</a:t>
            </a:r>
            <a:r>
              <a:rPr lang="en-GB" altLang="zh-CN" sz="2400" u="sng">
                <a:solidFill>
                  <a:srgbClr val="00279F"/>
                </a:solidFill>
                <a:latin typeface="Arial Narrow" pitchFamily="34" charset="0"/>
                <a:ea typeface="宋体" pitchFamily="2" charset="-122"/>
              </a:rPr>
              <a:t>HelloBtn</a:t>
            </a:r>
            <a:r>
              <a:rPr lang="en-GB" altLang="zh-CN" sz="2400">
                <a:solidFill>
                  <a:srgbClr val="00279F"/>
                </a:solidFill>
                <a:latin typeface="Arial Narrow" pitchFamily="34" charset="0"/>
                <a:ea typeface="宋体" pitchFamily="2" charset="-122"/>
              </a:rPr>
              <a:t>.value="pause";</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&lt;/script&gt;</a:t>
            </a:r>
          </a:p>
        </p:txBody>
      </p:sp>
      <p:sp>
        <p:nvSpPr>
          <p:cNvPr id="67598" name="Freeform 14"/>
          <p:cNvSpPr>
            <a:spLocks/>
          </p:cNvSpPr>
          <p:nvPr/>
        </p:nvSpPr>
        <p:spPr bwMode="auto">
          <a:xfrm>
            <a:off x="2209800" y="5105400"/>
            <a:ext cx="1622425" cy="266700"/>
          </a:xfrm>
          <a:custGeom>
            <a:avLst/>
            <a:gdLst>
              <a:gd name="T0" fmla="*/ 1622062 w 4464"/>
              <a:gd name="T1" fmla="*/ 266512 h 1417"/>
              <a:gd name="T2" fmla="*/ 0 w 4464"/>
              <a:gd name="T3" fmla="*/ 0 h 1417"/>
              <a:gd name="T4" fmla="*/ 0 60000 65536"/>
              <a:gd name="T5" fmla="*/ 0 60000 65536"/>
              <a:gd name="T6" fmla="*/ 0 w 4464"/>
              <a:gd name="T7" fmla="*/ 0 h 1417"/>
              <a:gd name="T8" fmla="*/ 4464 w 4464"/>
              <a:gd name="T9" fmla="*/ 1417 h 1417"/>
            </a:gdLst>
            <a:ahLst/>
            <a:cxnLst>
              <a:cxn ang="T4">
                <a:pos x="T0" y="T1"/>
              </a:cxn>
              <a:cxn ang="T5">
                <a:pos x="T2" y="T3"/>
              </a:cxn>
            </a:cxnLst>
            <a:rect l="T6" t="T7" r="T8" b="T9"/>
            <a:pathLst>
              <a:path w="4464" h="1417">
                <a:moveTo>
                  <a:pt x="4463" y="1416"/>
                </a:moveTo>
                <a:lnTo>
                  <a:pt x="0" y="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67599" name="Text Box 15"/>
          <p:cNvSpPr txBox="1">
            <a:spLocks noChangeArrowheads="1"/>
          </p:cNvSpPr>
          <p:nvPr/>
        </p:nvSpPr>
        <p:spPr bwMode="auto">
          <a:xfrm>
            <a:off x="3322638" y="5372100"/>
            <a:ext cx="2190750" cy="449263"/>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sz="2400" b="0">
                <a:solidFill>
                  <a:srgbClr val="00279F"/>
                </a:solidFill>
                <a:latin typeface="Arial Narrow" pitchFamily="34" charset="0"/>
                <a:ea typeface="宋体" pitchFamily="2" charset="-122"/>
              </a:rPr>
              <a:t>大小写须一致</a:t>
            </a:r>
          </a:p>
        </p:txBody>
      </p:sp>
      <p:sp>
        <p:nvSpPr>
          <p:cNvPr id="67600" name="Freeform 16"/>
          <p:cNvSpPr>
            <a:spLocks/>
          </p:cNvSpPr>
          <p:nvPr/>
        </p:nvSpPr>
        <p:spPr bwMode="auto">
          <a:xfrm>
            <a:off x="5500688" y="4572000"/>
            <a:ext cx="2043112" cy="1135063"/>
          </a:xfrm>
          <a:custGeom>
            <a:avLst/>
            <a:gdLst>
              <a:gd name="T0" fmla="*/ 0 w 5817"/>
              <a:gd name="T1" fmla="*/ 1134793 h 4199"/>
              <a:gd name="T2" fmla="*/ 2042761 w 5817"/>
              <a:gd name="T3" fmla="*/ 0 h 4199"/>
              <a:gd name="T4" fmla="*/ 0 60000 65536"/>
              <a:gd name="T5" fmla="*/ 0 60000 65536"/>
              <a:gd name="T6" fmla="*/ 0 w 5817"/>
              <a:gd name="T7" fmla="*/ 0 h 4199"/>
              <a:gd name="T8" fmla="*/ 5817 w 5817"/>
              <a:gd name="T9" fmla="*/ 4199 h 4199"/>
            </a:gdLst>
            <a:ahLst/>
            <a:cxnLst>
              <a:cxn ang="T4">
                <a:pos x="T0" y="T1"/>
              </a:cxn>
              <a:cxn ang="T5">
                <a:pos x="T2" y="T3"/>
              </a:cxn>
            </a:cxnLst>
            <a:rect l="T6" t="T7" r="T8" b="T9"/>
            <a:pathLst>
              <a:path w="5817" h="4199">
                <a:moveTo>
                  <a:pt x="0" y="4198"/>
                </a:moveTo>
                <a:lnTo>
                  <a:pt x="5816" y="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3093591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600"/>
                                        </p:tgtEl>
                                        <p:attrNameLst>
                                          <p:attrName>style.visibility</p:attrName>
                                        </p:attrNameLst>
                                      </p:cBhvr>
                                      <p:to>
                                        <p:strVal val="visible"/>
                                      </p:to>
                                    </p:set>
                                    <p:animEffect transition="in" filter="blinds(horizontal)">
                                      <p:cBhvr>
                                        <p:cTn id="7" dur="500"/>
                                        <p:tgtEl>
                                          <p:spTgt spid="6760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7598"/>
                                        </p:tgtEl>
                                        <p:attrNameLst>
                                          <p:attrName>style.visibility</p:attrName>
                                        </p:attrNameLst>
                                      </p:cBhvr>
                                      <p:to>
                                        <p:strVal val="visible"/>
                                      </p:to>
                                    </p:set>
                                    <p:animEffect transition="in" filter="blinds(horizontal)">
                                      <p:cBhvr>
                                        <p:cTn id="11" dur="500"/>
                                        <p:tgtEl>
                                          <p:spTgt spid="67598"/>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7599"/>
                                        </p:tgtEl>
                                        <p:attrNameLst>
                                          <p:attrName>style.visibility</p:attrName>
                                        </p:attrNameLst>
                                      </p:cBhvr>
                                      <p:to>
                                        <p:strVal val="visible"/>
                                      </p:to>
                                    </p:set>
                                    <p:animEffect transition="in" filter="blinds(horizontal)">
                                      <p:cBhvr>
                                        <p:cTn id="15"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8" grpId="0" animBg="1"/>
      <p:bldP spid="676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附讲</a:t>
            </a:r>
            <a:r>
              <a:rPr lang="en-US" altLang="zh-CN" smtClean="0"/>
              <a:t>:</a:t>
            </a:r>
            <a:r>
              <a:rPr lang="zh-CN" altLang="en-GB" smtClean="0"/>
              <a:t>换行与空格</a:t>
            </a:r>
            <a:endParaRPr lang="zh-CN" altLang="en-US" smtClean="0"/>
          </a:p>
        </p:txBody>
      </p:sp>
      <p:sp>
        <p:nvSpPr>
          <p:cNvPr id="29699" name="Rectangle 3"/>
          <p:cNvSpPr>
            <a:spLocks noGrp="1" noChangeArrowheads="1"/>
          </p:cNvSpPr>
          <p:nvPr>
            <p:ph type="body" idx="1"/>
          </p:nvPr>
        </p:nvSpPr>
        <p:spPr>
          <a:xfrm>
            <a:off x="457200" y="1752600"/>
            <a:ext cx="8305800" cy="4495800"/>
          </a:xfrm>
          <a:noFill/>
        </p:spPr>
        <p:txBody>
          <a:bodyPr/>
          <a:lstStyle/>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换行、分号</a:t>
            </a:r>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endParaRPr lang="zh-CN" altLang="en-GB" smtClean="0"/>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endParaRPr lang="zh-CN" altLang="en-GB" smtClean="0"/>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endParaRPr lang="zh-CN" altLang="en-GB" smtClean="0"/>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空格、</a:t>
            </a:r>
            <a:r>
              <a:rPr lang="en-GB" altLang="zh-CN" smtClean="0"/>
              <a:t>TAB</a:t>
            </a:r>
          </a:p>
        </p:txBody>
      </p:sp>
      <p:sp>
        <p:nvSpPr>
          <p:cNvPr id="29700" name="Rectangle 4"/>
          <p:cNvSpPr>
            <a:spLocks noChangeArrowheads="1"/>
          </p:cNvSpPr>
          <p:nvPr/>
        </p:nvSpPr>
        <p:spPr bwMode="auto">
          <a:xfrm>
            <a:off x="619125" y="2306638"/>
            <a:ext cx="1681163" cy="13874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a=1;b=2;</a:t>
            </a:r>
          </a:p>
        </p:txBody>
      </p:sp>
      <p:sp>
        <p:nvSpPr>
          <p:cNvPr id="29701" name="Rectangle 5"/>
          <p:cNvSpPr>
            <a:spLocks noChangeArrowheads="1"/>
          </p:cNvSpPr>
          <p:nvPr/>
        </p:nvSpPr>
        <p:spPr bwMode="auto">
          <a:xfrm>
            <a:off x="3028950" y="2306638"/>
            <a:ext cx="1535113" cy="13874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a=1</a:t>
            </a:r>
          </a:p>
          <a:p>
            <a:pPr algn="ct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b=2</a:t>
            </a:r>
          </a:p>
        </p:txBody>
      </p:sp>
      <p:sp>
        <p:nvSpPr>
          <p:cNvPr id="29702" name="Rectangle 6"/>
          <p:cNvSpPr>
            <a:spLocks noChangeArrowheads="1"/>
          </p:cNvSpPr>
          <p:nvPr/>
        </p:nvSpPr>
        <p:spPr bwMode="auto">
          <a:xfrm>
            <a:off x="685800" y="4648200"/>
            <a:ext cx="2190750" cy="13874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marL="461963" lvl="1" defTabSz="449263">
              <a:lnSpc>
                <a:spcPct val="98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a=1;</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b=2;</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a:t>
            </a:r>
          </a:p>
        </p:txBody>
      </p:sp>
      <p:sp>
        <p:nvSpPr>
          <p:cNvPr id="29703" name="Rectangle 7"/>
          <p:cNvSpPr>
            <a:spLocks noChangeArrowheads="1"/>
          </p:cNvSpPr>
          <p:nvPr/>
        </p:nvSpPr>
        <p:spPr bwMode="auto">
          <a:xfrm>
            <a:off x="3733800" y="4648200"/>
            <a:ext cx="2335213" cy="13874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marL="461963" lvl="1" defTabSz="449263">
              <a:lnSpc>
                <a:spcPct val="98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	a=1;</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	b=2;</a:t>
            </a:r>
          </a:p>
          <a:p>
            <a:pPr marL="461963" lvl="1" defTabSz="449263">
              <a:lnSpc>
                <a:spcPct val="97000"/>
              </a:lnSpc>
              <a:buClr>
                <a:srgbClr val="00279F"/>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altLang="zh-CN" sz="2400">
                <a:solidFill>
                  <a:srgbClr val="00279F"/>
                </a:solidFill>
                <a:latin typeface="Arial Narrow" pitchFamily="34" charset="0"/>
                <a:ea typeface="宋体" pitchFamily="2" charset="-122"/>
              </a:rPr>
              <a:t>}</a:t>
            </a:r>
          </a:p>
        </p:txBody>
      </p:sp>
      <p:sp>
        <p:nvSpPr>
          <p:cNvPr id="29704" name="Text Box 8"/>
          <p:cNvSpPr txBox="1">
            <a:spLocks noChangeArrowheads="1"/>
          </p:cNvSpPr>
          <p:nvPr/>
        </p:nvSpPr>
        <p:spPr bwMode="auto">
          <a:xfrm>
            <a:off x="2444750" y="2744788"/>
            <a:ext cx="438150"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a:t>
            </a:r>
          </a:p>
        </p:txBody>
      </p:sp>
      <p:sp>
        <p:nvSpPr>
          <p:cNvPr id="29705" name="Text Box 9"/>
          <p:cNvSpPr txBox="1">
            <a:spLocks noChangeArrowheads="1"/>
          </p:cNvSpPr>
          <p:nvPr/>
        </p:nvSpPr>
        <p:spPr bwMode="auto">
          <a:xfrm>
            <a:off x="3200400" y="5105400"/>
            <a:ext cx="438150" cy="44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a:t>
            </a:r>
          </a:p>
        </p:txBody>
      </p:sp>
      <p:sp>
        <p:nvSpPr>
          <p:cNvPr id="275466" name="Freeform 10"/>
          <p:cNvSpPr>
            <a:spLocks/>
          </p:cNvSpPr>
          <p:nvPr/>
        </p:nvSpPr>
        <p:spPr bwMode="auto">
          <a:xfrm>
            <a:off x="4216400" y="2514600"/>
            <a:ext cx="431800" cy="457200"/>
          </a:xfrm>
          <a:custGeom>
            <a:avLst/>
            <a:gdLst>
              <a:gd name="T0" fmla="*/ 431534 w 1624"/>
              <a:gd name="T1" fmla="*/ 0 h 2232"/>
              <a:gd name="T2" fmla="*/ 0 w 1624"/>
              <a:gd name="T3" fmla="*/ 456995 h 2232"/>
              <a:gd name="T4" fmla="*/ 0 60000 65536"/>
              <a:gd name="T5" fmla="*/ 0 60000 65536"/>
              <a:gd name="T6" fmla="*/ 0 w 1624"/>
              <a:gd name="T7" fmla="*/ 0 h 2232"/>
              <a:gd name="T8" fmla="*/ 1624 w 1624"/>
              <a:gd name="T9" fmla="*/ 2232 h 2232"/>
            </a:gdLst>
            <a:ahLst/>
            <a:cxnLst>
              <a:cxn ang="T4">
                <a:pos x="T0" y="T1"/>
              </a:cxn>
              <a:cxn ang="T5">
                <a:pos x="T2" y="T3"/>
              </a:cxn>
            </a:cxnLst>
            <a:rect l="T6" t="T7" r="T8" b="T9"/>
            <a:pathLst>
              <a:path w="1624" h="2232">
                <a:moveTo>
                  <a:pt x="1623" y="0"/>
                </a:moveTo>
                <a:lnTo>
                  <a:pt x="0" y="2231"/>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5467" name="Freeform 11"/>
          <p:cNvSpPr>
            <a:spLocks/>
          </p:cNvSpPr>
          <p:nvPr/>
        </p:nvSpPr>
        <p:spPr bwMode="auto">
          <a:xfrm>
            <a:off x="4564063" y="4724400"/>
            <a:ext cx="693737" cy="647700"/>
          </a:xfrm>
          <a:custGeom>
            <a:avLst/>
            <a:gdLst>
              <a:gd name="T0" fmla="*/ 693310 w 1624"/>
              <a:gd name="T1" fmla="*/ 0 h 2233"/>
              <a:gd name="T2" fmla="*/ 0 w 1624"/>
              <a:gd name="T3" fmla="*/ 647410 h 2233"/>
              <a:gd name="T4" fmla="*/ 0 60000 65536"/>
              <a:gd name="T5" fmla="*/ 0 60000 65536"/>
              <a:gd name="T6" fmla="*/ 0 w 1624"/>
              <a:gd name="T7" fmla="*/ 0 h 2233"/>
              <a:gd name="T8" fmla="*/ 1624 w 1624"/>
              <a:gd name="T9" fmla="*/ 2233 h 2233"/>
            </a:gdLst>
            <a:ahLst/>
            <a:cxnLst>
              <a:cxn ang="T4">
                <a:pos x="T0" y="T1"/>
              </a:cxn>
              <a:cxn ang="T5">
                <a:pos x="T2" y="T3"/>
              </a:cxn>
            </a:cxnLst>
            <a:rect l="T6" t="T7" r="T8" b="T9"/>
            <a:pathLst>
              <a:path w="1624" h="2233">
                <a:moveTo>
                  <a:pt x="1623" y="0"/>
                </a:moveTo>
                <a:lnTo>
                  <a:pt x="0" y="2232"/>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5468" name="Text Box 12"/>
          <p:cNvSpPr txBox="1">
            <a:spLocks noChangeArrowheads="1"/>
          </p:cNvSpPr>
          <p:nvPr/>
        </p:nvSpPr>
        <p:spPr bwMode="auto">
          <a:xfrm>
            <a:off x="3124200" y="1524000"/>
            <a:ext cx="2190750" cy="955675"/>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750"/>
              </a:spcBef>
              <a:buClr>
                <a:srgbClr val="000000"/>
              </a:buClr>
              <a:buSzPct val="100000"/>
              <a:buFont typeface="Times New Roman" pitchFamily="18" charset="0"/>
              <a:buNone/>
            </a:pPr>
            <a:r>
              <a:rPr lang="en-GB" sz="2800" b="0">
                <a:solidFill>
                  <a:srgbClr val="00279F"/>
                </a:solidFill>
                <a:latin typeface="Arial Narrow" pitchFamily="34" charset="0"/>
                <a:ea typeface="宋体" pitchFamily="2" charset="-122"/>
              </a:rPr>
              <a:t>有换行，分号允许不加</a:t>
            </a:r>
          </a:p>
        </p:txBody>
      </p:sp>
      <p:sp>
        <p:nvSpPr>
          <p:cNvPr id="275469" name="Text Box 13"/>
          <p:cNvSpPr txBox="1">
            <a:spLocks noChangeArrowheads="1"/>
          </p:cNvSpPr>
          <p:nvPr/>
        </p:nvSpPr>
        <p:spPr bwMode="auto">
          <a:xfrm>
            <a:off x="5073650" y="3913188"/>
            <a:ext cx="3067050" cy="803275"/>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sz="2400" b="0">
                <a:solidFill>
                  <a:srgbClr val="00279F"/>
                </a:solidFill>
                <a:latin typeface="Arial Narrow" pitchFamily="34" charset="0"/>
                <a:ea typeface="宋体" pitchFamily="2" charset="-122"/>
              </a:rPr>
              <a:t>提倡加上空格或</a:t>
            </a:r>
            <a:r>
              <a:rPr lang="en-GB" altLang="zh-CN" sz="2400" b="0">
                <a:solidFill>
                  <a:srgbClr val="00279F"/>
                </a:solidFill>
                <a:latin typeface="Arial Narrow" pitchFamily="34" charset="0"/>
                <a:ea typeface="宋体" pitchFamily="2" charset="-122"/>
              </a:rPr>
              <a:t>TAB</a:t>
            </a:r>
            <a:r>
              <a:rPr lang="en-GB" sz="2400" b="0">
                <a:solidFill>
                  <a:srgbClr val="00279F"/>
                </a:solidFill>
                <a:latin typeface="Arial Narrow" pitchFamily="34" charset="0"/>
                <a:ea typeface="宋体" pitchFamily="2" charset="-122"/>
              </a:rPr>
              <a:t>增强程序可读性</a:t>
            </a:r>
          </a:p>
        </p:txBody>
      </p:sp>
      <p:sp>
        <p:nvSpPr>
          <p:cNvPr id="29710" name="Rectangle 14"/>
          <p:cNvSpPr>
            <a:spLocks noChangeArrowheads="1"/>
          </p:cNvSpPr>
          <p:nvPr/>
        </p:nvSpPr>
        <p:spPr bwMode="auto">
          <a:xfrm>
            <a:off x="5367338" y="2306638"/>
            <a:ext cx="1533525" cy="13874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a=1;</a:t>
            </a:r>
          </a:p>
          <a:p>
            <a:pPr algn="ct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b=2;</a:t>
            </a:r>
          </a:p>
        </p:txBody>
      </p:sp>
      <p:sp>
        <p:nvSpPr>
          <p:cNvPr id="29711" name="Text Box 15"/>
          <p:cNvSpPr txBox="1">
            <a:spLocks noChangeArrowheads="1"/>
          </p:cNvSpPr>
          <p:nvPr/>
        </p:nvSpPr>
        <p:spPr bwMode="auto">
          <a:xfrm>
            <a:off x="4708525" y="2744788"/>
            <a:ext cx="438150"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a:t>
            </a:r>
          </a:p>
        </p:txBody>
      </p:sp>
      <p:sp>
        <p:nvSpPr>
          <p:cNvPr id="275472" name="Freeform 16"/>
          <p:cNvSpPr>
            <a:spLocks/>
          </p:cNvSpPr>
          <p:nvPr/>
        </p:nvSpPr>
        <p:spPr bwMode="auto">
          <a:xfrm>
            <a:off x="6534150" y="2362200"/>
            <a:ext cx="400050" cy="381000"/>
          </a:xfrm>
          <a:custGeom>
            <a:avLst/>
            <a:gdLst>
              <a:gd name="T0" fmla="*/ 399804 w 1624"/>
              <a:gd name="T1" fmla="*/ 0 h 2232"/>
              <a:gd name="T2" fmla="*/ 0 w 1624"/>
              <a:gd name="T3" fmla="*/ 380829 h 2232"/>
              <a:gd name="T4" fmla="*/ 0 60000 65536"/>
              <a:gd name="T5" fmla="*/ 0 60000 65536"/>
              <a:gd name="T6" fmla="*/ 0 w 1624"/>
              <a:gd name="T7" fmla="*/ 0 h 2232"/>
              <a:gd name="T8" fmla="*/ 1624 w 1624"/>
              <a:gd name="T9" fmla="*/ 2232 h 2232"/>
            </a:gdLst>
            <a:ahLst/>
            <a:cxnLst>
              <a:cxn ang="T4">
                <a:pos x="T0" y="T1"/>
              </a:cxn>
              <a:cxn ang="T5">
                <a:pos x="T2" y="T3"/>
              </a:cxn>
            </a:cxnLst>
            <a:rect l="T6" t="T7" r="T8" b="T9"/>
            <a:pathLst>
              <a:path w="1624" h="2232">
                <a:moveTo>
                  <a:pt x="1623" y="0"/>
                </a:moveTo>
                <a:lnTo>
                  <a:pt x="0" y="2231"/>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5473" name="Text Box 17"/>
          <p:cNvSpPr txBox="1">
            <a:spLocks noChangeArrowheads="1"/>
          </p:cNvSpPr>
          <p:nvPr/>
        </p:nvSpPr>
        <p:spPr bwMode="auto">
          <a:xfrm>
            <a:off x="5486400" y="1524000"/>
            <a:ext cx="2919413" cy="831850"/>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sz="2400" b="0">
                <a:solidFill>
                  <a:srgbClr val="00279F"/>
                </a:solidFill>
                <a:latin typeface="Arial Narrow" pitchFamily="34" charset="0"/>
                <a:ea typeface="宋体" pitchFamily="2" charset="-122"/>
              </a:rPr>
              <a:t>推荐加上分号减少错误和歧义的发生</a:t>
            </a:r>
          </a:p>
        </p:txBody>
      </p:sp>
    </p:spTree>
    <p:extLst>
      <p:ext uri="{BB962C8B-B14F-4D97-AF65-F5344CB8AC3E}">
        <p14:creationId xmlns="" xmlns:p14="http://schemas.microsoft.com/office/powerpoint/2010/main" val="3327811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5468"/>
                                        </p:tgtEl>
                                        <p:attrNameLst>
                                          <p:attrName>style.visibility</p:attrName>
                                        </p:attrNameLst>
                                      </p:cBhvr>
                                      <p:to>
                                        <p:strVal val="visible"/>
                                      </p:to>
                                    </p:set>
                                    <p:animEffect transition="in" filter="blinds(horizontal)">
                                      <p:cBhvr>
                                        <p:cTn id="7" dur="500"/>
                                        <p:tgtEl>
                                          <p:spTgt spid="27546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5466"/>
                                        </p:tgtEl>
                                        <p:attrNameLst>
                                          <p:attrName>style.visibility</p:attrName>
                                        </p:attrNameLst>
                                      </p:cBhvr>
                                      <p:to>
                                        <p:strVal val="visible"/>
                                      </p:to>
                                    </p:set>
                                    <p:animEffect transition="in" filter="blinds(horizontal)">
                                      <p:cBhvr>
                                        <p:cTn id="11" dur="500"/>
                                        <p:tgtEl>
                                          <p:spTgt spid="27546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75473"/>
                                        </p:tgtEl>
                                        <p:attrNameLst>
                                          <p:attrName>style.visibility</p:attrName>
                                        </p:attrNameLst>
                                      </p:cBhvr>
                                      <p:to>
                                        <p:strVal val="visible"/>
                                      </p:to>
                                    </p:set>
                                    <p:animEffect transition="in" filter="blinds(horizontal)">
                                      <p:cBhvr>
                                        <p:cTn id="16" dur="500"/>
                                        <p:tgtEl>
                                          <p:spTgt spid="27547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5472"/>
                                        </p:tgtEl>
                                        <p:attrNameLst>
                                          <p:attrName>style.visibility</p:attrName>
                                        </p:attrNameLst>
                                      </p:cBhvr>
                                      <p:to>
                                        <p:strVal val="visible"/>
                                      </p:to>
                                    </p:set>
                                    <p:animEffect transition="in" filter="blinds(horizontal)">
                                      <p:cBhvr>
                                        <p:cTn id="20" dur="500"/>
                                        <p:tgtEl>
                                          <p:spTgt spid="2754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75469"/>
                                        </p:tgtEl>
                                        <p:attrNameLst>
                                          <p:attrName>style.visibility</p:attrName>
                                        </p:attrNameLst>
                                      </p:cBhvr>
                                      <p:to>
                                        <p:strVal val="visible"/>
                                      </p:to>
                                    </p:set>
                                    <p:animEffect transition="in" filter="blinds(horizontal)">
                                      <p:cBhvr>
                                        <p:cTn id="25" dur="500"/>
                                        <p:tgtEl>
                                          <p:spTgt spid="275469"/>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75467"/>
                                        </p:tgtEl>
                                        <p:attrNameLst>
                                          <p:attrName>style.visibility</p:attrName>
                                        </p:attrNameLst>
                                      </p:cBhvr>
                                      <p:to>
                                        <p:strVal val="visible"/>
                                      </p:to>
                                    </p:set>
                                    <p:animEffect transition="in" filter="blinds(horizontal)">
                                      <p:cBhvr>
                                        <p:cTn id="29" dur="500"/>
                                        <p:tgtEl>
                                          <p:spTgt spid="275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6" grpId="0" animBg="1"/>
      <p:bldP spid="275467" grpId="0" animBg="1"/>
      <p:bldP spid="27547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GB" smtClean="0"/>
              <a:t>内容线索</a:t>
            </a:r>
            <a:endParaRPr lang="zh-CN" altLang="en-US" smtClean="0"/>
          </a:p>
        </p:txBody>
      </p:sp>
      <p:sp>
        <p:nvSpPr>
          <p:cNvPr id="30723" name="Rectangle 6"/>
          <p:cNvSpPr>
            <a:spLocks noGrp="1" noChangeArrowheads="1"/>
          </p:cNvSpPr>
          <p:nvPr>
            <p:ph type="body" idx="1"/>
          </p:nvPr>
        </p:nvSpPr>
        <p:spPr>
          <a:xfrm>
            <a:off x="401638" y="1752600"/>
            <a:ext cx="8469312" cy="4343400"/>
          </a:xfrm>
          <a:noFill/>
        </p:spPr>
        <p:txBody>
          <a:bodyPr/>
          <a:lstStyle/>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smtClean="0"/>
              <a:t>词法结构</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b="1" smtClean="0"/>
              <a:t>数据类型</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b="1" smtClean="0"/>
              <a:t>数据类型分类</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b="1" smtClean="0"/>
              <a:t>数字类型</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b="1" smtClean="0"/>
              <a:t>字符串类型</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b="1" smtClean="0"/>
              <a:t>类型转换</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smtClean="0"/>
              <a:t>运算符</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smtClean="0"/>
              <a:t>语句</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smtClean="0"/>
              <a:t>变量与函数</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smtClean="0"/>
              <a:t>对象</a:t>
            </a:r>
          </a:p>
        </p:txBody>
      </p:sp>
    </p:spTree>
    <p:extLst>
      <p:ext uri="{BB962C8B-B14F-4D97-AF65-F5344CB8AC3E}">
        <p14:creationId xmlns="" xmlns:p14="http://schemas.microsoft.com/office/powerpoint/2010/main" val="37918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smtClean="0"/>
              <a:t>1.1 JavaScript</a:t>
            </a:r>
            <a:r>
              <a:rPr lang="zh-CN" altLang="en-US" smtClean="0"/>
              <a:t>简介</a:t>
            </a:r>
          </a:p>
        </p:txBody>
      </p:sp>
      <p:sp>
        <p:nvSpPr>
          <p:cNvPr id="4099" name="Rectangle 3"/>
          <p:cNvSpPr>
            <a:spLocks noGrp="1" noChangeArrowheads="1"/>
          </p:cNvSpPr>
          <p:nvPr>
            <p:ph type="body" idx="1"/>
          </p:nvPr>
        </p:nvSpPr>
        <p:spPr/>
        <p:txBody>
          <a:bodyPr/>
          <a:lstStyle/>
          <a:p>
            <a:pPr eaLnBrk="1" hangingPunct="1"/>
            <a:r>
              <a:rPr lang="en-US" altLang="zh-CN" dirty="0" smtClean="0"/>
              <a:t>JavaScript</a:t>
            </a:r>
            <a:r>
              <a:rPr lang="zh-CN" altLang="en-US" dirty="0" smtClean="0"/>
              <a:t>是由</a:t>
            </a:r>
            <a:r>
              <a:rPr lang="en-US" altLang="zh-CN" dirty="0" smtClean="0"/>
              <a:t>Netscape Communications</a:t>
            </a:r>
            <a:r>
              <a:rPr lang="zh-CN" altLang="en-US" dirty="0" smtClean="0"/>
              <a:t>公司开发的一种非常重要的编程语言，</a:t>
            </a:r>
            <a:r>
              <a:rPr lang="en-US" altLang="zh-CN" dirty="0" smtClean="0"/>
              <a:t>Web</a:t>
            </a:r>
            <a:r>
              <a:rPr lang="zh-CN" altLang="en-US" dirty="0" smtClean="0"/>
              <a:t>页面中的一种脚本编程语言。也是</a:t>
            </a:r>
            <a:r>
              <a:rPr lang="zh-CN" altLang="en-US" dirty="0" smtClean="0">
                <a:solidFill>
                  <a:srgbClr val="FF3300"/>
                </a:solidFill>
              </a:rPr>
              <a:t>一种通用的、跨平台的、基于对象和事件驱动并具有安全性的脚本语言</a:t>
            </a:r>
            <a:r>
              <a:rPr lang="zh-CN" altLang="en-US" dirty="0" smtClean="0"/>
              <a:t>。</a:t>
            </a:r>
          </a:p>
          <a:p>
            <a:pPr eaLnBrk="1" hangingPunct="1"/>
            <a:r>
              <a:rPr lang="en-US" altLang="zh-CN" dirty="0" smtClean="0"/>
              <a:t>JavaScript</a:t>
            </a:r>
            <a:r>
              <a:rPr lang="zh-CN" altLang="en-US" dirty="0" smtClean="0"/>
              <a:t>脚本</a:t>
            </a:r>
            <a:r>
              <a:rPr lang="zh-CN" altLang="en-US" dirty="0" smtClean="0">
                <a:solidFill>
                  <a:srgbClr val="FF3300"/>
                </a:solidFill>
              </a:rPr>
              <a:t>直接嵌入在</a:t>
            </a:r>
            <a:r>
              <a:rPr lang="en-US" altLang="zh-CN" dirty="0" smtClean="0">
                <a:solidFill>
                  <a:srgbClr val="FF3300"/>
                </a:solidFill>
              </a:rPr>
              <a:t>HTML</a:t>
            </a:r>
            <a:r>
              <a:rPr lang="zh-CN" altLang="en-US" dirty="0" smtClean="0">
                <a:solidFill>
                  <a:srgbClr val="FF3300"/>
                </a:solidFill>
              </a:rPr>
              <a:t>页面</a:t>
            </a:r>
            <a:r>
              <a:rPr lang="zh-CN" altLang="en-US" dirty="0" smtClean="0"/>
              <a:t>中，通过</a:t>
            </a:r>
            <a:r>
              <a:rPr lang="zh-CN" altLang="en-US" dirty="0" smtClean="0">
                <a:solidFill>
                  <a:srgbClr val="FF3300"/>
                </a:solidFill>
              </a:rPr>
              <a:t>解释执行</a:t>
            </a:r>
            <a:r>
              <a:rPr lang="zh-CN" altLang="en-US" dirty="0" smtClean="0"/>
              <a:t>，可支持用户交互并响应事件，和实现网页的各种动态效果。</a:t>
            </a:r>
          </a:p>
        </p:txBody>
      </p:sp>
    </p:spTree>
    <p:extLst>
      <p:ext uri="{BB962C8B-B14F-4D97-AF65-F5344CB8AC3E}">
        <p14:creationId xmlns="" xmlns:p14="http://schemas.microsoft.com/office/powerpoint/2010/main" val="126885286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smtClean="0"/>
              <a:t>数据类型分类 </a:t>
            </a:r>
          </a:p>
        </p:txBody>
      </p:sp>
      <p:sp>
        <p:nvSpPr>
          <p:cNvPr id="31747" name="Rectangle 6"/>
          <p:cNvSpPr>
            <a:spLocks noChangeArrowheads="1"/>
          </p:cNvSpPr>
          <p:nvPr/>
        </p:nvSpPr>
        <p:spPr bwMode="auto">
          <a:xfrm>
            <a:off x="2882900" y="1828800"/>
            <a:ext cx="2701925" cy="801688"/>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JavaScript</a:t>
            </a:r>
            <a:r>
              <a:rPr lang="en-GB" sz="2400" b="0">
                <a:solidFill>
                  <a:srgbClr val="00279F"/>
                </a:solidFill>
                <a:latin typeface="Arial Narrow" pitchFamily="34" charset="0"/>
                <a:ea typeface="宋体" pitchFamily="2" charset="-122"/>
              </a:rPr>
              <a:t>数据类型</a:t>
            </a:r>
          </a:p>
        </p:txBody>
      </p:sp>
      <p:sp>
        <p:nvSpPr>
          <p:cNvPr id="198663" name="Rectangle 7"/>
          <p:cNvSpPr>
            <a:spLocks noChangeArrowheads="1"/>
          </p:cNvSpPr>
          <p:nvPr/>
        </p:nvSpPr>
        <p:spPr bwMode="auto">
          <a:xfrm>
            <a:off x="987425" y="3433763"/>
            <a:ext cx="1825625" cy="5095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279F"/>
                </a:solidFill>
                <a:latin typeface="Arial Narrow" pitchFamily="34" charset="0"/>
                <a:ea typeface="宋体" pitchFamily="2" charset="-122"/>
              </a:rPr>
              <a:t>基本类型</a:t>
            </a:r>
          </a:p>
        </p:txBody>
      </p:sp>
      <p:sp>
        <p:nvSpPr>
          <p:cNvPr id="198664" name="Rectangle 8"/>
          <p:cNvSpPr>
            <a:spLocks noChangeArrowheads="1"/>
          </p:cNvSpPr>
          <p:nvPr/>
        </p:nvSpPr>
        <p:spPr bwMode="auto">
          <a:xfrm>
            <a:off x="3395663" y="3433763"/>
            <a:ext cx="1825625" cy="5095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279F"/>
                </a:solidFill>
                <a:latin typeface="Arial Narrow" pitchFamily="34" charset="0"/>
                <a:ea typeface="宋体" pitchFamily="2" charset="-122"/>
              </a:rPr>
              <a:t>特殊类型</a:t>
            </a:r>
          </a:p>
        </p:txBody>
      </p:sp>
      <p:sp>
        <p:nvSpPr>
          <p:cNvPr id="198665" name="Rectangle 9"/>
          <p:cNvSpPr>
            <a:spLocks noChangeArrowheads="1"/>
          </p:cNvSpPr>
          <p:nvPr/>
        </p:nvSpPr>
        <p:spPr bwMode="auto">
          <a:xfrm>
            <a:off x="5805488" y="3433763"/>
            <a:ext cx="1825625" cy="5095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279F"/>
                </a:solidFill>
                <a:latin typeface="Arial Narrow" pitchFamily="34" charset="0"/>
                <a:ea typeface="宋体" pitchFamily="2" charset="-122"/>
              </a:rPr>
              <a:t>组合类型</a:t>
            </a:r>
          </a:p>
        </p:txBody>
      </p:sp>
      <p:sp>
        <p:nvSpPr>
          <p:cNvPr id="198666" name="Rectangle 10"/>
          <p:cNvSpPr>
            <a:spLocks noChangeArrowheads="1"/>
          </p:cNvSpPr>
          <p:nvPr/>
        </p:nvSpPr>
        <p:spPr bwMode="auto">
          <a:xfrm>
            <a:off x="619125" y="4383088"/>
            <a:ext cx="2117725" cy="16779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Number</a:t>
            </a:r>
            <a:r>
              <a:rPr lang="en-GB" sz="2400" b="0">
                <a:solidFill>
                  <a:srgbClr val="00279F"/>
                </a:solidFill>
                <a:latin typeface="Arial Narrow" pitchFamily="34" charset="0"/>
                <a:ea typeface="宋体" pitchFamily="2" charset="-122"/>
              </a:rPr>
              <a:t>：数字</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String</a:t>
            </a:r>
            <a:r>
              <a:rPr lang="en-GB" sz="2400" b="0">
                <a:solidFill>
                  <a:srgbClr val="00279F"/>
                </a:solidFill>
                <a:latin typeface="Arial Narrow" pitchFamily="34" charset="0"/>
                <a:ea typeface="宋体" pitchFamily="2" charset="-122"/>
              </a:rPr>
              <a:t>：字符串</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Boolean</a:t>
            </a:r>
            <a:r>
              <a:rPr lang="en-GB" sz="2400" b="0">
                <a:solidFill>
                  <a:srgbClr val="00279F"/>
                </a:solidFill>
                <a:latin typeface="Arial Narrow" pitchFamily="34" charset="0"/>
                <a:ea typeface="宋体" pitchFamily="2" charset="-122"/>
              </a:rPr>
              <a:t>：布尔</a:t>
            </a:r>
          </a:p>
        </p:txBody>
      </p:sp>
      <p:sp>
        <p:nvSpPr>
          <p:cNvPr id="198667" name="Rectangle 11"/>
          <p:cNvSpPr>
            <a:spLocks noChangeArrowheads="1"/>
          </p:cNvSpPr>
          <p:nvPr/>
        </p:nvSpPr>
        <p:spPr bwMode="auto">
          <a:xfrm>
            <a:off x="3028950" y="4383088"/>
            <a:ext cx="2557463" cy="16779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Null</a:t>
            </a:r>
            <a:r>
              <a:rPr lang="en-GB" sz="2400" b="0">
                <a:solidFill>
                  <a:srgbClr val="00279F"/>
                </a:solidFill>
                <a:latin typeface="Arial Narrow" pitchFamily="34" charset="0"/>
                <a:ea typeface="宋体" pitchFamily="2" charset="-122"/>
              </a:rPr>
              <a:t>：空</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Undefined</a:t>
            </a:r>
            <a:r>
              <a:rPr lang="en-GB" sz="2400" b="0">
                <a:solidFill>
                  <a:srgbClr val="00279F"/>
                </a:solidFill>
                <a:latin typeface="Arial Narrow" pitchFamily="34" charset="0"/>
                <a:ea typeface="宋体" pitchFamily="2" charset="-122"/>
              </a:rPr>
              <a:t>：未定义</a:t>
            </a:r>
          </a:p>
        </p:txBody>
      </p:sp>
      <p:sp>
        <p:nvSpPr>
          <p:cNvPr id="198668" name="Rectangle 12"/>
          <p:cNvSpPr>
            <a:spLocks noChangeArrowheads="1"/>
          </p:cNvSpPr>
          <p:nvPr/>
        </p:nvSpPr>
        <p:spPr bwMode="auto">
          <a:xfrm>
            <a:off x="5949950" y="4383088"/>
            <a:ext cx="2044700" cy="1677987"/>
          </a:xfrm>
          <a:prstGeom prst="rect">
            <a:avLst/>
          </a:prstGeom>
          <a:solidFill>
            <a:srgbClr val="FFFF00"/>
          </a:solidFill>
          <a:ln w="28440">
            <a:solidFill>
              <a:srgbClr val="000000"/>
            </a:solidFill>
            <a:miter lim="800000"/>
            <a:headEnd/>
            <a:tailEnd/>
          </a:ln>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Array</a:t>
            </a:r>
            <a:r>
              <a:rPr lang="en-GB" sz="2400" b="0">
                <a:solidFill>
                  <a:srgbClr val="00279F"/>
                </a:solidFill>
                <a:latin typeface="Arial Narrow" pitchFamily="34" charset="0"/>
                <a:ea typeface="宋体" pitchFamily="2" charset="-122"/>
              </a:rPr>
              <a:t>：数组</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Object</a:t>
            </a:r>
            <a:r>
              <a:rPr lang="en-GB" sz="2400" b="0">
                <a:solidFill>
                  <a:srgbClr val="00279F"/>
                </a:solidFill>
                <a:latin typeface="Arial Narrow" pitchFamily="34" charset="0"/>
                <a:ea typeface="宋体" pitchFamily="2" charset="-122"/>
              </a:rPr>
              <a:t>：对象</a:t>
            </a:r>
          </a:p>
        </p:txBody>
      </p:sp>
      <p:sp>
        <p:nvSpPr>
          <p:cNvPr id="198669" name="Freeform 13"/>
          <p:cNvSpPr>
            <a:spLocks/>
          </p:cNvSpPr>
          <p:nvPr/>
        </p:nvSpPr>
        <p:spPr bwMode="auto">
          <a:xfrm>
            <a:off x="2079625" y="2630488"/>
            <a:ext cx="1898650" cy="803275"/>
          </a:xfrm>
          <a:custGeom>
            <a:avLst/>
            <a:gdLst>
              <a:gd name="T0" fmla="*/ 1898290 w 5275"/>
              <a:gd name="T1" fmla="*/ 0 h 2232"/>
              <a:gd name="T2" fmla="*/ 0 w 5275"/>
              <a:gd name="T3" fmla="*/ 802915 h 2232"/>
              <a:gd name="T4" fmla="*/ 0 60000 65536"/>
              <a:gd name="T5" fmla="*/ 0 60000 65536"/>
              <a:gd name="T6" fmla="*/ 0 w 5275"/>
              <a:gd name="T7" fmla="*/ 0 h 2232"/>
              <a:gd name="T8" fmla="*/ 5275 w 5275"/>
              <a:gd name="T9" fmla="*/ 2232 h 2232"/>
            </a:gdLst>
            <a:ahLst/>
            <a:cxnLst>
              <a:cxn ang="T4">
                <a:pos x="T0" y="T1"/>
              </a:cxn>
              <a:cxn ang="T5">
                <a:pos x="T2" y="T3"/>
              </a:cxn>
            </a:cxnLst>
            <a:rect l="T6" t="T7" r="T8" b="T9"/>
            <a:pathLst>
              <a:path w="5275" h="2232">
                <a:moveTo>
                  <a:pt x="5274" y="0"/>
                </a:moveTo>
                <a:lnTo>
                  <a:pt x="0" y="2231"/>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98670" name="Freeform 14"/>
          <p:cNvSpPr>
            <a:spLocks/>
          </p:cNvSpPr>
          <p:nvPr/>
        </p:nvSpPr>
        <p:spPr bwMode="auto">
          <a:xfrm>
            <a:off x="4344988" y="2630488"/>
            <a:ext cx="1587" cy="731837"/>
          </a:xfrm>
          <a:custGeom>
            <a:avLst/>
            <a:gdLst>
              <a:gd name="T0" fmla="*/ 0 w 1"/>
              <a:gd name="T1" fmla="*/ 0 h 2034"/>
              <a:gd name="T2" fmla="*/ 0 w 1"/>
              <a:gd name="T3" fmla="*/ 731477 h 2034"/>
              <a:gd name="T4" fmla="*/ 0 60000 65536"/>
              <a:gd name="T5" fmla="*/ 0 60000 65536"/>
              <a:gd name="T6" fmla="*/ 0 w 1"/>
              <a:gd name="T7" fmla="*/ 0 h 2034"/>
              <a:gd name="T8" fmla="*/ 1 w 1"/>
              <a:gd name="T9" fmla="*/ 2034 h 2034"/>
            </a:gdLst>
            <a:ahLst/>
            <a:cxnLst>
              <a:cxn ang="T4">
                <a:pos x="T0" y="T1"/>
              </a:cxn>
              <a:cxn ang="T5">
                <a:pos x="T2" y="T3"/>
              </a:cxn>
            </a:cxnLst>
            <a:rect l="T6" t="T7" r="T8" b="T9"/>
            <a:pathLst>
              <a:path w="1" h="2034">
                <a:moveTo>
                  <a:pt x="0" y="0"/>
                </a:moveTo>
                <a:lnTo>
                  <a:pt x="0" y="2033"/>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98671" name="Freeform 15"/>
          <p:cNvSpPr>
            <a:spLocks/>
          </p:cNvSpPr>
          <p:nvPr/>
        </p:nvSpPr>
        <p:spPr bwMode="auto">
          <a:xfrm>
            <a:off x="4637088" y="2630488"/>
            <a:ext cx="1971675" cy="803275"/>
          </a:xfrm>
          <a:custGeom>
            <a:avLst/>
            <a:gdLst>
              <a:gd name="T0" fmla="*/ 0 w 5478"/>
              <a:gd name="T1" fmla="*/ 0 h 2232"/>
              <a:gd name="T2" fmla="*/ 1971315 w 5478"/>
              <a:gd name="T3" fmla="*/ 802915 h 2232"/>
              <a:gd name="T4" fmla="*/ 0 60000 65536"/>
              <a:gd name="T5" fmla="*/ 0 60000 65536"/>
              <a:gd name="T6" fmla="*/ 0 w 5478"/>
              <a:gd name="T7" fmla="*/ 0 h 2232"/>
              <a:gd name="T8" fmla="*/ 5478 w 5478"/>
              <a:gd name="T9" fmla="*/ 2232 h 2232"/>
            </a:gdLst>
            <a:ahLst/>
            <a:cxnLst>
              <a:cxn ang="T4">
                <a:pos x="T0" y="T1"/>
              </a:cxn>
              <a:cxn ang="T5">
                <a:pos x="T2" y="T3"/>
              </a:cxn>
            </a:cxnLst>
            <a:rect l="T6" t="T7" r="T8" b="T9"/>
            <a:pathLst>
              <a:path w="5478" h="2232">
                <a:moveTo>
                  <a:pt x="0" y="0"/>
                </a:moveTo>
                <a:lnTo>
                  <a:pt x="5477" y="2231"/>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98672" name="Freeform 16"/>
          <p:cNvSpPr>
            <a:spLocks/>
          </p:cNvSpPr>
          <p:nvPr/>
        </p:nvSpPr>
        <p:spPr bwMode="auto">
          <a:xfrm>
            <a:off x="4344988" y="3944938"/>
            <a:ext cx="1587" cy="363537"/>
          </a:xfrm>
          <a:custGeom>
            <a:avLst/>
            <a:gdLst>
              <a:gd name="T0" fmla="*/ 0 w 1"/>
              <a:gd name="T1" fmla="*/ 0 h 1011"/>
              <a:gd name="T2" fmla="*/ 0 w 1"/>
              <a:gd name="T3" fmla="*/ 363177 h 1011"/>
              <a:gd name="T4" fmla="*/ 0 60000 65536"/>
              <a:gd name="T5" fmla="*/ 0 60000 65536"/>
              <a:gd name="T6" fmla="*/ 0 w 1"/>
              <a:gd name="T7" fmla="*/ 0 h 1011"/>
              <a:gd name="T8" fmla="*/ 1 w 1"/>
              <a:gd name="T9" fmla="*/ 1011 h 1011"/>
            </a:gdLst>
            <a:ahLst/>
            <a:cxnLst>
              <a:cxn ang="T4">
                <a:pos x="T0" y="T1"/>
              </a:cxn>
              <a:cxn ang="T5">
                <a:pos x="T2" y="T3"/>
              </a:cxn>
            </a:cxnLst>
            <a:rect l="T6" t="T7" r="T8" b="T9"/>
            <a:pathLst>
              <a:path w="1" h="1011">
                <a:moveTo>
                  <a:pt x="0" y="0"/>
                </a:moveTo>
                <a:lnTo>
                  <a:pt x="0" y="101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98673" name="Freeform 17"/>
          <p:cNvSpPr>
            <a:spLocks/>
          </p:cNvSpPr>
          <p:nvPr/>
        </p:nvSpPr>
        <p:spPr bwMode="auto">
          <a:xfrm>
            <a:off x="1789113" y="3944938"/>
            <a:ext cx="1587" cy="363537"/>
          </a:xfrm>
          <a:custGeom>
            <a:avLst/>
            <a:gdLst>
              <a:gd name="T0" fmla="*/ 0 w 1"/>
              <a:gd name="T1" fmla="*/ 0 h 1011"/>
              <a:gd name="T2" fmla="*/ 0 w 1"/>
              <a:gd name="T3" fmla="*/ 363177 h 1011"/>
              <a:gd name="T4" fmla="*/ 0 60000 65536"/>
              <a:gd name="T5" fmla="*/ 0 60000 65536"/>
              <a:gd name="T6" fmla="*/ 0 w 1"/>
              <a:gd name="T7" fmla="*/ 0 h 1011"/>
              <a:gd name="T8" fmla="*/ 1 w 1"/>
              <a:gd name="T9" fmla="*/ 1011 h 1011"/>
            </a:gdLst>
            <a:ahLst/>
            <a:cxnLst>
              <a:cxn ang="T4">
                <a:pos x="T0" y="T1"/>
              </a:cxn>
              <a:cxn ang="T5">
                <a:pos x="T2" y="T3"/>
              </a:cxn>
            </a:cxnLst>
            <a:rect l="T6" t="T7" r="T8" b="T9"/>
            <a:pathLst>
              <a:path w="1" h="1011">
                <a:moveTo>
                  <a:pt x="0" y="0"/>
                </a:moveTo>
                <a:lnTo>
                  <a:pt x="0" y="101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98674" name="Freeform 18"/>
          <p:cNvSpPr>
            <a:spLocks/>
          </p:cNvSpPr>
          <p:nvPr/>
        </p:nvSpPr>
        <p:spPr bwMode="auto">
          <a:xfrm>
            <a:off x="6680200" y="3944938"/>
            <a:ext cx="1588" cy="363537"/>
          </a:xfrm>
          <a:custGeom>
            <a:avLst/>
            <a:gdLst>
              <a:gd name="T0" fmla="*/ 0 w 1"/>
              <a:gd name="T1" fmla="*/ 0 h 1011"/>
              <a:gd name="T2" fmla="*/ 0 w 1"/>
              <a:gd name="T3" fmla="*/ 363177 h 1011"/>
              <a:gd name="T4" fmla="*/ 0 60000 65536"/>
              <a:gd name="T5" fmla="*/ 0 60000 65536"/>
              <a:gd name="T6" fmla="*/ 0 w 1"/>
              <a:gd name="T7" fmla="*/ 0 h 1011"/>
              <a:gd name="T8" fmla="*/ 1 w 1"/>
              <a:gd name="T9" fmla="*/ 1011 h 1011"/>
            </a:gdLst>
            <a:ahLst/>
            <a:cxnLst>
              <a:cxn ang="T4">
                <a:pos x="T0" y="T1"/>
              </a:cxn>
              <a:cxn ang="T5">
                <a:pos x="T2" y="T3"/>
              </a:cxn>
            </a:cxnLst>
            <a:rect l="T6" t="T7" r="T8" b="T9"/>
            <a:pathLst>
              <a:path w="1" h="1011">
                <a:moveTo>
                  <a:pt x="0" y="0"/>
                </a:moveTo>
                <a:lnTo>
                  <a:pt x="0" y="101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1358808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8669"/>
                                        </p:tgtEl>
                                        <p:attrNameLst>
                                          <p:attrName>style.visibility</p:attrName>
                                        </p:attrNameLst>
                                      </p:cBhvr>
                                      <p:to>
                                        <p:strVal val="visible"/>
                                      </p:to>
                                    </p:set>
                                    <p:animEffect transition="in" filter="checkerboard(across)">
                                      <p:cBhvr>
                                        <p:cTn id="7" dur="500"/>
                                        <p:tgtEl>
                                          <p:spTgt spid="19866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198663"/>
                                        </p:tgtEl>
                                        <p:attrNameLst>
                                          <p:attrName>style.visibility</p:attrName>
                                        </p:attrNameLst>
                                      </p:cBhvr>
                                      <p:to>
                                        <p:strVal val="visible"/>
                                      </p:to>
                                    </p:set>
                                    <p:animEffect transition="in" filter="checkerboard(across)">
                                      <p:cBhvr>
                                        <p:cTn id="11" dur="500"/>
                                        <p:tgtEl>
                                          <p:spTgt spid="1986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98670"/>
                                        </p:tgtEl>
                                        <p:attrNameLst>
                                          <p:attrName>style.visibility</p:attrName>
                                        </p:attrNameLst>
                                      </p:cBhvr>
                                      <p:to>
                                        <p:strVal val="visible"/>
                                      </p:to>
                                    </p:set>
                                    <p:animEffect transition="in" filter="checkerboard(across)">
                                      <p:cBhvr>
                                        <p:cTn id="16" dur="500"/>
                                        <p:tgtEl>
                                          <p:spTgt spid="198670"/>
                                        </p:tgtEl>
                                      </p:cBhvr>
                                    </p:animEffect>
                                  </p:childTnLst>
                                </p:cTn>
                              </p:par>
                            </p:childTnLst>
                          </p:cTn>
                        </p:par>
                        <p:par>
                          <p:cTn id="17" fill="hold" nodeType="afterGroup">
                            <p:stCondLst>
                              <p:cond delay="500"/>
                            </p:stCondLst>
                            <p:childTnLst>
                              <p:par>
                                <p:cTn id="18" presetID="5" presetClass="entr" presetSubtype="10" fill="hold" nodeType="afterEffect">
                                  <p:stCondLst>
                                    <p:cond delay="0"/>
                                  </p:stCondLst>
                                  <p:childTnLst>
                                    <p:set>
                                      <p:cBhvr>
                                        <p:cTn id="19" dur="1" fill="hold">
                                          <p:stCondLst>
                                            <p:cond delay="0"/>
                                          </p:stCondLst>
                                        </p:cTn>
                                        <p:tgtEl>
                                          <p:spTgt spid="198664"/>
                                        </p:tgtEl>
                                        <p:attrNameLst>
                                          <p:attrName>style.visibility</p:attrName>
                                        </p:attrNameLst>
                                      </p:cBhvr>
                                      <p:to>
                                        <p:strVal val="visible"/>
                                      </p:to>
                                    </p:set>
                                    <p:animEffect transition="in" filter="checkerboard(across)">
                                      <p:cBhvr>
                                        <p:cTn id="20" dur="500"/>
                                        <p:tgtEl>
                                          <p:spTgt spid="1986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8671"/>
                                        </p:tgtEl>
                                        <p:attrNameLst>
                                          <p:attrName>style.visibility</p:attrName>
                                        </p:attrNameLst>
                                      </p:cBhvr>
                                      <p:to>
                                        <p:strVal val="visible"/>
                                      </p:to>
                                    </p:set>
                                    <p:animEffect transition="in" filter="checkerboard(across)">
                                      <p:cBhvr>
                                        <p:cTn id="25" dur="500"/>
                                        <p:tgtEl>
                                          <p:spTgt spid="198671"/>
                                        </p:tgtEl>
                                      </p:cBhvr>
                                    </p:animEffect>
                                  </p:childTnLst>
                                </p:cTn>
                              </p:par>
                            </p:childTnLst>
                          </p:cTn>
                        </p:par>
                        <p:par>
                          <p:cTn id="26" fill="hold" nodeType="afterGroup">
                            <p:stCondLst>
                              <p:cond delay="500"/>
                            </p:stCondLst>
                            <p:childTnLst>
                              <p:par>
                                <p:cTn id="27" presetID="5" presetClass="entr" presetSubtype="10" fill="hold" nodeType="afterEffect">
                                  <p:stCondLst>
                                    <p:cond delay="0"/>
                                  </p:stCondLst>
                                  <p:childTnLst>
                                    <p:set>
                                      <p:cBhvr>
                                        <p:cTn id="28" dur="1" fill="hold">
                                          <p:stCondLst>
                                            <p:cond delay="0"/>
                                          </p:stCondLst>
                                        </p:cTn>
                                        <p:tgtEl>
                                          <p:spTgt spid="198665"/>
                                        </p:tgtEl>
                                        <p:attrNameLst>
                                          <p:attrName>style.visibility</p:attrName>
                                        </p:attrNameLst>
                                      </p:cBhvr>
                                      <p:to>
                                        <p:strVal val="visible"/>
                                      </p:to>
                                    </p:set>
                                    <p:animEffect transition="in" filter="checkerboard(across)">
                                      <p:cBhvr>
                                        <p:cTn id="29" dur="500"/>
                                        <p:tgtEl>
                                          <p:spTgt spid="1986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98673"/>
                                        </p:tgtEl>
                                        <p:attrNameLst>
                                          <p:attrName>style.visibility</p:attrName>
                                        </p:attrNameLst>
                                      </p:cBhvr>
                                      <p:to>
                                        <p:strVal val="visible"/>
                                      </p:to>
                                    </p:set>
                                    <p:animEffect transition="in" filter="box(in)">
                                      <p:cBhvr>
                                        <p:cTn id="34" dur="500"/>
                                        <p:tgtEl>
                                          <p:spTgt spid="198673"/>
                                        </p:tgtEl>
                                      </p:cBhvr>
                                    </p:animEffect>
                                  </p:childTnLst>
                                </p:cTn>
                              </p:par>
                            </p:childTnLst>
                          </p:cTn>
                        </p:par>
                        <p:par>
                          <p:cTn id="35" fill="hold" nodeType="afterGroup">
                            <p:stCondLst>
                              <p:cond delay="500"/>
                            </p:stCondLst>
                            <p:childTnLst>
                              <p:par>
                                <p:cTn id="36" presetID="4" presetClass="entr" presetSubtype="16" fill="hold" nodeType="afterEffect">
                                  <p:stCondLst>
                                    <p:cond delay="0"/>
                                  </p:stCondLst>
                                  <p:childTnLst>
                                    <p:set>
                                      <p:cBhvr>
                                        <p:cTn id="37" dur="1" fill="hold">
                                          <p:stCondLst>
                                            <p:cond delay="0"/>
                                          </p:stCondLst>
                                        </p:cTn>
                                        <p:tgtEl>
                                          <p:spTgt spid="198666"/>
                                        </p:tgtEl>
                                        <p:attrNameLst>
                                          <p:attrName>style.visibility</p:attrName>
                                        </p:attrNameLst>
                                      </p:cBhvr>
                                      <p:to>
                                        <p:strVal val="visible"/>
                                      </p:to>
                                    </p:set>
                                    <p:animEffect transition="in" filter="box(in)">
                                      <p:cBhvr>
                                        <p:cTn id="38" dur="500"/>
                                        <p:tgtEl>
                                          <p:spTgt spid="19866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98672"/>
                                        </p:tgtEl>
                                        <p:attrNameLst>
                                          <p:attrName>style.visibility</p:attrName>
                                        </p:attrNameLst>
                                      </p:cBhvr>
                                      <p:to>
                                        <p:strVal val="visible"/>
                                      </p:to>
                                    </p:set>
                                    <p:animEffect transition="in" filter="box(in)">
                                      <p:cBhvr>
                                        <p:cTn id="43" dur="500"/>
                                        <p:tgtEl>
                                          <p:spTgt spid="198672"/>
                                        </p:tgtEl>
                                      </p:cBhvr>
                                    </p:animEffect>
                                  </p:childTnLst>
                                </p:cTn>
                              </p:par>
                            </p:childTnLst>
                          </p:cTn>
                        </p:par>
                        <p:par>
                          <p:cTn id="44" fill="hold" nodeType="afterGroup">
                            <p:stCondLst>
                              <p:cond delay="500"/>
                            </p:stCondLst>
                            <p:childTnLst>
                              <p:par>
                                <p:cTn id="45" presetID="4" presetClass="entr" presetSubtype="16" fill="hold" nodeType="afterEffect">
                                  <p:stCondLst>
                                    <p:cond delay="0"/>
                                  </p:stCondLst>
                                  <p:childTnLst>
                                    <p:set>
                                      <p:cBhvr>
                                        <p:cTn id="46" dur="1" fill="hold">
                                          <p:stCondLst>
                                            <p:cond delay="0"/>
                                          </p:stCondLst>
                                        </p:cTn>
                                        <p:tgtEl>
                                          <p:spTgt spid="198667"/>
                                        </p:tgtEl>
                                        <p:attrNameLst>
                                          <p:attrName>style.visibility</p:attrName>
                                        </p:attrNameLst>
                                      </p:cBhvr>
                                      <p:to>
                                        <p:strVal val="visible"/>
                                      </p:to>
                                    </p:set>
                                    <p:animEffect transition="in" filter="box(in)">
                                      <p:cBhvr>
                                        <p:cTn id="47" dur="500"/>
                                        <p:tgtEl>
                                          <p:spTgt spid="1986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98674"/>
                                        </p:tgtEl>
                                        <p:attrNameLst>
                                          <p:attrName>style.visibility</p:attrName>
                                        </p:attrNameLst>
                                      </p:cBhvr>
                                      <p:to>
                                        <p:strVal val="visible"/>
                                      </p:to>
                                    </p:set>
                                    <p:animEffect transition="in" filter="box(in)">
                                      <p:cBhvr>
                                        <p:cTn id="52" dur="500"/>
                                        <p:tgtEl>
                                          <p:spTgt spid="198674"/>
                                        </p:tgtEl>
                                      </p:cBhvr>
                                    </p:animEffect>
                                  </p:childTnLst>
                                </p:cTn>
                              </p:par>
                            </p:childTnLst>
                          </p:cTn>
                        </p:par>
                        <p:par>
                          <p:cTn id="53" fill="hold" nodeType="afterGroup">
                            <p:stCondLst>
                              <p:cond delay="500"/>
                            </p:stCondLst>
                            <p:childTnLst>
                              <p:par>
                                <p:cTn id="54" presetID="4" presetClass="entr" presetSubtype="16" fill="hold" nodeType="afterEffect">
                                  <p:stCondLst>
                                    <p:cond delay="0"/>
                                  </p:stCondLst>
                                  <p:childTnLst>
                                    <p:set>
                                      <p:cBhvr>
                                        <p:cTn id="55" dur="1" fill="hold">
                                          <p:stCondLst>
                                            <p:cond delay="0"/>
                                          </p:stCondLst>
                                        </p:cTn>
                                        <p:tgtEl>
                                          <p:spTgt spid="198668"/>
                                        </p:tgtEl>
                                        <p:attrNameLst>
                                          <p:attrName>style.visibility</p:attrName>
                                        </p:attrNameLst>
                                      </p:cBhvr>
                                      <p:to>
                                        <p:strVal val="visible"/>
                                      </p:to>
                                    </p:set>
                                    <p:animEffect transition="in" filter="box(in)">
                                      <p:cBhvr>
                                        <p:cTn id="56" dur="500"/>
                                        <p:tgtEl>
                                          <p:spTgt spid="19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9" grpId="0" animBg="1"/>
      <p:bldP spid="198670" grpId="0" animBg="1"/>
      <p:bldP spid="198671" grpId="0" animBg="1"/>
      <p:bldP spid="198672" grpId="0" animBg="1"/>
      <p:bldP spid="198673" grpId="0" animBg="1"/>
      <p:bldP spid="19867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GB" smtClean="0"/>
              <a:t>数字类型</a:t>
            </a:r>
            <a:endParaRPr lang="zh-CN" altLang="en-US" smtClean="0"/>
          </a:p>
        </p:txBody>
      </p:sp>
      <p:sp>
        <p:nvSpPr>
          <p:cNvPr id="32771" name="Rectangle 5"/>
          <p:cNvSpPr>
            <a:spLocks noGrp="1" noChangeArrowheads="1"/>
          </p:cNvSpPr>
          <p:nvPr>
            <p:ph type="body" idx="1"/>
          </p:nvPr>
        </p:nvSpPr>
        <p:spPr>
          <a:xfrm>
            <a:off x="457200" y="1752600"/>
            <a:ext cx="8305800" cy="4495800"/>
          </a:xfrm>
          <a:noFill/>
        </p:spPr>
        <p:txBody>
          <a:bodyPr/>
          <a:lstStyle/>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简介</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最基本的数据类型</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不区分整型数值和浮点型数值</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所有数字都采用</a:t>
            </a:r>
            <a:r>
              <a:rPr lang="en-GB" altLang="zh-CN" smtClean="0"/>
              <a:t>64</a:t>
            </a:r>
            <a:r>
              <a:rPr lang="zh-CN" altLang="en-GB" smtClean="0"/>
              <a:t>位浮点格式存储，相当于</a:t>
            </a:r>
            <a:r>
              <a:rPr lang="en-GB" altLang="zh-CN" smtClean="0"/>
              <a:t>Java</a:t>
            </a:r>
            <a:r>
              <a:rPr lang="zh-CN" altLang="en-GB" smtClean="0"/>
              <a:t>和</a:t>
            </a:r>
            <a:r>
              <a:rPr lang="en-GB" altLang="zh-CN" smtClean="0"/>
              <a:t>C</a:t>
            </a:r>
            <a:r>
              <a:rPr lang="zh-CN" altLang="en-GB" smtClean="0"/>
              <a:t>语言中的</a:t>
            </a:r>
            <a:r>
              <a:rPr lang="en-GB" altLang="zh-CN" smtClean="0"/>
              <a:t>double</a:t>
            </a:r>
            <a:r>
              <a:rPr lang="zh-CN" altLang="en-GB" smtClean="0"/>
              <a:t>格式</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能表示的最大值是</a:t>
            </a:r>
            <a:r>
              <a:rPr lang="en-GB" altLang="zh-CN" smtClean="0"/>
              <a:t>±1.7976931348623157 x 10308 </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能表示的最小值是</a:t>
            </a:r>
            <a:r>
              <a:rPr lang="en-GB" altLang="zh-CN" smtClean="0"/>
              <a:t>±5 x 10 -324</a:t>
            </a:r>
            <a:r>
              <a:rPr lang="en-GB" altLang="zh-CN" sz="3000" smtClean="0"/>
              <a:t> </a:t>
            </a:r>
          </a:p>
        </p:txBody>
      </p:sp>
    </p:spTree>
    <p:extLst>
      <p:ext uri="{BB962C8B-B14F-4D97-AF65-F5344CB8AC3E}">
        <p14:creationId xmlns="" xmlns:p14="http://schemas.microsoft.com/office/powerpoint/2010/main" val="227650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整数直接量</a:t>
            </a:r>
          </a:p>
        </p:txBody>
      </p:sp>
      <p:sp>
        <p:nvSpPr>
          <p:cNvPr id="33795" name="Rectangle 3"/>
          <p:cNvSpPr>
            <a:spLocks noGrp="1" noChangeArrowheads="1"/>
          </p:cNvSpPr>
          <p:nvPr>
            <p:ph type="body" idx="1"/>
          </p:nvPr>
        </p:nvSpPr>
        <p:spPr/>
        <p:txBody>
          <a:bodyPr/>
          <a:lstStyle/>
          <a:p>
            <a:pPr eaLnBrk="1" hangingPunct="1">
              <a:lnSpc>
                <a:spcPct val="98000"/>
              </a:lnSpc>
            </a:pPr>
            <a:r>
              <a:rPr lang="zh-CN" altLang="en-GB" sz="2200" smtClean="0"/>
              <a:t>整数</a:t>
            </a:r>
          </a:p>
          <a:p>
            <a:pPr lvl="1" eaLnBrk="1" hangingPunct="1"/>
            <a:r>
              <a:rPr lang="zh-CN" altLang="en-GB" sz="2000" smtClean="0"/>
              <a:t>在</a:t>
            </a:r>
            <a:r>
              <a:rPr lang="en-GB" altLang="zh-CN" sz="2000" smtClean="0"/>
              <a:t>JavaScript</a:t>
            </a:r>
            <a:r>
              <a:rPr lang="zh-CN" altLang="en-GB" sz="2000" smtClean="0"/>
              <a:t>中</a:t>
            </a:r>
            <a:r>
              <a:rPr lang="en-GB" altLang="zh-CN" sz="2000" smtClean="0"/>
              <a:t>10</a:t>
            </a:r>
            <a:r>
              <a:rPr lang="zh-CN" altLang="en-GB" sz="2000" smtClean="0"/>
              <a:t>进制的整数由数字的序列组成</a:t>
            </a:r>
          </a:p>
          <a:p>
            <a:pPr lvl="1" eaLnBrk="1" hangingPunct="1"/>
            <a:r>
              <a:rPr lang="zh-CN" altLang="en-GB" sz="2000" smtClean="0"/>
              <a:t>精确表达的范围是</a:t>
            </a:r>
            <a:br>
              <a:rPr lang="zh-CN" altLang="en-GB" sz="2000" smtClean="0"/>
            </a:br>
            <a:r>
              <a:rPr lang="en-GB" altLang="zh-CN" sz="2000" smtClean="0"/>
              <a:t>-9007199254740992 (-2</a:t>
            </a:r>
            <a:r>
              <a:rPr lang="en-GB" altLang="zh-CN" sz="2000" baseline="30000" smtClean="0"/>
              <a:t>53</a:t>
            </a:r>
            <a:r>
              <a:rPr lang="en-GB" altLang="zh-CN" sz="2000" smtClean="0"/>
              <a:t>) </a:t>
            </a:r>
            <a:r>
              <a:rPr lang="zh-CN" altLang="en-GB" sz="2000" smtClean="0"/>
              <a:t>到 </a:t>
            </a:r>
            <a:r>
              <a:rPr lang="en-GB" altLang="zh-CN" sz="2000" smtClean="0"/>
              <a:t>9007199254740992 (2</a:t>
            </a:r>
            <a:r>
              <a:rPr lang="en-GB" altLang="zh-CN" sz="2000" baseline="30000" smtClean="0"/>
              <a:t>53</a:t>
            </a:r>
            <a:r>
              <a:rPr lang="en-GB" altLang="zh-CN" sz="2000" smtClean="0"/>
              <a:t>)</a:t>
            </a:r>
          </a:p>
          <a:p>
            <a:pPr lvl="1" eaLnBrk="1" hangingPunct="1"/>
            <a:r>
              <a:rPr lang="zh-CN" altLang="en-GB" sz="2000" smtClean="0"/>
              <a:t>超出范围的整数，精确度将受影响</a:t>
            </a:r>
          </a:p>
          <a:p>
            <a:pPr eaLnBrk="1" hangingPunct="1"/>
            <a:r>
              <a:rPr lang="zh-CN" altLang="en-GB" sz="2200" smtClean="0"/>
              <a:t>浮点数</a:t>
            </a:r>
          </a:p>
          <a:p>
            <a:pPr lvl="1" eaLnBrk="1" hangingPunct="1"/>
            <a:r>
              <a:rPr lang="zh-CN" altLang="en-GB" sz="2000" smtClean="0"/>
              <a:t>使用小数点记录数据</a:t>
            </a:r>
          </a:p>
          <a:p>
            <a:pPr lvl="2" eaLnBrk="1" hangingPunct="1"/>
            <a:r>
              <a:rPr lang="zh-CN" altLang="en-GB" sz="1900" smtClean="0"/>
              <a:t>例如：</a:t>
            </a:r>
            <a:r>
              <a:rPr lang="en-GB" altLang="zh-CN" sz="1900" smtClean="0"/>
              <a:t>3.4</a:t>
            </a:r>
            <a:r>
              <a:rPr lang="zh-CN" altLang="en-GB" sz="1900" smtClean="0"/>
              <a:t>，</a:t>
            </a:r>
            <a:r>
              <a:rPr lang="en-GB" altLang="zh-CN" sz="1900" smtClean="0"/>
              <a:t>5.6</a:t>
            </a:r>
          </a:p>
          <a:p>
            <a:pPr lvl="1" eaLnBrk="1" hangingPunct="1"/>
            <a:r>
              <a:rPr lang="zh-CN" altLang="en-GB" sz="2000" smtClean="0"/>
              <a:t>使用指数记录数据</a:t>
            </a:r>
          </a:p>
          <a:p>
            <a:pPr lvl="2" eaLnBrk="1" hangingPunct="1"/>
            <a:r>
              <a:rPr lang="zh-CN" altLang="en-GB" sz="1900" smtClean="0"/>
              <a:t>例如：</a:t>
            </a:r>
            <a:r>
              <a:rPr lang="en-GB" altLang="zh-CN" sz="1900" smtClean="0"/>
              <a:t>4.3e23 = 4.3 x 10</a:t>
            </a:r>
            <a:r>
              <a:rPr lang="en-GB" altLang="zh-CN" sz="1900" baseline="30000" smtClean="0"/>
              <a:t>23</a:t>
            </a:r>
          </a:p>
          <a:p>
            <a:pPr eaLnBrk="1" hangingPunct="1"/>
            <a:endParaRPr lang="en-US" altLang="zh-CN" sz="2600" smtClean="0"/>
          </a:p>
        </p:txBody>
      </p:sp>
    </p:spTree>
    <p:extLst>
      <p:ext uri="{BB962C8B-B14F-4D97-AF65-F5344CB8AC3E}">
        <p14:creationId xmlns="" xmlns:p14="http://schemas.microsoft.com/office/powerpoint/2010/main" val="2490268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八进制和十六进制的直接量</a:t>
            </a:r>
          </a:p>
        </p:txBody>
      </p:sp>
      <p:sp>
        <p:nvSpPr>
          <p:cNvPr id="34819" name="Rectangle 3"/>
          <p:cNvSpPr>
            <a:spLocks noGrp="1" noChangeArrowheads="1"/>
          </p:cNvSpPr>
          <p:nvPr>
            <p:ph type="body" idx="1"/>
          </p:nvPr>
        </p:nvSpPr>
        <p:spPr/>
        <p:txBody>
          <a:bodyPr/>
          <a:lstStyle/>
          <a:p>
            <a:pPr eaLnBrk="1" hangingPunct="1">
              <a:lnSpc>
                <a:spcPct val="98000"/>
              </a:lnSpc>
            </a:pPr>
            <a:r>
              <a:rPr lang="en-GB" altLang="zh-CN" smtClean="0"/>
              <a:t>16</a:t>
            </a:r>
            <a:r>
              <a:rPr lang="zh-CN" altLang="en-GB" smtClean="0"/>
              <a:t>进制和</a:t>
            </a:r>
            <a:r>
              <a:rPr lang="en-GB" altLang="zh-CN" smtClean="0"/>
              <a:t>8</a:t>
            </a:r>
            <a:r>
              <a:rPr lang="zh-CN" altLang="en-GB" smtClean="0"/>
              <a:t>进制数的表达</a:t>
            </a:r>
          </a:p>
          <a:p>
            <a:pPr lvl="1" eaLnBrk="1" hangingPunct="1"/>
            <a:r>
              <a:rPr lang="en-GB" altLang="zh-CN" smtClean="0"/>
              <a:t>16</a:t>
            </a:r>
            <a:r>
              <a:rPr lang="zh-CN" altLang="en-GB" smtClean="0"/>
              <a:t>进制数据前面加上</a:t>
            </a:r>
            <a:r>
              <a:rPr lang="en-GB" altLang="zh-CN" smtClean="0"/>
              <a:t>0x</a:t>
            </a:r>
            <a:r>
              <a:rPr lang="zh-CN" altLang="en-GB" smtClean="0"/>
              <a:t>，八进制前面加</a:t>
            </a:r>
            <a:r>
              <a:rPr lang="en-GB" altLang="zh-CN" smtClean="0"/>
              <a:t>0</a:t>
            </a:r>
          </a:p>
          <a:p>
            <a:pPr lvl="1" eaLnBrk="1" hangingPunct="1"/>
            <a:r>
              <a:rPr lang="en-GB" altLang="zh-CN" sz="2700" smtClean="0"/>
              <a:t>16</a:t>
            </a:r>
            <a:r>
              <a:rPr lang="zh-CN" altLang="en-GB" sz="2700" smtClean="0"/>
              <a:t>进制数是由</a:t>
            </a:r>
            <a:r>
              <a:rPr lang="en-GB" altLang="zh-CN" sz="2700" smtClean="0"/>
              <a:t>0-9,A-F</a:t>
            </a:r>
            <a:r>
              <a:rPr lang="zh-CN" altLang="en-GB" sz="2700" smtClean="0"/>
              <a:t>等</a:t>
            </a:r>
            <a:r>
              <a:rPr lang="en-GB" altLang="zh-CN" sz="2700" smtClean="0"/>
              <a:t>16</a:t>
            </a:r>
            <a:r>
              <a:rPr lang="zh-CN" altLang="en-GB" sz="2700" smtClean="0"/>
              <a:t>个字符组成</a:t>
            </a:r>
          </a:p>
          <a:p>
            <a:pPr lvl="1" eaLnBrk="1" hangingPunct="1"/>
            <a:r>
              <a:rPr lang="en-GB" altLang="zh-CN" sz="2700" smtClean="0"/>
              <a:t>8</a:t>
            </a:r>
            <a:r>
              <a:rPr lang="zh-CN" altLang="en-GB" sz="2700" smtClean="0"/>
              <a:t>进制数由</a:t>
            </a:r>
            <a:r>
              <a:rPr lang="en-GB" altLang="zh-CN" sz="2700" smtClean="0"/>
              <a:t>0-7</a:t>
            </a:r>
            <a:r>
              <a:rPr lang="zh-CN" altLang="en-GB" sz="2700" smtClean="0"/>
              <a:t>等</a:t>
            </a:r>
            <a:r>
              <a:rPr lang="en-GB" altLang="zh-CN" sz="2700" smtClean="0"/>
              <a:t>8</a:t>
            </a:r>
            <a:r>
              <a:rPr lang="zh-CN" altLang="en-GB" sz="2700" smtClean="0"/>
              <a:t>个数字组成</a:t>
            </a:r>
          </a:p>
          <a:p>
            <a:pPr lvl="1" eaLnBrk="1" hangingPunct="1"/>
            <a:r>
              <a:rPr lang="en-GB" altLang="zh-CN" sz="2700" smtClean="0"/>
              <a:t>16</a:t>
            </a:r>
            <a:r>
              <a:rPr lang="zh-CN" altLang="en-GB" sz="2700" smtClean="0"/>
              <a:t>进制和</a:t>
            </a:r>
            <a:r>
              <a:rPr lang="en-GB" altLang="zh-CN" sz="2700" smtClean="0"/>
              <a:t>8</a:t>
            </a:r>
            <a:r>
              <a:rPr lang="zh-CN" altLang="en-GB" sz="2700" smtClean="0"/>
              <a:t>进制与</a:t>
            </a:r>
            <a:r>
              <a:rPr lang="en-GB" altLang="zh-CN" sz="2700" smtClean="0"/>
              <a:t>2</a:t>
            </a:r>
            <a:r>
              <a:rPr lang="zh-CN" altLang="en-GB" sz="2700" smtClean="0"/>
              <a:t>进制的换算</a:t>
            </a:r>
            <a:endParaRPr lang="zh-CN" altLang="en-US" sz="2700" smtClean="0"/>
          </a:p>
        </p:txBody>
      </p:sp>
      <p:sp>
        <p:nvSpPr>
          <p:cNvPr id="34820" name="Rectangle 4"/>
          <p:cNvSpPr>
            <a:spLocks noChangeArrowheads="1"/>
          </p:cNvSpPr>
          <p:nvPr/>
        </p:nvSpPr>
        <p:spPr bwMode="auto">
          <a:xfrm>
            <a:off x="5940425" y="4697413"/>
            <a:ext cx="2016125" cy="504825"/>
          </a:xfrm>
          <a:prstGeom prst="rect">
            <a:avLst/>
          </a:prstGeom>
          <a:solidFill>
            <a:srgbClr val="EAEAEA"/>
          </a:solidFill>
          <a:ln w="25560" cap="rnd">
            <a:solidFill>
              <a:srgbClr val="000000"/>
            </a:solidFill>
            <a:prstDash val="sysDot"/>
            <a:miter lim="800000"/>
            <a:headEnd/>
            <a:tailEnd/>
          </a:ln>
        </p:spPr>
        <p:txBody>
          <a:bodyPr wrap="none"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C0C0C0"/>
                </a:solidFill>
                <a:latin typeface="Arial Narrow" pitchFamily="34" charset="0"/>
                <a:ea typeface="宋体" pitchFamily="2" charset="-122"/>
              </a:rPr>
              <a:t>16</a:t>
            </a:r>
            <a:r>
              <a:rPr lang="en-GB" sz="2400" b="0">
                <a:solidFill>
                  <a:srgbClr val="C0C0C0"/>
                </a:solidFill>
                <a:latin typeface="Arial Narrow" pitchFamily="34" charset="0"/>
                <a:ea typeface="宋体" pitchFamily="2" charset="-122"/>
              </a:rPr>
              <a:t>进制</a:t>
            </a:r>
            <a:r>
              <a:rPr lang="en-GB" altLang="zh-CN" sz="2400" b="0">
                <a:solidFill>
                  <a:srgbClr val="C0C0C0"/>
                </a:solidFill>
                <a:latin typeface="Arial Narrow" pitchFamily="34" charset="0"/>
                <a:ea typeface="宋体" pitchFamily="2" charset="-122"/>
              </a:rPr>
              <a:t>:0x</a:t>
            </a:r>
            <a:r>
              <a:rPr lang="en-GB" altLang="zh-CN" sz="2400" b="0">
                <a:solidFill>
                  <a:srgbClr val="CC0000"/>
                </a:solidFill>
                <a:latin typeface="Arial Narrow" pitchFamily="34" charset="0"/>
                <a:ea typeface="宋体" pitchFamily="2" charset="-122"/>
              </a:rPr>
              <a:t>F</a:t>
            </a:r>
            <a:r>
              <a:rPr lang="en-GB" altLang="zh-CN" sz="2400" b="0">
                <a:solidFill>
                  <a:srgbClr val="C0C0C0"/>
                </a:solidFill>
                <a:latin typeface="Arial Narrow" pitchFamily="34" charset="0"/>
                <a:ea typeface="宋体" pitchFamily="2" charset="-122"/>
              </a:rPr>
              <a:t>3</a:t>
            </a:r>
            <a:r>
              <a:rPr lang="en-GB" altLang="zh-CN" sz="2400" b="0">
                <a:solidFill>
                  <a:srgbClr val="CC0000"/>
                </a:solidFill>
                <a:latin typeface="Arial Narrow" pitchFamily="34" charset="0"/>
                <a:ea typeface="宋体" pitchFamily="2" charset="-122"/>
              </a:rPr>
              <a:t>D</a:t>
            </a:r>
            <a:r>
              <a:rPr lang="en-GB" altLang="zh-CN" sz="2400" b="0">
                <a:solidFill>
                  <a:srgbClr val="C0C0C0"/>
                </a:solidFill>
                <a:latin typeface="Arial Narrow" pitchFamily="34" charset="0"/>
                <a:ea typeface="宋体" pitchFamily="2" charset="-122"/>
              </a:rPr>
              <a:t>4</a:t>
            </a:r>
          </a:p>
        </p:txBody>
      </p:sp>
      <p:sp>
        <p:nvSpPr>
          <p:cNvPr id="34821" name="Rectangle 5"/>
          <p:cNvSpPr>
            <a:spLocks noChangeArrowheads="1"/>
          </p:cNvSpPr>
          <p:nvPr/>
        </p:nvSpPr>
        <p:spPr bwMode="auto">
          <a:xfrm>
            <a:off x="6675438" y="3657600"/>
            <a:ext cx="2087562" cy="504825"/>
          </a:xfrm>
          <a:prstGeom prst="rect">
            <a:avLst/>
          </a:prstGeom>
          <a:solidFill>
            <a:srgbClr val="EAEAEA"/>
          </a:solidFill>
          <a:ln w="25560" cap="rnd">
            <a:solidFill>
              <a:srgbClr val="000000"/>
            </a:solidFill>
            <a:prstDash val="sysDot"/>
            <a:miter lim="800000"/>
            <a:headEnd/>
            <a:tailEnd/>
          </a:ln>
        </p:spPr>
        <p:txBody>
          <a:bodyPr wrap="none"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C0C0C0"/>
                </a:solidFill>
                <a:latin typeface="Arial Narrow" pitchFamily="34" charset="0"/>
                <a:ea typeface="宋体" pitchFamily="2" charset="-122"/>
              </a:rPr>
              <a:t>10</a:t>
            </a:r>
            <a:r>
              <a:rPr lang="en-GB" sz="2400" b="0">
                <a:solidFill>
                  <a:srgbClr val="C0C0C0"/>
                </a:solidFill>
                <a:latin typeface="Arial Narrow" pitchFamily="34" charset="0"/>
                <a:ea typeface="宋体" pitchFamily="2" charset="-122"/>
              </a:rPr>
              <a:t>进制</a:t>
            </a:r>
            <a:r>
              <a:rPr lang="en-GB" altLang="zh-CN" sz="2400" b="0">
                <a:solidFill>
                  <a:srgbClr val="C0C0C0"/>
                </a:solidFill>
                <a:latin typeface="Arial Narrow" pitchFamily="34" charset="0"/>
                <a:ea typeface="宋体" pitchFamily="2" charset="-122"/>
              </a:rPr>
              <a:t>:62420</a:t>
            </a:r>
          </a:p>
        </p:txBody>
      </p:sp>
      <p:sp>
        <p:nvSpPr>
          <p:cNvPr id="34822" name="Rectangle 6"/>
          <p:cNvSpPr>
            <a:spLocks noChangeArrowheads="1"/>
          </p:cNvSpPr>
          <p:nvPr/>
        </p:nvSpPr>
        <p:spPr bwMode="auto">
          <a:xfrm>
            <a:off x="1492250" y="4678363"/>
            <a:ext cx="3744913" cy="506412"/>
          </a:xfrm>
          <a:prstGeom prst="rect">
            <a:avLst/>
          </a:prstGeom>
          <a:solidFill>
            <a:srgbClr val="EAEAEA"/>
          </a:solidFill>
          <a:ln w="25560" cap="rnd">
            <a:solidFill>
              <a:srgbClr val="000000"/>
            </a:solidFill>
            <a:prstDash val="sysDot"/>
            <a:miter lim="800000"/>
            <a:headEnd/>
            <a:tailEnd/>
          </a:ln>
        </p:spPr>
        <p:txBody>
          <a:bodyPr wrap="none"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2</a:t>
            </a:r>
            <a:r>
              <a:rPr lang="en-GB" sz="2400" b="0">
                <a:solidFill>
                  <a:srgbClr val="00279F"/>
                </a:solidFill>
                <a:latin typeface="Arial Narrow" pitchFamily="34" charset="0"/>
                <a:ea typeface="宋体" pitchFamily="2" charset="-122"/>
              </a:rPr>
              <a:t>进制</a:t>
            </a:r>
            <a:r>
              <a:rPr lang="en-GB" altLang="zh-CN" sz="2400" b="0">
                <a:solidFill>
                  <a:srgbClr val="00279F"/>
                </a:solidFill>
                <a:latin typeface="Arial Narrow" pitchFamily="34" charset="0"/>
                <a:ea typeface="宋体" pitchFamily="2" charset="-122"/>
              </a:rPr>
              <a:t>: 1111 0011 1101 0100</a:t>
            </a:r>
          </a:p>
        </p:txBody>
      </p:sp>
      <p:sp>
        <p:nvSpPr>
          <p:cNvPr id="34823" name="Rectangle 7"/>
          <p:cNvSpPr>
            <a:spLocks noChangeArrowheads="1"/>
          </p:cNvSpPr>
          <p:nvPr/>
        </p:nvSpPr>
        <p:spPr bwMode="auto">
          <a:xfrm>
            <a:off x="5940425" y="5418138"/>
            <a:ext cx="2087563" cy="504825"/>
          </a:xfrm>
          <a:prstGeom prst="rect">
            <a:avLst/>
          </a:prstGeom>
          <a:solidFill>
            <a:srgbClr val="EAEAEA"/>
          </a:solidFill>
          <a:ln w="25560" cap="rnd">
            <a:solidFill>
              <a:srgbClr val="000000"/>
            </a:solidFill>
            <a:prstDash val="sysDot"/>
            <a:miter lim="800000"/>
            <a:headEnd/>
            <a:tailEnd/>
          </a:ln>
        </p:spPr>
        <p:txBody>
          <a:bodyPr wrap="none"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C0C0C0"/>
                </a:solidFill>
                <a:latin typeface="Arial Narrow" pitchFamily="34" charset="0"/>
                <a:ea typeface="宋体" pitchFamily="2" charset="-122"/>
              </a:rPr>
              <a:t>8</a:t>
            </a:r>
            <a:r>
              <a:rPr lang="en-GB" sz="2400" b="0">
                <a:solidFill>
                  <a:srgbClr val="C0C0C0"/>
                </a:solidFill>
                <a:latin typeface="Arial Narrow" pitchFamily="34" charset="0"/>
                <a:ea typeface="宋体" pitchFamily="2" charset="-122"/>
              </a:rPr>
              <a:t>进制</a:t>
            </a:r>
            <a:r>
              <a:rPr lang="en-GB" altLang="zh-CN" sz="2400" b="0">
                <a:solidFill>
                  <a:srgbClr val="C0C0C0"/>
                </a:solidFill>
                <a:latin typeface="Arial Narrow" pitchFamily="34" charset="0"/>
                <a:ea typeface="宋体" pitchFamily="2" charset="-122"/>
              </a:rPr>
              <a:t>:0</a:t>
            </a:r>
            <a:r>
              <a:rPr lang="en-GB" altLang="zh-CN" sz="2400" b="0">
                <a:solidFill>
                  <a:srgbClr val="CC0000"/>
                </a:solidFill>
                <a:latin typeface="Arial Narrow" pitchFamily="34" charset="0"/>
                <a:ea typeface="宋体" pitchFamily="2" charset="-122"/>
              </a:rPr>
              <a:t>1</a:t>
            </a:r>
            <a:r>
              <a:rPr lang="en-GB" altLang="zh-CN" sz="2400" b="0">
                <a:solidFill>
                  <a:srgbClr val="C0C0C0"/>
                </a:solidFill>
                <a:latin typeface="Arial Narrow" pitchFamily="34" charset="0"/>
                <a:ea typeface="宋体" pitchFamily="2" charset="-122"/>
              </a:rPr>
              <a:t>7</a:t>
            </a:r>
            <a:r>
              <a:rPr lang="en-GB" altLang="zh-CN" sz="2400" b="0">
                <a:solidFill>
                  <a:srgbClr val="CC0000"/>
                </a:solidFill>
                <a:latin typeface="Arial Narrow" pitchFamily="34" charset="0"/>
                <a:ea typeface="宋体" pitchFamily="2" charset="-122"/>
              </a:rPr>
              <a:t>1</a:t>
            </a:r>
            <a:r>
              <a:rPr lang="en-GB" altLang="zh-CN" sz="2400" b="0">
                <a:solidFill>
                  <a:srgbClr val="C0C0C0"/>
                </a:solidFill>
                <a:latin typeface="Arial Narrow" pitchFamily="34" charset="0"/>
                <a:ea typeface="宋体" pitchFamily="2" charset="-122"/>
              </a:rPr>
              <a:t>7</a:t>
            </a:r>
            <a:r>
              <a:rPr lang="en-GB" altLang="zh-CN" sz="2400" b="0">
                <a:solidFill>
                  <a:srgbClr val="CC0000"/>
                </a:solidFill>
                <a:latin typeface="Arial Narrow" pitchFamily="34" charset="0"/>
                <a:ea typeface="宋体" pitchFamily="2" charset="-122"/>
              </a:rPr>
              <a:t>2</a:t>
            </a:r>
            <a:r>
              <a:rPr lang="en-GB" altLang="zh-CN" sz="2400" b="0">
                <a:solidFill>
                  <a:srgbClr val="C0C0C0"/>
                </a:solidFill>
                <a:latin typeface="Arial Narrow" pitchFamily="34" charset="0"/>
                <a:ea typeface="宋体" pitchFamily="2" charset="-122"/>
              </a:rPr>
              <a:t>4</a:t>
            </a:r>
          </a:p>
        </p:txBody>
      </p:sp>
      <p:sp>
        <p:nvSpPr>
          <p:cNvPr id="34824" name="Rectangle 8"/>
          <p:cNvSpPr>
            <a:spLocks noChangeArrowheads="1"/>
          </p:cNvSpPr>
          <p:nvPr/>
        </p:nvSpPr>
        <p:spPr bwMode="auto">
          <a:xfrm>
            <a:off x="1509713" y="5418138"/>
            <a:ext cx="3744912" cy="504825"/>
          </a:xfrm>
          <a:prstGeom prst="rect">
            <a:avLst/>
          </a:prstGeom>
          <a:solidFill>
            <a:srgbClr val="EAEAEA"/>
          </a:solidFill>
          <a:ln w="25560" cap="rnd">
            <a:solidFill>
              <a:srgbClr val="000000"/>
            </a:solidFill>
            <a:prstDash val="sysDot"/>
            <a:miter lim="800000"/>
            <a:headEnd/>
            <a:tailEnd/>
          </a:ln>
        </p:spPr>
        <p:txBody>
          <a:bodyPr wrap="none"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279F"/>
                </a:solidFill>
                <a:latin typeface="Arial Narrow" pitchFamily="34" charset="0"/>
                <a:ea typeface="宋体" pitchFamily="2" charset="-122"/>
              </a:rPr>
              <a:t>2</a:t>
            </a:r>
            <a:r>
              <a:rPr lang="en-GB" sz="2400" b="0">
                <a:solidFill>
                  <a:srgbClr val="00279F"/>
                </a:solidFill>
                <a:latin typeface="Arial Narrow" pitchFamily="34" charset="0"/>
                <a:ea typeface="宋体" pitchFamily="2" charset="-122"/>
              </a:rPr>
              <a:t>进制</a:t>
            </a:r>
            <a:r>
              <a:rPr lang="en-GB" altLang="zh-CN" sz="2400" b="0">
                <a:solidFill>
                  <a:srgbClr val="00279F"/>
                </a:solidFill>
                <a:latin typeface="Arial Narrow" pitchFamily="34" charset="0"/>
                <a:ea typeface="宋体" pitchFamily="2" charset="-122"/>
              </a:rPr>
              <a:t>: 1 111 001 111 010 100</a:t>
            </a:r>
          </a:p>
        </p:txBody>
      </p:sp>
      <p:sp>
        <p:nvSpPr>
          <p:cNvPr id="34825" name="Line 9"/>
          <p:cNvSpPr>
            <a:spLocks noChangeShapeType="1"/>
          </p:cNvSpPr>
          <p:nvPr/>
        </p:nvSpPr>
        <p:spPr bwMode="auto">
          <a:xfrm>
            <a:off x="5254625" y="4986338"/>
            <a:ext cx="647700" cy="1587"/>
          </a:xfrm>
          <a:prstGeom prst="line">
            <a:avLst/>
          </a:prstGeom>
          <a:noFill/>
          <a:ln w="57240">
            <a:solidFill>
              <a:srgbClr val="FF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4826" name="Line 10"/>
          <p:cNvSpPr>
            <a:spLocks noChangeShapeType="1"/>
          </p:cNvSpPr>
          <p:nvPr/>
        </p:nvSpPr>
        <p:spPr bwMode="auto">
          <a:xfrm>
            <a:off x="5254625" y="5634038"/>
            <a:ext cx="647700" cy="1587"/>
          </a:xfrm>
          <a:prstGeom prst="line">
            <a:avLst/>
          </a:prstGeom>
          <a:noFill/>
          <a:ln w="57240">
            <a:solidFill>
              <a:srgbClr val="FF0000"/>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4827" name="Line 11"/>
          <p:cNvSpPr>
            <a:spLocks noChangeShapeType="1"/>
          </p:cNvSpPr>
          <p:nvPr/>
        </p:nvSpPr>
        <p:spPr bwMode="auto">
          <a:xfrm>
            <a:off x="6948488" y="4264025"/>
            <a:ext cx="1587" cy="431800"/>
          </a:xfrm>
          <a:prstGeom prst="line">
            <a:avLst/>
          </a:prstGeom>
          <a:noFill/>
          <a:ln w="57240">
            <a:solidFill>
              <a:srgbClr val="CCECFF"/>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621115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浮点直接量 </a:t>
            </a:r>
          </a:p>
        </p:txBody>
      </p:sp>
      <p:sp>
        <p:nvSpPr>
          <p:cNvPr id="35843" name="Rectangle 3"/>
          <p:cNvSpPr>
            <a:spLocks noGrp="1" noChangeArrowheads="1"/>
          </p:cNvSpPr>
          <p:nvPr>
            <p:ph type="body" idx="1"/>
          </p:nvPr>
        </p:nvSpPr>
        <p:spPr/>
        <p:txBody>
          <a:bodyPr/>
          <a:lstStyle/>
          <a:p>
            <a:pPr eaLnBrk="1" hangingPunct="1"/>
            <a:r>
              <a:rPr lang="zh-CN" altLang="en-US" sz="2600" smtClean="0"/>
              <a:t>浮点型直接量可以具有小数点，表示为整数部分后加小数点和小数部分。</a:t>
            </a:r>
          </a:p>
          <a:p>
            <a:pPr eaLnBrk="1" hangingPunct="1"/>
            <a:r>
              <a:rPr lang="zh-CN" altLang="en-US" sz="2600" smtClean="0"/>
              <a:t>还可采用指数记数法表示浮点型直接量，即实数后更随字母</a:t>
            </a:r>
            <a:r>
              <a:rPr lang="en-US" altLang="zh-CN" sz="2600" smtClean="0"/>
              <a:t>e</a:t>
            </a:r>
            <a:r>
              <a:rPr lang="zh-CN" altLang="en-US" sz="2600" smtClean="0"/>
              <a:t>或者</a:t>
            </a:r>
            <a:r>
              <a:rPr lang="en-US" altLang="zh-CN" sz="2600" smtClean="0"/>
              <a:t>E</a:t>
            </a:r>
            <a:r>
              <a:rPr lang="zh-CN" altLang="en-US" sz="2600" smtClean="0"/>
              <a:t>，后面加正负整数。</a:t>
            </a:r>
          </a:p>
          <a:p>
            <a:pPr eaLnBrk="1" hangingPunct="1"/>
            <a:r>
              <a:rPr lang="zh-CN" altLang="en-US" sz="2600" smtClean="0"/>
              <a:t>例如：</a:t>
            </a:r>
          </a:p>
          <a:p>
            <a:pPr eaLnBrk="1" hangingPunct="1">
              <a:buFont typeface="Wingdings" pitchFamily="2" charset="2"/>
              <a:buNone/>
            </a:pPr>
            <a:r>
              <a:rPr lang="zh-CN" altLang="en-US" sz="2600" smtClean="0"/>
              <a:t>		</a:t>
            </a:r>
            <a:r>
              <a:rPr lang="en-US" altLang="zh-CN" sz="2600" smtClean="0"/>
              <a:t>3.14</a:t>
            </a:r>
          </a:p>
          <a:p>
            <a:pPr eaLnBrk="1" hangingPunct="1">
              <a:buFont typeface="Wingdings" pitchFamily="2" charset="2"/>
              <a:buNone/>
            </a:pPr>
            <a:r>
              <a:rPr lang="en-US" altLang="zh-CN" sz="2600" smtClean="0"/>
              <a:t>		2345.789</a:t>
            </a:r>
          </a:p>
          <a:p>
            <a:pPr eaLnBrk="1" hangingPunct="1">
              <a:buFont typeface="Wingdings" pitchFamily="2" charset="2"/>
              <a:buNone/>
            </a:pPr>
            <a:r>
              <a:rPr lang="en-US" altLang="zh-CN" sz="2600" smtClean="0"/>
              <a:t>		.33333333333</a:t>
            </a:r>
          </a:p>
          <a:p>
            <a:pPr eaLnBrk="1" hangingPunct="1">
              <a:buFont typeface="Wingdings" pitchFamily="2" charset="2"/>
              <a:buNone/>
            </a:pPr>
            <a:r>
              <a:rPr lang="en-US" altLang="zh-CN" sz="2600" smtClean="0"/>
              <a:t>		6.02e23</a:t>
            </a:r>
          </a:p>
        </p:txBody>
      </p:sp>
    </p:spTree>
    <p:extLst>
      <p:ext uri="{BB962C8B-B14F-4D97-AF65-F5344CB8AC3E}">
        <p14:creationId xmlns="" xmlns:p14="http://schemas.microsoft.com/office/powerpoint/2010/main" val="3497589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字符串</a:t>
            </a:r>
          </a:p>
        </p:txBody>
      </p:sp>
      <p:sp>
        <p:nvSpPr>
          <p:cNvPr id="36867" name="Rectangle 3"/>
          <p:cNvSpPr>
            <a:spLocks noGrp="1" noChangeArrowheads="1"/>
          </p:cNvSpPr>
          <p:nvPr>
            <p:ph type="body" idx="1"/>
          </p:nvPr>
        </p:nvSpPr>
        <p:spPr/>
        <p:txBody>
          <a:bodyPr/>
          <a:lstStyle/>
          <a:p>
            <a:pPr eaLnBrk="1" hangingPunct="1"/>
            <a:r>
              <a:rPr lang="zh-CN" altLang="en-US" smtClean="0"/>
              <a:t>字符串</a:t>
            </a:r>
            <a:r>
              <a:rPr lang="en-US" altLang="zh-CN" smtClean="0"/>
              <a:t>(string)</a:t>
            </a:r>
            <a:r>
              <a:rPr lang="zh-CN" altLang="en-US" smtClean="0"/>
              <a:t>是由</a:t>
            </a:r>
            <a:r>
              <a:rPr lang="en-US" altLang="zh-CN" smtClean="0"/>
              <a:t>Unicode</a:t>
            </a:r>
            <a:r>
              <a:rPr lang="zh-CN" altLang="en-US" smtClean="0"/>
              <a:t>字符、数字、标点符号等组成的序列，是</a:t>
            </a:r>
            <a:r>
              <a:rPr lang="en-US" altLang="zh-CN" smtClean="0"/>
              <a:t>JS</a:t>
            </a:r>
            <a:r>
              <a:rPr lang="zh-CN" altLang="en-US" smtClean="0"/>
              <a:t>用来表示文本的数据类型。</a:t>
            </a:r>
            <a:r>
              <a:rPr lang="zh-CN" altLang="en-US" smtClean="0">
                <a:solidFill>
                  <a:srgbClr val="FF3300"/>
                </a:solidFill>
              </a:rPr>
              <a:t>字符串直接量是包含在单引号或双引号中的</a:t>
            </a:r>
            <a:r>
              <a:rPr lang="zh-CN" altLang="en-US" smtClean="0"/>
              <a:t>。</a:t>
            </a:r>
          </a:p>
          <a:p>
            <a:pPr eaLnBrk="1" hangingPunct="1"/>
            <a:r>
              <a:rPr lang="zh-CN" altLang="en-US" smtClean="0"/>
              <a:t>例如</a:t>
            </a:r>
          </a:p>
          <a:p>
            <a:pPr eaLnBrk="1" hangingPunct="1">
              <a:buFont typeface="Wingdings" pitchFamily="2" charset="2"/>
              <a:buNone/>
            </a:pPr>
            <a:r>
              <a:rPr lang="zh-CN" altLang="en-US" smtClean="0"/>
              <a:t>	</a:t>
            </a:r>
            <a:r>
              <a:rPr lang="zh-CN" altLang="en-US" smtClean="0">
                <a:latin typeface="Arial" charset="0"/>
              </a:rPr>
              <a:t>‘</a:t>
            </a:r>
            <a:r>
              <a:rPr lang="en-US" altLang="zh-CN" smtClean="0"/>
              <a:t>testing</a:t>
            </a:r>
            <a:r>
              <a:rPr lang="en-US" altLang="zh-CN" smtClean="0">
                <a:latin typeface="Arial" charset="0"/>
              </a:rPr>
              <a:t>’</a:t>
            </a:r>
            <a:endParaRPr lang="en-US" altLang="zh-CN" smtClean="0"/>
          </a:p>
          <a:p>
            <a:pPr eaLnBrk="1" hangingPunct="1">
              <a:buFont typeface="Wingdings" pitchFamily="2" charset="2"/>
              <a:buNone/>
            </a:pPr>
            <a:r>
              <a:rPr lang="en-US" altLang="zh-CN" smtClean="0"/>
              <a:t>	</a:t>
            </a:r>
            <a:r>
              <a:rPr lang="en-US" altLang="zh-CN" smtClean="0">
                <a:latin typeface="Arial" charset="0"/>
              </a:rPr>
              <a:t>“</a:t>
            </a:r>
            <a:r>
              <a:rPr lang="en-US" altLang="zh-CN" smtClean="0"/>
              <a:t>3.14</a:t>
            </a:r>
            <a:r>
              <a:rPr lang="en-US" altLang="zh-CN" smtClean="0">
                <a:latin typeface="Arial" charset="0"/>
              </a:rPr>
              <a:t>”</a:t>
            </a:r>
            <a:endParaRPr lang="en-US" altLang="zh-CN" smtClean="0"/>
          </a:p>
          <a:p>
            <a:pPr eaLnBrk="1" hangingPunct="1">
              <a:buFont typeface="Wingdings" pitchFamily="2" charset="2"/>
              <a:buNone/>
            </a:pPr>
            <a:r>
              <a:rPr lang="en-US" altLang="zh-CN" smtClean="0"/>
              <a:t>	</a:t>
            </a:r>
            <a:r>
              <a:rPr lang="en-US" altLang="zh-CN" smtClean="0">
                <a:latin typeface="Arial" charset="0"/>
              </a:rPr>
              <a:t>“</a:t>
            </a:r>
            <a:r>
              <a:rPr lang="en-US" altLang="zh-CN" smtClean="0"/>
              <a:t>This string\nhas two lines</a:t>
            </a:r>
            <a:r>
              <a:rPr lang="en-US" altLang="zh-CN" smtClean="0">
                <a:latin typeface="Arial" charset="0"/>
              </a:rPr>
              <a:t>”</a:t>
            </a:r>
            <a:endParaRPr lang="en-US" altLang="zh-CN" smtClean="0"/>
          </a:p>
        </p:txBody>
      </p:sp>
    </p:spTree>
    <p:extLst>
      <p:ext uri="{BB962C8B-B14F-4D97-AF65-F5344CB8AC3E}">
        <p14:creationId xmlns="" xmlns:p14="http://schemas.microsoft.com/office/powerpoint/2010/main" val="2693193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字符串直接量中的转义序列</a:t>
            </a:r>
          </a:p>
        </p:txBody>
      </p:sp>
      <p:sp>
        <p:nvSpPr>
          <p:cNvPr id="37891" name="Rectangle 3"/>
          <p:cNvSpPr>
            <a:spLocks noGrp="1" noChangeArrowheads="1"/>
          </p:cNvSpPr>
          <p:nvPr>
            <p:ph type="body" sz="half" idx="1"/>
          </p:nvPr>
        </p:nvSpPr>
        <p:spPr>
          <a:xfrm>
            <a:off x="566738" y="1752600"/>
            <a:ext cx="7891462" cy="1447800"/>
          </a:xfrm>
        </p:spPr>
        <p:txBody>
          <a:bodyPr/>
          <a:lstStyle/>
          <a:p>
            <a:pPr eaLnBrk="1" hangingPunct="1"/>
            <a:r>
              <a:rPr lang="en-US" altLang="zh-CN" sz="2600" smtClean="0"/>
              <a:t>JS</a:t>
            </a:r>
            <a:r>
              <a:rPr lang="zh-CN" altLang="en-US" sz="2600" smtClean="0"/>
              <a:t>的字符串中，反斜杠</a:t>
            </a:r>
            <a:r>
              <a:rPr lang="en-US" altLang="zh-CN" sz="2600" smtClean="0"/>
              <a:t>(\)</a:t>
            </a:r>
            <a:r>
              <a:rPr lang="zh-CN" altLang="en-US" sz="2600" smtClean="0"/>
              <a:t>具有特殊的用途。在反斜杠后加一个字符就可以表示在字符串中无法出现的字符。</a:t>
            </a:r>
            <a:r>
              <a:rPr lang="en-US" altLang="zh-CN" sz="2600" smtClean="0"/>
              <a:t>\n</a:t>
            </a:r>
            <a:r>
              <a:rPr lang="zh-CN" altLang="en-US" sz="2600" smtClean="0"/>
              <a:t>表示一个换行符。</a:t>
            </a:r>
          </a:p>
        </p:txBody>
      </p:sp>
      <p:pic>
        <p:nvPicPr>
          <p:cNvPr id="37892" name="Picture 4" descr="UH3RFZ~64{T@44_]0)$_~}W"/>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8800" y="3429000"/>
            <a:ext cx="5305425" cy="1868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44230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altLang="zh-CN" sz="4200" smtClean="0"/>
              <a:t>Boolean</a:t>
            </a:r>
            <a:r>
              <a:rPr lang="zh-CN" altLang="en-GB" sz="4200" smtClean="0"/>
              <a:t>数据类型</a:t>
            </a:r>
            <a:endParaRPr lang="zh-CN" altLang="en-US" sz="4200" smtClean="0"/>
          </a:p>
        </p:txBody>
      </p:sp>
      <p:sp>
        <p:nvSpPr>
          <p:cNvPr id="38915" name="Rectangle 3"/>
          <p:cNvSpPr>
            <a:spLocks noGrp="1" noChangeArrowheads="1"/>
          </p:cNvSpPr>
          <p:nvPr>
            <p:ph type="body" idx="1"/>
          </p:nvPr>
        </p:nvSpPr>
        <p:spPr>
          <a:xfrm>
            <a:off x="566738" y="1752600"/>
            <a:ext cx="8001000" cy="2743200"/>
          </a:xfrm>
        </p:spPr>
        <p:txBody>
          <a:bodyPr/>
          <a:lstStyle/>
          <a:p>
            <a:pPr eaLnBrk="1" hangingPunct="1">
              <a:lnSpc>
                <a:spcPct val="98000"/>
              </a:lnSpc>
            </a:pPr>
            <a:r>
              <a:rPr lang="zh-CN" altLang="en-GB" sz="2600" smtClean="0"/>
              <a:t>简介</a:t>
            </a:r>
          </a:p>
          <a:p>
            <a:pPr lvl="1" eaLnBrk="1" hangingPunct="1"/>
            <a:r>
              <a:rPr lang="en-GB" altLang="zh-CN" sz="2200" smtClean="0"/>
              <a:t>Boolean</a:t>
            </a:r>
            <a:r>
              <a:rPr lang="zh-CN" altLang="en-GB" sz="2200" smtClean="0"/>
              <a:t>类型仅有两个值：</a:t>
            </a:r>
            <a:r>
              <a:rPr lang="en-GB" altLang="zh-CN" sz="2200" smtClean="0"/>
              <a:t>true</a:t>
            </a:r>
            <a:r>
              <a:rPr lang="zh-CN" altLang="en-GB" sz="2200" smtClean="0"/>
              <a:t>和</a:t>
            </a:r>
            <a:r>
              <a:rPr lang="en-GB" altLang="zh-CN" sz="2200" smtClean="0"/>
              <a:t>false</a:t>
            </a:r>
            <a:r>
              <a:rPr lang="zh-CN" altLang="en-GB" sz="2200" smtClean="0"/>
              <a:t>，</a:t>
            </a:r>
            <a:r>
              <a:rPr lang="zh-CN" altLang="en-GB" sz="2200" smtClean="0">
                <a:solidFill>
                  <a:srgbClr val="FF0000"/>
                </a:solidFill>
              </a:rPr>
              <a:t>也代表</a:t>
            </a:r>
            <a:r>
              <a:rPr lang="en-GB" altLang="zh-CN" sz="2200" smtClean="0">
                <a:solidFill>
                  <a:srgbClr val="FF0000"/>
                </a:solidFill>
              </a:rPr>
              <a:t>1</a:t>
            </a:r>
            <a:r>
              <a:rPr lang="zh-CN" altLang="en-GB" sz="2200" smtClean="0">
                <a:solidFill>
                  <a:srgbClr val="FF0000"/>
                </a:solidFill>
              </a:rPr>
              <a:t>和</a:t>
            </a:r>
            <a:r>
              <a:rPr lang="en-GB" altLang="zh-CN" sz="2200" smtClean="0">
                <a:solidFill>
                  <a:srgbClr val="FF0000"/>
                </a:solidFill>
              </a:rPr>
              <a:t>0</a:t>
            </a:r>
            <a:r>
              <a:rPr lang="zh-CN" altLang="en-GB" sz="2200" smtClean="0">
                <a:solidFill>
                  <a:srgbClr val="FF0000"/>
                </a:solidFill>
              </a:rPr>
              <a:t>，实际运算中</a:t>
            </a:r>
            <a:r>
              <a:rPr lang="en-GB" altLang="zh-CN" sz="2200" smtClean="0">
                <a:solidFill>
                  <a:srgbClr val="FF0000"/>
                </a:solidFill>
              </a:rPr>
              <a:t>true=1,false=0</a:t>
            </a:r>
          </a:p>
          <a:p>
            <a:pPr lvl="1" eaLnBrk="1" hangingPunct="1"/>
            <a:r>
              <a:rPr lang="zh-CN" altLang="en-GB" sz="2200" smtClean="0">
                <a:solidFill>
                  <a:srgbClr val="FF0000"/>
                </a:solidFill>
              </a:rPr>
              <a:t>布尔值也可以看作</a:t>
            </a:r>
            <a:r>
              <a:rPr lang="en-GB" altLang="zh-CN" sz="2200" smtClean="0">
                <a:solidFill>
                  <a:srgbClr val="FF0000"/>
                </a:solidFill>
              </a:rPr>
              <a:t>on/off</a:t>
            </a:r>
            <a:r>
              <a:rPr lang="zh-CN" altLang="en-GB" sz="2200" smtClean="0">
                <a:solidFill>
                  <a:srgbClr val="FF0000"/>
                </a:solidFill>
              </a:rPr>
              <a:t>、</a:t>
            </a:r>
            <a:r>
              <a:rPr lang="en-GB" altLang="zh-CN" sz="2200" smtClean="0">
                <a:solidFill>
                  <a:srgbClr val="FF0000"/>
                </a:solidFill>
              </a:rPr>
              <a:t>yes/no</a:t>
            </a:r>
            <a:r>
              <a:rPr lang="zh-CN" altLang="en-GB" sz="2200" smtClean="0">
                <a:solidFill>
                  <a:srgbClr val="FF0000"/>
                </a:solidFill>
              </a:rPr>
              <a:t>、</a:t>
            </a:r>
            <a:r>
              <a:rPr lang="en-GB" altLang="zh-CN" sz="2200" smtClean="0">
                <a:solidFill>
                  <a:srgbClr val="FF0000"/>
                </a:solidFill>
              </a:rPr>
              <a:t>1/0</a:t>
            </a:r>
            <a:r>
              <a:rPr lang="zh-CN" altLang="en-GB" sz="2200" smtClean="0">
                <a:solidFill>
                  <a:srgbClr val="FF0000"/>
                </a:solidFill>
              </a:rPr>
              <a:t>对应</a:t>
            </a:r>
            <a:r>
              <a:rPr lang="en-GB" altLang="zh-CN" sz="2200" smtClean="0">
                <a:solidFill>
                  <a:srgbClr val="FF0000"/>
                </a:solidFill>
              </a:rPr>
              <a:t>true/false</a:t>
            </a:r>
          </a:p>
          <a:p>
            <a:pPr lvl="1" eaLnBrk="1" hangingPunct="1"/>
            <a:r>
              <a:rPr lang="en-GB" altLang="zh-CN" sz="2200" smtClean="0"/>
              <a:t>Boolean</a:t>
            </a:r>
            <a:r>
              <a:rPr lang="zh-CN" altLang="en-GB" sz="2200" smtClean="0"/>
              <a:t>值主要用于</a:t>
            </a:r>
            <a:r>
              <a:rPr lang="en-GB" altLang="zh-CN" sz="2200" smtClean="0"/>
              <a:t>JavaScript</a:t>
            </a:r>
            <a:r>
              <a:rPr lang="zh-CN" altLang="en-GB" sz="2200" smtClean="0"/>
              <a:t>的控制语句，例如：</a:t>
            </a:r>
            <a:endParaRPr lang="zh-CN" altLang="en-US" sz="2200" smtClean="0"/>
          </a:p>
        </p:txBody>
      </p:sp>
      <p:sp>
        <p:nvSpPr>
          <p:cNvPr id="38916" name="Rectangle 4"/>
          <p:cNvSpPr>
            <a:spLocks noChangeArrowheads="1"/>
          </p:cNvSpPr>
          <p:nvPr/>
        </p:nvSpPr>
        <p:spPr bwMode="auto">
          <a:xfrm>
            <a:off x="2590800" y="4267200"/>
            <a:ext cx="4746625" cy="1824038"/>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if (x==1){</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	y=y+1;</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}else{</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	y=y-1;</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t>
            </a:r>
          </a:p>
        </p:txBody>
      </p:sp>
    </p:spTree>
    <p:extLst>
      <p:ext uri="{BB962C8B-B14F-4D97-AF65-F5344CB8AC3E}">
        <p14:creationId xmlns="" xmlns:p14="http://schemas.microsoft.com/office/powerpoint/2010/main" val="3052351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zh-CN" sz="4200" smtClean="0"/>
              <a:t>Null</a:t>
            </a:r>
            <a:r>
              <a:rPr lang="zh-CN" altLang="en-GB" sz="4200" smtClean="0"/>
              <a:t>、</a:t>
            </a:r>
            <a:r>
              <a:rPr lang="en-GB" altLang="zh-CN" sz="4200" smtClean="0"/>
              <a:t>Undefined</a:t>
            </a:r>
            <a:endParaRPr lang="en-US" altLang="zh-CN" sz="4200" smtClean="0"/>
          </a:p>
        </p:txBody>
      </p:sp>
      <p:sp>
        <p:nvSpPr>
          <p:cNvPr id="39939" name="Rectangle 3"/>
          <p:cNvSpPr>
            <a:spLocks noGrp="1" noChangeArrowheads="1"/>
          </p:cNvSpPr>
          <p:nvPr>
            <p:ph type="body" idx="1"/>
          </p:nvPr>
        </p:nvSpPr>
        <p:spPr/>
        <p:txBody>
          <a:bodyPr/>
          <a:lstStyle/>
          <a:p>
            <a:pPr eaLnBrk="1" hangingPunct="1">
              <a:lnSpc>
                <a:spcPct val="98000"/>
              </a:lnSpc>
            </a:pPr>
            <a:r>
              <a:rPr lang="zh-CN" altLang="en-GB" dirty="0" smtClean="0"/>
              <a:t>简介</a:t>
            </a:r>
          </a:p>
          <a:p>
            <a:pPr lvl="1" eaLnBrk="1" hangingPunct="1"/>
            <a:r>
              <a:rPr lang="en-GB" altLang="zh-CN" dirty="0" smtClean="0"/>
              <a:t>Null</a:t>
            </a:r>
            <a:r>
              <a:rPr lang="zh-CN" altLang="en-GB" dirty="0" smtClean="0"/>
              <a:t>在程序中代表变量没有值</a:t>
            </a:r>
            <a:br>
              <a:rPr lang="zh-CN" altLang="en-GB" dirty="0" smtClean="0"/>
            </a:br>
            <a:r>
              <a:rPr lang="zh-CN" altLang="en-GB" dirty="0" smtClean="0"/>
              <a:t>或者不是一个对象</a:t>
            </a:r>
          </a:p>
          <a:p>
            <a:pPr lvl="1" eaLnBrk="1" hangingPunct="1"/>
            <a:r>
              <a:rPr lang="en-GB" altLang="zh-CN" dirty="0" smtClean="0"/>
              <a:t>Undefined</a:t>
            </a:r>
            <a:r>
              <a:rPr lang="zh-CN" altLang="en-GB" dirty="0" smtClean="0"/>
              <a:t>代表变量的值尚未指定</a:t>
            </a:r>
            <a:br>
              <a:rPr lang="zh-CN" altLang="en-GB" dirty="0" smtClean="0"/>
            </a:br>
            <a:r>
              <a:rPr lang="zh-CN" altLang="en-GB" dirty="0" smtClean="0"/>
              <a:t>或者对象属性根本不存在</a:t>
            </a:r>
          </a:p>
          <a:p>
            <a:pPr eaLnBrk="1" hangingPunct="1"/>
            <a:endParaRPr lang="en-US" altLang="zh-CN" dirty="0" smtClean="0"/>
          </a:p>
        </p:txBody>
      </p:sp>
    </p:spTree>
    <p:extLst>
      <p:ext uri="{BB962C8B-B14F-4D97-AF65-F5344CB8AC3E}">
        <p14:creationId xmlns="" xmlns:p14="http://schemas.microsoft.com/office/powerpoint/2010/main" val="212596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GB" smtClean="0"/>
              <a:t>数据类型转换</a:t>
            </a:r>
            <a:endParaRPr lang="zh-CN" altLang="en-US" smtClean="0"/>
          </a:p>
        </p:txBody>
      </p:sp>
      <p:sp>
        <p:nvSpPr>
          <p:cNvPr id="40963" name="Rectangle 3"/>
          <p:cNvSpPr>
            <a:spLocks noGrp="1" noChangeArrowheads="1"/>
          </p:cNvSpPr>
          <p:nvPr>
            <p:ph type="body" idx="1"/>
          </p:nvPr>
        </p:nvSpPr>
        <p:spPr>
          <a:xfrm>
            <a:off x="566738" y="1752600"/>
            <a:ext cx="8001000" cy="2590800"/>
          </a:xfrm>
        </p:spPr>
        <p:txBody>
          <a:bodyPr/>
          <a:lstStyle/>
          <a:p>
            <a:pPr eaLnBrk="1" hangingPunct="1">
              <a:lnSpc>
                <a:spcPct val="98000"/>
              </a:lnSpc>
            </a:pPr>
            <a:r>
              <a:rPr lang="en-GB" altLang="zh-CN" smtClean="0"/>
              <a:t>JavaScript</a:t>
            </a:r>
            <a:r>
              <a:rPr lang="zh-CN" altLang="en-GB" smtClean="0"/>
              <a:t>属于</a:t>
            </a:r>
            <a:r>
              <a:rPr lang="zh-CN" altLang="en-GB" smtClean="0">
                <a:solidFill>
                  <a:srgbClr val="FF0000"/>
                </a:solidFill>
              </a:rPr>
              <a:t>松散类型</a:t>
            </a:r>
            <a:r>
              <a:rPr lang="zh-CN" altLang="en-GB" smtClean="0"/>
              <a:t>的程序语言</a:t>
            </a:r>
          </a:p>
          <a:p>
            <a:pPr lvl="1" eaLnBrk="1" hangingPunct="1"/>
            <a:r>
              <a:rPr lang="zh-CN" altLang="en-GB" sz="2800" smtClean="0"/>
              <a:t>变量在声明的时候并不需要指定数据类型</a:t>
            </a:r>
          </a:p>
          <a:p>
            <a:pPr lvl="1" eaLnBrk="1" hangingPunct="1"/>
            <a:r>
              <a:rPr lang="zh-CN" altLang="en-GB" sz="2800" smtClean="0"/>
              <a:t>变量只有在赋值的时候才会确定数据类型</a:t>
            </a:r>
          </a:p>
          <a:p>
            <a:pPr lvl="1" eaLnBrk="1" hangingPunct="1"/>
            <a:r>
              <a:rPr lang="zh-CN" altLang="en-GB" sz="2800" smtClean="0"/>
              <a:t>表达式中包含不同类型数据则在计算过程中会强制进行类别转换</a:t>
            </a:r>
          </a:p>
          <a:p>
            <a:pPr eaLnBrk="1" hangingPunct="1"/>
            <a:endParaRPr lang="en-US" altLang="zh-CN" smtClean="0"/>
          </a:p>
        </p:txBody>
      </p:sp>
      <p:sp>
        <p:nvSpPr>
          <p:cNvPr id="206852" name="Rectangle 4"/>
          <p:cNvSpPr>
            <a:spLocks noChangeArrowheads="1"/>
          </p:cNvSpPr>
          <p:nvPr/>
        </p:nvSpPr>
        <p:spPr bwMode="auto">
          <a:xfrm>
            <a:off x="766763" y="4343400"/>
            <a:ext cx="7593012" cy="1563688"/>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p>
            <a:pPr marL="461963" lvl="1" defTabSz="449263">
              <a:lnSpc>
                <a:spcPct val="98000"/>
              </a:lnSpc>
              <a:spcBef>
                <a:spcPts val="1500"/>
              </a:spcBef>
              <a:buClr>
                <a:srgbClr val="FF0000"/>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sz="2400">
                <a:solidFill>
                  <a:srgbClr val="FF0000"/>
                </a:solidFill>
                <a:latin typeface="Arial Narrow" pitchFamily="34" charset="0"/>
                <a:ea typeface="宋体" pitchFamily="2" charset="-122"/>
              </a:rPr>
              <a:t>数字 </a:t>
            </a:r>
            <a:r>
              <a:rPr lang="en-GB" altLang="zh-CN" sz="2400">
                <a:solidFill>
                  <a:srgbClr val="FF0000"/>
                </a:solidFill>
                <a:latin typeface="Arial Narrow" pitchFamily="34" charset="0"/>
                <a:ea typeface="宋体" pitchFamily="2" charset="-122"/>
              </a:rPr>
              <a:t>+ </a:t>
            </a:r>
            <a:r>
              <a:rPr lang="en-GB" sz="2400" u="sng">
                <a:solidFill>
                  <a:srgbClr val="FF0000"/>
                </a:solidFill>
                <a:latin typeface="Arial Narrow" pitchFamily="34" charset="0"/>
                <a:ea typeface="宋体" pitchFamily="2" charset="-122"/>
              </a:rPr>
              <a:t>字符串</a:t>
            </a:r>
            <a:r>
              <a:rPr lang="en-GB" sz="2400">
                <a:solidFill>
                  <a:srgbClr val="FF0000"/>
                </a:solidFill>
                <a:latin typeface="Arial Narrow" pitchFamily="34" charset="0"/>
                <a:ea typeface="宋体" pitchFamily="2" charset="-122"/>
              </a:rPr>
              <a:t>：数字转换为字符串</a:t>
            </a:r>
          </a:p>
          <a:p>
            <a:pPr marL="461963" lvl="1" defTabSz="449263">
              <a:lnSpc>
                <a:spcPct val="97000"/>
              </a:lnSpc>
              <a:spcBef>
                <a:spcPts val="1500"/>
              </a:spcBef>
              <a:buClr>
                <a:srgbClr val="FF0000"/>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sz="2400" u="sng">
                <a:solidFill>
                  <a:srgbClr val="FF0000"/>
                </a:solidFill>
                <a:latin typeface="Arial Narrow" pitchFamily="34" charset="0"/>
                <a:ea typeface="宋体" pitchFamily="2" charset="-122"/>
              </a:rPr>
              <a:t>数字</a:t>
            </a:r>
            <a:r>
              <a:rPr lang="en-GB" sz="2400">
                <a:solidFill>
                  <a:srgbClr val="FF0000"/>
                </a:solidFill>
                <a:latin typeface="Arial Narrow" pitchFamily="34" charset="0"/>
                <a:ea typeface="宋体" pitchFamily="2" charset="-122"/>
              </a:rPr>
              <a:t> </a:t>
            </a:r>
            <a:r>
              <a:rPr lang="en-GB" altLang="zh-CN" sz="2400">
                <a:solidFill>
                  <a:srgbClr val="FF0000"/>
                </a:solidFill>
                <a:latin typeface="Arial Narrow" pitchFamily="34" charset="0"/>
                <a:ea typeface="宋体" pitchFamily="2" charset="-122"/>
              </a:rPr>
              <a:t>+ </a:t>
            </a:r>
            <a:r>
              <a:rPr lang="en-GB" sz="2400">
                <a:solidFill>
                  <a:srgbClr val="FF0000"/>
                </a:solidFill>
                <a:latin typeface="Arial Narrow" pitchFamily="34" charset="0"/>
                <a:ea typeface="宋体" pitchFamily="2" charset="-122"/>
              </a:rPr>
              <a:t>布尔值：</a:t>
            </a:r>
            <a:r>
              <a:rPr lang="en-GB" altLang="zh-CN" sz="2400">
                <a:solidFill>
                  <a:srgbClr val="FF0000"/>
                </a:solidFill>
                <a:latin typeface="Arial Narrow" pitchFamily="34" charset="0"/>
                <a:ea typeface="宋体" pitchFamily="2" charset="-122"/>
              </a:rPr>
              <a:t>true</a:t>
            </a:r>
            <a:r>
              <a:rPr lang="en-GB" sz="2400">
                <a:solidFill>
                  <a:srgbClr val="FF0000"/>
                </a:solidFill>
                <a:latin typeface="Arial Narrow" pitchFamily="34" charset="0"/>
                <a:ea typeface="宋体" pitchFamily="2" charset="-122"/>
              </a:rPr>
              <a:t>转换为</a:t>
            </a:r>
            <a:r>
              <a:rPr lang="en-GB" altLang="zh-CN" sz="2400">
                <a:solidFill>
                  <a:srgbClr val="FF0000"/>
                </a:solidFill>
                <a:latin typeface="Arial Narrow" pitchFamily="34" charset="0"/>
                <a:ea typeface="宋体" pitchFamily="2" charset="-122"/>
              </a:rPr>
              <a:t>1</a:t>
            </a:r>
            <a:r>
              <a:rPr lang="en-GB" sz="2400">
                <a:solidFill>
                  <a:srgbClr val="FF0000"/>
                </a:solidFill>
                <a:latin typeface="Arial Narrow" pitchFamily="34" charset="0"/>
                <a:ea typeface="宋体" pitchFamily="2" charset="-122"/>
              </a:rPr>
              <a:t>，</a:t>
            </a:r>
            <a:r>
              <a:rPr lang="en-GB" altLang="zh-CN" sz="2400">
                <a:solidFill>
                  <a:srgbClr val="FF0000"/>
                </a:solidFill>
                <a:latin typeface="Arial Narrow" pitchFamily="34" charset="0"/>
                <a:ea typeface="宋体" pitchFamily="2" charset="-122"/>
              </a:rPr>
              <a:t>false</a:t>
            </a:r>
            <a:r>
              <a:rPr lang="en-GB" sz="2400">
                <a:solidFill>
                  <a:srgbClr val="FF0000"/>
                </a:solidFill>
                <a:latin typeface="Arial Narrow" pitchFamily="34" charset="0"/>
                <a:ea typeface="宋体" pitchFamily="2" charset="-122"/>
              </a:rPr>
              <a:t>转换为</a:t>
            </a:r>
            <a:r>
              <a:rPr lang="en-GB" altLang="zh-CN" sz="2400">
                <a:solidFill>
                  <a:srgbClr val="FF0000"/>
                </a:solidFill>
                <a:latin typeface="Arial Narrow" pitchFamily="34" charset="0"/>
                <a:ea typeface="宋体" pitchFamily="2" charset="-122"/>
              </a:rPr>
              <a:t>0</a:t>
            </a:r>
          </a:p>
          <a:p>
            <a:pPr marL="461963" lvl="1" defTabSz="449263">
              <a:lnSpc>
                <a:spcPct val="97000"/>
              </a:lnSpc>
              <a:spcBef>
                <a:spcPts val="1500"/>
              </a:spcBef>
              <a:buClr>
                <a:srgbClr val="FF0000"/>
              </a:buClr>
              <a:buSzPct val="100000"/>
              <a:buFont typeface="Arial Narrow" pitchFamily="34" charset="0"/>
              <a:buNone/>
              <a:tabLst>
                <a:tab pos="461963" algn="l"/>
                <a:tab pos="1376363" algn="l"/>
                <a:tab pos="2290763" algn="l"/>
                <a:tab pos="3205163" algn="l"/>
                <a:tab pos="4119563" algn="l"/>
                <a:tab pos="5033963" algn="l"/>
                <a:tab pos="5948363" algn="l"/>
                <a:tab pos="6862763" algn="l"/>
                <a:tab pos="7777163" algn="l"/>
                <a:tab pos="8691563" algn="l"/>
                <a:tab pos="9605963" algn="l"/>
                <a:tab pos="10520363" algn="l"/>
              </a:tabLst>
            </a:pPr>
            <a:r>
              <a:rPr lang="en-GB" sz="2400">
                <a:solidFill>
                  <a:srgbClr val="FF0000"/>
                </a:solidFill>
                <a:latin typeface="Arial Narrow" pitchFamily="34" charset="0"/>
                <a:ea typeface="宋体" pitchFamily="2" charset="-122"/>
              </a:rPr>
              <a:t>字符串 </a:t>
            </a:r>
            <a:r>
              <a:rPr lang="en-GB" altLang="zh-CN" sz="2400">
                <a:solidFill>
                  <a:srgbClr val="FF0000"/>
                </a:solidFill>
                <a:latin typeface="Arial Narrow" pitchFamily="34" charset="0"/>
                <a:ea typeface="宋体" pitchFamily="2" charset="-122"/>
              </a:rPr>
              <a:t>+ </a:t>
            </a:r>
            <a:r>
              <a:rPr lang="en-GB" sz="2400" u="sng">
                <a:solidFill>
                  <a:srgbClr val="FF0000"/>
                </a:solidFill>
                <a:latin typeface="Arial Narrow" pitchFamily="34" charset="0"/>
                <a:ea typeface="宋体" pitchFamily="2" charset="-122"/>
              </a:rPr>
              <a:t>布尔值</a:t>
            </a:r>
            <a:r>
              <a:rPr lang="en-GB" sz="2400">
                <a:solidFill>
                  <a:srgbClr val="FF0000"/>
                </a:solidFill>
                <a:latin typeface="Arial Narrow" pitchFamily="34" charset="0"/>
                <a:ea typeface="宋体" pitchFamily="2" charset="-122"/>
              </a:rPr>
              <a:t>：布尔值转换为字符串</a:t>
            </a:r>
            <a:r>
              <a:rPr lang="en-GB" altLang="zh-CN" sz="2400">
                <a:solidFill>
                  <a:srgbClr val="FF0000"/>
                </a:solidFill>
                <a:latin typeface="Arial Narrow" pitchFamily="34" charset="0"/>
                <a:ea typeface="宋体" pitchFamily="2" charset="-122"/>
              </a:rPr>
              <a:t>true</a:t>
            </a:r>
            <a:r>
              <a:rPr lang="en-GB" sz="2400">
                <a:solidFill>
                  <a:srgbClr val="FF0000"/>
                </a:solidFill>
                <a:latin typeface="Arial Narrow" pitchFamily="34" charset="0"/>
                <a:ea typeface="宋体" pitchFamily="2" charset="-122"/>
              </a:rPr>
              <a:t>或</a:t>
            </a:r>
            <a:r>
              <a:rPr lang="en-GB" altLang="zh-CN" sz="2400">
                <a:solidFill>
                  <a:srgbClr val="FF0000"/>
                </a:solidFill>
                <a:latin typeface="Arial Narrow" pitchFamily="34" charset="0"/>
                <a:ea typeface="宋体" pitchFamily="2" charset="-122"/>
              </a:rPr>
              <a:t>false</a:t>
            </a:r>
          </a:p>
        </p:txBody>
      </p:sp>
    </p:spTree>
    <p:extLst>
      <p:ext uri="{BB962C8B-B14F-4D97-AF65-F5344CB8AC3E}">
        <p14:creationId xmlns="" xmlns:p14="http://schemas.microsoft.com/office/powerpoint/2010/main" val="2676809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ox(in)">
                                      <p:cBhvr>
                                        <p:cTn id="7"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mtClean="0"/>
              <a:t>JavaScript</a:t>
            </a:r>
            <a:r>
              <a:rPr lang="zh-CN" altLang="en-US" smtClean="0"/>
              <a:t>的应用举例 </a:t>
            </a:r>
          </a:p>
        </p:txBody>
      </p:sp>
      <p:sp>
        <p:nvSpPr>
          <p:cNvPr id="5123" name="Rectangle 3"/>
          <p:cNvSpPr>
            <a:spLocks noGrp="1" noChangeArrowheads="1"/>
          </p:cNvSpPr>
          <p:nvPr>
            <p:ph type="body" idx="1"/>
          </p:nvPr>
        </p:nvSpPr>
        <p:spPr/>
        <p:txBody>
          <a:bodyPr/>
          <a:lstStyle/>
          <a:p>
            <a:pPr eaLnBrk="1" hangingPunct="1"/>
            <a:r>
              <a:rPr lang="zh-CN" altLang="en-US" dirty="0" smtClean="0">
                <a:hlinkClick r:id="rId2" action="ppaction://hlinkfile"/>
              </a:rPr>
              <a:t>验证用户输入的内容</a:t>
            </a:r>
            <a:endParaRPr lang="zh-CN" altLang="en-US" dirty="0" smtClean="0"/>
          </a:p>
          <a:p>
            <a:pPr eaLnBrk="1" hangingPunct="1"/>
            <a:r>
              <a:rPr lang="zh-CN" altLang="en-US" dirty="0" smtClean="0">
                <a:hlinkClick r:id="rId3" action="ppaction://hlinkfile"/>
              </a:rPr>
              <a:t>窗口应用</a:t>
            </a:r>
            <a:endParaRPr lang="zh-CN" altLang="en-US" dirty="0" smtClean="0"/>
          </a:p>
          <a:p>
            <a:pPr eaLnBrk="1" hangingPunct="1"/>
            <a:r>
              <a:rPr lang="zh-CN" altLang="en-US" dirty="0" smtClean="0"/>
              <a:t>和用户的动态交互</a:t>
            </a:r>
          </a:p>
          <a:p>
            <a:pPr eaLnBrk="1" hangingPunct="1"/>
            <a:r>
              <a:rPr lang="zh-CN" altLang="en-US" dirty="0" smtClean="0"/>
              <a:t>创意制作</a:t>
            </a:r>
          </a:p>
        </p:txBody>
      </p:sp>
    </p:spTree>
    <p:extLst>
      <p:ext uri="{BB962C8B-B14F-4D97-AF65-F5344CB8AC3E}">
        <p14:creationId xmlns="" xmlns:p14="http://schemas.microsoft.com/office/powerpoint/2010/main" val="328863370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GB" smtClean="0"/>
              <a:t>数据类型转换</a:t>
            </a:r>
            <a:endParaRPr lang="zh-CN" altLang="en-US" smtClean="0"/>
          </a:p>
        </p:txBody>
      </p:sp>
      <p:sp>
        <p:nvSpPr>
          <p:cNvPr id="41987" name="Rectangle 3"/>
          <p:cNvSpPr>
            <a:spLocks noGrp="1" noChangeArrowheads="1"/>
          </p:cNvSpPr>
          <p:nvPr>
            <p:ph type="body" idx="1"/>
          </p:nvPr>
        </p:nvSpPr>
        <p:spPr>
          <a:xfrm>
            <a:off x="566738" y="1752600"/>
            <a:ext cx="8001000" cy="4495800"/>
          </a:xfrm>
        </p:spPr>
        <p:txBody>
          <a:bodyPr/>
          <a:lstStyle/>
          <a:p>
            <a:pPr eaLnBrk="1" hangingPunct="1">
              <a:lnSpc>
                <a:spcPct val="88000"/>
              </a:lnSpc>
            </a:pPr>
            <a:r>
              <a:rPr lang="zh-CN" altLang="en-GB" sz="2100" dirty="0" smtClean="0"/>
              <a:t>强制类型转换函数</a:t>
            </a:r>
          </a:p>
          <a:p>
            <a:pPr lvl="1" eaLnBrk="1" hangingPunct="1">
              <a:lnSpc>
                <a:spcPct val="88000"/>
              </a:lnSpc>
            </a:pPr>
            <a:r>
              <a:rPr lang="zh-CN" altLang="en-GB" sz="2300" dirty="0" smtClean="0"/>
              <a:t>函数</a:t>
            </a:r>
            <a:r>
              <a:rPr lang="en-GB" altLang="zh-CN" sz="2300" dirty="0" err="1" smtClean="0"/>
              <a:t>parseInt</a:t>
            </a:r>
            <a:r>
              <a:rPr lang="zh-CN" altLang="en-GB" sz="2300" dirty="0" smtClean="0"/>
              <a:t>：强制转换成整数</a:t>
            </a:r>
          </a:p>
          <a:p>
            <a:pPr lvl="2" eaLnBrk="1" hangingPunct="1">
              <a:lnSpc>
                <a:spcPct val="88000"/>
              </a:lnSpc>
            </a:pPr>
            <a:r>
              <a:rPr lang="zh-CN" altLang="en-GB" sz="1900" dirty="0" smtClean="0"/>
              <a:t>例如</a:t>
            </a:r>
            <a:r>
              <a:rPr lang="en-GB" altLang="zh-CN" sz="1900" dirty="0" err="1" smtClean="0"/>
              <a:t>parseInt</a:t>
            </a:r>
            <a:r>
              <a:rPr lang="en-GB" altLang="zh-CN" sz="1900" dirty="0" smtClean="0"/>
              <a:t>("6.12")=6</a:t>
            </a:r>
          </a:p>
          <a:p>
            <a:pPr lvl="2" eaLnBrk="1" hangingPunct="1">
              <a:lnSpc>
                <a:spcPct val="88000"/>
              </a:lnSpc>
            </a:pPr>
            <a:r>
              <a:rPr lang="zh-CN" altLang="en-GB" sz="1900" dirty="0" smtClean="0">
                <a:solidFill>
                  <a:srgbClr val="FF0000"/>
                </a:solidFill>
              </a:rPr>
              <a:t>例如</a:t>
            </a:r>
            <a:r>
              <a:rPr lang="en-GB" altLang="zh-CN" sz="1900" dirty="0" err="1" smtClean="0">
                <a:solidFill>
                  <a:srgbClr val="FF0000"/>
                </a:solidFill>
              </a:rPr>
              <a:t>parseInt</a:t>
            </a:r>
            <a:r>
              <a:rPr lang="en-GB" altLang="zh-CN" sz="1900" dirty="0" smtClean="0">
                <a:solidFill>
                  <a:srgbClr val="FF0000"/>
                </a:solidFill>
              </a:rPr>
              <a:t>(</a:t>
            </a:r>
            <a:r>
              <a:rPr lang="en-GB" altLang="zh-CN" sz="1900" dirty="0" smtClean="0">
                <a:solidFill>
                  <a:srgbClr val="FF0000"/>
                </a:solidFill>
                <a:latin typeface="Arial Narrow" pitchFamily="34" charset="0"/>
              </a:rPr>
              <a:t>“</a:t>
            </a:r>
            <a:r>
              <a:rPr lang="en-GB" altLang="zh-CN" sz="1900" dirty="0" smtClean="0">
                <a:solidFill>
                  <a:srgbClr val="FF0000"/>
                </a:solidFill>
              </a:rPr>
              <a:t>12a")=12</a:t>
            </a:r>
          </a:p>
          <a:p>
            <a:pPr lvl="2" eaLnBrk="1" hangingPunct="1">
              <a:lnSpc>
                <a:spcPct val="88000"/>
              </a:lnSpc>
            </a:pPr>
            <a:r>
              <a:rPr lang="zh-CN" altLang="en-GB" sz="1900" dirty="0" smtClean="0">
                <a:solidFill>
                  <a:srgbClr val="FF0000"/>
                </a:solidFill>
              </a:rPr>
              <a:t>例如</a:t>
            </a:r>
            <a:r>
              <a:rPr lang="en-GB" altLang="zh-CN" sz="1900" dirty="0" err="1" smtClean="0">
                <a:solidFill>
                  <a:srgbClr val="FF0000"/>
                </a:solidFill>
              </a:rPr>
              <a:t>parseInt</a:t>
            </a:r>
            <a:r>
              <a:rPr lang="en-GB" altLang="zh-CN" sz="1900" dirty="0" smtClean="0">
                <a:solidFill>
                  <a:srgbClr val="FF0000"/>
                </a:solidFill>
              </a:rPr>
              <a:t>(</a:t>
            </a:r>
            <a:r>
              <a:rPr lang="en-GB" altLang="zh-CN" sz="1900" dirty="0" smtClean="0">
                <a:solidFill>
                  <a:srgbClr val="FF0000"/>
                </a:solidFill>
                <a:latin typeface="Arial Narrow" pitchFamily="34" charset="0"/>
              </a:rPr>
              <a:t>“</a:t>
            </a:r>
            <a:r>
              <a:rPr lang="en-GB" altLang="zh-CN" sz="1900" dirty="0" smtClean="0">
                <a:solidFill>
                  <a:srgbClr val="FF0000"/>
                </a:solidFill>
              </a:rPr>
              <a:t>a12")=</a:t>
            </a:r>
            <a:r>
              <a:rPr lang="en-GB" altLang="zh-CN" sz="1900" dirty="0" err="1" smtClean="0">
                <a:solidFill>
                  <a:srgbClr val="FF0000"/>
                </a:solidFill>
              </a:rPr>
              <a:t>NaN</a:t>
            </a:r>
            <a:endParaRPr lang="en-GB" altLang="zh-CN" sz="1900" dirty="0" smtClean="0">
              <a:solidFill>
                <a:srgbClr val="FF0000"/>
              </a:solidFill>
            </a:endParaRPr>
          </a:p>
          <a:p>
            <a:pPr lvl="2" eaLnBrk="1" hangingPunct="1">
              <a:lnSpc>
                <a:spcPct val="88000"/>
              </a:lnSpc>
            </a:pPr>
            <a:r>
              <a:rPr lang="zh-CN" altLang="en-GB" sz="1900" dirty="0" smtClean="0">
                <a:solidFill>
                  <a:srgbClr val="FF0000"/>
                </a:solidFill>
              </a:rPr>
              <a:t>例如</a:t>
            </a:r>
            <a:r>
              <a:rPr lang="en-GB" altLang="zh-CN" sz="1900" dirty="0" err="1" smtClean="0">
                <a:solidFill>
                  <a:srgbClr val="FF0000"/>
                </a:solidFill>
              </a:rPr>
              <a:t>parseInt</a:t>
            </a:r>
            <a:r>
              <a:rPr lang="en-GB" altLang="zh-CN" sz="1900" dirty="0" smtClean="0">
                <a:solidFill>
                  <a:srgbClr val="FF0000"/>
                </a:solidFill>
              </a:rPr>
              <a:t>(</a:t>
            </a:r>
            <a:r>
              <a:rPr lang="en-GB" altLang="zh-CN" sz="1900" dirty="0" smtClean="0">
                <a:solidFill>
                  <a:srgbClr val="FF0000"/>
                </a:solidFill>
                <a:latin typeface="Arial Narrow" pitchFamily="34" charset="0"/>
              </a:rPr>
              <a:t>“</a:t>
            </a:r>
            <a:r>
              <a:rPr lang="en-GB" altLang="zh-CN" sz="1900" dirty="0" smtClean="0">
                <a:solidFill>
                  <a:srgbClr val="FF0000"/>
                </a:solidFill>
              </a:rPr>
              <a:t>1a2")=1</a:t>
            </a:r>
          </a:p>
          <a:p>
            <a:pPr lvl="1" eaLnBrk="1" hangingPunct="1">
              <a:lnSpc>
                <a:spcPct val="88000"/>
              </a:lnSpc>
            </a:pPr>
            <a:r>
              <a:rPr lang="zh-CN" altLang="en-GB" sz="2300" dirty="0" smtClean="0"/>
              <a:t>函数</a:t>
            </a:r>
            <a:r>
              <a:rPr lang="en-GB" altLang="zh-CN" sz="2300" dirty="0" err="1" smtClean="0"/>
              <a:t>parseFloat</a:t>
            </a:r>
            <a:r>
              <a:rPr lang="zh-CN" altLang="en-GB" sz="2300" dirty="0" smtClean="0"/>
              <a:t>： 强制转换成浮点数</a:t>
            </a:r>
          </a:p>
          <a:p>
            <a:pPr lvl="2" eaLnBrk="1" hangingPunct="1">
              <a:lnSpc>
                <a:spcPct val="88000"/>
              </a:lnSpc>
            </a:pPr>
            <a:r>
              <a:rPr lang="zh-CN" altLang="en-GB" sz="1900" dirty="0" smtClean="0"/>
              <a:t>例如</a:t>
            </a:r>
            <a:r>
              <a:rPr lang="en-GB" altLang="zh-CN" sz="1900" dirty="0" err="1" smtClean="0"/>
              <a:t>parseFloat</a:t>
            </a:r>
            <a:r>
              <a:rPr lang="en-GB" altLang="zh-CN" sz="1900" dirty="0" smtClean="0"/>
              <a:t>("6.12")=6.12</a:t>
            </a:r>
          </a:p>
          <a:p>
            <a:pPr lvl="1" eaLnBrk="1" hangingPunct="1">
              <a:lnSpc>
                <a:spcPct val="88000"/>
              </a:lnSpc>
            </a:pPr>
            <a:r>
              <a:rPr lang="zh-CN" altLang="en-GB" sz="2300" dirty="0" smtClean="0"/>
              <a:t>函数</a:t>
            </a:r>
            <a:r>
              <a:rPr lang="en-GB" altLang="zh-CN" sz="2300" dirty="0" err="1" smtClean="0"/>
              <a:t>eval</a:t>
            </a:r>
            <a:r>
              <a:rPr lang="zh-CN" altLang="en-GB" sz="2300" dirty="0" smtClean="0"/>
              <a:t>：将字符串强制转换为表达式并返回结果</a:t>
            </a:r>
          </a:p>
          <a:p>
            <a:pPr lvl="2" eaLnBrk="1" hangingPunct="1">
              <a:lnSpc>
                <a:spcPct val="88000"/>
              </a:lnSpc>
            </a:pPr>
            <a:r>
              <a:rPr lang="zh-CN" altLang="en-GB" sz="1900" dirty="0" smtClean="0"/>
              <a:t>例如</a:t>
            </a:r>
            <a:r>
              <a:rPr lang="en-GB" altLang="zh-CN" sz="1900" dirty="0" err="1" smtClean="0"/>
              <a:t>eval</a:t>
            </a:r>
            <a:r>
              <a:rPr lang="en-GB" altLang="zh-CN" sz="1900" dirty="0" smtClean="0"/>
              <a:t>("1+1")=2</a:t>
            </a:r>
          </a:p>
          <a:p>
            <a:pPr lvl="2" eaLnBrk="1" hangingPunct="1">
              <a:lnSpc>
                <a:spcPct val="88000"/>
              </a:lnSpc>
            </a:pPr>
            <a:r>
              <a:rPr lang="zh-CN" altLang="en-GB" sz="1900" dirty="0" smtClean="0">
                <a:solidFill>
                  <a:srgbClr val="FF0000"/>
                </a:solidFill>
              </a:rPr>
              <a:t>例如</a:t>
            </a:r>
            <a:r>
              <a:rPr lang="en-GB" altLang="zh-CN" sz="1900" dirty="0" err="1" smtClean="0">
                <a:solidFill>
                  <a:srgbClr val="FF0000"/>
                </a:solidFill>
              </a:rPr>
              <a:t>eval</a:t>
            </a:r>
            <a:r>
              <a:rPr lang="en-GB" altLang="zh-CN" sz="1900" dirty="0" smtClean="0">
                <a:solidFill>
                  <a:srgbClr val="FF0000"/>
                </a:solidFill>
              </a:rPr>
              <a:t>("1&lt;2")=true</a:t>
            </a:r>
          </a:p>
          <a:p>
            <a:pPr eaLnBrk="1" hangingPunct="1">
              <a:lnSpc>
                <a:spcPct val="90000"/>
              </a:lnSpc>
            </a:pPr>
            <a:endParaRPr lang="en-US" altLang="zh-CN" sz="2100" dirty="0" smtClean="0"/>
          </a:p>
        </p:txBody>
      </p:sp>
    </p:spTree>
    <p:extLst>
      <p:ext uri="{BB962C8B-B14F-4D97-AF65-F5344CB8AC3E}">
        <p14:creationId xmlns="" xmlns:p14="http://schemas.microsoft.com/office/powerpoint/2010/main" val="786815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GB" smtClean="0"/>
              <a:t>数据类型转换</a:t>
            </a:r>
            <a:endParaRPr lang="zh-CN" altLang="en-US" smtClean="0"/>
          </a:p>
        </p:txBody>
      </p:sp>
      <p:sp>
        <p:nvSpPr>
          <p:cNvPr id="43011" name="Rectangle 3"/>
          <p:cNvSpPr>
            <a:spLocks noGrp="1" noChangeArrowheads="1"/>
          </p:cNvSpPr>
          <p:nvPr>
            <p:ph type="body" idx="1"/>
          </p:nvPr>
        </p:nvSpPr>
        <p:spPr/>
        <p:txBody>
          <a:bodyPr/>
          <a:lstStyle/>
          <a:p>
            <a:pPr eaLnBrk="1" hangingPunct="1">
              <a:lnSpc>
                <a:spcPct val="98000"/>
              </a:lnSpc>
            </a:pPr>
            <a:r>
              <a:rPr lang="zh-CN" altLang="en-GB" dirty="0" smtClean="0"/>
              <a:t>类型查询函数</a:t>
            </a:r>
          </a:p>
          <a:p>
            <a:pPr lvl="1" eaLnBrk="1" hangingPunct="1"/>
            <a:r>
              <a:rPr lang="zh-CN" altLang="en-GB" sz="2800" dirty="0" smtClean="0"/>
              <a:t>函数</a:t>
            </a:r>
            <a:r>
              <a:rPr lang="en-GB" altLang="zh-CN" sz="2800" dirty="0" err="1" smtClean="0"/>
              <a:t>typeof</a:t>
            </a:r>
            <a:r>
              <a:rPr lang="en-GB" altLang="zh-CN" sz="2800" dirty="0" smtClean="0"/>
              <a:t> </a:t>
            </a:r>
            <a:r>
              <a:rPr lang="zh-CN" altLang="en-GB" sz="2800" dirty="0" smtClean="0"/>
              <a:t>：查询数值当前类型</a:t>
            </a:r>
            <a:br>
              <a:rPr lang="zh-CN" altLang="en-GB" sz="2800" dirty="0" smtClean="0"/>
            </a:br>
            <a:r>
              <a:rPr lang="zh-CN" altLang="en-GB" sz="2800" dirty="0" smtClean="0"/>
              <a:t> </a:t>
            </a:r>
            <a:r>
              <a:rPr lang="en-GB" altLang="zh-CN" sz="2800" dirty="0" smtClean="0"/>
              <a:t>(string / number / </a:t>
            </a:r>
            <a:r>
              <a:rPr lang="en-GB" altLang="zh-CN" sz="2800" dirty="0" err="1" smtClean="0"/>
              <a:t>boolean</a:t>
            </a:r>
            <a:r>
              <a:rPr lang="en-GB" altLang="zh-CN" sz="2800" dirty="0" smtClean="0"/>
              <a:t> / object )</a:t>
            </a:r>
          </a:p>
          <a:p>
            <a:pPr lvl="2" eaLnBrk="1" hangingPunct="1"/>
            <a:r>
              <a:rPr lang="zh-CN" altLang="en-GB" sz="2400" dirty="0" smtClean="0"/>
              <a:t>例如</a:t>
            </a:r>
            <a:r>
              <a:rPr lang="en-GB" altLang="zh-CN" sz="2400" dirty="0" err="1" smtClean="0"/>
              <a:t>typeof</a:t>
            </a:r>
            <a:r>
              <a:rPr lang="en-GB" altLang="zh-CN" sz="2400" dirty="0" smtClean="0"/>
              <a:t>("test"+3)="string",</a:t>
            </a:r>
          </a:p>
          <a:p>
            <a:pPr lvl="2" eaLnBrk="1" hangingPunct="1"/>
            <a:r>
              <a:rPr lang="zh-CN" altLang="en-GB" sz="2400" dirty="0" smtClean="0"/>
              <a:t>例如</a:t>
            </a:r>
            <a:r>
              <a:rPr lang="en-GB" altLang="zh-CN" sz="2400" dirty="0" err="1" smtClean="0"/>
              <a:t>typeof</a:t>
            </a:r>
            <a:r>
              <a:rPr lang="en-GB" altLang="zh-CN" sz="2400" dirty="0" smtClean="0"/>
              <a:t>(null)="object</a:t>
            </a:r>
            <a:r>
              <a:rPr lang="en-GB" altLang="zh-CN" sz="2400" dirty="0" smtClean="0">
                <a:latin typeface="Arial Narrow" pitchFamily="34" charset="0"/>
              </a:rPr>
              <a:t>“</a:t>
            </a:r>
            <a:endParaRPr lang="en-GB" altLang="zh-CN" sz="2400" dirty="0" smtClean="0"/>
          </a:p>
          <a:p>
            <a:pPr lvl="2" eaLnBrk="1" hangingPunct="1"/>
            <a:r>
              <a:rPr lang="zh-CN" altLang="en-GB" sz="2400" dirty="0" smtClean="0"/>
              <a:t>例如</a:t>
            </a:r>
            <a:r>
              <a:rPr lang="en-GB" altLang="zh-CN" sz="2400" dirty="0" err="1" smtClean="0"/>
              <a:t>typeof</a:t>
            </a:r>
            <a:r>
              <a:rPr lang="en-GB" altLang="zh-CN" sz="2400" dirty="0" smtClean="0"/>
              <a:t>(true+1)=</a:t>
            </a:r>
            <a:r>
              <a:rPr lang="en-GB" altLang="zh-CN" sz="2400" dirty="0" smtClean="0">
                <a:latin typeface="Arial Narrow" pitchFamily="34" charset="0"/>
              </a:rPr>
              <a:t>“</a:t>
            </a:r>
            <a:r>
              <a:rPr lang="en-GB" altLang="zh-CN" sz="2400" dirty="0" smtClean="0"/>
              <a:t>number</a:t>
            </a:r>
            <a:r>
              <a:rPr lang="en-GB" altLang="zh-CN" sz="2400" dirty="0" smtClean="0">
                <a:latin typeface="Arial Narrow" pitchFamily="34" charset="0"/>
              </a:rPr>
              <a:t>”</a:t>
            </a:r>
            <a:endParaRPr lang="en-GB" altLang="zh-CN" sz="2400" dirty="0" smtClean="0"/>
          </a:p>
          <a:p>
            <a:pPr lvl="2" eaLnBrk="1" hangingPunct="1"/>
            <a:r>
              <a:rPr lang="zh-CN" altLang="en-GB" sz="2400" dirty="0" smtClean="0"/>
              <a:t>例如</a:t>
            </a:r>
            <a:r>
              <a:rPr lang="en-GB" altLang="zh-CN" sz="2400" dirty="0" err="1" smtClean="0"/>
              <a:t>typeof</a:t>
            </a:r>
            <a:r>
              <a:rPr lang="en-GB" altLang="zh-CN" sz="2400" dirty="0" smtClean="0"/>
              <a:t>(true-false)=</a:t>
            </a:r>
            <a:r>
              <a:rPr lang="en-GB" altLang="zh-CN" sz="2400" dirty="0" smtClean="0">
                <a:latin typeface="Arial Narrow" pitchFamily="34" charset="0"/>
              </a:rPr>
              <a:t>“</a:t>
            </a:r>
            <a:r>
              <a:rPr lang="en-GB" altLang="zh-CN" sz="2400" dirty="0" smtClean="0"/>
              <a:t>number</a:t>
            </a:r>
            <a:r>
              <a:rPr lang="en-GB" altLang="zh-CN" sz="2400" dirty="0" smtClean="0">
                <a:latin typeface="Arial Narrow" pitchFamily="34" charset="0"/>
              </a:rPr>
              <a:t>”</a:t>
            </a:r>
            <a:endParaRPr lang="en-GB" altLang="zh-CN" sz="2400" dirty="0" smtClean="0"/>
          </a:p>
          <a:p>
            <a:pPr eaLnBrk="1" hangingPunct="1"/>
            <a:endParaRPr lang="en-US" altLang="zh-CN" dirty="0" smtClean="0"/>
          </a:p>
        </p:txBody>
      </p:sp>
    </p:spTree>
    <p:extLst>
      <p:ext uri="{BB962C8B-B14F-4D97-AF65-F5344CB8AC3E}">
        <p14:creationId xmlns="" xmlns:p14="http://schemas.microsoft.com/office/powerpoint/2010/main" val="1599646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1.4 </a:t>
            </a:r>
            <a:r>
              <a:rPr lang="zh-CN" altLang="en-US" smtClean="0"/>
              <a:t>变量与运算法</a:t>
            </a:r>
          </a:p>
        </p:txBody>
      </p:sp>
      <p:sp>
        <p:nvSpPr>
          <p:cNvPr id="44035" name="Rectangle 3"/>
          <p:cNvSpPr>
            <a:spLocks noGrp="1" noChangeArrowheads="1"/>
          </p:cNvSpPr>
          <p:nvPr>
            <p:ph type="body" idx="1"/>
          </p:nvPr>
        </p:nvSpPr>
        <p:spPr/>
        <p:txBody>
          <a:bodyPr/>
          <a:lstStyle/>
          <a:p>
            <a:pPr eaLnBrk="1" hangingPunct="1"/>
            <a:r>
              <a:rPr lang="zh-CN" altLang="en-US" sz="2600" smtClean="0"/>
              <a:t>声明变量和赋值</a:t>
            </a:r>
          </a:p>
          <a:p>
            <a:pPr eaLnBrk="1" hangingPunct="1">
              <a:buFont typeface="Wingdings" pitchFamily="2" charset="2"/>
              <a:buNone/>
            </a:pPr>
            <a:r>
              <a:rPr lang="zh-CN" altLang="en-US" sz="2600" smtClean="0"/>
              <a:t>	</a:t>
            </a:r>
            <a:r>
              <a:rPr lang="en-US" altLang="zh-CN" sz="2600" smtClean="0"/>
              <a:t>javascript</a:t>
            </a:r>
            <a:r>
              <a:rPr lang="zh-CN" altLang="en-US" sz="2600" smtClean="0"/>
              <a:t>是一种弱类型语言，也就是在变量声明是不需要指定变量类型，变量的类型会由赋给变量的值决定。</a:t>
            </a:r>
          </a:p>
          <a:p>
            <a:pPr eaLnBrk="1" hangingPunct="1">
              <a:buFont typeface="Wingdings" pitchFamily="2" charset="2"/>
              <a:buNone/>
            </a:pPr>
            <a:r>
              <a:rPr lang="zh-CN" altLang="en-US" sz="2600" smtClean="0"/>
              <a:t> </a:t>
            </a:r>
            <a:r>
              <a:rPr lang="en-US" altLang="zh-CN" sz="2600" smtClean="0">
                <a:solidFill>
                  <a:srgbClr val="FF3300"/>
                </a:solidFill>
              </a:rPr>
              <a:t>var </a:t>
            </a:r>
            <a:r>
              <a:rPr lang="zh-CN" altLang="en-US" sz="2600" smtClean="0">
                <a:solidFill>
                  <a:srgbClr val="FF3300"/>
                </a:solidFill>
              </a:rPr>
              <a:t>合法的变量名；  </a:t>
            </a:r>
            <a:r>
              <a:rPr lang="en-US" altLang="zh-CN" sz="2600" smtClean="0"/>
              <a:t>//var</a:t>
            </a:r>
            <a:r>
              <a:rPr lang="zh-CN" altLang="en-US" sz="2600" smtClean="0"/>
              <a:t>是关键字。</a:t>
            </a:r>
          </a:p>
          <a:p>
            <a:pPr eaLnBrk="1" hangingPunct="1">
              <a:buFont typeface="Wingdings" pitchFamily="2" charset="2"/>
              <a:buNone/>
            </a:pPr>
            <a:endParaRPr lang="zh-CN" altLang="en-US" sz="2600" smtClean="0">
              <a:solidFill>
                <a:srgbClr val="FF3300"/>
              </a:solidFill>
            </a:endParaRPr>
          </a:p>
          <a:p>
            <a:pPr eaLnBrk="1" hangingPunct="1">
              <a:buFont typeface="Wingdings" pitchFamily="2" charset="2"/>
              <a:buNone/>
            </a:pPr>
            <a:r>
              <a:rPr lang="zh-CN" altLang="en-US" sz="2600" smtClean="0"/>
              <a:t>	</a:t>
            </a:r>
            <a:r>
              <a:rPr lang="en-US" altLang="zh-CN" sz="2600" smtClean="0"/>
              <a:t>var number;         //number</a:t>
            </a:r>
            <a:r>
              <a:rPr lang="zh-CN" altLang="en-US" sz="2600" smtClean="0"/>
              <a:t>的值为</a:t>
            </a:r>
            <a:r>
              <a:rPr lang="en-US" altLang="zh-CN" sz="2600" smtClean="0"/>
              <a:t>undefined</a:t>
            </a:r>
            <a:r>
              <a:rPr lang="zh-CN" altLang="en-US" sz="2600" smtClean="0"/>
              <a:t>。</a:t>
            </a:r>
          </a:p>
          <a:p>
            <a:pPr eaLnBrk="1" hangingPunct="1">
              <a:buFont typeface="Wingdings" pitchFamily="2" charset="2"/>
              <a:buNone/>
            </a:pPr>
            <a:r>
              <a:rPr lang="zh-CN" altLang="en-US" sz="2600" smtClean="0"/>
              <a:t> </a:t>
            </a:r>
            <a:r>
              <a:rPr lang="en-US" altLang="zh-CN" sz="2600" smtClean="0"/>
              <a:t>var a=10,b=20,c;</a:t>
            </a:r>
          </a:p>
          <a:p>
            <a:pPr eaLnBrk="1" hangingPunct="1">
              <a:buFont typeface="Wingdings" pitchFamily="2" charset="2"/>
              <a:buNone/>
            </a:pPr>
            <a:r>
              <a:rPr lang="en-US" altLang="zh-CN" sz="2600" smtClean="0"/>
              <a:t> x = 9;  //</a:t>
            </a:r>
            <a:r>
              <a:rPr lang="zh-CN" altLang="en-US" sz="2600" smtClean="0"/>
              <a:t>可以不声明变量而直接使用，但不推荐。</a:t>
            </a:r>
          </a:p>
        </p:txBody>
      </p:sp>
    </p:spTree>
    <p:extLst>
      <p:ext uri="{BB962C8B-B14F-4D97-AF65-F5344CB8AC3E}">
        <p14:creationId xmlns="" xmlns:p14="http://schemas.microsoft.com/office/powerpoint/2010/main" val="24307854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附讲</a:t>
            </a:r>
            <a:r>
              <a:rPr lang="en-US" altLang="zh-CN" smtClean="0"/>
              <a:t>:</a:t>
            </a:r>
            <a:r>
              <a:rPr lang="zh-CN" altLang="en-GB" smtClean="0"/>
              <a:t>常量与标识符</a:t>
            </a:r>
            <a:endParaRPr lang="zh-CN" altLang="en-US" smtClean="0"/>
          </a:p>
        </p:txBody>
      </p:sp>
      <p:sp>
        <p:nvSpPr>
          <p:cNvPr id="45059" name="Rectangle 3"/>
          <p:cNvSpPr>
            <a:spLocks noGrp="1" noChangeArrowheads="1"/>
          </p:cNvSpPr>
          <p:nvPr>
            <p:ph type="body" idx="1"/>
          </p:nvPr>
        </p:nvSpPr>
        <p:spPr>
          <a:xfrm>
            <a:off x="457200" y="1752600"/>
            <a:ext cx="8147050" cy="4343400"/>
          </a:xfrm>
          <a:noFill/>
        </p:spPr>
        <p:txBody>
          <a:bodyPr/>
          <a:lstStyle/>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常量</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直接在程序中出现的数据值</a:t>
            </a:r>
          </a:p>
          <a:p>
            <a:pPr marL="0" indent="0"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标识符</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由不以数字开头的字母、数字、下划线</a:t>
            </a:r>
            <a:r>
              <a:rPr lang="en-GB" altLang="zh-CN" smtClean="0"/>
              <a:t>(_)</a:t>
            </a:r>
            <a:r>
              <a:rPr lang="zh-CN" altLang="en-GB" smtClean="0"/>
              <a:t>、美元符号</a:t>
            </a:r>
            <a:r>
              <a:rPr lang="en-GB" altLang="zh-CN" smtClean="0"/>
              <a:t>($)</a:t>
            </a:r>
            <a:r>
              <a:rPr lang="zh-CN" altLang="en-GB" smtClean="0"/>
              <a:t>组成</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常用于表示函数、变量等的名称</a:t>
            </a:r>
          </a:p>
          <a:p>
            <a:pPr marL="1041400" lvl="2" indent="-290513"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例如：</a:t>
            </a:r>
            <a:r>
              <a:rPr lang="en-GB" altLang="zh-CN" smtClean="0"/>
              <a:t>_abc,$abc,abc,abc123</a:t>
            </a:r>
            <a:r>
              <a:rPr lang="zh-CN" altLang="en-GB" smtClean="0"/>
              <a:t>是标识符，而</a:t>
            </a:r>
            <a:r>
              <a:rPr lang="en-GB" altLang="zh-CN" smtClean="0"/>
              <a:t>1abc</a:t>
            </a:r>
            <a:r>
              <a:rPr lang="zh-CN" altLang="en-GB" smtClean="0"/>
              <a:t>不是</a:t>
            </a:r>
          </a:p>
          <a:p>
            <a:pPr marL="512763" lvl="1" indent="-282575" defTabSz="449263" eaLnBrk="1" hangingPunct="1">
              <a:lnSpc>
                <a:spcPct val="90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JavaScript</a:t>
            </a:r>
            <a:r>
              <a:rPr lang="zh-CN" altLang="en-GB" smtClean="0"/>
              <a:t>语言中代表特定含义的词称为保留字，不允许程序再定义为标识符</a:t>
            </a:r>
          </a:p>
        </p:txBody>
      </p:sp>
    </p:spTree>
    <p:extLst>
      <p:ext uri="{BB962C8B-B14F-4D97-AF65-F5344CB8AC3E}">
        <p14:creationId xmlns="" xmlns:p14="http://schemas.microsoft.com/office/powerpoint/2010/main" val="24604491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附讲</a:t>
            </a:r>
            <a:r>
              <a:rPr lang="en-US" altLang="zh-CN" smtClean="0"/>
              <a:t>:</a:t>
            </a:r>
            <a:r>
              <a:rPr lang="zh-CN" altLang="en-GB" smtClean="0"/>
              <a:t>常量与标识符</a:t>
            </a:r>
            <a:endParaRPr lang="zh-CN" altLang="en-US" smtClean="0"/>
          </a:p>
        </p:txBody>
      </p:sp>
      <p:sp>
        <p:nvSpPr>
          <p:cNvPr id="46083" name="Rectangle 3"/>
          <p:cNvSpPr>
            <a:spLocks noGrp="1" noChangeArrowheads="1"/>
          </p:cNvSpPr>
          <p:nvPr>
            <p:ph type="body" idx="1"/>
          </p:nvPr>
        </p:nvSpPr>
        <p:spPr/>
        <p:txBody>
          <a:bodyPr/>
          <a:lstStyle/>
          <a:p>
            <a:pPr eaLnBrk="1" hangingPunct="1"/>
            <a:r>
              <a:rPr lang="zh-CN" altLang="en-US" smtClean="0"/>
              <a:t>使用范例</a:t>
            </a:r>
          </a:p>
        </p:txBody>
      </p:sp>
      <p:sp>
        <p:nvSpPr>
          <p:cNvPr id="46084" name="Rectangle 4"/>
          <p:cNvSpPr>
            <a:spLocks noChangeArrowheads="1"/>
          </p:cNvSpPr>
          <p:nvPr/>
        </p:nvSpPr>
        <p:spPr bwMode="auto">
          <a:xfrm>
            <a:off x="3905250" y="2452688"/>
            <a:ext cx="4454525" cy="35052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&lt;script language="JavaScript"&gt;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u="sng">
                <a:solidFill>
                  <a:srgbClr val="00279F"/>
                </a:solidFill>
                <a:latin typeface="Arial Narrow" pitchFamily="34" charset="0"/>
                <a:ea typeface="宋体" pitchFamily="2" charset="-122"/>
              </a:rPr>
              <a:t>function</a:t>
            </a:r>
            <a:r>
              <a:rPr lang="en-GB" altLang="zh-CN" sz="2400">
                <a:solidFill>
                  <a:srgbClr val="00279F"/>
                </a:solidFill>
                <a:latin typeface="Arial Narrow" pitchFamily="34" charset="0"/>
                <a:ea typeface="宋体" pitchFamily="2" charset="-122"/>
              </a:rPr>
              <a:t> </a:t>
            </a:r>
            <a:r>
              <a:rPr lang="en-GB" altLang="zh-CN" sz="2400" u="sng">
                <a:solidFill>
                  <a:srgbClr val="00279F"/>
                </a:solidFill>
                <a:latin typeface="Arial Narrow" pitchFamily="34" charset="0"/>
                <a:ea typeface="宋体" pitchFamily="2" charset="-122"/>
              </a:rPr>
              <a:t>SayHello</a:t>
            </a:r>
            <a:r>
              <a:rPr lang="en-GB" altLang="zh-CN" sz="2400">
                <a:solidFill>
                  <a:srgbClr val="00279F"/>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	</a:t>
            </a:r>
            <a:r>
              <a:rPr lang="en-GB" altLang="zh-CN" sz="2400" u="sng">
                <a:solidFill>
                  <a:srgbClr val="00279F"/>
                </a:solidFill>
                <a:latin typeface="Arial Narrow" pitchFamily="34" charset="0"/>
                <a:ea typeface="宋体" pitchFamily="2" charset="-122"/>
              </a:rPr>
              <a:t>var</a:t>
            </a:r>
            <a:r>
              <a:rPr lang="en-GB" altLang="zh-CN" sz="2400">
                <a:solidFill>
                  <a:srgbClr val="00279F"/>
                </a:solidFill>
                <a:latin typeface="Arial Narrow" pitchFamily="34" charset="0"/>
                <a:ea typeface="宋体" pitchFamily="2" charset="-122"/>
              </a:rPr>
              <a:t> hellostr="</a:t>
            </a:r>
            <a:r>
              <a:rPr lang="en-GB" sz="2400">
                <a:solidFill>
                  <a:srgbClr val="00279F"/>
                </a:solidFill>
                <a:latin typeface="Arial Narrow" pitchFamily="34" charset="0"/>
                <a:ea typeface="宋体" pitchFamily="2" charset="-122"/>
              </a:rPr>
              <a:t>您好</a:t>
            </a:r>
            <a:r>
              <a:rPr lang="en-GB" altLang="zh-CN" sz="2400">
                <a:solidFill>
                  <a:srgbClr val="00279F"/>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	document.write(hellostr);</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SayHello();</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a:solidFill>
                  <a:srgbClr val="00279F"/>
                </a:solidFill>
                <a:latin typeface="Arial Narrow" pitchFamily="34" charset="0"/>
                <a:ea typeface="宋体" pitchFamily="2" charset="-122"/>
              </a:rPr>
              <a:t>&lt;/script&gt;</a:t>
            </a:r>
          </a:p>
        </p:txBody>
      </p:sp>
      <p:sp>
        <p:nvSpPr>
          <p:cNvPr id="272389" name="Text Box 5"/>
          <p:cNvSpPr txBox="1">
            <a:spLocks noChangeArrowheads="1"/>
          </p:cNvSpPr>
          <p:nvPr/>
        </p:nvSpPr>
        <p:spPr bwMode="auto">
          <a:xfrm>
            <a:off x="547688" y="4278313"/>
            <a:ext cx="2190750" cy="803275"/>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altLang="zh-CN" sz="2400" b="0">
                <a:solidFill>
                  <a:srgbClr val="00279F"/>
                </a:solidFill>
                <a:latin typeface="Arial Narrow" pitchFamily="34" charset="0"/>
                <a:ea typeface="宋体" pitchFamily="2" charset="-122"/>
              </a:rPr>
              <a:t>function</a:t>
            </a:r>
            <a:r>
              <a:rPr lang="en-GB" sz="2400" b="0">
                <a:solidFill>
                  <a:srgbClr val="00279F"/>
                </a:solidFill>
                <a:latin typeface="Arial Narrow" pitchFamily="34" charset="0"/>
                <a:ea typeface="宋体" pitchFamily="2" charset="-122"/>
              </a:rPr>
              <a:t>、</a:t>
            </a:r>
            <a:r>
              <a:rPr lang="en-GB" altLang="zh-CN" sz="2400" b="0">
                <a:solidFill>
                  <a:srgbClr val="00279F"/>
                </a:solidFill>
                <a:latin typeface="Arial Narrow" pitchFamily="34" charset="0"/>
                <a:ea typeface="宋体" pitchFamily="2" charset="-122"/>
              </a:rPr>
              <a:t>var</a:t>
            </a:r>
            <a:r>
              <a:rPr lang="en-GB" sz="2400" b="0">
                <a:solidFill>
                  <a:srgbClr val="00279F"/>
                </a:solidFill>
                <a:latin typeface="Arial Narrow" pitchFamily="34" charset="0"/>
                <a:ea typeface="宋体" pitchFamily="2" charset="-122"/>
              </a:rPr>
              <a:t>是保留字</a:t>
            </a:r>
          </a:p>
        </p:txBody>
      </p:sp>
      <p:sp>
        <p:nvSpPr>
          <p:cNvPr id="272390" name="Freeform 6"/>
          <p:cNvSpPr>
            <a:spLocks/>
          </p:cNvSpPr>
          <p:nvPr/>
        </p:nvSpPr>
        <p:spPr bwMode="auto">
          <a:xfrm>
            <a:off x="3686175" y="3765550"/>
            <a:ext cx="584200" cy="584200"/>
          </a:xfrm>
          <a:custGeom>
            <a:avLst/>
            <a:gdLst>
              <a:gd name="T0" fmla="*/ 0 w 1624"/>
              <a:gd name="T1" fmla="*/ 583840 h 1624"/>
              <a:gd name="T2" fmla="*/ 583840 w 1624"/>
              <a:gd name="T3" fmla="*/ 0 h 1624"/>
              <a:gd name="T4" fmla="*/ 0 60000 65536"/>
              <a:gd name="T5" fmla="*/ 0 60000 65536"/>
              <a:gd name="T6" fmla="*/ 0 w 1624"/>
              <a:gd name="T7" fmla="*/ 0 h 1624"/>
              <a:gd name="T8" fmla="*/ 1624 w 1624"/>
              <a:gd name="T9" fmla="*/ 1624 h 1624"/>
            </a:gdLst>
            <a:ahLst/>
            <a:cxnLst>
              <a:cxn ang="T4">
                <a:pos x="T0" y="T1"/>
              </a:cxn>
              <a:cxn ang="T5">
                <a:pos x="T2" y="T3"/>
              </a:cxn>
            </a:cxnLst>
            <a:rect l="T6" t="T7" r="T8" b="T9"/>
            <a:pathLst>
              <a:path w="1624" h="1624">
                <a:moveTo>
                  <a:pt x="0" y="1623"/>
                </a:moveTo>
                <a:lnTo>
                  <a:pt x="1623" y="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2391" name="Text Box 7"/>
          <p:cNvSpPr txBox="1">
            <a:spLocks noChangeArrowheads="1"/>
          </p:cNvSpPr>
          <p:nvPr/>
        </p:nvSpPr>
        <p:spPr bwMode="auto">
          <a:xfrm>
            <a:off x="547688" y="2525713"/>
            <a:ext cx="2554287" cy="803275"/>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altLang="zh-CN" sz="2400" b="0">
                <a:solidFill>
                  <a:srgbClr val="00279F"/>
                </a:solidFill>
                <a:latin typeface="Arial Narrow" pitchFamily="34" charset="0"/>
                <a:ea typeface="宋体" pitchFamily="2" charset="-122"/>
              </a:rPr>
              <a:t>SayHello</a:t>
            </a:r>
            <a:r>
              <a:rPr lang="en-GB" sz="2400" b="0">
                <a:solidFill>
                  <a:srgbClr val="00279F"/>
                </a:solidFill>
                <a:latin typeface="Arial Narrow" pitchFamily="34" charset="0"/>
                <a:ea typeface="宋体" pitchFamily="2" charset="-122"/>
              </a:rPr>
              <a:t>是自定义标识符</a:t>
            </a:r>
          </a:p>
        </p:txBody>
      </p:sp>
      <p:sp>
        <p:nvSpPr>
          <p:cNvPr id="272392" name="Freeform 8"/>
          <p:cNvSpPr>
            <a:spLocks/>
          </p:cNvSpPr>
          <p:nvPr/>
        </p:nvSpPr>
        <p:spPr bwMode="auto">
          <a:xfrm>
            <a:off x="3028950" y="2746375"/>
            <a:ext cx="1973263" cy="654050"/>
          </a:xfrm>
          <a:custGeom>
            <a:avLst/>
            <a:gdLst>
              <a:gd name="T0" fmla="*/ 0 w 5482"/>
              <a:gd name="T1" fmla="*/ 0 h 1818"/>
              <a:gd name="T2" fmla="*/ 1972903 w 5482"/>
              <a:gd name="T3" fmla="*/ 653690 h 1818"/>
              <a:gd name="T4" fmla="*/ 0 60000 65536"/>
              <a:gd name="T5" fmla="*/ 0 60000 65536"/>
              <a:gd name="T6" fmla="*/ 0 w 5482"/>
              <a:gd name="T7" fmla="*/ 0 h 1818"/>
              <a:gd name="T8" fmla="*/ 5482 w 5482"/>
              <a:gd name="T9" fmla="*/ 1818 h 1818"/>
            </a:gdLst>
            <a:ahLst/>
            <a:cxnLst>
              <a:cxn ang="T4">
                <a:pos x="T0" y="T1"/>
              </a:cxn>
              <a:cxn ang="T5">
                <a:pos x="T2" y="T3"/>
              </a:cxn>
            </a:cxnLst>
            <a:rect l="T6" t="T7" r="T8" b="T9"/>
            <a:pathLst>
              <a:path w="5482" h="1818">
                <a:moveTo>
                  <a:pt x="0" y="0"/>
                </a:moveTo>
                <a:lnTo>
                  <a:pt x="5481" y="1817"/>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2393" name="Freeform 9"/>
          <p:cNvSpPr>
            <a:spLocks/>
          </p:cNvSpPr>
          <p:nvPr/>
        </p:nvSpPr>
        <p:spPr bwMode="auto">
          <a:xfrm>
            <a:off x="2738438" y="3984625"/>
            <a:ext cx="2189162" cy="658813"/>
          </a:xfrm>
          <a:custGeom>
            <a:avLst/>
            <a:gdLst>
              <a:gd name="T0" fmla="*/ 0 w 6082"/>
              <a:gd name="T1" fmla="*/ 658453 h 1831"/>
              <a:gd name="T2" fmla="*/ 2188802 w 6082"/>
              <a:gd name="T3" fmla="*/ 0 h 1831"/>
              <a:gd name="T4" fmla="*/ 0 60000 65536"/>
              <a:gd name="T5" fmla="*/ 0 60000 65536"/>
              <a:gd name="T6" fmla="*/ 0 w 6082"/>
              <a:gd name="T7" fmla="*/ 0 h 1831"/>
              <a:gd name="T8" fmla="*/ 6082 w 6082"/>
              <a:gd name="T9" fmla="*/ 1831 h 1831"/>
            </a:gdLst>
            <a:ahLst/>
            <a:cxnLst>
              <a:cxn ang="T4">
                <a:pos x="T0" y="T1"/>
              </a:cxn>
              <a:cxn ang="T5">
                <a:pos x="T2" y="T3"/>
              </a:cxn>
            </a:cxnLst>
            <a:rect l="T6" t="T7" r="T8" b="T9"/>
            <a:pathLst>
              <a:path w="6082" h="1831">
                <a:moveTo>
                  <a:pt x="0" y="1830"/>
                </a:moveTo>
                <a:lnTo>
                  <a:pt x="6081" y="0"/>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2394" name="Text Box 10"/>
          <p:cNvSpPr txBox="1">
            <a:spLocks noChangeArrowheads="1"/>
          </p:cNvSpPr>
          <p:nvPr/>
        </p:nvSpPr>
        <p:spPr bwMode="auto">
          <a:xfrm>
            <a:off x="6973888" y="1577975"/>
            <a:ext cx="1825625" cy="449263"/>
          </a:xfrm>
          <a:prstGeom prst="rect">
            <a:avLst/>
          </a:prstGeom>
          <a:solidFill>
            <a:srgbClr val="FFFF00"/>
          </a:solidFill>
          <a:ln w="25560" cap="rnd">
            <a:solidFill>
              <a:srgbClr val="000000"/>
            </a:solidFill>
            <a:prstDash val="sysDot"/>
            <a:miter lim="800000"/>
            <a:headEnd/>
            <a:tailEnd/>
          </a:ln>
        </p:spPr>
        <p:txBody>
          <a:bodyPr lIns="92520" tIns="46440" rIns="92520" bIns="4644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chemeClr val="hlink"/>
                </a:solidFill>
                <a:latin typeface="Arial" charset="0"/>
                <a:ea typeface="楷体_GB2312" pitchFamily="49" charset="-122"/>
              </a:defRPr>
            </a:lvl9pPr>
          </a:lstStyle>
          <a:p>
            <a:pPr eaLnBrk="1" hangingPunct="1">
              <a:lnSpc>
                <a:spcPct val="98000"/>
              </a:lnSpc>
              <a:spcBef>
                <a:spcPts val="1500"/>
              </a:spcBef>
              <a:buClr>
                <a:srgbClr val="000000"/>
              </a:buClr>
              <a:buSzPct val="100000"/>
              <a:buFont typeface="Times New Roman" pitchFamily="18" charset="0"/>
              <a:buNone/>
            </a:pPr>
            <a:r>
              <a:rPr lang="en-GB" sz="2400" b="0">
                <a:solidFill>
                  <a:srgbClr val="00279F"/>
                </a:solidFill>
                <a:latin typeface="Arial Narrow" pitchFamily="34" charset="0"/>
                <a:ea typeface="宋体" pitchFamily="2" charset="-122"/>
              </a:rPr>
              <a:t>字符串常量</a:t>
            </a:r>
          </a:p>
        </p:txBody>
      </p:sp>
      <p:sp>
        <p:nvSpPr>
          <p:cNvPr id="272395" name="Freeform 11"/>
          <p:cNvSpPr>
            <a:spLocks/>
          </p:cNvSpPr>
          <p:nvPr/>
        </p:nvSpPr>
        <p:spPr bwMode="auto">
          <a:xfrm>
            <a:off x="7046913" y="2087563"/>
            <a:ext cx="1093787" cy="1677987"/>
          </a:xfrm>
          <a:custGeom>
            <a:avLst/>
            <a:gdLst>
              <a:gd name="T0" fmla="*/ 1093427 w 3039"/>
              <a:gd name="T1" fmla="*/ 0 h 4662"/>
              <a:gd name="T2" fmla="*/ 0 w 3039"/>
              <a:gd name="T3" fmla="*/ 1677627 h 4662"/>
              <a:gd name="T4" fmla="*/ 0 60000 65536"/>
              <a:gd name="T5" fmla="*/ 0 60000 65536"/>
              <a:gd name="T6" fmla="*/ 0 w 3039"/>
              <a:gd name="T7" fmla="*/ 0 h 4662"/>
              <a:gd name="T8" fmla="*/ 3039 w 3039"/>
              <a:gd name="T9" fmla="*/ 4662 h 4662"/>
            </a:gdLst>
            <a:ahLst/>
            <a:cxnLst>
              <a:cxn ang="T4">
                <a:pos x="T0" y="T1"/>
              </a:cxn>
              <a:cxn ang="T5">
                <a:pos x="T2" y="T3"/>
              </a:cxn>
            </a:cxnLst>
            <a:rect l="T6" t="T7" r="T8" b="T9"/>
            <a:pathLst>
              <a:path w="3039" h="4662">
                <a:moveTo>
                  <a:pt x="3038" y="0"/>
                </a:moveTo>
                <a:lnTo>
                  <a:pt x="0" y="4661"/>
                </a:lnTo>
              </a:path>
            </a:pathLst>
          </a:custGeom>
          <a:noFill/>
          <a:ln w="57240">
            <a:solidFill>
              <a:srgbClr val="FF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1860425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392"/>
                                        </p:tgtEl>
                                        <p:attrNameLst>
                                          <p:attrName>style.visibility</p:attrName>
                                        </p:attrNameLst>
                                      </p:cBhvr>
                                      <p:to>
                                        <p:strVal val="visible"/>
                                      </p:to>
                                    </p:set>
                                    <p:animEffect transition="in" filter="blinds(horizontal)">
                                      <p:cBhvr>
                                        <p:cTn id="7" dur="500"/>
                                        <p:tgtEl>
                                          <p:spTgt spid="27239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72391"/>
                                        </p:tgtEl>
                                        <p:attrNameLst>
                                          <p:attrName>style.visibility</p:attrName>
                                        </p:attrNameLst>
                                      </p:cBhvr>
                                      <p:to>
                                        <p:strVal val="visible"/>
                                      </p:to>
                                    </p:set>
                                    <p:animEffect transition="in" filter="blinds(horizontal)">
                                      <p:cBhvr>
                                        <p:cTn id="11" dur="500"/>
                                        <p:tgtEl>
                                          <p:spTgt spid="2723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2390"/>
                                        </p:tgtEl>
                                        <p:attrNameLst>
                                          <p:attrName>style.visibility</p:attrName>
                                        </p:attrNameLst>
                                      </p:cBhvr>
                                      <p:to>
                                        <p:strVal val="visible"/>
                                      </p:to>
                                    </p:set>
                                    <p:animEffect transition="in" filter="blinds(horizontal)">
                                      <p:cBhvr>
                                        <p:cTn id="16" dur="500"/>
                                        <p:tgtEl>
                                          <p:spTgt spid="272390"/>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2393"/>
                                        </p:tgtEl>
                                        <p:attrNameLst>
                                          <p:attrName>style.visibility</p:attrName>
                                        </p:attrNameLst>
                                      </p:cBhvr>
                                      <p:to>
                                        <p:strVal val="visible"/>
                                      </p:to>
                                    </p:set>
                                    <p:animEffect transition="in" filter="blinds(horizontal)">
                                      <p:cBhvr>
                                        <p:cTn id="20" dur="500"/>
                                        <p:tgtEl>
                                          <p:spTgt spid="272393"/>
                                        </p:tgtEl>
                                      </p:cBhvr>
                                    </p:animEffect>
                                  </p:childTnLst>
                                </p:cTn>
                              </p:par>
                            </p:childTnLst>
                          </p:cTn>
                        </p:par>
                        <p:par>
                          <p:cTn id="21" fill="hold" nodeType="afterGroup">
                            <p:stCondLst>
                              <p:cond delay="1000"/>
                            </p:stCondLst>
                            <p:childTnLst>
                              <p:par>
                                <p:cTn id="22" presetID="3" presetClass="entr" presetSubtype="10" fill="hold" nodeType="afterEffect">
                                  <p:stCondLst>
                                    <p:cond delay="0"/>
                                  </p:stCondLst>
                                  <p:childTnLst>
                                    <p:set>
                                      <p:cBhvr>
                                        <p:cTn id="23" dur="1" fill="hold">
                                          <p:stCondLst>
                                            <p:cond delay="0"/>
                                          </p:stCondLst>
                                        </p:cTn>
                                        <p:tgtEl>
                                          <p:spTgt spid="272389"/>
                                        </p:tgtEl>
                                        <p:attrNameLst>
                                          <p:attrName>style.visibility</p:attrName>
                                        </p:attrNameLst>
                                      </p:cBhvr>
                                      <p:to>
                                        <p:strVal val="visible"/>
                                      </p:to>
                                    </p:set>
                                    <p:animEffect transition="in" filter="blinds(horizontal)">
                                      <p:cBhvr>
                                        <p:cTn id="24" dur="500"/>
                                        <p:tgtEl>
                                          <p:spTgt spid="2723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72394"/>
                                        </p:tgtEl>
                                        <p:attrNameLst>
                                          <p:attrName>style.visibility</p:attrName>
                                        </p:attrNameLst>
                                      </p:cBhvr>
                                      <p:to>
                                        <p:strVal val="visible"/>
                                      </p:to>
                                    </p:set>
                                    <p:animEffect transition="in" filter="blinds(horizontal)">
                                      <p:cBhvr>
                                        <p:cTn id="29" dur="500"/>
                                        <p:tgtEl>
                                          <p:spTgt spid="272394"/>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272395"/>
                                        </p:tgtEl>
                                        <p:attrNameLst>
                                          <p:attrName>style.visibility</p:attrName>
                                        </p:attrNameLst>
                                      </p:cBhvr>
                                      <p:to>
                                        <p:strVal val="visible"/>
                                      </p:to>
                                    </p:set>
                                    <p:animEffect transition="in" filter="blinds(horizontal)">
                                      <p:cBhvr>
                                        <p:cTn id="33" dur="500"/>
                                        <p:tgtEl>
                                          <p:spTgt spid="272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0" grpId="0" animBg="1"/>
      <p:bldP spid="272392" grpId="0" animBg="1"/>
      <p:bldP spid="272393" grpId="0" animBg="1"/>
      <p:bldP spid="27239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74675" y="304800"/>
            <a:ext cx="8264525" cy="1216025"/>
          </a:xfrm>
        </p:spPr>
        <p:txBody>
          <a:bodyPr/>
          <a:lstStyle/>
          <a:p>
            <a:pPr eaLnBrk="1" hangingPunct="1"/>
            <a:r>
              <a:rPr lang="zh-CN" altLang="en-US" sz="3400" dirty="0" smtClean="0"/>
              <a:t>附讲</a:t>
            </a:r>
            <a:r>
              <a:rPr lang="en-US" altLang="zh-CN" sz="3400" dirty="0" smtClean="0"/>
              <a:t>:</a:t>
            </a:r>
            <a:r>
              <a:rPr lang="en-US" altLang="zh-CN" sz="3400" dirty="0" err="1" smtClean="0"/>
              <a:t>Javascript</a:t>
            </a:r>
            <a:r>
              <a:rPr lang="zh-CN" altLang="en-US" sz="3400" dirty="0" smtClean="0"/>
              <a:t>保留字</a:t>
            </a:r>
            <a:r>
              <a:rPr lang="en-US" altLang="zh-CN" sz="3400" dirty="0" smtClean="0"/>
              <a:t>(</a:t>
            </a:r>
            <a:r>
              <a:rPr lang="en-US" altLang="zh-CN" sz="3400" dirty="0" err="1" smtClean="0"/>
              <a:t>ECMAScript</a:t>
            </a:r>
            <a:r>
              <a:rPr lang="en-US" altLang="zh-CN" sz="3400" dirty="0" smtClean="0"/>
              <a:t> V3) </a:t>
            </a:r>
          </a:p>
        </p:txBody>
      </p:sp>
      <p:sp>
        <p:nvSpPr>
          <p:cNvPr id="47107" name="Rectangle 3"/>
          <p:cNvSpPr>
            <a:spLocks noGrp="1" noChangeArrowheads="1"/>
          </p:cNvSpPr>
          <p:nvPr>
            <p:ph type="body" idx="1"/>
          </p:nvPr>
        </p:nvSpPr>
        <p:spPr>
          <a:xfrm>
            <a:off x="566738" y="1752600"/>
            <a:ext cx="8001000" cy="1371600"/>
          </a:xfrm>
        </p:spPr>
        <p:txBody>
          <a:bodyPr/>
          <a:lstStyle/>
          <a:p>
            <a:pPr eaLnBrk="1" hangingPunct="1"/>
            <a:r>
              <a:rPr lang="zh-CN" altLang="en-US" dirty="0" smtClean="0"/>
              <a:t>保留字不能被用作标识符</a:t>
            </a:r>
            <a:r>
              <a:rPr lang="en-US" altLang="zh-CN" dirty="0" smtClean="0"/>
              <a:t>(</a:t>
            </a:r>
            <a:r>
              <a:rPr lang="zh-CN" altLang="en-US" dirty="0" smtClean="0"/>
              <a:t>变量名、函数名以及循环标记</a:t>
            </a:r>
            <a:r>
              <a:rPr lang="en-US" altLang="zh-CN" dirty="0" smtClean="0"/>
              <a:t>)</a:t>
            </a:r>
          </a:p>
        </p:txBody>
      </p:sp>
      <p:pic>
        <p:nvPicPr>
          <p:cNvPr id="47108" name="Picture 4" descr="KTE1T(L8FREGFIYDTB$S(3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2743200"/>
            <a:ext cx="3352800" cy="213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09" name="Picture 5" descr="V17%_~C0(J$[WSLDV}5D`BA"/>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24400" y="2743200"/>
            <a:ext cx="3733800"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10" name="Rectangle 6"/>
          <p:cNvSpPr>
            <a:spLocks noChangeArrowheads="1"/>
          </p:cNvSpPr>
          <p:nvPr/>
        </p:nvSpPr>
        <p:spPr bwMode="auto">
          <a:xfrm>
            <a:off x="533400" y="4800600"/>
            <a:ext cx="80010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None/>
            </a:pPr>
            <a:endParaRPr lang="zh-CN" altLang="zh-CN" sz="3000" b="0">
              <a:solidFill>
                <a:schemeClr val="tx1"/>
              </a:solidFill>
              <a:latin typeface="Verdana" pitchFamily="34" charset="0"/>
              <a:ea typeface="宋体" pitchFamily="2" charset="-122"/>
            </a:endParaRPr>
          </a:p>
        </p:txBody>
      </p:sp>
      <p:sp>
        <p:nvSpPr>
          <p:cNvPr id="47111" name="Rectangle 7"/>
          <p:cNvSpPr>
            <a:spLocks noChangeArrowheads="1"/>
          </p:cNvSpPr>
          <p:nvPr/>
        </p:nvSpPr>
        <p:spPr bwMode="auto">
          <a:xfrm>
            <a:off x="304800" y="4800600"/>
            <a:ext cx="23622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None/>
            </a:pPr>
            <a:endParaRPr lang="zh-CN" altLang="zh-CN" sz="3000" b="0">
              <a:solidFill>
                <a:schemeClr val="tx1"/>
              </a:solidFill>
              <a:latin typeface="Verdana" pitchFamily="34" charset="0"/>
              <a:ea typeface="宋体" pitchFamily="2" charset="-122"/>
            </a:endParaRPr>
          </a:p>
        </p:txBody>
      </p:sp>
      <p:sp>
        <p:nvSpPr>
          <p:cNvPr id="47112" name="Rectangle 8"/>
          <p:cNvSpPr>
            <a:spLocks noChangeArrowheads="1"/>
          </p:cNvSpPr>
          <p:nvPr/>
        </p:nvSpPr>
        <p:spPr bwMode="auto">
          <a:xfrm>
            <a:off x="685800" y="4724400"/>
            <a:ext cx="80010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Char char="o"/>
            </a:pPr>
            <a:endParaRPr lang="zh-CN" altLang="zh-CN" sz="3000" b="0">
              <a:solidFill>
                <a:schemeClr val="tx1"/>
              </a:solidFill>
              <a:latin typeface="Verdana" pitchFamily="34" charset="0"/>
              <a:ea typeface="宋体" pitchFamily="2" charset="-122"/>
            </a:endParaRPr>
          </a:p>
        </p:txBody>
      </p:sp>
      <p:sp>
        <p:nvSpPr>
          <p:cNvPr id="47113" name="Rectangle 9"/>
          <p:cNvSpPr>
            <a:spLocks noChangeArrowheads="1"/>
          </p:cNvSpPr>
          <p:nvPr/>
        </p:nvSpPr>
        <p:spPr bwMode="auto">
          <a:xfrm>
            <a:off x="685800" y="4876800"/>
            <a:ext cx="37338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None/>
            </a:pPr>
            <a:r>
              <a:rPr lang="en-US" altLang="zh-CN" sz="3000" b="0">
                <a:solidFill>
                  <a:schemeClr val="tx1"/>
                </a:solidFill>
                <a:latin typeface="Verdana" pitchFamily="34" charset="0"/>
                <a:ea typeface="宋体" pitchFamily="2" charset="-122"/>
              </a:rPr>
              <a:t>Javascript</a:t>
            </a:r>
            <a:r>
              <a:rPr lang="zh-CN" altLang="en-US" sz="3000" b="0">
                <a:solidFill>
                  <a:schemeClr val="tx1"/>
                </a:solidFill>
                <a:latin typeface="Verdana" pitchFamily="34" charset="0"/>
                <a:ea typeface="宋体" pitchFamily="2" charset="-122"/>
              </a:rPr>
              <a:t>保留字表</a:t>
            </a:r>
          </a:p>
        </p:txBody>
      </p:sp>
      <p:sp>
        <p:nvSpPr>
          <p:cNvPr id="47114" name="Rectangle 10"/>
          <p:cNvSpPr>
            <a:spLocks noChangeArrowheads="1"/>
          </p:cNvSpPr>
          <p:nvPr/>
        </p:nvSpPr>
        <p:spPr bwMode="auto">
          <a:xfrm>
            <a:off x="4572000" y="4876800"/>
            <a:ext cx="4419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None/>
            </a:pPr>
            <a:r>
              <a:rPr lang="en-US" altLang="zh-CN" sz="3000" b="0">
                <a:solidFill>
                  <a:schemeClr val="tx1"/>
                </a:solidFill>
                <a:latin typeface="Verdana" pitchFamily="34" charset="0"/>
                <a:ea typeface="宋体" pitchFamily="2" charset="-122"/>
              </a:rPr>
              <a:t>Javascript</a:t>
            </a:r>
            <a:r>
              <a:rPr lang="zh-CN" altLang="en-US" sz="3000" b="0">
                <a:solidFill>
                  <a:schemeClr val="tx1"/>
                </a:solidFill>
                <a:latin typeface="Verdana" pitchFamily="34" charset="0"/>
                <a:ea typeface="宋体" pitchFamily="2" charset="-122"/>
              </a:rPr>
              <a:t>扩展保留字表</a:t>
            </a:r>
          </a:p>
        </p:txBody>
      </p:sp>
    </p:spTree>
    <p:extLst>
      <p:ext uri="{BB962C8B-B14F-4D97-AF65-F5344CB8AC3E}">
        <p14:creationId xmlns="" xmlns:p14="http://schemas.microsoft.com/office/powerpoint/2010/main" val="2216611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变量的声明与使用</a:t>
            </a:r>
          </a:p>
        </p:txBody>
      </p:sp>
      <p:sp>
        <p:nvSpPr>
          <p:cNvPr id="273411" name="Rectangle 3"/>
          <p:cNvSpPr>
            <a:spLocks noGrp="1" noChangeArrowheads="1"/>
          </p:cNvSpPr>
          <p:nvPr>
            <p:ph type="body" idx="1"/>
          </p:nvPr>
        </p:nvSpPr>
        <p:spPr>
          <a:xfrm>
            <a:off x="395288" y="1752600"/>
            <a:ext cx="8380412" cy="4781550"/>
          </a:xfrm>
        </p:spPr>
        <p:txBody>
          <a:bodyPr lIns="90178" tIns="45089" rIns="90178" bIns="45089"/>
          <a:lstStyle/>
          <a:p>
            <a:pPr marL="222250" indent="-222250"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600" b="1" smtClean="0"/>
              <a:t>变量申明语句</a:t>
            </a:r>
          </a:p>
          <a:p>
            <a:pPr marL="681038" lvl="1" indent="-223838"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100" b="1" smtClean="0"/>
              <a:t>var a;</a:t>
            </a:r>
          </a:p>
          <a:p>
            <a:pPr marL="681038" lvl="1" indent="-223838"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100" b="1" smtClean="0"/>
              <a:t>var x,y;</a:t>
            </a:r>
          </a:p>
          <a:p>
            <a:pPr marL="222250" indent="-222250"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600" b="1" smtClean="0"/>
              <a:t>变量赋值语句</a:t>
            </a:r>
          </a:p>
          <a:p>
            <a:pPr marL="681038" lvl="1" indent="-223838"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100" b="1" smtClean="0"/>
              <a:t>a=1;</a:t>
            </a:r>
          </a:p>
          <a:p>
            <a:pPr marL="681038" lvl="1" indent="-223838"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100" b="1" smtClean="0"/>
              <a:t>x="hello,how are you!";</a:t>
            </a:r>
          </a:p>
          <a:p>
            <a:pPr marL="681038" lvl="1" indent="-223838"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100" b="1" smtClean="0"/>
              <a:t>y=x;</a:t>
            </a:r>
          </a:p>
          <a:p>
            <a:pPr marL="222250" indent="-222250" defTabSz="449263" eaLnBrk="1" hangingPunct="1">
              <a:lnSpc>
                <a:spcPct val="8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600" b="1" smtClean="0"/>
              <a:t>变量的调用</a:t>
            </a:r>
          </a:p>
          <a:p>
            <a:pPr marL="681038" lvl="1" indent="-223838" defTabSz="449263" eaLnBrk="1" hangingPunct="1">
              <a:lnSpc>
                <a:spcPct val="88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200" b="1" smtClean="0">
                <a:latin typeface="Arial" charset="0"/>
              </a:rPr>
              <a:t>…</a:t>
            </a:r>
            <a:endParaRPr lang="en-GB" altLang="zh-CN" sz="2200" b="1" smtClean="0"/>
          </a:p>
          <a:p>
            <a:pPr marL="681038" lvl="1" indent="-223838" defTabSz="449263" eaLnBrk="1" hangingPunct="1">
              <a:lnSpc>
                <a:spcPct val="88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200" b="1" smtClean="0"/>
              <a:t>alert(a);</a:t>
            </a:r>
          </a:p>
          <a:p>
            <a:pPr marL="681038" lvl="1" indent="-223838" defTabSz="449263" eaLnBrk="1" hangingPunct="1">
              <a:lnSpc>
                <a:spcPct val="88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200" b="1" smtClean="0"/>
              <a:t>document.write("Tom,"+x);</a:t>
            </a:r>
          </a:p>
          <a:p>
            <a:pPr marL="681038" lvl="1" indent="-223838" defTabSz="449263" eaLnBrk="1" hangingPunct="1">
              <a:lnSpc>
                <a:spcPct val="88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200" b="1" smtClean="0">
                <a:latin typeface="Arial" charset="0"/>
              </a:rPr>
              <a:t>…</a:t>
            </a:r>
            <a:endParaRPr lang="en-GB" altLang="zh-CN" sz="2200" b="1" smtClean="0"/>
          </a:p>
        </p:txBody>
      </p:sp>
      <p:sp>
        <p:nvSpPr>
          <p:cNvPr id="273412" name="Text Box 4"/>
          <p:cNvSpPr txBox="1">
            <a:spLocks noChangeArrowheads="1"/>
          </p:cNvSpPr>
          <p:nvPr/>
        </p:nvSpPr>
        <p:spPr bwMode="auto">
          <a:xfrm>
            <a:off x="3633788" y="1916113"/>
            <a:ext cx="3600450" cy="442912"/>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C0C0C0"/>
                </a:solidFill>
                <a:latin typeface="Arial Narrow" pitchFamily="34" charset="0"/>
                <a:ea typeface="宋体" pitchFamily="2" charset="-122"/>
              </a:rPr>
              <a:t>允许一次定义多个变量</a:t>
            </a:r>
          </a:p>
        </p:txBody>
      </p:sp>
      <p:sp>
        <p:nvSpPr>
          <p:cNvPr id="273413" name="Freeform 5"/>
          <p:cNvSpPr>
            <a:spLocks/>
          </p:cNvSpPr>
          <p:nvPr/>
        </p:nvSpPr>
        <p:spPr bwMode="auto">
          <a:xfrm rot="20493903" flipV="1">
            <a:off x="2354263" y="2393950"/>
            <a:ext cx="1128712" cy="74613"/>
          </a:xfrm>
          <a:custGeom>
            <a:avLst/>
            <a:gdLst>
              <a:gd name="T0" fmla="*/ 0 w 2634"/>
              <a:gd name="T1" fmla="*/ 0 h 1"/>
              <a:gd name="T2" fmla="*/ 1128283 w 2634"/>
              <a:gd name="T3" fmla="*/ 0 h 1"/>
              <a:gd name="T4" fmla="*/ 0 60000 65536"/>
              <a:gd name="T5" fmla="*/ 0 60000 65536"/>
              <a:gd name="T6" fmla="*/ 0 w 2634"/>
              <a:gd name="T7" fmla="*/ 0 h 1"/>
              <a:gd name="T8" fmla="*/ 2634 w 2634"/>
              <a:gd name="T9" fmla="*/ 1 h 1"/>
            </a:gdLst>
            <a:ahLst/>
            <a:cxnLst>
              <a:cxn ang="T4">
                <a:pos x="T0" y="T1"/>
              </a:cxn>
              <a:cxn ang="T5">
                <a:pos x="T2" y="T3"/>
              </a:cxn>
            </a:cxnLst>
            <a:rect l="T6" t="T7" r="T8" b="T9"/>
            <a:pathLst>
              <a:path w="2634" h="1">
                <a:moveTo>
                  <a:pt x="0" y="0"/>
                </a:moveTo>
                <a:lnTo>
                  <a:pt x="2633" y="0"/>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3414" name="Text Box 6"/>
          <p:cNvSpPr txBox="1">
            <a:spLocks noChangeArrowheads="1"/>
          </p:cNvSpPr>
          <p:nvPr/>
        </p:nvSpPr>
        <p:spPr bwMode="auto">
          <a:xfrm>
            <a:off x="3633788" y="1196975"/>
            <a:ext cx="3600450" cy="442913"/>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C0C0C0"/>
                </a:solidFill>
                <a:latin typeface="Arial Narrow" pitchFamily="34" charset="0"/>
                <a:ea typeface="宋体" pitchFamily="2" charset="-122"/>
              </a:rPr>
              <a:t>不需要指定变量类型</a:t>
            </a:r>
          </a:p>
        </p:txBody>
      </p:sp>
      <p:sp>
        <p:nvSpPr>
          <p:cNvPr id="273415" name="Freeform 7"/>
          <p:cNvSpPr>
            <a:spLocks/>
          </p:cNvSpPr>
          <p:nvPr/>
        </p:nvSpPr>
        <p:spPr bwMode="auto">
          <a:xfrm>
            <a:off x="2484438" y="1484313"/>
            <a:ext cx="1079500" cy="288925"/>
          </a:xfrm>
          <a:custGeom>
            <a:avLst/>
            <a:gdLst>
              <a:gd name="T0" fmla="*/ 0 w 3044"/>
              <a:gd name="T1" fmla="*/ 288570 h 813"/>
              <a:gd name="T2" fmla="*/ 1079145 w 3044"/>
              <a:gd name="T3" fmla="*/ 0 h 813"/>
              <a:gd name="T4" fmla="*/ 0 60000 65536"/>
              <a:gd name="T5" fmla="*/ 0 60000 65536"/>
              <a:gd name="T6" fmla="*/ 0 w 3044"/>
              <a:gd name="T7" fmla="*/ 0 h 813"/>
              <a:gd name="T8" fmla="*/ 3044 w 3044"/>
              <a:gd name="T9" fmla="*/ 813 h 813"/>
            </a:gdLst>
            <a:ahLst/>
            <a:cxnLst>
              <a:cxn ang="T4">
                <a:pos x="T0" y="T1"/>
              </a:cxn>
              <a:cxn ang="T5">
                <a:pos x="T2" y="T3"/>
              </a:cxn>
            </a:cxnLst>
            <a:rect l="T6" t="T7" r="T8" b="T9"/>
            <a:pathLst>
              <a:path w="3044" h="813">
                <a:moveTo>
                  <a:pt x="0" y="812"/>
                </a:moveTo>
                <a:lnTo>
                  <a:pt x="3043" y="0"/>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3416" name="Text Box 8"/>
          <p:cNvSpPr txBox="1">
            <a:spLocks noChangeArrowheads="1"/>
          </p:cNvSpPr>
          <p:nvPr/>
        </p:nvSpPr>
        <p:spPr bwMode="auto">
          <a:xfrm>
            <a:off x="5075238" y="2708275"/>
            <a:ext cx="2160587" cy="442913"/>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C0C0C0"/>
                </a:solidFill>
                <a:latin typeface="Arial Narrow" pitchFamily="34" charset="0"/>
                <a:ea typeface="宋体" pitchFamily="2" charset="-122"/>
              </a:rPr>
              <a:t>赋值为数值</a:t>
            </a:r>
          </a:p>
        </p:txBody>
      </p:sp>
      <p:sp>
        <p:nvSpPr>
          <p:cNvPr id="273417" name="Freeform 9"/>
          <p:cNvSpPr>
            <a:spLocks/>
          </p:cNvSpPr>
          <p:nvPr/>
        </p:nvSpPr>
        <p:spPr bwMode="auto">
          <a:xfrm rot="21112074" flipV="1">
            <a:off x="2743200" y="2997200"/>
            <a:ext cx="2189163" cy="203200"/>
          </a:xfrm>
          <a:custGeom>
            <a:avLst/>
            <a:gdLst>
              <a:gd name="T0" fmla="*/ 0 w 6695"/>
              <a:gd name="T1" fmla="*/ 0 h 1"/>
              <a:gd name="T2" fmla="*/ 2188836 w 6695"/>
              <a:gd name="T3" fmla="*/ 0 h 1"/>
              <a:gd name="T4" fmla="*/ 0 60000 65536"/>
              <a:gd name="T5" fmla="*/ 0 60000 65536"/>
              <a:gd name="T6" fmla="*/ 0 w 6695"/>
              <a:gd name="T7" fmla="*/ 0 h 1"/>
              <a:gd name="T8" fmla="*/ 6695 w 6695"/>
              <a:gd name="T9" fmla="*/ 1 h 1"/>
            </a:gdLst>
            <a:ahLst/>
            <a:cxnLst>
              <a:cxn ang="T4">
                <a:pos x="T0" y="T1"/>
              </a:cxn>
              <a:cxn ang="T5">
                <a:pos x="T2" y="T3"/>
              </a:cxn>
            </a:cxnLst>
            <a:rect l="T6" t="T7" r="T8" b="T9"/>
            <a:pathLst>
              <a:path w="6695" h="1">
                <a:moveTo>
                  <a:pt x="0" y="0"/>
                </a:moveTo>
                <a:lnTo>
                  <a:pt x="6694" y="0"/>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3418" name="Text Box 10"/>
          <p:cNvSpPr txBox="1">
            <a:spLocks noChangeArrowheads="1"/>
          </p:cNvSpPr>
          <p:nvPr/>
        </p:nvSpPr>
        <p:spPr bwMode="auto">
          <a:xfrm>
            <a:off x="5075238" y="3355975"/>
            <a:ext cx="2160587" cy="442913"/>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C0C0C0"/>
                </a:solidFill>
                <a:latin typeface="Arial Narrow" pitchFamily="34" charset="0"/>
                <a:ea typeface="宋体" pitchFamily="2" charset="-122"/>
              </a:rPr>
              <a:t>赋值为字符串</a:t>
            </a:r>
          </a:p>
        </p:txBody>
      </p:sp>
      <p:sp>
        <p:nvSpPr>
          <p:cNvPr id="273419" name="Freeform 11"/>
          <p:cNvSpPr>
            <a:spLocks/>
          </p:cNvSpPr>
          <p:nvPr/>
        </p:nvSpPr>
        <p:spPr bwMode="auto">
          <a:xfrm>
            <a:off x="3946525" y="3581400"/>
            <a:ext cx="1082675" cy="1588"/>
          </a:xfrm>
          <a:custGeom>
            <a:avLst/>
            <a:gdLst>
              <a:gd name="T0" fmla="*/ 0 w 3048"/>
              <a:gd name="T1" fmla="*/ 0 h 1"/>
              <a:gd name="T2" fmla="*/ 1082320 w 3048"/>
              <a:gd name="T3" fmla="*/ 0 h 1"/>
              <a:gd name="T4" fmla="*/ 0 60000 65536"/>
              <a:gd name="T5" fmla="*/ 0 60000 65536"/>
              <a:gd name="T6" fmla="*/ 0 w 3048"/>
              <a:gd name="T7" fmla="*/ 0 h 1"/>
              <a:gd name="T8" fmla="*/ 3048 w 3048"/>
              <a:gd name="T9" fmla="*/ 1 h 1"/>
            </a:gdLst>
            <a:ahLst/>
            <a:cxnLst>
              <a:cxn ang="T4">
                <a:pos x="T0" y="T1"/>
              </a:cxn>
              <a:cxn ang="T5">
                <a:pos x="T2" y="T3"/>
              </a:cxn>
            </a:cxnLst>
            <a:rect l="T6" t="T7" r="T8" b="T9"/>
            <a:pathLst>
              <a:path w="3048" h="1">
                <a:moveTo>
                  <a:pt x="0" y="0"/>
                </a:moveTo>
                <a:lnTo>
                  <a:pt x="3047" y="0"/>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73420" name="Text Box 12"/>
          <p:cNvSpPr txBox="1">
            <a:spLocks noChangeArrowheads="1"/>
          </p:cNvSpPr>
          <p:nvPr/>
        </p:nvSpPr>
        <p:spPr bwMode="auto">
          <a:xfrm>
            <a:off x="4425950" y="4325938"/>
            <a:ext cx="2808288" cy="474662"/>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C0C0C0"/>
                </a:solidFill>
                <a:latin typeface="Arial Narrow" pitchFamily="34" charset="0"/>
                <a:ea typeface="宋体" pitchFamily="2" charset="-122"/>
              </a:rPr>
              <a:t>赋值为另一个变量</a:t>
            </a:r>
          </a:p>
        </p:txBody>
      </p:sp>
      <p:sp>
        <p:nvSpPr>
          <p:cNvPr id="273421" name="Freeform 13"/>
          <p:cNvSpPr>
            <a:spLocks/>
          </p:cNvSpPr>
          <p:nvPr/>
        </p:nvSpPr>
        <p:spPr bwMode="auto">
          <a:xfrm>
            <a:off x="2484438" y="4206875"/>
            <a:ext cx="1800225" cy="288925"/>
          </a:xfrm>
          <a:custGeom>
            <a:avLst/>
            <a:gdLst>
              <a:gd name="T0" fmla="*/ 0 w 5072"/>
              <a:gd name="T1" fmla="*/ 0 h 812"/>
              <a:gd name="T2" fmla="*/ 1799870 w 5072"/>
              <a:gd name="T3" fmla="*/ 288569 h 812"/>
              <a:gd name="T4" fmla="*/ 0 60000 65536"/>
              <a:gd name="T5" fmla="*/ 0 60000 65536"/>
              <a:gd name="T6" fmla="*/ 0 w 5072"/>
              <a:gd name="T7" fmla="*/ 0 h 812"/>
              <a:gd name="T8" fmla="*/ 5072 w 5072"/>
              <a:gd name="T9" fmla="*/ 812 h 812"/>
            </a:gdLst>
            <a:ahLst/>
            <a:cxnLst>
              <a:cxn ang="T4">
                <a:pos x="T0" y="T1"/>
              </a:cxn>
              <a:cxn ang="T5">
                <a:pos x="T2" y="T3"/>
              </a:cxn>
            </a:cxnLst>
            <a:rect l="T6" t="T7" r="T8" b="T9"/>
            <a:pathLst>
              <a:path w="5072" h="812">
                <a:moveTo>
                  <a:pt x="0" y="0"/>
                </a:moveTo>
                <a:lnTo>
                  <a:pt x="5071" y="811"/>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23360979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p:cTn id="7" dur="500" fill="hold"/>
                                        <p:tgtEl>
                                          <p:spTgt spid="273411"/>
                                        </p:tgtEl>
                                        <p:attrNameLst>
                                          <p:attrName>ppt_x</p:attrName>
                                        </p:attrNameLst>
                                      </p:cBhvr>
                                      <p:tavLst>
                                        <p:tav tm="100000">
                                          <p:val>
                                            <p:strVal val="#ppt_x"/>
                                          </p:val>
                                        </p:tav>
                                        <p:tav>
                                          <p:val>
                                            <p:strVal val="#ppt_x"/>
                                          </p:val>
                                        </p:tav>
                                      </p:tavLst>
                                    </p:anim>
                                    <p:anim calcmode="lin" valueType="num">
                                      <p:cBhvr>
                                        <p:cTn id="8" dur="500" fill="hold"/>
                                        <p:tgtEl>
                                          <p:spTgt spid="273411"/>
                                        </p:tgtEl>
                                        <p:attrNameLst>
                                          <p:attrName>ppt_y</p:attrName>
                                        </p:attrNameLst>
                                      </p:cBhvr>
                                      <p:tavLst>
                                        <p:tav tm="100000">
                                          <p:val>
                                            <p:strVal val="1+#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73415"/>
                                        </p:tgtEl>
                                        <p:attrNameLst>
                                          <p:attrName>style.visibility</p:attrName>
                                        </p:attrNameLst>
                                      </p:cBhvr>
                                      <p:to>
                                        <p:strVal val="visible"/>
                                      </p:to>
                                    </p:set>
                                    <p:animEffect transition="in" filter="blinds(horizontal)">
                                      <p:cBhvr>
                                        <p:cTn id="13" dur="500"/>
                                        <p:tgtEl>
                                          <p:spTgt spid="273415"/>
                                        </p:tgtEl>
                                      </p:cBhvr>
                                    </p:animEffect>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273414"/>
                                        </p:tgtEl>
                                        <p:attrNameLst>
                                          <p:attrName>style.visibility</p:attrName>
                                        </p:attrNameLst>
                                      </p:cBhvr>
                                      <p:to>
                                        <p:strVal val="visible"/>
                                      </p:to>
                                    </p:set>
                                    <p:animEffect transition="in" filter="blinds(horizontal)">
                                      <p:cBhvr>
                                        <p:cTn id="17" dur="500"/>
                                        <p:tgtEl>
                                          <p:spTgt spid="2734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3413"/>
                                        </p:tgtEl>
                                        <p:attrNameLst>
                                          <p:attrName>style.visibility</p:attrName>
                                        </p:attrNameLst>
                                      </p:cBhvr>
                                      <p:to>
                                        <p:strVal val="visible"/>
                                      </p:to>
                                    </p:set>
                                    <p:animEffect transition="in" filter="blinds(horizontal)">
                                      <p:cBhvr>
                                        <p:cTn id="22" dur="500"/>
                                        <p:tgtEl>
                                          <p:spTgt spid="273413"/>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73412"/>
                                        </p:tgtEl>
                                        <p:attrNameLst>
                                          <p:attrName>style.visibility</p:attrName>
                                        </p:attrNameLst>
                                      </p:cBhvr>
                                      <p:to>
                                        <p:strVal val="visible"/>
                                      </p:to>
                                    </p:set>
                                    <p:animEffect transition="in" filter="blinds(horizontal)">
                                      <p:cBhvr>
                                        <p:cTn id="26" dur="500"/>
                                        <p:tgtEl>
                                          <p:spTgt spid="2734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73417"/>
                                        </p:tgtEl>
                                        <p:attrNameLst>
                                          <p:attrName>style.visibility</p:attrName>
                                        </p:attrNameLst>
                                      </p:cBhvr>
                                      <p:to>
                                        <p:strVal val="visible"/>
                                      </p:to>
                                    </p:set>
                                    <p:animEffect transition="in" filter="blinds(horizontal)">
                                      <p:cBhvr>
                                        <p:cTn id="31" dur="500"/>
                                        <p:tgtEl>
                                          <p:spTgt spid="273417"/>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273416"/>
                                        </p:tgtEl>
                                        <p:attrNameLst>
                                          <p:attrName>style.visibility</p:attrName>
                                        </p:attrNameLst>
                                      </p:cBhvr>
                                      <p:to>
                                        <p:strVal val="visible"/>
                                      </p:to>
                                    </p:set>
                                    <p:animEffect transition="in" filter="blinds(horizontal)">
                                      <p:cBhvr>
                                        <p:cTn id="35" dur="500"/>
                                        <p:tgtEl>
                                          <p:spTgt spid="2734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73419"/>
                                        </p:tgtEl>
                                        <p:attrNameLst>
                                          <p:attrName>style.visibility</p:attrName>
                                        </p:attrNameLst>
                                      </p:cBhvr>
                                      <p:to>
                                        <p:strVal val="visible"/>
                                      </p:to>
                                    </p:set>
                                    <p:animEffect transition="in" filter="blinds(horizontal)">
                                      <p:cBhvr>
                                        <p:cTn id="40" dur="500"/>
                                        <p:tgtEl>
                                          <p:spTgt spid="273419"/>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73418"/>
                                        </p:tgtEl>
                                        <p:attrNameLst>
                                          <p:attrName>style.visibility</p:attrName>
                                        </p:attrNameLst>
                                      </p:cBhvr>
                                      <p:to>
                                        <p:strVal val="visible"/>
                                      </p:to>
                                    </p:set>
                                    <p:animEffect transition="in" filter="blinds(horizontal)">
                                      <p:cBhvr>
                                        <p:cTn id="44" dur="500"/>
                                        <p:tgtEl>
                                          <p:spTgt spid="2734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3421"/>
                                        </p:tgtEl>
                                        <p:attrNameLst>
                                          <p:attrName>style.visibility</p:attrName>
                                        </p:attrNameLst>
                                      </p:cBhvr>
                                      <p:to>
                                        <p:strVal val="visible"/>
                                      </p:to>
                                    </p:set>
                                    <p:animEffect transition="in" filter="blinds(horizontal)">
                                      <p:cBhvr>
                                        <p:cTn id="49" dur="500"/>
                                        <p:tgtEl>
                                          <p:spTgt spid="273421"/>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273420"/>
                                        </p:tgtEl>
                                        <p:attrNameLst>
                                          <p:attrName>style.visibility</p:attrName>
                                        </p:attrNameLst>
                                      </p:cBhvr>
                                      <p:to>
                                        <p:strVal val="visible"/>
                                      </p:to>
                                    </p:set>
                                    <p:animEffect transition="in" filter="blinds(horizontal)">
                                      <p:cBhvr>
                                        <p:cTn id="53" dur="500"/>
                                        <p:tgtEl>
                                          <p:spTgt spid="273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nimBg="1"/>
      <p:bldP spid="273415" grpId="0" animBg="1"/>
      <p:bldP spid="273417" grpId="0" animBg="1"/>
      <p:bldP spid="273419" grpId="0" animBg="1"/>
      <p:bldP spid="2734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运算符</a:t>
            </a:r>
          </a:p>
        </p:txBody>
      </p:sp>
      <p:sp>
        <p:nvSpPr>
          <p:cNvPr id="49155" name="Rectangle 3"/>
          <p:cNvSpPr>
            <a:spLocks noGrp="1" noChangeArrowheads="1"/>
          </p:cNvSpPr>
          <p:nvPr>
            <p:ph type="body" idx="1"/>
          </p:nvPr>
        </p:nvSpPr>
        <p:spPr/>
        <p:txBody>
          <a:bodyPr/>
          <a:lstStyle/>
          <a:p>
            <a:pPr eaLnBrk="1" hangingPunct="1"/>
            <a:r>
              <a:rPr lang="en-US" altLang="zh-CN" smtClean="0"/>
              <a:t>JS</a:t>
            </a:r>
            <a:r>
              <a:rPr lang="zh-CN" altLang="en-US" smtClean="0"/>
              <a:t>运算符按操作数可以分为单目运算符、双目运算符、多目运算符三种。</a:t>
            </a:r>
          </a:p>
          <a:p>
            <a:pPr eaLnBrk="1" hangingPunct="1"/>
            <a:r>
              <a:rPr lang="zh-CN" altLang="en-US" smtClean="0"/>
              <a:t>按运算类型可以分为算术运算符、比较运算符、赋值运算符、逻辑运算符、条件运算符。</a:t>
            </a:r>
          </a:p>
        </p:txBody>
      </p:sp>
    </p:spTree>
    <p:extLst>
      <p:ext uri="{BB962C8B-B14F-4D97-AF65-F5344CB8AC3E}">
        <p14:creationId xmlns="" xmlns:p14="http://schemas.microsoft.com/office/powerpoint/2010/main" val="12183698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8"/>
          <p:cNvSpPr>
            <a:spLocks noGrp="1" noChangeArrowheads="1"/>
          </p:cNvSpPr>
          <p:nvPr>
            <p:ph type="title"/>
          </p:nvPr>
        </p:nvSpPr>
        <p:spPr/>
        <p:txBody>
          <a:bodyPr/>
          <a:lstStyle/>
          <a:p>
            <a:pPr eaLnBrk="1" hangingPunct="1"/>
            <a:r>
              <a:rPr lang="zh-CN" altLang="en-US" smtClean="0"/>
              <a:t>算术运算符</a:t>
            </a:r>
          </a:p>
        </p:txBody>
      </p:sp>
      <p:graphicFrame>
        <p:nvGraphicFramePr>
          <p:cNvPr id="214056" name="Group 40"/>
          <p:cNvGraphicFramePr>
            <a:graphicFrameLocks noGrp="1"/>
          </p:cNvGraphicFramePr>
          <p:nvPr>
            <p:ph idx="1"/>
          </p:nvPr>
        </p:nvGraphicFramePr>
        <p:xfrm>
          <a:off x="566738" y="1752600"/>
          <a:ext cx="8001000" cy="4497070"/>
        </p:xfrm>
        <a:graphic>
          <a:graphicData uri="http://schemas.openxmlformats.org/drawingml/2006/table">
            <a:tbl>
              <a:tblPr/>
              <a:tblGrid>
                <a:gridCol w="1220787"/>
                <a:gridCol w="4157663"/>
                <a:gridCol w="2622550"/>
              </a:tblGrid>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运算符</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说明</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示例</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加法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 5 + 8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减法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 8 </a:t>
                      </a:r>
                      <a:r>
                        <a:rPr kumimoji="0" lang="en-US" altLang="zh-CN" sz="2200" b="1" i="0" u="none" strike="noStrike" cap="none" normalizeH="0" baseline="0" smtClean="0">
                          <a:ln>
                            <a:noFill/>
                          </a:ln>
                          <a:solidFill>
                            <a:schemeClr val="folHlink"/>
                          </a:solidFill>
                          <a:effectLst/>
                          <a:latin typeface="Arial" charset="0"/>
                          <a:ea typeface="宋体" pitchFamily="2" charset="-122"/>
                          <a:cs typeface="Times New Roman" pitchFamily="18" charset="0"/>
                        </a:rPr>
                        <a:t>–</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除法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 20 /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乘法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 5*19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余数 </a:t>
                      </a:r>
                      <a:r>
                        <a:rPr kumimoji="0" lang="en-US" altLang="zh-CN" sz="2200" b="1" i="0" u="none" strike="noStrike" cap="none" normalizeH="0" baseline="0" smtClean="0">
                          <a:ln>
                            <a:noFill/>
                          </a:ln>
                          <a:solidFill>
                            <a:schemeClr val="folHlink"/>
                          </a:solidFill>
                          <a:effectLst/>
                          <a:latin typeface="Arial" charset="0"/>
                          <a:ea typeface="宋体" pitchFamily="2" charset="-122"/>
                          <a:cs typeface="Times New Roman" pitchFamily="18" charset="0"/>
                        </a:rPr>
                        <a:t>–</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除法运算的余数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10 % 3 =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19367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一元递增。此运算符只计算一个操作数。操作数的值增加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1</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。返回的值取决于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运算符是位于操作数之前还是之后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返回递增后的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值。</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返回递增前的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142967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14056"/>
                                        </p:tgtEl>
                                        <p:attrNameLst>
                                          <p:attrName>style.visibility</p:attrName>
                                        </p:attrNameLst>
                                      </p:cBhvr>
                                      <p:to>
                                        <p:strVal val="visible"/>
                                      </p:to>
                                    </p:set>
                                    <p:anim calcmode="lin" valueType="num">
                                      <p:cBhvr>
                                        <p:cTn id="7" dur="500" fill="hold"/>
                                        <p:tgtEl>
                                          <p:spTgt spid="214056"/>
                                        </p:tgtEl>
                                        <p:attrNameLst>
                                          <p:attrName>ppt_w</p:attrName>
                                        </p:attrNameLst>
                                      </p:cBhvr>
                                      <p:tavLst>
                                        <p:tav tm="0">
                                          <p:val>
                                            <p:fltVal val="0"/>
                                          </p:val>
                                        </p:tav>
                                        <p:tav tm="100000">
                                          <p:val>
                                            <p:strVal val="#ppt_w"/>
                                          </p:val>
                                        </p:tav>
                                      </p:tavLst>
                                    </p:anim>
                                    <p:anim calcmode="lin" valueType="num">
                                      <p:cBhvr>
                                        <p:cTn id="8" dur="500" fill="hold"/>
                                        <p:tgtEl>
                                          <p:spTgt spid="214056"/>
                                        </p:tgtEl>
                                        <p:attrNameLst>
                                          <p:attrName>ppt_h</p:attrName>
                                        </p:attrNameLst>
                                      </p:cBhvr>
                                      <p:tavLst>
                                        <p:tav tm="0">
                                          <p:val>
                                            <p:fltVal val="0"/>
                                          </p:val>
                                        </p:tav>
                                        <p:tav tm="100000">
                                          <p:val>
                                            <p:strVal val="#ppt_h"/>
                                          </p:val>
                                        </p:tav>
                                      </p:tavLst>
                                    </p:anim>
                                    <p:anim calcmode="lin" valueType="num">
                                      <p:cBhvr>
                                        <p:cTn id="9" dur="500" fill="hold"/>
                                        <p:tgtEl>
                                          <p:spTgt spid="214056"/>
                                        </p:tgtEl>
                                        <p:attrNameLst>
                                          <p:attrName>style.rotation</p:attrName>
                                        </p:attrNameLst>
                                      </p:cBhvr>
                                      <p:tavLst>
                                        <p:tav tm="0">
                                          <p:val>
                                            <p:fltVal val="90"/>
                                          </p:val>
                                        </p:tav>
                                        <p:tav tm="100000">
                                          <p:val>
                                            <p:fltVal val="0"/>
                                          </p:val>
                                        </p:tav>
                                      </p:tavLst>
                                    </p:anim>
                                    <p:animEffect transition="in" filter="fade">
                                      <p:cBhvr>
                                        <p:cTn id="10" dur="500"/>
                                        <p:tgtEl>
                                          <p:spTgt spid="214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2"/>
          <p:cNvSpPr>
            <a:spLocks noGrp="1" noChangeArrowheads="1"/>
          </p:cNvSpPr>
          <p:nvPr>
            <p:ph type="title"/>
          </p:nvPr>
        </p:nvSpPr>
        <p:spPr/>
        <p:txBody>
          <a:bodyPr/>
          <a:lstStyle/>
          <a:p>
            <a:pPr eaLnBrk="1" hangingPunct="1"/>
            <a:r>
              <a:rPr lang="zh-CN" altLang="en-US" smtClean="0"/>
              <a:t>算术运算符</a:t>
            </a:r>
          </a:p>
        </p:txBody>
      </p:sp>
      <p:graphicFrame>
        <p:nvGraphicFramePr>
          <p:cNvPr id="216068" name="Group 4"/>
          <p:cNvGraphicFramePr>
            <a:graphicFrameLocks noGrp="1"/>
          </p:cNvGraphicFramePr>
          <p:nvPr>
            <p:ph idx="1"/>
          </p:nvPr>
        </p:nvGraphicFramePr>
        <p:xfrm>
          <a:off x="566738" y="1752600"/>
          <a:ext cx="8001000" cy="4267200"/>
        </p:xfrm>
        <a:graphic>
          <a:graphicData uri="http://schemas.openxmlformats.org/drawingml/2006/table">
            <a:tbl>
              <a:tblPr/>
              <a:tblGrid>
                <a:gridCol w="1152525"/>
                <a:gridCol w="4225925"/>
                <a:gridCol w="2622550"/>
              </a:tblGrid>
              <a:tr h="622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运算符</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说明</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示例</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25431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一元递减。此运算符只计算一个操作数。返回的值取决于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运算符是位于操作数之前还是之后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返回递减后的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值。</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返回递减前的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x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11017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一元求反。此运算符返回操作数的相反数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是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5</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，那么</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Arial" charset="0"/>
                          <a:ea typeface="宋体" pitchFamily="2" charset="-122"/>
                          <a:cs typeface="Times New Roman" pitchFamily="18" charset="0"/>
                        </a:rPr>
                        <a:t>–</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911870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16068"/>
                                        </p:tgtEl>
                                        <p:attrNameLst>
                                          <p:attrName>style.visibility</p:attrName>
                                        </p:attrNameLst>
                                      </p:cBhvr>
                                      <p:to>
                                        <p:strVal val="visible"/>
                                      </p:to>
                                    </p:set>
                                    <p:anim calcmode="lin" valueType="num">
                                      <p:cBhvr>
                                        <p:cTn id="7" dur="500" fill="hold"/>
                                        <p:tgtEl>
                                          <p:spTgt spid="216068"/>
                                        </p:tgtEl>
                                        <p:attrNameLst>
                                          <p:attrName>ppt_w</p:attrName>
                                        </p:attrNameLst>
                                      </p:cBhvr>
                                      <p:tavLst>
                                        <p:tav tm="0">
                                          <p:val>
                                            <p:fltVal val="0"/>
                                          </p:val>
                                        </p:tav>
                                        <p:tav tm="100000">
                                          <p:val>
                                            <p:strVal val="#ppt_w"/>
                                          </p:val>
                                        </p:tav>
                                      </p:tavLst>
                                    </p:anim>
                                    <p:anim calcmode="lin" valueType="num">
                                      <p:cBhvr>
                                        <p:cTn id="8" dur="500" fill="hold"/>
                                        <p:tgtEl>
                                          <p:spTgt spid="216068"/>
                                        </p:tgtEl>
                                        <p:attrNameLst>
                                          <p:attrName>ppt_h</p:attrName>
                                        </p:attrNameLst>
                                      </p:cBhvr>
                                      <p:tavLst>
                                        <p:tav tm="0">
                                          <p:val>
                                            <p:fltVal val="0"/>
                                          </p:val>
                                        </p:tav>
                                        <p:tav tm="100000">
                                          <p:val>
                                            <p:strVal val="#ppt_h"/>
                                          </p:val>
                                        </p:tav>
                                      </p:tavLst>
                                    </p:anim>
                                    <p:anim calcmode="lin" valueType="num">
                                      <p:cBhvr>
                                        <p:cTn id="9" dur="500" fill="hold"/>
                                        <p:tgtEl>
                                          <p:spTgt spid="216068"/>
                                        </p:tgtEl>
                                        <p:attrNameLst>
                                          <p:attrName>style.rotation</p:attrName>
                                        </p:attrNameLst>
                                      </p:cBhvr>
                                      <p:tavLst>
                                        <p:tav tm="0">
                                          <p:val>
                                            <p:fltVal val="90"/>
                                          </p:val>
                                        </p:tav>
                                        <p:tav tm="100000">
                                          <p:val>
                                            <p:fltVal val="0"/>
                                          </p:val>
                                        </p:tav>
                                      </p:tavLst>
                                    </p:anim>
                                    <p:animEffect transition="in" filter="fade">
                                      <p:cBhvr>
                                        <p:cTn id="10" dur="500"/>
                                        <p:tgtEl>
                                          <p:spTgt spid="216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JavaScript</a:t>
            </a:r>
            <a:r>
              <a:rPr lang="zh-CN" altLang="en-US" smtClean="0"/>
              <a:t>功能和作用</a:t>
            </a:r>
          </a:p>
        </p:txBody>
      </p:sp>
      <p:sp>
        <p:nvSpPr>
          <p:cNvPr id="6147" name="Rectangle 3"/>
          <p:cNvSpPr>
            <a:spLocks noGrp="1" noChangeArrowheads="1"/>
          </p:cNvSpPr>
          <p:nvPr>
            <p:ph type="body" idx="1"/>
          </p:nvPr>
        </p:nvSpPr>
        <p:spPr/>
        <p:txBody>
          <a:bodyPr/>
          <a:lstStyle/>
          <a:p>
            <a:pPr eaLnBrk="1" hangingPunct="1"/>
            <a:r>
              <a:rPr lang="en-US" altLang="zh-CN" smtClean="0"/>
              <a:t>JavaScript</a:t>
            </a:r>
            <a:r>
              <a:rPr lang="zh-CN" altLang="en-US" smtClean="0"/>
              <a:t>是一种</a:t>
            </a:r>
            <a:r>
              <a:rPr lang="zh-CN" altLang="en-US" smtClean="0">
                <a:solidFill>
                  <a:srgbClr val="FF3300"/>
                </a:solidFill>
              </a:rPr>
              <a:t>基于对象</a:t>
            </a:r>
            <a:r>
              <a:rPr lang="en-US" altLang="zh-CN" smtClean="0"/>
              <a:t>(object-based)</a:t>
            </a:r>
            <a:r>
              <a:rPr lang="zh-CN" altLang="en-US" smtClean="0"/>
              <a:t>和</a:t>
            </a:r>
            <a:r>
              <a:rPr lang="zh-CN" altLang="en-US" smtClean="0">
                <a:solidFill>
                  <a:srgbClr val="FF3300"/>
                </a:solidFill>
              </a:rPr>
              <a:t>事件驱动</a:t>
            </a:r>
            <a:r>
              <a:rPr lang="en-US" altLang="zh-CN" smtClean="0"/>
              <a:t>(event-driven)</a:t>
            </a:r>
            <a:r>
              <a:rPr lang="zh-CN" altLang="en-US" smtClean="0"/>
              <a:t>并具有安全性的脚本语言</a:t>
            </a:r>
          </a:p>
          <a:p>
            <a:pPr eaLnBrk="1" hangingPunct="1"/>
            <a:r>
              <a:rPr lang="en-US" altLang="zh-CN" smtClean="0"/>
              <a:t>JavaScript</a:t>
            </a:r>
            <a:r>
              <a:rPr lang="zh-CN" altLang="en-US" smtClean="0"/>
              <a:t>脚本和</a:t>
            </a:r>
            <a:r>
              <a:rPr lang="en-US" altLang="zh-CN" smtClean="0"/>
              <a:t>HTML</a:t>
            </a:r>
            <a:r>
              <a:rPr lang="zh-CN" altLang="en-US" smtClean="0"/>
              <a:t>超文本标记语言一起实现与</a:t>
            </a:r>
            <a:r>
              <a:rPr lang="en-US" altLang="zh-CN" smtClean="0"/>
              <a:t>Web</a:t>
            </a:r>
            <a:r>
              <a:rPr lang="zh-CN" altLang="en-US" smtClean="0"/>
              <a:t>用户的交互。</a:t>
            </a:r>
          </a:p>
        </p:txBody>
      </p:sp>
    </p:spTree>
    <p:extLst>
      <p:ext uri="{BB962C8B-B14F-4D97-AF65-F5344CB8AC3E}">
        <p14:creationId xmlns="" xmlns:p14="http://schemas.microsoft.com/office/powerpoint/2010/main" val="241321907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0" y="228600"/>
            <a:ext cx="7620000" cy="6437313"/>
          </a:xfrm>
          <a:prstGeom prst="rect">
            <a:avLst/>
          </a:prstGeom>
          <a:solidFill>
            <a:srgbClr val="E0E0E0"/>
          </a:solidFill>
          <a:ln w="28575" algn="ctr">
            <a:solidFill>
              <a:schemeClr val="tx1"/>
            </a:solidFill>
            <a:miter lim="800000"/>
            <a:headEnd/>
            <a:tailEnd/>
          </a:ln>
        </p:spPr>
        <p:txBody>
          <a:bodyPr anchor="ctr">
            <a:spAutoFit/>
          </a:bodyPr>
          <a:lstStyle/>
          <a:p>
            <a:r>
              <a:rPr lang="en-US" altLang="zh-CN" sz="1800">
                <a:solidFill>
                  <a:schemeClr val="folHlink"/>
                </a:solidFill>
                <a:latin typeface="Courier New" pitchFamily="49" charset="0"/>
                <a:ea typeface="宋体" pitchFamily="2" charset="-122"/>
              </a:rPr>
              <a:t>&lt;HTML&gt;</a:t>
            </a:r>
          </a:p>
          <a:p>
            <a:r>
              <a:rPr lang="en-US" altLang="zh-CN" sz="1800">
                <a:solidFill>
                  <a:schemeClr val="folHlink"/>
                </a:solidFill>
                <a:latin typeface="Courier New" pitchFamily="49" charset="0"/>
                <a:ea typeface="宋体" pitchFamily="2" charset="-122"/>
              </a:rPr>
              <a:t>&lt;HEAD&gt;</a:t>
            </a:r>
          </a:p>
          <a:p>
            <a:r>
              <a:rPr lang="en-US" altLang="zh-CN" sz="1800">
                <a:solidFill>
                  <a:schemeClr val="folHlink"/>
                </a:solidFill>
                <a:latin typeface="Courier New" pitchFamily="49" charset="0"/>
                <a:ea typeface="宋体" pitchFamily="2" charset="-122"/>
              </a:rPr>
              <a:t>&lt;TITLE&gt;</a:t>
            </a:r>
            <a:r>
              <a:rPr lang="zh-CN" altLang="en-US" sz="1800">
                <a:solidFill>
                  <a:schemeClr val="tx1"/>
                </a:solidFill>
                <a:latin typeface="Courier New" pitchFamily="49" charset="0"/>
                <a:ea typeface="宋体" pitchFamily="2" charset="-122"/>
              </a:rPr>
              <a:t>使用算术运算符</a:t>
            </a:r>
            <a:r>
              <a:rPr lang="en-US" altLang="zh-CN" sz="1800">
                <a:solidFill>
                  <a:schemeClr val="folHlink"/>
                </a:solidFill>
                <a:latin typeface="Courier New" pitchFamily="49" charset="0"/>
                <a:ea typeface="宋体" pitchFamily="2" charset="-122"/>
              </a:rPr>
              <a:t>&lt;/TITLE&gt;</a:t>
            </a:r>
            <a:endParaRPr lang="fr-FR" altLang="zh-CN" sz="1800">
              <a:solidFill>
                <a:schemeClr val="folHlink"/>
              </a:solidFill>
              <a:latin typeface="Courier New" pitchFamily="49" charset="0"/>
              <a:ea typeface="宋体" pitchFamily="2" charset="-122"/>
            </a:endParaRPr>
          </a:p>
          <a:p>
            <a:r>
              <a:rPr lang="fr-FR" altLang="zh-CN" sz="1800">
                <a:solidFill>
                  <a:schemeClr val="folHlink"/>
                </a:solidFill>
                <a:latin typeface="Courier New" pitchFamily="49" charset="0"/>
                <a:ea typeface="宋体" pitchFamily="2" charset="-122"/>
              </a:rPr>
              <a:t>&lt;SCRIPT LANGUAGE="JavaScript"&gt;</a:t>
            </a:r>
          </a:p>
          <a:p>
            <a:r>
              <a:rPr lang="fr-FR" altLang="zh-CN" sz="1800">
                <a:solidFill>
                  <a:schemeClr val="folHlink"/>
                </a:solidFill>
                <a:latin typeface="Courier New" pitchFamily="49" charset="0"/>
                <a:ea typeface="宋体" pitchFamily="2" charset="-122"/>
              </a:rPr>
              <a:t>var x = 10;</a:t>
            </a:r>
            <a:endParaRPr lang="en-US" altLang="zh-CN" sz="1800">
              <a:solidFill>
                <a:schemeClr val="folHlink"/>
              </a:solidFill>
              <a:latin typeface="Courier New" pitchFamily="49" charset="0"/>
              <a:ea typeface="宋体" pitchFamily="2" charset="-122"/>
            </a:endParaRPr>
          </a:p>
          <a:p>
            <a:r>
              <a:rPr lang="en-US" altLang="zh-CN" sz="1800">
                <a:solidFill>
                  <a:schemeClr val="folHlink"/>
                </a:solidFill>
                <a:latin typeface="Courier New" pitchFamily="49" charset="0"/>
                <a:ea typeface="宋体" pitchFamily="2" charset="-122"/>
              </a:rPr>
              <a:t>document.write("&lt;PRE&gt;");</a:t>
            </a:r>
          </a:p>
          <a:p>
            <a:r>
              <a:rPr lang="en-US" altLang="zh-CN" sz="1800">
                <a:solidFill>
                  <a:schemeClr val="folHlink"/>
                </a:solidFill>
                <a:latin typeface="Courier New" pitchFamily="49" charset="0"/>
                <a:ea typeface="宋体" pitchFamily="2" charset="-122"/>
              </a:rPr>
              <a:t>document.write(“ 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使用加法运算符时，</a:t>
            </a:r>
            <a:r>
              <a:rPr lang="en-US" altLang="zh-CN" sz="1800">
                <a:solidFill>
                  <a:schemeClr val="folHlink"/>
                </a:solidFill>
                <a:latin typeface="Courier New" pitchFamily="49" charset="0"/>
                <a:ea typeface="宋体" pitchFamily="2" charset="-122"/>
              </a:rPr>
              <a:t>x + 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 + x));</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使用乘法运算符时，</a:t>
            </a:r>
            <a:r>
              <a:rPr lang="en-US" altLang="zh-CN" sz="1800">
                <a:solidFill>
                  <a:schemeClr val="folHlink"/>
                </a:solidFill>
                <a:latin typeface="Courier New" pitchFamily="49" charset="0"/>
                <a:ea typeface="宋体" pitchFamily="2" charset="-122"/>
              </a:rPr>
              <a:t>x * 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 * x));</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使用余数运算符时，</a:t>
            </a:r>
            <a:r>
              <a:rPr lang="en-US" altLang="zh-CN" sz="1800">
                <a:solidFill>
                  <a:schemeClr val="folHlink"/>
                </a:solidFill>
                <a:latin typeface="Courier New" pitchFamily="49" charset="0"/>
                <a:ea typeface="宋体" pitchFamily="2" charset="-122"/>
              </a:rPr>
              <a:t>x % 3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 % 3));</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使用递减运算符时，</a:t>
            </a:r>
            <a:r>
              <a:rPr lang="en-US" altLang="zh-CN" sz="1800">
                <a:solidFill>
                  <a:schemeClr val="folHlink"/>
                </a:solidFill>
                <a:latin typeface="Courier New" pitchFamily="49" charset="0"/>
                <a:ea typeface="宋体" pitchFamily="2" charset="-122"/>
              </a:rPr>
              <a:t>--x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使用递增运算符时，</a:t>
            </a:r>
            <a:r>
              <a:rPr lang="en-US" altLang="zh-CN" sz="1800">
                <a:solidFill>
                  <a:schemeClr val="folHlink"/>
                </a:solidFill>
                <a:latin typeface="Courier New" pitchFamily="49" charset="0"/>
                <a:ea typeface="宋体" pitchFamily="2" charset="-122"/>
              </a:rPr>
              <a:t>++x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a:t>
            </a:r>
          </a:p>
          <a:p>
            <a:r>
              <a:rPr lang="en-US" altLang="zh-CN" sz="1800">
                <a:solidFill>
                  <a:schemeClr val="folHlink"/>
                </a:solidFill>
                <a:latin typeface="Courier New" pitchFamily="49" charset="0"/>
                <a:ea typeface="宋体" pitchFamily="2" charset="-122"/>
              </a:rPr>
              <a:t>document.write("\n\n </a:t>
            </a:r>
            <a:r>
              <a:rPr lang="zh-CN" altLang="en-US" sz="1800">
                <a:solidFill>
                  <a:schemeClr val="folHlink"/>
                </a:solidFill>
                <a:latin typeface="Courier New" pitchFamily="49" charset="0"/>
                <a:ea typeface="宋体" pitchFamily="2" charset="-122"/>
              </a:rPr>
              <a:t>使用求反运算符时，</a:t>
            </a:r>
            <a:r>
              <a:rPr lang="en-US" altLang="zh-CN" sz="1800">
                <a:solidFill>
                  <a:schemeClr val="folHlink"/>
                </a:solidFill>
                <a:latin typeface="Courier New" pitchFamily="49" charset="0"/>
                <a:ea typeface="宋体" pitchFamily="2" charset="-122"/>
              </a:rPr>
              <a:t>-x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(-x));</a:t>
            </a:r>
          </a:p>
          <a:p>
            <a:r>
              <a:rPr lang="en-US" altLang="zh-CN" sz="1800">
                <a:solidFill>
                  <a:schemeClr val="folHlink"/>
                </a:solidFill>
                <a:latin typeface="Courier New" pitchFamily="49" charset="0"/>
                <a:ea typeface="宋体" pitchFamily="2" charset="-122"/>
              </a:rPr>
              <a:t>document.write("&lt;/PRE&gt;");</a:t>
            </a:r>
          </a:p>
          <a:p>
            <a:r>
              <a:rPr lang="en-US" altLang="zh-CN" sz="1800">
                <a:solidFill>
                  <a:schemeClr val="folHlink"/>
                </a:solidFill>
                <a:latin typeface="Courier New" pitchFamily="49" charset="0"/>
                <a:ea typeface="宋体" pitchFamily="2" charset="-122"/>
              </a:rPr>
              <a:t>&lt;/SCRIPT&gt;</a:t>
            </a:r>
          </a:p>
          <a:p>
            <a:r>
              <a:rPr lang="en-US" altLang="zh-CN" sz="1800">
                <a:solidFill>
                  <a:schemeClr val="folHlink"/>
                </a:solidFill>
                <a:latin typeface="Courier New" pitchFamily="49" charset="0"/>
                <a:ea typeface="宋体" pitchFamily="2" charset="-122"/>
              </a:rPr>
              <a:t>&lt;/HEAD&gt;</a:t>
            </a:r>
          </a:p>
          <a:p>
            <a:r>
              <a:rPr lang="en-US" altLang="zh-CN" sz="1800">
                <a:solidFill>
                  <a:schemeClr val="folHlink"/>
                </a:solidFill>
                <a:latin typeface="Courier New" pitchFamily="49" charset="0"/>
                <a:ea typeface="宋体" pitchFamily="2" charset="-122"/>
              </a:rPr>
              <a:t>&lt;/HTML&gt;</a:t>
            </a:r>
          </a:p>
        </p:txBody>
      </p:sp>
      <p:pic>
        <p:nvPicPr>
          <p:cNvPr id="218116" name="Picture 4" descr="1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67000" y="381000"/>
            <a:ext cx="7772400" cy="597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803156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 calcmode="lin" valueType="num">
                                      <p:cBhvr additive="base">
                                        <p:cTn id="7" dur="3000" fill="hold"/>
                                        <p:tgtEl>
                                          <p:spTgt spid="218115"/>
                                        </p:tgtEl>
                                        <p:attrNameLst>
                                          <p:attrName>ppt_x</p:attrName>
                                        </p:attrNameLst>
                                      </p:cBhvr>
                                      <p:tavLst>
                                        <p:tav tm="0">
                                          <p:val>
                                            <p:strVal val="#ppt_x"/>
                                          </p:val>
                                        </p:tav>
                                        <p:tav tm="100000">
                                          <p:val>
                                            <p:strVal val="#ppt_x"/>
                                          </p:val>
                                        </p:tav>
                                      </p:tavLst>
                                    </p:anim>
                                    <p:anim calcmode="lin" valueType="num">
                                      <p:cBhvr additive="base">
                                        <p:cTn id="8" dur="3000" fill="hold"/>
                                        <p:tgtEl>
                                          <p:spTgt spid="2181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218116"/>
                                        </p:tgtEl>
                                        <p:attrNameLst>
                                          <p:attrName>style.visibility</p:attrName>
                                        </p:attrNameLst>
                                      </p:cBhvr>
                                      <p:to>
                                        <p:strVal val="visible"/>
                                      </p:to>
                                    </p:set>
                                    <p:anim calcmode="lin" valueType="num">
                                      <p:cBhvr>
                                        <p:cTn id="13" dur="500" fill="hold"/>
                                        <p:tgtEl>
                                          <p:spTgt spid="218116"/>
                                        </p:tgtEl>
                                        <p:attrNameLst>
                                          <p:attrName>ppt_w</p:attrName>
                                        </p:attrNameLst>
                                      </p:cBhvr>
                                      <p:tavLst>
                                        <p:tav tm="0">
                                          <p:val>
                                            <p:fltVal val="0"/>
                                          </p:val>
                                        </p:tav>
                                        <p:tav tm="100000">
                                          <p:val>
                                            <p:strVal val="#ppt_w"/>
                                          </p:val>
                                        </p:tav>
                                      </p:tavLst>
                                    </p:anim>
                                    <p:anim calcmode="lin" valueType="num">
                                      <p:cBhvr>
                                        <p:cTn id="14" dur="500" fill="hold"/>
                                        <p:tgtEl>
                                          <p:spTgt spid="218116"/>
                                        </p:tgtEl>
                                        <p:attrNameLst>
                                          <p:attrName>ppt_h</p:attrName>
                                        </p:attrNameLst>
                                      </p:cBhvr>
                                      <p:tavLst>
                                        <p:tav tm="0">
                                          <p:val>
                                            <p:fltVal val="0"/>
                                          </p:val>
                                        </p:tav>
                                        <p:tav tm="100000">
                                          <p:val>
                                            <p:strVal val="#ppt_h"/>
                                          </p:val>
                                        </p:tav>
                                      </p:tavLst>
                                    </p:anim>
                                    <p:animEffect transition="in" filter="fade">
                                      <p:cBhvr>
                                        <p:cTn id="15" dur="5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
          <p:cNvSpPr>
            <a:spLocks noGrp="1" noChangeArrowheads="1"/>
          </p:cNvSpPr>
          <p:nvPr>
            <p:ph type="title"/>
          </p:nvPr>
        </p:nvSpPr>
        <p:spPr/>
        <p:txBody>
          <a:bodyPr/>
          <a:lstStyle/>
          <a:p>
            <a:pPr eaLnBrk="1" hangingPunct="1"/>
            <a:r>
              <a:rPr lang="zh-CN" altLang="en-US" smtClean="0"/>
              <a:t>比较运算符</a:t>
            </a:r>
          </a:p>
        </p:txBody>
      </p:sp>
      <p:graphicFrame>
        <p:nvGraphicFramePr>
          <p:cNvPr id="219168" name="Group 32"/>
          <p:cNvGraphicFramePr>
            <a:graphicFrameLocks noGrp="1"/>
          </p:cNvGraphicFramePr>
          <p:nvPr>
            <p:ph idx="1"/>
          </p:nvPr>
        </p:nvGraphicFramePr>
        <p:xfrm>
          <a:off x="566738" y="1752600"/>
          <a:ext cx="8001000" cy="4815840"/>
        </p:xfrm>
        <a:graphic>
          <a:graphicData uri="http://schemas.openxmlformats.org/drawingml/2006/table">
            <a:tbl>
              <a:tblPr/>
              <a:tblGrid>
                <a:gridCol w="1300162"/>
                <a:gridCol w="3321050"/>
                <a:gridCol w="3379788"/>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运算符</a:t>
                      </a:r>
                      <a:endParaRPr kumimoji="0" lang="zh-CN" altLang="en-US" sz="2200" b="1" i="0" u="none" strike="noStrike" cap="none" normalizeH="0" baseline="0" smtClean="0">
                        <a:ln>
                          <a:noFill/>
                        </a:ln>
                        <a:solidFill>
                          <a:srgbClr val="CCECFF"/>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说明</a:t>
                      </a:r>
                      <a:endParaRPr kumimoji="0" lang="zh-CN" altLang="en-US" sz="2200" b="1" i="0" u="none" strike="noStrike" cap="none" normalizeH="0" baseline="0" smtClean="0">
                        <a:ln>
                          <a:noFill/>
                        </a:ln>
                        <a:solidFill>
                          <a:srgbClr val="CCECFF"/>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示例</a:t>
                      </a:r>
                      <a:endParaRPr kumimoji="0" lang="zh-CN" altLang="en-US" sz="2200" b="1" i="0" u="none" strike="noStrike" cap="none" normalizeH="0" baseline="0" smtClean="0">
                        <a:ln>
                          <a:noFill/>
                        </a:ln>
                        <a:solidFill>
                          <a:srgbClr val="CCECFF"/>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等于。</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如果两个操作数相等，则返回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 = =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不等于。</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如果两个操作数不相等，则返回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Var2 !=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大于。</a:t>
                      </a: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如果左操作数大于右操作数，则返回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Var1 &gt; var2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大于或等于。</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如果左操作数大于或等于右操作数，则返回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Var1 &gt;=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Var1 &gt;= var2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1876440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19168"/>
                                        </p:tgtEl>
                                        <p:attrNameLst>
                                          <p:attrName>style.visibility</p:attrName>
                                        </p:attrNameLst>
                                      </p:cBhvr>
                                      <p:to>
                                        <p:strVal val="visible"/>
                                      </p:to>
                                    </p:set>
                                    <p:anim calcmode="lin" valueType="num">
                                      <p:cBhvr>
                                        <p:cTn id="7" dur="500" fill="hold"/>
                                        <p:tgtEl>
                                          <p:spTgt spid="219168"/>
                                        </p:tgtEl>
                                        <p:attrNameLst>
                                          <p:attrName>ppt_w</p:attrName>
                                        </p:attrNameLst>
                                      </p:cBhvr>
                                      <p:tavLst>
                                        <p:tav tm="0">
                                          <p:val>
                                            <p:fltVal val="0"/>
                                          </p:val>
                                        </p:tav>
                                        <p:tav tm="100000">
                                          <p:val>
                                            <p:strVal val="#ppt_w"/>
                                          </p:val>
                                        </p:tav>
                                      </p:tavLst>
                                    </p:anim>
                                    <p:anim calcmode="lin" valueType="num">
                                      <p:cBhvr>
                                        <p:cTn id="8" dur="500" fill="hold"/>
                                        <p:tgtEl>
                                          <p:spTgt spid="219168"/>
                                        </p:tgtEl>
                                        <p:attrNameLst>
                                          <p:attrName>ppt_h</p:attrName>
                                        </p:attrNameLst>
                                      </p:cBhvr>
                                      <p:tavLst>
                                        <p:tav tm="0">
                                          <p:val>
                                            <p:fltVal val="0"/>
                                          </p:val>
                                        </p:tav>
                                        <p:tav tm="100000">
                                          <p:val>
                                            <p:strVal val="#ppt_h"/>
                                          </p:val>
                                        </p:tav>
                                      </p:tavLst>
                                    </p:anim>
                                    <p:anim calcmode="lin" valueType="num">
                                      <p:cBhvr>
                                        <p:cTn id="9" dur="500" fill="hold"/>
                                        <p:tgtEl>
                                          <p:spTgt spid="219168"/>
                                        </p:tgtEl>
                                        <p:attrNameLst>
                                          <p:attrName>style.rotation</p:attrName>
                                        </p:attrNameLst>
                                      </p:cBhvr>
                                      <p:tavLst>
                                        <p:tav tm="0">
                                          <p:val>
                                            <p:fltVal val="90"/>
                                          </p:val>
                                        </p:tav>
                                        <p:tav tm="100000">
                                          <p:val>
                                            <p:fltVal val="0"/>
                                          </p:val>
                                        </p:tav>
                                      </p:tavLst>
                                    </p:anim>
                                    <p:animEffect transition="in" filter="fade">
                                      <p:cBhvr>
                                        <p:cTn id="10" dur="500"/>
                                        <p:tgtEl>
                                          <p:spTgt spid="2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2"/>
          <p:cNvSpPr>
            <a:spLocks noGrp="1" noChangeArrowheads="1"/>
          </p:cNvSpPr>
          <p:nvPr>
            <p:ph type="title"/>
          </p:nvPr>
        </p:nvSpPr>
        <p:spPr/>
        <p:txBody>
          <a:bodyPr/>
          <a:lstStyle/>
          <a:p>
            <a:pPr eaLnBrk="1" hangingPunct="1"/>
            <a:r>
              <a:rPr lang="zh-CN" altLang="en-US" smtClean="0"/>
              <a:t>比较运算符</a:t>
            </a:r>
          </a:p>
        </p:txBody>
      </p:sp>
      <p:graphicFrame>
        <p:nvGraphicFramePr>
          <p:cNvPr id="221188" name="Group 4"/>
          <p:cNvGraphicFramePr>
            <a:graphicFrameLocks noGrp="1"/>
          </p:cNvGraphicFramePr>
          <p:nvPr>
            <p:ph idx="1"/>
          </p:nvPr>
        </p:nvGraphicFramePr>
        <p:xfrm>
          <a:off x="566738" y="1752600"/>
          <a:ext cx="8001000" cy="4267201"/>
        </p:xfrm>
        <a:graphic>
          <a:graphicData uri="http://schemas.openxmlformats.org/drawingml/2006/table">
            <a:tbl>
              <a:tblPr/>
              <a:tblGrid>
                <a:gridCol w="1300162"/>
                <a:gridCol w="3349625"/>
                <a:gridCol w="3351213"/>
              </a:tblGrid>
              <a:tr h="701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运算符</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说明</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9FFF1"/>
                          </a:solidFill>
                          <a:effectLst/>
                          <a:latin typeface="Verdana" pitchFamily="34" charset="0"/>
                          <a:ea typeface="宋体" pitchFamily="2" charset="-122"/>
                          <a:cs typeface="Times New Roman" pitchFamily="18" charset="0"/>
                        </a:rPr>
                        <a:t>示例</a:t>
                      </a:r>
                      <a:endParaRPr kumimoji="0" lang="zh-CN" altLang="en-US" sz="2200" b="1" i="0" u="none" strike="noStrike" cap="none" normalizeH="0" baseline="0" smtClean="0">
                        <a:ln>
                          <a:noFill/>
                        </a:ln>
                        <a:solidFill>
                          <a:srgbClr val="C9FFF1"/>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782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小于。</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如果左操作数小于右操作数，则返回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Var2 &lt; var1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17827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小于或等于。</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如果左操作数小于或等于右操作数，则返回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Var2 &lt;= 4</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Var2 &lt;= var1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3681768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21188"/>
                                        </p:tgtEl>
                                        <p:attrNameLst>
                                          <p:attrName>style.visibility</p:attrName>
                                        </p:attrNameLst>
                                      </p:cBhvr>
                                      <p:to>
                                        <p:strVal val="visible"/>
                                      </p:to>
                                    </p:set>
                                    <p:anim calcmode="lin" valueType="num">
                                      <p:cBhvr>
                                        <p:cTn id="7" dur="500" fill="hold"/>
                                        <p:tgtEl>
                                          <p:spTgt spid="221188"/>
                                        </p:tgtEl>
                                        <p:attrNameLst>
                                          <p:attrName>ppt_w</p:attrName>
                                        </p:attrNameLst>
                                      </p:cBhvr>
                                      <p:tavLst>
                                        <p:tav tm="0">
                                          <p:val>
                                            <p:fltVal val="0"/>
                                          </p:val>
                                        </p:tav>
                                        <p:tav tm="100000">
                                          <p:val>
                                            <p:strVal val="#ppt_w"/>
                                          </p:val>
                                        </p:tav>
                                      </p:tavLst>
                                    </p:anim>
                                    <p:anim calcmode="lin" valueType="num">
                                      <p:cBhvr>
                                        <p:cTn id="8" dur="500" fill="hold"/>
                                        <p:tgtEl>
                                          <p:spTgt spid="221188"/>
                                        </p:tgtEl>
                                        <p:attrNameLst>
                                          <p:attrName>ppt_h</p:attrName>
                                        </p:attrNameLst>
                                      </p:cBhvr>
                                      <p:tavLst>
                                        <p:tav tm="0">
                                          <p:val>
                                            <p:fltVal val="0"/>
                                          </p:val>
                                        </p:tav>
                                        <p:tav tm="100000">
                                          <p:val>
                                            <p:strVal val="#ppt_h"/>
                                          </p:val>
                                        </p:tav>
                                      </p:tavLst>
                                    </p:anim>
                                    <p:anim calcmode="lin" valueType="num">
                                      <p:cBhvr>
                                        <p:cTn id="9" dur="500" fill="hold"/>
                                        <p:tgtEl>
                                          <p:spTgt spid="221188"/>
                                        </p:tgtEl>
                                        <p:attrNameLst>
                                          <p:attrName>style.rotation</p:attrName>
                                        </p:attrNameLst>
                                      </p:cBhvr>
                                      <p:tavLst>
                                        <p:tav tm="0">
                                          <p:val>
                                            <p:fltVal val="90"/>
                                          </p:val>
                                        </p:tav>
                                        <p:tav tm="100000">
                                          <p:val>
                                            <p:fltVal val="0"/>
                                          </p:val>
                                        </p:tav>
                                      </p:tavLst>
                                    </p:anim>
                                    <p:animEffect transition="in" filter="fade">
                                      <p:cBhvr>
                                        <p:cTn id="10"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p:txBody>
          <a:bodyPr/>
          <a:lstStyle/>
          <a:p>
            <a:pPr eaLnBrk="1" hangingPunct="1"/>
            <a:r>
              <a:rPr lang="zh-CN" altLang="en-US" smtClean="0"/>
              <a:t>比较运算符</a:t>
            </a:r>
          </a:p>
        </p:txBody>
      </p:sp>
      <p:sp>
        <p:nvSpPr>
          <p:cNvPr id="223236" name="Rectangle 4"/>
          <p:cNvSpPr>
            <a:spLocks noChangeArrowheads="1"/>
          </p:cNvSpPr>
          <p:nvPr/>
        </p:nvSpPr>
        <p:spPr bwMode="auto">
          <a:xfrm>
            <a:off x="0" y="1752600"/>
            <a:ext cx="7620000" cy="4692650"/>
          </a:xfrm>
          <a:prstGeom prst="rect">
            <a:avLst/>
          </a:prstGeom>
          <a:solidFill>
            <a:srgbClr val="E0E0E0"/>
          </a:solidFill>
          <a:ln w="28575" algn="ctr">
            <a:solidFill>
              <a:schemeClr val="tx1"/>
            </a:solidFill>
            <a:miter lim="800000"/>
            <a:headEnd/>
            <a:tailEnd/>
          </a:ln>
        </p:spPr>
        <p:txBody>
          <a:bodyPr anchor="ctr">
            <a:spAutoFit/>
          </a:bodyPr>
          <a:lstStyle/>
          <a:p>
            <a:r>
              <a:rPr lang="en-US" altLang="zh-CN">
                <a:solidFill>
                  <a:schemeClr val="folHlink"/>
                </a:solidFill>
                <a:latin typeface="Courier New" pitchFamily="49" charset="0"/>
                <a:ea typeface="宋体" pitchFamily="2" charset="-122"/>
              </a:rPr>
              <a:t>&lt;HTML&gt;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&lt;TITLE&gt;</a:t>
            </a:r>
            <a:r>
              <a:rPr lang="zh-CN" altLang="en-US">
                <a:solidFill>
                  <a:schemeClr val="tx1"/>
                </a:solidFill>
                <a:latin typeface="Courier New" pitchFamily="49" charset="0"/>
                <a:ea typeface="宋体" pitchFamily="2" charset="-122"/>
              </a:rPr>
              <a:t>使用比较运算符</a:t>
            </a:r>
            <a:r>
              <a:rPr lang="en-US" altLang="zh-CN">
                <a:solidFill>
                  <a:schemeClr val="folHlink"/>
                </a:solidFill>
                <a:latin typeface="Courier New" pitchFamily="49" charset="0"/>
                <a:ea typeface="宋体" pitchFamily="2" charset="-122"/>
              </a:rPr>
              <a:t>&lt;/TITLE&gt;</a:t>
            </a:r>
          </a:p>
          <a:p>
            <a:r>
              <a:rPr lang="en-US" altLang="zh-CN">
                <a:solidFill>
                  <a:schemeClr val="folHlink"/>
                </a:solidFill>
                <a:latin typeface="Courier New" pitchFamily="49" charset="0"/>
                <a:ea typeface="宋体" pitchFamily="2" charset="-122"/>
              </a:rPr>
              <a:t>&lt;SCRIPT&gt;</a:t>
            </a:r>
          </a:p>
          <a:p>
            <a:r>
              <a:rPr lang="en-US" altLang="zh-CN">
                <a:solidFill>
                  <a:schemeClr val="folHlink"/>
                </a:solidFill>
                <a:latin typeface="Courier New" pitchFamily="49" charset="0"/>
                <a:ea typeface="宋体" pitchFamily="2" charset="-122"/>
              </a:rPr>
              <a:t>var a=8, b=9;</a:t>
            </a:r>
          </a:p>
          <a:p>
            <a:r>
              <a:rPr lang="en-US" altLang="zh-CN">
                <a:solidFill>
                  <a:schemeClr val="folHlink"/>
                </a:solidFill>
                <a:latin typeface="Courier New" pitchFamily="49" charset="0"/>
                <a:ea typeface="宋体" pitchFamily="2" charset="-122"/>
              </a:rPr>
              <a:t>document.write("&lt;PRE&gt;");</a:t>
            </a:r>
          </a:p>
          <a:p>
            <a:r>
              <a:rPr lang="en-US" altLang="zh-CN">
                <a:solidFill>
                  <a:schemeClr val="folHlink"/>
                </a:solidFill>
                <a:latin typeface="Courier New" pitchFamily="49" charset="0"/>
                <a:ea typeface="宋体" pitchFamily="2" charset="-122"/>
              </a:rPr>
              <a:t>document.write(" a </a:t>
            </a:r>
            <a:r>
              <a:rPr lang="zh-CN" altLang="en-US">
                <a:solidFill>
                  <a:schemeClr val="folHlink"/>
                </a:solidFill>
                <a:latin typeface="Courier New" pitchFamily="49" charset="0"/>
                <a:ea typeface="宋体" pitchFamily="2" charset="-122"/>
              </a:rPr>
              <a:t>的值是 </a:t>
            </a:r>
            <a:r>
              <a:rPr lang="en-US" altLang="zh-CN">
                <a:solidFill>
                  <a:schemeClr val="folHlink"/>
                </a:solidFill>
                <a:latin typeface="Courier New" pitchFamily="49" charset="0"/>
                <a:ea typeface="宋体" pitchFamily="2" charset="-122"/>
              </a:rPr>
              <a:t>" + a + " </a:t>
            </a:r>
            <a:r>
              <a:rPr lang="zh-CN" altLang="en-US">
                <a:solidFill>
                  <a:schemeClr val="folHlink"/>
                </a:solidFill>
                <a:latin typeface="Courier New" pitchFamily="49" charset="0"/>
                <a:ea typeface="宋体" pitchFamily="2" charset="-122"/>
              </a:rPr>
              <a:t>而 </a:t>
            </a:r>
            <a:r>
              <a:rPr lang="en-US" altLang="zh-CN">
                <a:solidFill>
                  <a:schemeClr val="folHlink"/>
                </a:solidFill>
                <a:latin typeface="Courier New" pitchFamily="49" charset="0"/>
                <a:ea typeface="宋体" pitchFamily="2" charset="-122"/>
              </a:rPr>
              <a:t>b </a:t>
            </a:r>
            <a:r>
              <a:rPr lang="zh-CN" altLang="en-US">
                <a:solidFill>
                  <a:schemeClr val="folHlink"/>
                </a:solidFill>
                <a:latin typeface="Courier New" pitchFamily="49" charset="0"/>
                <a:ea typeface="宋体" pitchFamily="2" charset="-122"/>
              </a:rPr>
              <a:t>的值是 </a:t>
            </a:r>
            <a:r>
              <a:rPr lang="en-US" altLang="zh-CN">
                <a:solidFill>
                  <a:schemeClr val="folHlink"/>
                </a:solidFill>
                <a:latin typeface="Courier New" pitchFamily="49" charset="0"/>
                <a:ea typeface="宋体" pitchFamily="2" charset="-122"/>
              </a:rPr>
              <a:t>" + b );</a:t>
            </a:r>
          </a:p>
          <a:p>
            <a:r>
              <a:rPr lang="en-US" altLang="zh-CN">
                <a:solidFill>
                  <a:schemeClr val="folHlink"/>
                </a:solidFill>
                <a:latin typeface="Courier New" pitchFamily="49" charset="0"/>
                <a:ea typeface="宋体" pitchFamily="2" charset="-122"/>
              </a:rPr>
              <a:t>document.write("\n\n </a:t>
            </a:r>
            <a:r>
              <a:rPr lang="zh-CN" altLang="en-US">
                <a:solidFill>
                  <a:schemeClr val="folHlink"/>
                </a:solidFill>
                <a:latin typeface="Courier New" pitchFamily="49" charset="0"/>
                <a:ea typeface="宋体" pitchFamily="2" charset="-122"/>
              </a:rPr>
              <a:t>条件 </a:t>
            </a:r>
            <a:r>
              <a:rPr lang="en-US" altLang="zh-CN">
                <a:solidFill>
                  <a:schemeClr val="folHlink"/>
                </a:solidFill>
                <a:latin typeface="Courier New" pitchFamily="49" charset="0"/>
                <a:ea typeface="宋体" pitchFamily="2" charset="-122"/>
              </a:rPr>
              <a:t>8&lt;9 </a:t>
            </a:r>
            <a:r>
              <a:rPr lang="zh-CN" altLang="en-US">
                <a:solidFill>
                  <a:schemeClr val="folHlink"/>
                </a:solidFill>
                <a:latin typeface="Courier New" pitchFamily="49" charset="0"/>
                <a:ea typeface="宋体" pitchFamily="2" charset="-122"/>
              </a:rPr>
              <a:t>返回值 </a:t>
            </a:r>
            <a:r>
              <a:rPr lang="en-US" altLang="zh-CN">
                <a:solidFill>
                  <a:schemeClr val="folHlink"/>
                </a:solidFill>
                <a:latin typeface="Courier New" pitchFamily="49" charset="0"/>
                <a:ea typeface="宋体" pitchFamily="2" charset="-122"/>
              </a:rPr>
              <a:t>" + (a&lt;b));</a:t>
            </a:r>
          </a:p>
          <a:p>
            <a:r>
              <a:rPr lang="en-US" altLang="zh-CN">
                <a:solidFill>
                  <a:schemeClr val="folHlink"/>
                </a:solidFill>
                <a:latin typeface="Courier New" pitchFamily="49" charset="0"/>
                <a:ea typeface="宋体" pitchFamily="2" charset="-122"/>
              </a:rPr>
              <a:t>document.write("\n\n </a:t>
            </a:r>
            <a:r>
              <a:rPr lang="zh-CN" altLang="en-US">
                <a:solidFill>
                  <a:schemeClr val="folHlink"/>
                </a:solidFill>
                <a:latin typeface="Courier New" pitchFamily="49" charset="0"/>
                <a:ea typeface="宋体" pitchFamily="2" charset="-122"/>
              </a:rPr>
              <a:t>条件 </a:t>
            </a:r>
            <a:r>
              <a:rPr lang="en-US" altLang="zh-CN">
                <a:solidFill>
                  <a:schemeClr val="folHlink"/>
                </a:solidFill>
                <a:latin typeface="Courier New" pitchFamily="49" charset="0"/>
                <a:ea typeface="宋体" pitchFamily="2" charset="-122"/>
              </a:rPr>
              <a:t>8&gt;=9 </a:t>
            </a:r>
            <a:r>
              <a:rPr lang="zh-CN" altLang="en-US">
                <a:solidFill>
                  <a:schemeClr val="folHlink"/>
                </a:solidFill>
                <a:latin typeface="Courier New" pitchFamily="49" charset="0"/>
                <a:ea typeface="宋体" pitchFamily="2" charset="-122"/>
              </a:rPr>
              <a:t>返回值 </a:t>
            </a:r>
            <a:r>
              <a:rPr lang="en-US" altLang="zh-CN">
                <a:solidFill>
                  <a:schemeClr val="folHlink"/>
                </a:solidFill>
                <a:latin typeface="Courier New" pitchFamily="49" charset="0"/>
                <a:ea typeface="宋体" pitchFamily="2" charset="-122"/>
              </a:rPr>
              <a:t>" + (a&gt;=b));</a:t>
            </a:r>
          </a:p>
          <a:p>
            <a:r>
              <a:rPr lang="en-US" altLang="zh-CN">
                <a:solidFill>
                  <a:schemeClr val="folHlink"/>
                </a:solidFill>
                <a:latin typeface="Courier New" pitchFamily="49" charset="0"/>
                <a:ea typeface="宋体" pitchFamily="2" charset="-122"/>
              </a:rPr>
              <a:t>document.write("\n\n </a:t>
            </a:r>
            <a:r>
              <a:rPr lang="zh-CN" altLang="en-US">
                <a:solidFill>
                  <a:schemeClr val="folHlink"/>
                </a:solidFill>
                <a:latin typeface="Courier New" pitchFamily="49" charset="0"/>
                <a:ea typeface="宋体" pitchFamily="2" charset="-122"/>
              </a:rPr>
              <a:t>条件 </a:t>
            </a:r>
            <a:r>
              <a:rPr lang="en-US" altLang="zh-CN">
                <a:solidFill>
                  <a:schemeClr val="folHlink"/>
                </a:solidFill>
                <a:latin typeface="Courier New" pitchFamily="49" charset="0"/>
                <a:ea typeface="宋体" pitchFamily="2" charset="-122"/>
              </a:rPr>
              <a:t>8!=9 </a:t>
            </a:r>
            <a:r>
              <a:rPr lang="zh-CN" altLang="en-US">
                <a:solidFill>
                  <a:schemeClr val="folHlink"/>
                </a:solidFill>
                <a:latin typeface="Courier New" pitchFamily="49" charset="0"/>
                <a:ea typeface="宋体" pitchFamily="2" charset="-122"/>
              </a:rPr>
              <a:t>返回值 </a:t>
            </a:r>
            <a:r>
              <a:rPr lang="en-US" altLang="zh-CN">
                <a:solidFill>
                  <a:schemeClr val="folHlink"/>
                </a:solidFill>
                <a:latin typeface="Courier New" pitchFamily="49" charset="0"/>
                <a:ea typeface="宋体" pitchFamily="2" charset="-122"/>
              </a:rPr>
              <a:t>" + (a!=b));</a:t>
            </a:r>
          </a:p>
          <a:p>
            <a:r>
              <a:rPr lang="en-US" altLang="zh-CN">
                <a:solidFill>
                  <a:schemeClr val="folHlink"/>
                </a:solidFill>
                <a:latin typeface="Courier New" pitchFamily="49" charset="0"/>
                <a:ea typeface="宋体" pitchFamily="2" charset="-122"/>
              </a:rPr>
              <a:t>document.write("&lt;/PRE&gt;");</a:t>
            </a:r>
          </a:p>
          <a:p>
            <a:r>
              <a:rPr lang="en-US" altLang="zh-CN">
                <a:solidFill>
                  <a:schemeClr val="folHlink"/>
                </a:solidFill>
                <a:latin typeface="Courier New" pitchFamily="49" charset="0"/>
                <a:ea typeface="宋体" pitchFamily="2" charset="-122"/>
              </a:rPr>
              <a:t>&lt;/SCRIPT&gt;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&lt;/HTML&gt;</a:t>
            </a:r>
          </a:p>
        </p:txBody>
      </p:sp>
      <p:pic>
        <p:nvPicPr>
          <p:cNvPr id="223237" name="Picture 5" descr="1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1676400"/>
            <a:ext cx="8229600" cy="624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09867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additive="base">
                                        <p:cTn id="7" dur="3000" fill="hold"/>
                                        <p:tgtEl>
                                          <p:spTgt spid="223236"/>
                                        </p:tgtEl>
                                        <p:attrNameLst>
                                          <p:attrName>ppt_x</p:attrName>
                                        </p:attrNameLst>
                                      </p:cBhvr>
                                      <p:tavLst>
                                        <p:tav tm="0">
                                          <p:val>
                                            <p:strVal val="#ppt_x"/>
                                          </p:val>
                                        </p:tav>
                                        <p:tav tm="100000">
                                          <p:val>
                                            <p:strVal val="#ppt_x"/>
                                          </p:val>
                                        </p:tav>
                                      </p:tavLst>
                                    </p:anim>
                                    <p:anim calcmode="lin" valueType="num">
                                      <p:cBhvr additive="base">
                                        <p:cTn id="8" dur="3000" fill="hold"/>
                                        <p:tgtEl>
                                          <p:spTgt spid="2232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223237"/>
                                        </p:tgtEl>
                                        <p:attrNameLst>
                                          <p:attrName>style.visibility</p:attrName>
                                        </p:attrNameLst>
                                      </p:cBhvr>
                                      <p:to>
                                        <p:strVal val="visible"/>
                                      </p:to>
                                    </p:set>
                                    <p:anim calcmode="lin" valueType="num">
                                      <p:cBhvr>
                                        <p:cTn id="13" dur="1000" fill="hold"/>
                                        <p:tgtEl>
                                          <p:spTgt spid="223237"/>
                                        </p:tgtEl>
                                        <p:attrNameLst>
                                          <p:attrName>ppt_w</p:attrName>
                                        </p:attrNameLst>
                                      </p:cBhvr>
                                      <p:tavLst>
                                        <p:tav tm="0">
                                          <p:val>
                                            <p:fltVal val="0"/>
                                          </p:val>
                                        </p:tav>
                                        <p:tav tm="100000">
                                          <p:val>
                                            <p:strVal val="#ppt_w"/>
                                          </p:val>
                                        </p:tav>
                                      </p:tavLst>
                                    </p:anim>
                                    <p:anim calcmode="lin" valueType="num">
                                      <p:cBhvr>
                                        <p:cTn id="14" dur="1000" fill="hold"/>
                                        <p:tgtEl>
                                          <p:spTgt spid="223237"/>
                                        </p:tgtEl>
                                        <p:attrNameLst>
                                          <p:attrName>ppt_h</p:attrName>
                                        </p:attrNameLst>
                                      </p:cBhvr>
                                      <p:tavLst>
                                        <p:tav tm="0">
                                          <p:val>
                                            <p:fltVal val="0"/>
                                          </p:val>
                                        </p:tav>
                                        <p:tav tm="100000">
                                          <p:val>
                                            <p:strVal val="#ppt_h"/>
                                          </p:val>
                                        </p:tav>
                                      </p:tavLst>
                                    </p:anim>
                                    <p:animEffect transition="in" filter="fade">
                                      <p:cBhvr>
                                        <p:cTn id="15" dur="1000"/>
                                        <p:tgtEl>
                                          <p:spTgt spid="223237"/>
                                        </p:tgtEl>
                                      </p:cBhvr>
                                    </p:animEffect>
                                  </p:childTnLst>
                                </p:cTn>
                              </p:par>
                              <p:par>
                                <p:cTn id="16" presetID="0" presetClass="path" presetSubtype="0" accel="50000" decel="50000" fill="hold" nodeType="withEffect">
                                  <p:stCondLst>
                                    <p:cond delay="0"/>
                                  </p:stCondLst>
                                  <p:childTnLst>
                                    <p:animMotion origin="layout" path="M -0.36667 -0.34444 L -0.01667 -0.01111 " pathEditMode="relative" rAng="0" ptsTypes="AA">
                                      <p:cBhvr>
                                        <p:cTn id="17" dur="1000" fill="hold"/>
                                        <p:tgtEl>
                                          <p:spTgt spid="223237"/>
                                        </p:tgtEl>
                                        <p:attrNameLst>
                                          <p:attrName>ppt_x</p:attrName>
                                          <p:attrName>ppt_y</p:attrName>
                                        </p:attrNameLst>
                                      </p:cBhvr>
                                      <p:rCtr x="17500" y="1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6"/>
          <p:cNvSpPr>
            <a:spLocks noGrp="1" noChangeArrowheads="1"/>
          </p:cNvSpPr>
          <p:nvPr>
            <p:ph type="title"/>
          </p:nvPr>
        </p:nvSpPr>
        <p:spPr/>
        <p:txBody>
          <a:bodyPr/>
          <a:lstStyle/>
          <a:p>
            <a:pPr eaLnBrk="1" hangingPunct="1"/>
            <a:r>
              <a:rPr lang="zh-CN" altLang="en-US" smtClean="0"/>
              <a:t>逻辑运算符</a:t>
            </a:r>
          </a:p>
        </p:txBody>
      </p:sp>
      <p:graphicFrame>
        <p:nvGraphicFramePr>
          <p:cNvPr id="224260" name="Group 4"/>
          <p:cNvGraphicFramePr>
            <a:graphicFrameLocks noGrp="1"/>
          </p:cNvGraphicFramePr>
          <p:nvPr>
            <p:ph idx="1"/>
          </p:nvPr>
        </p:nvGraphicFramePr>
        <p:xfrm>
          <a:off x="566738" y="1752600"/>
          <a:ext cx="8001000" cy="4267199"/>
        </p:xfrm>
        <a:graphic>
          <a:graphicData uri="http://schemas.openxmlformats.org/drawingml/2006/table">
            <a:tbl>
              <a:tblPr/>
              <a:tblGrid>
                <a:gridCol w="1600200"/>
                <a:gridCol w="1920875"/>
                <a:gridCol w="4479925"/>
              </a:tblGrid>
              <a:tr h="674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运算符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smtClean="0">
                          <a:ln>
                            <a:noFill/>
                          </a:ln>
                          <a:solidFill>
                            <a:srgbClr val="CCECFF"/>
                          </a:solidFill>
                          <a:effectLst/>
                          <a:latin typeface="Verdana" pitchFamily="34" charset="0"/>
                          <a:ea typeface="宋体" pitchFamily="2"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r>
              <a:tr h="1112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and (&amp;&amp;)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expr1 &amp;&amp; expr2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只有当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expr1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和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expr2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都为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 </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时才返回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，否则返回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1366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or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expr1 || expr2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如果两个表达式都是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，或其中一个为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，否则返回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false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r h="1112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not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!expr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如果表达式为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false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；如果表达式为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false</a:t>
                      </a:r>
                      <a:r>
                        <a:rPr kumimoji="0" lang="zh-CN" altLang="en-US"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，则返回 </a:t>
                      </a:r>
                      <a:r>
                        <a:rPr kumimoji="0" lang="en-US" altLang="zh-CN" sz="2200" b="1" i="0" u="none" strike="noStrike" cap="none" normalizeH="0" baseline="0" smtClean="0">
                          <a:ln>
                            <a:noFill/>
                          </a:ln>
                          <a:solidFill>
                            <a:schemeClr val="folHlink"/>
                          </a:solidFill>
                          <a:effectLst/>
                          <a:latin typeface="Verdana" pitchFamily="34" charset="0"/>
                          <a:ea typeface="宋体" pitchFamily="2" charset="-122"/>
                          <a:cs typeface="Times New Roman" pitchFamily="18" charset="0"/>
                        </a:rPr>
                        <a:t>true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3933598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24260"/>
                                        </p:tgtEl>
                                        <p:attrNameLst>
                                          <p:attrName>style.visibility</p:attrName>
                                        </p:attrNameLst>
                                      </p:cBhvr>
                                      <p:to>
                                        <p:strVal val="visible"/>
                                      </p:to>
                                    </p:set>
                                    <p:anim calcmode="lin" valueType="num">
                                      <p:cBhvr>
                                        <p:cTn id="7" dur="1000" fill="hold"/>
                                        <p:tgtEl>
                                          <p:spTgt spid="224260"/>
                                        </p:tgtEl>
                                        <p:attrNameLst>
                                          <p:attrName>ppt_w</p:attrName>
                                        </p:attrNameLst>
                                      </p:cBhvr>
                                      <p:tavLst>
                                        <p:tav tm="0">
                                          <p:val>
                                            <p:fltVal val="0"/>
                                          </p:val>
                                        </p:tav>
                                        <p:tav tm="100000">
                                          <p:val>
                                            <p:strVal val="#ppt_w"/>
                                          </p:val>
                                        </p:tav>
                                      </p:tavLst>
                                    </p:anim>
                                    <p:anim calcmode="lin" valueType="num">
                                      <p:cBhvr>
                                        <p:cTn id="8" dur="1000" fill="hold"/>
                                        <p:tgtEl>
                                          <p:spTgt spid="224260"/>
                                        </p:tgtEl>
                                        <p:attrNameLst>
                                          <p:attrName>ppt_h</p:attrName>
                                        </p:attrNameLst>
                                      </p:cBhvr>
                                      <p:tavLst>
                                        <p:tav tm="0">
                                          <p:val>
                                            <p:fltVal val="0"/>
                                          </p:val>
                                        </p:tav>
                                        <p:tav tm="100000">
                                          <p:val>
                                            <p:strVal val="#ppt_h"/>
                                          </p:val>
                                        </p:tav>
                                      </p:tavLst>
                                    </p:anim>
                                    <p:anim calcmode="lin" valueType="num">
                                      <p:cBhvr>
                                        <p:cTn id="9" dur="1000" fill="hold"/>
                                        <p:tgtEl>
                                          <p:spTgt spid="224260"/>
                                        </p:tgtEl>
                                        <p:attrNameLst>
                                          <p:attrName>style.rotation</p:attrName>
                                        </p:attrNameLst>
                                      </p:cBhvr>
                                      <p:tavLst>
                                        <p:tav tm="0">
                                          <p:val>
                                            <p:fltVal val="90"/>
                                          </p:val>
                                        </p:tav>
                                        <p:tav tm="100000">
                                          <p:val>
                                            <p:fltVal val="0"/>
                                          </p:val>
                                        </p:tav>
                                      </p:tavLst>
                                    </p:anim>
                                    <p:animEffect transition="in" filter="fade">
                                      <p:cBhvr>
                                        <p:cTn id="10" dur="10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ChangeArrowheads="1"/>
          </p:cNvSpPr>
          <p:nvPr/>
        </p:nvSpPr>
        <p:spPr bwMode="auto">
          <a:xfrm>
            <a:off x="152400" y="1600200"/>
            <a:ext cx="8686800" cy="4514850"/>
          </a:xfrm>
          <a:prstGeom prst="rect">
            <a:avLst/>
          </a:prstGeom>
          <a:solidFill>
            <a:srgbClr val="E0E0E0"/>
          </a:solidFill>
          <a:ln w="28575" algn="ctr">
            <a:solidFill>
              <a:schemeClr val="tx1"/>
            </a:solidFill>
            <a:miter lim="800000"/>
            <a:headEnd/>
            <a:tailEnd/>
          </a:ln>
        </p:spPr>
        <p:txBody>
          <a:bodyPr anchor="ctr">
            <a:spAutoFit/>
          </a:bodyPr>
          <a:lstStyle/>
          <a:p>
            <a:r>
              <a:rPr lang="en-US" altLang="zh-CN" sz="1800">
                <a:solidFill>
                  <a:schemeClr val="folHlink"/>
                </a:solidFill>
                <a:latin typeface="Courier New" pitchFamily="49" charset="0"/>
                <a:ea typeface="宋体" pitchFamily="2" charset="-122"/>
              </a:rPr>
              <a:t>&lt;HTML&gt;</a:t>
            </a:r>
          </a:p>
          <a:p>
            <a:r>
              <a:rPr lang="en-US" altLang="zh-CN" sz="1800">
                <a:solidFill>
                  <a:schemeClr val="folHlink"/>
                </a:solidFill>
                <a:latin typeface="Courier New" pitchFamily="49" charset="0"/>
                <a:ea typeface="宋体" pitchFamily="2" charset="-122"/>
              </a:rPr>
              <a:t>&lt;HEAD&gt;</a:t>
            </a:r>
          </a:p>
          <a:p>
            <a:r>
              <a:rPr lang="en-US" altLang="zh-CN" sz="1800">
                <a:solidFill>
                  <a:schemeClr val="folHlink"/>
                </a:solidFill>
                <a:latin typeface="Courier New" pitchFamily="49" charset="0"/>
                <a:ea typeface="宋体" pitchFamily="2" charset="-122"/>
              </a:rPr>
              <a:t>&lt;TITLE&gt;</a:t>
            </a:r>
            <a:r>
              <a:rPr lang="zh-CN" altLang="en-US" sz="1800">
                <a:solidFill>
                  <a:schemeClr val="tx1"/>
                </a:solidFill>
                <a:latin typeface="Courier New" pitchFamily="49" charset="0"/>
                <a:ea typeface="宋体" pitchFamily="2" charset="-122"/>
              </a:rPr>
              <a:t>使用逻辑运算符</a:t>
            </a:r>
            <a:r>
              <a:rPr lang="en-US" altLang="zh-CN" sz="1800">
                <a:solidFill>
                  <a:schemeClr val="folHlink"/>
                </a:solidFill>
                <a:latin typeface="Courier New" pitchFamily="49" charset="0"/>
                <a:ea typeface="宋体" pitchFamily="2" charset="-122"/>
              </a:rPr>
              <a:t>&lt;/TITLE&gt;</a:t>
            </a:r>
            <a:endParaRPr lang="fr-FR" altLang="zh-CN" sz="1800">
              <a:solidFill>
                <a:schemeClr val="folHlink"/>
              </a:solidFill>
              <a:latin typeface="Courier New" pitchFamily="49" charset="0"/>
              <a:ea typeface="宋体" pitchFamily="2" charset="-122"/>
            </a:endParaRPr>
          </a:p>
          <a:p>
            <a:r>
              <a:rPr lang="fr-FR" altLang="zh-CN" sz="1800">
                <a:solidFill>
                  <a:schemeClr val="folHlink"/>
                </a:solidFill>
                <a:latin typeface="Courier New" pitchFamily="49" charset="0"/>
                <a:ea typeface="宋体" pitchFamily="2" charset="-122"/>
              </a:rPr>
              <a:t>&lt;SCRIPT LANGUAGE="JavaScript"&gt;</a:t>
            </a:r>
          </a:p>
          <a:p>
            <a:r>
              <a:rPr lang="fr-FR" altLang="zh-CN" sz="1800">
                <a:solidFill>
                  <a:schemeClr val="folHlink"/>
                </a:solidFill>
                <a:latin typeface="Courier New" pitchFamily="49" charset="0"/>
                <a:ea typeface="宋体" pitchFamily="2" charset="-122"/>
              </a:rPr>
              <a:t>var x = 10, y = 5, Expr1 = (x&gt;y), Expr2 = (y&gt;x); </a:t>
            </a:r>
            <a:endParaRPr lang="en-US" altLang="zh-CN" sz="1800">
              <a:solidFill>
                <a:schemeClr val="folHlink"/>
              </a:solidFill>
              <a:latin typeface="Courier New" pitchFamily="49" charset="0"/>
              <a:ea typeface="宋体" pitchFamily="2" charset="-122"/>
            </a:endParaRPr>
          </a:p>
          <a:p>
            <a:r>
              <a:rPr lang="en-US" altLang="zh-CN" sz="1800">
                <a:solidFill>
                  <a:schemeClr val="folHlink"/>
                </a:solidFill>
                <a:latin typeface="Courier New" pitchFamily="49" charset="0"/>
                <a:ea typeface="宋体" pitchFamily="2" charset="-122"/>
              </a:rPr>
              <a:t>document.write("&lt;PRE&gt;");</a:t>
            </a:r>
          </a:p>
          <a:p>
            <a:r>
              <a:rPr lang="en-US" altLang="zh-CN" sz="1800">
                <a:solidFill>
                  <a:schemeClr val="folHlink"/>
                </a:solidFill>
                <a:latin typeface="Courier New" pitchFamily="49" charset="0"/>
                <a:ea typeface="宋体" pitchFamily="2" charset="-122"/>
              </a:rPr>
              <a:t>document.write(“ x </a:t>
            </a:r>
            <a:r>
              <a:rPr lang="zh-CN" altLang="en-US" sz="1800">
                <a:solidFill>
                  <a:schemeClr val="folHlink"/>
                </a:solidFill>
                <a:latin typeface="Courier New" pitchFamily="49" charset="0"/>
                <a:ea typeface="宋体" pitchFamily="2" charset="-122"/>
              </a:rPr>
              <a:t>的值是 ” </a:t>
            </a:r>
            <a:r>
              <a:rPr lang="en-US" altLang="zh-CN" sz="1800">
                <a:solidFill>
                  <a:schemeClr val="folHlink"/>
                </a:solidFill>
                <a:latin typeface="Courier New" pitchFamily="49" charset="0"/>
                <a:ea typeface="宋体" pitchFamily="2" charset="-122"/>
              </a:rPr>
              <a:t>+ x + “ </a:t>
            </a:r>
            <a:r>
              <a:rPr lang="zh-CN" altLang="en-US" sz="1800">
                <a:solidFill>
                  <a:schemeClr val="folHlink"/>
                </a:solidFill>
                <a:latin typeface="Courier New" pitchFamily="49" charset="0"/>
                <a:ea typeface="宋体" pitchFamily="2" charset="-122"/>
              </a:rPr>
              <a:t>而 </a:t>
            </a:r>
            <a:r>
              <a:rPr lang="en-US" altLang="zh-CN" sz="1800">
                <a:solidFill>
                  <a:schemeClr val="folHlink"/>
                </a:solidFill>
                <a:latin typeface="Courier New" pitchFamily="49" charset="0"/>
                <a:ea typeface="宋体" pitchFamily="2" charset="-122"/>
              </a:rPr>
              <a:t>y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y);</a:t>
            </a:r>
          </a:p>
          <a:p>
            <a:r>
              <a:rPr lang="en-US" altLang="zh-CN" sz="1800">
                <a:solidFill>
                  <a:schemeClr val="folHlink"/>
                </a:solidFill>
                <a:latin typeface="Courier New" pitchFamily="49" charset="0"/>
                <a:ea typeface="宋体" pitchFamily="2" charset="-122"/>
              </a:rPr>
              <a:t>document.write(“\n\n Expr1 (10&gt;5) </a:t>
            </a:r>
            <a:r>
              <a:rPr lang="zh-CN" altLang="en-US" sz="1800">
                <a:solidFill>
                  <a:schemeClr val="folHlink"/>
                </a:solidFill>
                <a:latin typeface="Courier New" pitchFamily="49" charset="0"/>
                <a:ea typeface="宋体" pitchFamily="2" charset="-122"/>
              </a:rPr>
              <a:t>的值是 ” </a:t>
            </a:r>
            <a:r>
              <a:rPr lang="en-US" altLang="zh-CN" sz="1800">
                <a:solidFill>
                  <a:schemeClr val="folHlink"/>
                </a:solidFill>
                <a:latin typeface="Courier New" pitchFamily="49" charset="0"/>
                <a:ea typeface="宋体" pitchFamily="2" charset="-122"/>
              </a:rPr>
              <a:t>+ Expr1 + “ </a:t>
            </a:r>
            <a:r>
              <a:rPr lang="zh-CN" altLang="en-US" sz="1800">
                <a:solidFill>
                  <a:schemeClr val="folHlink"/>
                </a:solidFill>
                <a:latin typeface="Courier New" pitchFamily="49" charset="0"/>
                <a:ea typeface="宋体" pitchFamily="2" charset="-122"/>
              </a:rPr>
              <a:t>而 </a:t>
            </a:r>
            <a:r>
              <a:rPr lang="en-US" altLang="zh-CN" sz="1800">
                <a:solidFill>
                  <a:schemeClr val="folHlink"/>
                </a:solidFill>
                <a:latin typeface="Courier New" pitchFamily="49" charset="0"/>
                <a:ea typeface="宋体" pitchFamily="2" charset="-122"/>
              </a:rPr>
              <a:t>Expr2 (5&gt;10) </a:t>
            </a:r>
            <a:r>
              <a:rPr lang="zh-CN" altLang="en-US" sz="1800">
                <a:solidFill>
                  <a:schemeClr val="folHlink"/>
                </a:solidFill>
                <a:latin typeface="Courier New" pitchFamily="49" charset="0"/>
                <a:ea typeface="宋体" pitchFamily="2" charset="-122"/>
              </a:rPr>
              <a:t>的值是  </a:t>
            </a:r>
            <a:r>
              <a:rPr lang="en-US" altLang="zh-CN" sz="1800">
                <a:solidFill>
                  <a:schemeClr val="folHlink"/>
                </a:solidFill>
                <a:latin typeface="Courier New" pitchFamily="49" charset="0"/>
                <a:ea typeface="宋体" pitchFamily="2" charset="-122"/>
              </a:rPr>
              <a:t>" + Expr2);</a:t>
            </a:r>
          </a:p>
          <a:p>
            <a:r>
              <a:rPr lang="en-US" altLang="zh-CN" sz="1800">
                <a:solidFill>
                  <a:schemeClr val="folHlink"/>
                </a:solidFill>
                <a:latin typeface="Courier New" pitchFamily="49" charset="0"/>
                <a:ea typeface="宋体" pitchFamily="2" charset="-122"/>
              </a:rPr>
              <a:t>document.write("\n\n Expr1 AND Expr2 = " + (Expr1 &amp;&amp; Expr2));</a:t>
            </a:r>
          </a:p>
          <a:p>
            <a:r>
              <a:rPr lang="en-US" altLang="zh-CN" sz="1800">
                <a:solidFill>
                  <a:schemeClr val="folHlink"/>
                </a:solidFill>
                <a:latin typeface="Courier New" pitchFamily="49" charset="0"/>
                <a:ea typeface="宋体" pitchFamily="2" charset="-122"/>
              </a:rPr>
              <a:t>document.write("\n\n Expr1 OR Expr2 = " + (Expr1 || Expr2));</a:t>
            </a:r>
          </a:p>
          <a:p>
            <a:r>
              <a:rPr lang="en-US" altLang="zh-CN" sz="1800">
                <a:solidFill>
                  <a:schemeClr val="folHlink"/>
                </a:solidFill>
                <a:latin typeface="Courier New" pitchFamily="49" charset="0"/>
                <a:ea typeface="宋体" pitchFamily="2" charset="-122"/>
              </a:rPr>
              <a:t>document.write("\n\n NOT Expr2 = " + (!Expr2));</a:t>
            </a:r>
          </a:p>
          <a:p>
            <a:r>
              <a:rPr lang="en-US" altLang="zh-CN" sz="1800">
                <a:solidFill>
                  <a:schemeClr val="folHlink"/>
                </a:solidFill>
                <a:latin typeface="Courier New" pitchFamily="49" charset="0"/>
                <a:ea typeface="宋体" pitchFamily="2" charset="-122"/>
              </a:rPr>
              <a:t>document.write("&lt;/PRE&gt;");</a:t>
            </a:r>
          </a:p>
          <a:p>
            <a:r>
              <a:rPr lang="en-US" altLang="zh-CN" sz="1800">
                <a:solidFill>
                  <a:schemeClr val="folHlink"/>
                </a:solidFill>
                <a:latin typeface="Courier New" pitchFamily="49" charset="0"/>
                <a:ea typeface="宋体" pitchFamily="2" charset="-122"/>
              </a:rPr>
              <a:t>&lt;/SCRIPT&gt;</a:t>
            </a:r>
          </a:p>
          <a:p>
            <a:r>
              <a:rPr lang="en-US" altLang="zh-CN" sz="1800">
                <a:solidFill>
                  <a:schemeClr val="folHlink"/>
                </a:solidFill>
                <a:latin typeface="Courier New" pitchFamily="49" charset="0"/>
                <a:ea typeface="宋体" pitchFamily="2" charset="-122"/>
              </a:rPr>
              <a:t>&lt;/HEAD&gt;</a:t>
            </a:r>
          </a:p>
          <a:p>
            <a:r>
              <a:rPr lang="en-US" altLang="zh-CN" sz="1800">
                <a:solidFill>
                  <a:schemeClr val="folHlink"/>
                </a:solidFill>
                <a:latin typeface="Courier New" pitchFamily="49" charset="0"/>
                <a:ea typeface="宋体" pitchFamily="2" charset="-122"/>
              </a:rPr>
              <a:t>&lt;/HTML&gt;</a:t>
            </a:r>
          </a:p>
        </p:txBody>
      </p:sp>
      <p:pic>
        <p:nvPicPr>
          <p:cNvPr id="226308" name="Picture 4" descr="18"/>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535113"/>
            <a:ext cx="7581900" cy="532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7348" name="Rectangle 8"/>
          <p:cNvSpPr>
            <a:spLocks noGrp="1" noChangeArrowheads="1"/>
          </p:cNvSpPr>
          <p:nvPr>
            <p:ph type="title"/>
          </p:nvPr>
        </p:nvSpPr>
        <p:spPr>
          <a:noFill/>
        </p:spPr>
        <p:txBody>
          <a:bodyPr/>
          <a:lstStyle/>
          <a:p>
            <a:pPr eaLnBrk="1" hangingPunct="1"/>
            <a:r>
              <a:rPr lang="zh-CN" altLang="en-US" smtClean="0"/>
              <a:t>逻辑运算符</a:t>
            </a:r>
          </a:p>
        </p:txBody>
      </p:sp>
    </p:spTree>
    <p:extLst>
      <p:ext uri="{BB962C8B-B14F-4D97-AF65-F5344CB8AC3E}">
        <p14:creationId xmlns="" xmlns:p14="http://schemas.microsoft.com/office/powerpoint/2010/main" val="5030174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 calcmode="lin" valueType="num">
                                      <p:cBhvr additive="base">
                                        <p:cTn id="7" dur="3000" fill="hold"/>
                                        <p:tgtEl>
                                          <p:spTgt spid="226307"/>
                                        </p:tgtEl>
                                        <p:attrNameLst>
                                          <p:attrName>ppt_x</p:attrName>
                                        </p:attrNameLst>
                                      </p:cBhvr>
                                      <p:tavLst>
                                        <p:tav tm="0">
                                          <p:val>
                                            <p:strVal val="#ppt_x"/>
                                          </p:val>
                                        </p:tav>
                                        <p:tav tm="100000">
                                          <p:val>
                                            <p:strVal val="#ppt_x"/>
                                          </p:val>
                                        </p:tav>
                                      </p:tavLst>
                                    </p:anim>
                                    <p:anim calcmode="lin" valueType="num">
                                      <p:cBhvr additive="base">
                                        <p:cTn id="8" dur="3000" fill="hold"/>
                                        <p:tgtEl>
                                          <p:spTgt spid="226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226308"/>
                                        </p:tgtEl>
                                        <p:attrNameLst>
                                          <p:attrName>style.visibility</p:attrName>
                                        </p:attrNameLst>
                                      </p:cBhvr>
                                      <p:to>
                                        <p:strVal val="visible"/>
                                      </p:to>
                                    </p:set>
                                    <p:anim calcmode="lin" valueType="num">
                                      <p:cBhvr>
                                        <p:cTn id="13" dur="1000" fill="hold"/>
                                        <p:tgtEl>
                                          <p:spTgt spid="226308"/>
                                        </p:tgtEl>
                                        <p:attrNameLst>
                                          <p:attrName>ppt_w</p:attrName>
                                        </p:attrNameLst>
                                      </p:cBhvr>
                                      <p:tavLst>
                                        <p:tav tm="0">
                                          <p:val>
                                            <p:fltVal val="0"/>
                                          </p:val>
                                        </p:tav>
                                        <p:tav tm="100000">
                                          <p:val>
                                            <p:strVal val="#ppt_w"/>
                                          </p:val>
                                        </p:tav>
                                      </p:tavLst>
                                    </p:anim>
                                    <p:anim calcmode="lin" valueType="num">
                                      <p:cBhvr>
                                        <p:cTn id="14" dur="1000" fill="hold"/>
                                        <p:tgtEl>
                                          <p:spTgt spid="226308"/>
                                        </p:tgtEl>
                                        <p:attrNameLst>
                                          <p:attrName>ppt_h</p:attrName>
                                        </p:attrNameLst>
                                      </p:cBhvr>
                                      <p:tavLst>
                                        <p:tav tm="0">
                                          <p:val>
                                            <p:fltVal val="0"/>
                                          </p:val>
                                        </p:tav>
                                        <p:tav tm="100000">
                                          <p:val>
                                            <p:strVal val="#ppt_h"/>
                                          </p:val>
                                        </p:tav>
                                      </p:tavLst>
                                    </p:anim>
                                    <p:animEffect transition="in" filter="fade">
                                      <p:cBhvr>
                                        <p:cTn id="15" dur="1000"/>
                                        <p:tgtEl>
                                          <p:spTgt spid="226308"/>
                                        </p:tgtEl>
                                      </p:cBhvr>
                                    </p:animEffect>
                                  </p:childTnLst>
                                </p:cTn>
                              </p:par>
                              <p:par>
                                <p:cTn id="16" presetID="0" presetClass="path" presetSubtype="0" accel="50000" decel="50000" fill="hold" nodeType="withEffect">
                                  <p:stCondLst>
                                    <p:cond delay="0"/>
                                  </p:stCondLst>
                                  <p:childTnLst>
                                    <p:animMotion origin="layout" path="M -0.08334 -0.06019 L 0.05 -0.00463 " pathEditMode="relative" rAng="0" ptsTypes="AA">
                                      <p:cBhvr>
                                        <p:cTn id="17" dur="500" fill="hold"/>
                                        <p:tgtEl>
                                          <p:spTgt spid="226308"/>
                                        </p:tgtEl>
                                        <p:attrNameLst>
                                          <p:attrName>ppt_x</p:attrName>
                                          <p:attrName>ppt_y</p:attrName>
                                        </p:attrNameLst>
                                      </p:cBhvr>
                                      <p:rCtr x="6667"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8"/>
          <p:cNvSpPr>
            <a:spLocks noGrp="1" noChangeArrowheads="1"/>
          </p:cNvSpPr>
          <p:nvPr>
            <p:ph type="title"/>
          </p:nvPr>
        </p:nvSpPr>
        <p:spPr/>
        <p:txBody>
          <a:bodyPr/>
          <a:lstStyle/>
          <a:p>
            <a:pPr eaLnBrk="1" hangingPunct="1"/>
            <a:r>
              <a:rPr lang="zh-CN" altLang="en-US" smtClean="0"/>
              <a:t>赋值运算符</a:t>
            </a:r>
          </a:p>
        </p:txBody>
      </p:sp>
      <p:graphicFrame>
        <p:nvGraphicFramePr>
          <p:cNvPr id="230404" name="Group 4"/>
          <p:cNvGraphicFramePr>
            <a:graphicFrameLocks noGrp="1"/>
          </p:cNvGraphicFramePr>
          <p:nvPr>
            <p:ph idx="1"/>
          </p:nvPr>
        </p:nvGraphicFramePr>
        <p:xfrm>
          <a:off x="566738" y="1752600"/>
          <a:ext cx="8001000" cy="4267202"/>
        </p:xfrm>
        <a:graphic>
          <a:graphicData uri="http://schemas.openxmlformats.org/drawingml/2006/table">
            <a:tbl>
              <a:tblPr/>
              <a:tblGrid>
                <a:gridCol w="2667000"/>
                <a:gridCol w="2667000"/>
                <a:gridCol w="2667000"/>
              </a:tblGrid>
              <a:tr h="5365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rgbClr val="C9FFF1"/>
                          </a:solidFill>
                          <a:effectLst/>
                          <a:latin typeface="Verdana" pitchFamily="34" charset="0"/>
                          <a:ea typeface="宋体" pitchFamily="2" charset="-122"/>
                        </a:rPr>
                        <a:t>运算符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rgbClr val="C9FFF1"/>
                          </a:solidFill>
                          <a:effectLst/>
                          <a:latin typeface="Verdana" pitchFamily="34" charset="0"/>
                          <a:ea typeface="宋体" pitchFamily="2" charset="-122"/>
                        </a:rPr>
                        <a:t>示例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600" b="0" i="0" u="none" strike="noStrike" cap="none" normalizeH="0" baseline="0" smtClean="0">
                          <a:ln>
                            <a:noFill/>
                          </a:ln>
                          <a:solidFill>
                            <a:srgbClr val="C9FFF1"/>
                          </a:solidFill>
                          <a:effectLst/>
                          <a:latin typeface="Verdana" pitchFamily="34" charset="0"/>
                          <a:ea typeface="宋体" pitchFamily="2" charset="-122"/>
                        </a:rPr>
                        <a:t>等效于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5365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3000" b="1" i="0" u="none" strike="noStrike" cap="none" normalizeH="0" baseline="0" smtClean="0">
                          <a:ln>
                            <a:noFill/>
                          </a:ln>
                          <a:solidFill>
                            <a:schemeClr val="folHlink"/>
                          </a:solidFill>
                          <a:effectLst/>
                          <a:latin typeface="Impact" pitchFamily="34" charset="0"/>
                          <a:ea typeface="宋体" pitchFamily="2" charset="-122"/>
                        </a:rPr>
                        <a:t>*</a:t>
                      </a: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t>
                      </a:r>
                      <a:r>
                        <a:rPr kumimoji="0" lang="en-US" altLang="zh-CN" sz="3000" b="1" i="0" u="none" strike="noStrike" cap="none" normalizeH="0" baseline="0" smtClean="0">
                          <a:ln>
                            <a:noFill/>
                          </a:ln>
                          <a:solidFill>
                            <a:schemeClr val="folHlink"/>
                          </a:solidFill>
                          <a:effectLst/>
                          <a:latin typeface="Impact" pitchFamily="34" charset="0"/>
                          <a:ea typeface="宋体" pitchFamily="2" charset="-122"/>
                        </a:rPr>
                        <a:t>*</a:t>
                      </a:r>
                      <a:r>
                        <a:rPr kumimoji="0" lang="en-US" altLang="zh-CN" sz="3500" b="1" i="0" u="none" strike="noStrike" cap="none" normalizeH="0" baseline="0" smtClean="0">
                          <a:ln>
                            <a:noFill/>
                          </a:ln>
                          <a:solidFill>
                            <a:schemeClr val="folHlink"/>
                          </a:solidFill>
                          <a:effectLst/>
                          <a:latin typeface="Impact" pitchFamily="34" charset="0"/>
                          <a:ea typeface="宋体" pitchFamily="2" charset="-122"/>
                        </a:rPr>
                        <a:t> </a:t>
                      </a: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 </a:t>
                      </a:r>
                      <a:r>
                        <a:rPr kumimoji="0" lang="en-US" altLang="zh-CN" sz="3000" b="1" i="0" u="none" strike="noStrike" cap="none" normalizeH="0" baseline="0" smtClean="0">
                          <a:ln>
                            <a:noFill/>
                          </a:ln>
                          <a:solidFill>
                            <a:schemeClr val="folHlink"/>
                          </a:solidFill>
                          <a:effectLst/>
                          <a:latin typeface="Impact" pitchFamily="34" charset="0"/>
                          <a:ea typeface="宋体" pitchFamily="2" charset="-122"/>
                        </a:rPr>
                        <a:t>*</a:t>
                      </a:r>
                      <a:r>
                        <a:rPr kumimoji="0" lang="en-US" altLang="zh-CN" sz="3500" b="1" i="0" u="none" strike="noStrike" cap="none" normalizeH="0" baseline="0" smtClean="0">
                          <a:ln>
                            <a:noFill/>
                          </a:ln>
                          <a:solidFill>
                            <a:schemeClr val="folHlink"/>
                          </a:solidFill>
                          <a:effectLst/>
                          <a:latin typeface="Impact" pitchFamily="34" charset="0"/>
                          <a:ea typeface="宋体" pitchFamily="2" charset="-122"/>
                        </a:rPr>
                        <a:t> </a:t>
                      </a: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r>
              <a:tr h="6302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r>
              <a:tr h="6270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a%5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1"/>
                    </a:solidFill>
                  </a:tcPr>
                </a:tc>
              </a:tr>
              <a:tr h="6286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folHlink"/>
                          </a:solidFill>
                          <a:effectLst/>
                          <a:latin typeface="Verdana" pitchFamily="34" charset="0"/>
                          <a:ea typeface="宋体" pitchFamily="2" charset="-122"/>
                        </a:rPr>
                        <a:t>a=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600" b="0" i="0" u="none" strike="noStrike" cap="none" normalizeH="0" baseline="0" smtClean="0">
                        <a:ln>
                          <a:noFill/>
                        </a:ln>
                        <a:solidFill>
                          <a:schemeClr val="folHlink"/>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1"/>
                    </a:solidFill>
                  </a:tcPr>
                </a:tc>
              </a:tr>
            </a:tbl>
          </a:graphicData>
        </a:graphic>
      </p:graphicFrame>
    </p:spTree>
    <p:extLst>
      <p:ext uri="{BB962C8B-B14F-4D97-AF65-F5344CB8AC3E}">
        <p14:creationId xmlns="" xmlns:p14="http://schemas.microsoft.com/office/powerpoint/2010/main" val="1857699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nodeType="after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strips(upRight)">
                                      <p:cBhvr>
                                        <p:cTn id="7" dur="500"/>
                                        <p:tgtEl>
                                          <p:spTgt spid="230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条件运算符</a:t>
            </a:r>
          </a:p>
        </p:txBody>
      </p:sp>
      <p:sp>
        <p:nvSpPr>
          <p:cNvPr id="232454" name="Rectangle 6"/>
          <p:cNvSpPr>
            <a:spLocks noChangeArrowheads="1"/>
          </p:cNvSpPr>
          <p:nvPr/>
        </p:nvSpPr>
        <p:spPr bwMode="auto">
          <a:xfrm>
            <a:off x="228600" y="2438400"/>
            <a:ext cx="6629400" cy="2863850"/>
          </a:xfrm>
          <a:prstGeom prst="rect">
            <a:avLst/>
          </a:prstGeom>
          <a:solidFill>
            <a:srgbClr val="E0E0E0"/>
          </a:solidFill>
          <a:ln w="28575" algn="ctr">
            <a:solidFill>
              <a:schemeClr val="tx1"/>
            </a:solidFill>
            <a:miter lim="800000"/>
            <a:headEnd/>
            <a:tailEnd/>
          </a:ln>
        </p:spPr>
        <p:txBody>
          <a:bodyPr anchor="ctr">
            <a:spAutoFit/>
          </a:bodyPr>
          <a:lstStyle/>
          <a:p>
            <a:r>
              <a:rPr lang="en-US" altLang="zh-CN">
                <a:solidFill>
                  <a:schemeClr val="folHlink"/>
                </a:solidFill>
                <a:latin typeface="Courier New" pitchFamily="49" charset="0"/>
                <a:ea typeface="宋体" pitchFamily="2" charset="-122"/>
              </a:rPr>
              <a:t>&lt;HTML&gt;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&lt;SCRIPT LANGUAGE="JavaScript"&gt;</a:t>
            </a:r>
          </a:p>
          <a:p>
            <a:r>
              <a:rPr lang="en-US" altLang="zh-CN">
                <a:solidFill>
                  <a:schemeClr val="folHlink"/>
                </a:solidFill>
                <a:latin typeface="Courier New" pitchFamily="49" charset="0"/>
                <a:ea typeface="宋体" pitchFamily="2" charset="-122"/>
              </a:rPr>
              <a:t>var age = 4;</a:t>
            </a:r>
          </a:p>
          <a:p>
            <a:r>
              <a:rPr lang="en-US" altLang="zh-CN">
                <a:solidFill>
                  <a:schemeClr val="folHlink"/>
                </a:solidFill>
                <a:latin typeface="Courier New" pitchFamily="49" charset="0"/>
                <a:ea typeface="宋体" pitchFamily="2" charset="-122"/>
              </a:rPr>
              <a:t>status = (age &gt;= 18) ? “</a:t>
            </a:r>
            <a:r>
              <a:rPr lang="zh-CN" altLang="en-US">
                <a:solidFill>
                  <a:schemeClr val="folHlink"/>
                </a:solidFill>
                <a:latin typeface="Courier New" pitchFamily="49" charset="0"/>
                <a:ea typeface="宋体" pitchFamily="2" charset="-122"/>
              </a:rPr>
              <a:t>成年人” </a:t>
            </a:r>
            <a:r>
              <a:rPr lang="en-US" altLang="zh-CN">
                <a:solidFill>
                  <a:schemeClr val="folHlink"/>
                </a:solidFill>
                <a:latin typeface="Courier New" pitchFamily="49" charset="0"/>
                <a:ea typeface="宋体" pitchFamily="2" charset="-122"/>
              </a:rPr>
              <a:t>: “</a:t>
            </a:r>
            <a:r>
              <a:rPr lang="zh-CN" altLang="en-US">
                <a:solidFill>
                  <a:schemeClr val="folHlink"/>
                </a:solidFill>
                <a:latin typeface="Courier New" pitchFamily="49" charset="0"/>
                <a:ea typeface="宋体" pitchFamily="2" charset="-122"/>
              </a:rPr>
              <a:t>未成年人“</a:t>
            </a:r>
            <a:r>
              <a:rPr lang="en-US" altLang="zh-CN">
                <a:solidFill>
                  <a:schemeClr val="folHlink"/>
                </a:solidFill>
                <a:latin typeface="Courier New" pitchFamily="49" charset="0"/>
                <a:ea typeface="宋体" pitchFamily="2" charset="-122"/>
              </a:rPr>
              <a:t>;</a:t>
            </a:r>
          </a:p>
          <a:p>
            <a:r>
              <a:rPr lang="en-US" altLang="zh-CN">
                <a:solidFill>
                  <a:schemeClr val="folHlink"/>
                </a:solidFill>
                <a:latin typeface="Courier New" pitchFamily="49" charset="0"/>
                <a:ea typeface="宋体" pitchFamily="2" charset="-122"/>
              </a:rPr>
              <a:t>alert(“</a:t>
            </a:r>
            <a:r>
              <a:rPr lang="zh-CN" altLang="en-US">
                <a:solidFill>
                  <a:schemeClr val="folHlink"/>
                </a:solidFill>
                <a:latin typeface="Courier New" pitchFamily="49" charset="0"/>
                <a:ea typeface="宋体" pitchFamily="2" charset="-122"/>
              </a:rPr>
              <a:t>该人员是 </a:t>
            </a:r>
            <a:r>
              <a:rPr lang="en-US" altLang="zh-CN">
                <a:solidFill>
                  <a:schemeClr val="folHlink"/>
                </a:solidFill>
                <a:latin typeface="Courier New" pitchFamily="49" charset="0"/>
                <a:ea typeface="宋体" pitchFamily="2" charset="-122"/>
              </a:rPr>
              <a:t>" + status);</a:t>
            </a:r>
          </a:p>
          <a:p>
            <a:r>
              <a:rPr lang="en-US" altLang="zh-CN">
                <a:solidFill>
                  <a:schemeClr val="folHlink"/>
                </a:solidFill>
                <a:latin typeface="Courier New" pitchFamily="49" charset="0"/>
                <a:ea typeface="宋体" pitchFamily="2" charset="-122"/>
              </a:rPr>
              <a:t>&lt;/SCRIPT&gt;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&lt;/HTML&gt;</a:t>
            </a:r>
          </a:p>
        </p:txBody>
      </p:sp>
      <p:pic>
        <p:nvPicPr>
          <p:cNvPr id="232455" name="Picture 7" descr="2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43600" y="3810000"/>
            <a:ext cx="26289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2456" name="Text Box 8"/>
          <p:cNvSpPr txBox="1">
            <a:spLocks noChangeArrowheads="1"/>
          </p:cNvSpPr>
          <p:nvPr/>
        </p:nvSpPr>
        <p:spPr bwMode="auto">
          <a:xfrm>
            <a:off x="533400" y="5715000"/>
            <a:ext cx="7391400" cy="425450"/>
          </a:xfrm>
          <a:prstGeom prst="rect">
            <a:avLst/>
          </a:prstGeom>
          <a:solidFill>
            <a:schemeClr val="bg1"/>
          </a:solidFill>
          <a:ln w="28575" algn="ctr">
            <a:solidFill>
              <a:schemeClr val="tx1"/>
            </a:solidFill>
            <a:miter lim="800000"/>
            <a:headEnd/>
            <a:tailEnd/>
          </a:ln>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algn="ctr" eaLnBrk="1" hangingPunct="1"/>
            <a:r>
              <a:rPr lang="zh-CN" altLang="en-US"/>
              <a:t>在</a:t>
            </a:r>
            <a:r>
              <a:rPr lang="en-US" altLang="zh-CN"/>
              <a:t>JavaScript</a:t>
            </a:r>
            <a:r>
              <a:rPr lang="zh-CN" altLang="en-US"/>
              <a:t>中，条件运算符的作用等价于</a:t>
            </a:r>
            <a:r>
              <a:rPr lang="en-US" altLang="zh-CN"/>
              <a:t>if...else</a:t>
            </a:r>
            <a:r>
              <a:rPr lang="zh-CN" altLang="en-US"/>
              <a:t>语句。</a:t>
            </a:r>
          </a:p>
        </p:txBody>
      </p:sp>
      <p:sp>
        <p:nvSpPr>
          <p:cNvPr id="232461" name="Text Box 13"/>
          <p:cNvSpPr txBox="1">
            <a:spLocks noChangeArrowheads="1"/>
          </p:cNvSpPr>
          <p:nvPr/>
        </p:nvSpPr>
        <p:spPr bwMode="auto">
          <a:xfrm>
            <a:off x="533400" y="1828800"/>
            <a:ext cx="7391400" cy="425450"/>
          </a:xfrm>
          <a:prstGeom prst="rect">
            <a:avLst/>
          </a:prstGeom>
          <a:solidFill>
            <a:schemeClr val="bg1"/>
          </a:solidFill>
          <a:ln w="28575" algn="ctr">
            <a:solidFill>
              <a:schemeClr val="tx1"/>
            </a:solidFill>
            <a:miter lim="800000"/>
            <a:headEnd/>
            <a:tailEnd/>
          </a:ln>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r>
              <a:rPr lang="en-US" altLang="zh-CN"/>
              <a:t>(</a:t>
            </a:r>
            <a:r>
              <a:rPr lang="zh-CN" altLang="en-US"/>
              <a:t>表达式</a:t>
            </a:r>
            <a:r>
              <a:rPr lang="en-US" altLang="zh-CN"/>
              <a:t>1) ?  (</a:t>
            </a:r>
            <a:r>
              <a:rPr lang="zh-CN" altLang="en-US"/>
              <a:t>表达式</a:t>
            </a:r>
            <a:r>
              <a:rPr lang="en-US" altLang="zh-CN"/>
              <a:t>2) : (</a:t>
            </a:r>
            <a:r>
              <a:rPr lang="zh-CN" altLang="en-US"/>
              <a:t>表达式</a:t>
            </a:r>
            <a:r>
              <a:rPr lang="en-US" altLang="zh-CN"/>
              <a:t>3)</a:t>
            </a:r>
          </a:p>
        </p:txBody>
      </p:sp>
    </p:spTree>
    <p:extLst>
      <p:ext uri="{BB962C8B-B14F-4D97-AF65-F5344CB8AC3E}">
        <p14:creationId xmlns="" xmlns:p14="http://schemas.microsoft.com/office/powerpoint/2010/main" val="3688518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32461"/>
                                        </p:tgtEl>
                                        <p:attrNameLst>
                                          <p:attrName>style.visibility</p:attrName>
                                        </p:attrNameLst>
                                      </p:cBhvr>
                                      <p:to>
                                        <p:strVal val="visible"/>
                                      </p:to>
                                    </p:set>
                                    <p:animEffect transition="in" filter="slide(fromTop)">
                                      <p:cBhvr>
                                        <p:cTn id="7" dur="500"/>
                                        <p:tgtEl>
                                          <p:spTgt spid="232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2454"/>
                                        </p:tgtEl>
                                        <p:attrNameLst>
                                          <p:attrName>style.visibility</p:attrName>
                                        </p:attrNameLst>
                                      </p:cBhvr>
                                      <p:to>
                                        <p:strVal val="visible"/>
                                      </p:to>
                                    </p:set>
                                    <p:anim calcmode="lin" valueType="num">
                                      <p:cBhvr additive="base">
                                        <p:cTn id="12" dur="3000" fill="hold"/>
                                        <p:tgtEl>
                                          <p:spTgt spid="232454"/>
                                        </p:tgtEl>
                                        <p:attrNameLst>
                                          <p:attrName>ppt_x</p:attrName>
                                        </p:attrNameLst>
                                      </p:cBhvr>
                                      <p:tavLst>
                                        <p:tav tm="0">
                                          <p:val>
                                            <p:strVal val="#ppt_x"/>
                                          </p:val>
                                        </p:tav>
                                        <p:tav tm="100000">
                                          <p:val>
                                            <p:strVal val="#ppt_x"/>
                                          </p:val>
                                        </p:tav>
                                      </p:tavLst>
                                    </p:anim>
                                    <p:anim calcmode="lin" valueType="num">
                                      <p:cBhvr additive="base">
                                        <p:cTn id="13" dur="3000" fill="hold"/>
                                        <p:tgtEl>
                                          <p:spTgt spid="23245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232455"/>
                                        </p:tgtEl>
                                        <p:attrNameLst>
                                          <p:attrName>style.visibility</p:attrName>
                                        </p:attrNameLst>
                                      </p:cBhvr>
                                      <p:to>
                                        <p:strVal val="visible"/>
                                      </p:to>
                                    </p:set>
                                    <p:anim calcmode="lin" valueType="num">
                                      <p:cBhvr>
                                        <p:cTn id="18" dur="500" fill="hold"/>
                                        <p:tgtEl>
                                          <p:spTgt spid="232455"/>
                                        </p:tgtEl>
                                        <p:attrNameLst>
                                          <p:attrName>ppt_w</p:attrName>
                                        </p:attrNameLst>
                                      </p:cBhvr>
                                      <p:tavLst>
                                        <p:tav tm="0">
                                          <p:val>
                                            <p:fltVal val="0"/>
                                          </p:val>
                                        </p:tav>
                                        <p:tav tm="100000">
                                          <p:val>
                                            <p:strVal val="#ppt_w"/>
                                          </p:val>
                                        </p:tav>
                                      </p:tavLst>
                                    </p:anim>
                                    <p:anim calcmode="lin" valueType="num">
                                      <p:cBhvr>
                                        <p:cTn id="19" dur="500" fill="hold"/>
                                        <p:tgtEl>
                                          <p:spTgt spid="232455"/>
                                        </p:tgtEl>
                                        <p:attrNameLst>
                                          <p:attrName>ppt_h</p:attrName>
                                        </p:attrNameLst>
                                      </p:cBhvr>
                                      <p:tavLst>
                                        <p:tav tm="0">
                                          <p:val>
                                            <p:fltVal val="0"/>
                                          </p:val>
                                        </p:tav>
                                        <p:tav tm="100000">
                                          <p:val>
                                            <p:strVal val="#ppt_h"/>
                                          </p:val>
                                        </p:tav>
                                      </p:tavLst>
                                    </p:anim>
                                    <p:animEffect transition="in" filter="fade">
                                      <p:cBhvr>
                                        <p:cTn id="20" dur="500"/>
                                        <p:tgtEl>
                                          <p:spTgt spid="2324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32456"/>
                                        </p:tgtEl>
                                        <p:attrNameLst>
                                          <p:attrName>style.visibility</p:attrName>
                                        </p:attrNameLst>
                                      </p:cBhvr>
                                      <p:to>
                                        <p:strVal val="visible"/>
                                      </p:to>
                                    </p:set>
                                    <p:animEffect transition="in" filter="slide(fromTop)">
                                      <p:cBhvr>
                                        <p:cTn id="25" dur="500"/>
                                        <p:tgtEl>
                                          <p:spTgt spid="232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字符串运算符</a:t>
            </a:r>
          </a:p>
        </p:txBody>
      </p:sp>
      <p:sp>
        <p:nvSpPr>
          <p:cNvPr id="229379" name="Rectangle 3"/>
          <p:cNvSpPr>
            <a:spLocks noChangeArrowheads="1"/>
          </p:cNvSpPr>
          <p:nvPr/>
        </p:nvSpPr>
        <p:spPr bwMode="auto">
          <a:xfrm>
            <a:off x="152400" y="1752600"/>
            <a:ext cx="5791200" cy="3778250"/>
          </a:xfrm>
          <a:prstGeom prst="rect">
            <a:avLst/>
          </a:prstGeom>
          <a:solidFill>
            <a:srgbClr val="E0E0E0"/>
          </a:solidFill>
          <a:ln w="28575" algn="ctr">
            <a:solidFill>
              <a:schemeClr val="tx1"/>
            </a:solidFill>
            <a:miter lim="800000"/>
            <a:headEnd/>
            <a:tailEnd/>
          </a:ln>
        </p:spPr>
        <p:txBody>
          <a:bodyPr anchor="ctr">
            <a:spAutoFit/>
          </a:bodyPr>
          <a:lstStyle/>
          <a:p>
            <a:r>
              <a:rPr lang="en-US" altLang="zh-CN">
                <a:solidFill>
                  <a:schemeClr val="folHlink"/>
                </a:solidFill>
                <a:latin typeface="Courier New" pitchFamily="49" charset="0"/>
                <a:ea typeface="宋体" pitchFamily="2" charset="-122"/>
              </a:rPr>
              <a:t>&lt;HTML&gt;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&lt;TITLE&gt;</a:t>
            </a:r>
            <a:r>
              <a:rPr lang="zh-CN" altLang="en-US">
                <a:solidFill>
                  <a:schemeClr val="tx1"/>
                </a:solidFill>
                <a:latin typeface="Courier New" pitchFamily="49" charset="0"/>
                <a:ea typeface="宋体" pitchFamily="2" charset="-122"/>
              </a:rPr>
              <a:t>使用字符串运算符</a:t>
            </a:r>
            <a:r>
              <a:rPr lang="en-US" altLang="zh-CN">
                <a:solidFill>
                  <a:schemeClr val="folHlink"/>
                </a:solidFill>
                <a:latin typeface="Courier New" pitchFamily="49" charset="0"/>
                <a:ea typeface="宋体" pitchFamily="2" charset="-122"/>
              </a:rPr>
              <a:t>&lt;/TITLE&gt;</a:t>
            </a:r>
          </a:p>
          <a:p>
            <a:r>
              <a:rPr lang="en-US" altLang="zh-CN">
                <a:solidFill>
                  <a:schemeClr val="folHlink"/>
                </a:solidFill>
                <a:latin typeface="Courier New" pitchFamily="49" charset="0"/>
                <a:ea typeface="宋体" pitchFamily="2" charset="-122"/>
              </a:rPr>
              <a:t>&lt;SCRIPT&gt;</a:t>
            </a:r>
          </a:p>
          <a:p>
            <a:r>
              <a:rPr lang="en-US" altLang="zh-CN">
                <a:solidFill>
                  <a:schemeClr val="folHlink"/>
                </a:solidFill>
                <a:latin typeface="Courier New" pitchFamily="49" charset="0"/>
                <a:ea typeface="宋体" pitchFamily="2" charset="-122"/>
              </a:rPr>
              <a:t>x = 'yellow';</a:t>
            </a:r>
          </a:p>
          <a:p>
            <a:r>
              <a:rPr lang="en-US" altLang="zh-CN">
                <a:solidFill>
                  <a:schemeClr val="folHlink"/>
                </a:solidFill>
                <a:latin typeface="Courier New" pitchFamily="49" charset="0"/>
                <a:ea typeface="宋体" pitchFamily="2" charset="-122"/>
              </a:rPr>
              <a:t>y = 'green';</a:t>
            </a:r>
          </a:p>
          <a:p>
            <a:r>
              <a:rPr lang="en-US" altLang="zh-CN">
                <a:solidFill>
                  <a:schemeClr val="folHlink"/>
                </a:solidFill>
                <a:latin typeface="Courier New" pitchFamily="49" charset="0"/>
                <a:ea typeface="宋体" pitchFamily="2" charset="-122"/>
              </a:rPr>
              <a:t>z = x + y + 'white'; </a:t>
            </a:r>
            <a:endParaRPr lang="fr-FR" altLang="zh-CN">
              <a:solidFill>
                <a:schemeClr val="folHlink"/>
              </a:solidFill>
              <a:latin typeface="Courier New" pitchFamily="49" charset="0"/>
              <a:ea typeface="宋体" pitchFamily="2" charset="-122"/>
            </a:endParaRPr>
          </a:p>
          <a:p>
            <a:r>
              <a:rPr lang="fr-FR" altLang="zh-CN">
                <a:solidFill>
                  <a:schemeClr val="folHlink"/>
                </a:solidFill>
                <a:latin typeface="Courier New" pitchFamily="49" charset="0"/>
                <a:ea typeface="宋体" pitchFamily="2" charset="-122"/>
              </a:rPr>
              <a:t>w = y + 9;</a:t>
            </a:r>
          </a:p>
          <a:p>
            <a:r>
              <a:rPr lang="fr-FR" altLang="zh-CN">
                <a:solidFill>
                  <a:schemeClr val="folHlink"/>
                </a:solidFill>
                <a:latin typeface="Courier New" pitchFamily="49" charset="0"/>
                <a:ea typeface="宋体" pitchFamily="2" charset="-122"/>
              </a:rPr>
              <a:t>alert("z = " + z + "\n w = " + w);</a:t>
            </a:r>
            <a:endParaRPr lang="en-US" altLang="zh-CN">
              <a:solidFill>
                <a:schemeClr val="folHlink"/>
              </a:solidFill>
              <a:latin typeface="Courier New" pitchFamily="49" charset="0"/>
              <a:ea typeface="宋体" pitchFamily="2" charset="-122"/>
            </a:endParaRPr>
          </a:p>
          <a:p>
            <a:r>
              <a:rPr lang="en-US" altLang="zh-CN">
                <a:solidFill>
                  <a:schemeClr val="folHlink"/>
                </a:solidFill>
                <a:latin typeface="Courier New" pitchFamily="49" charset="0"/>
                <a:ea typeface="宋体" pitchFamily="2" charset="-122"/>
              </a:rPr>
              <a:t>&lt;/SCRIPT&gt;</a:t>
            </a:r>
          </a:p>
          <a:p>
            <a:r>
              <a:rPr lang="en-US" altLang="zh-CN">
                <a:solidFill>
                  <a:schemeClr val="folHlink"/>
                </a:solidFill>
                <a:latin typeface="Courier New" pitchFamily="49" charset="0"/>
                <a:ea typeface="宋体" pitchFamily="2" charset="-122"/>
              </a:rPr>
              <a:t>&lt;/HEAD&gt;</a:t>
            </a:r>
          </a:p>
          <a:p>
            <a:r>
              <a:rPr lang="en-US" altLang="zh-CN">
                <a:solidFill>
                  <a:schemeClr val="folHlink"/>
                </a:solidFill>
                <a:latin typeface="Courier New" pitchFamily="49" charset="0"/>
                <a:ea typeface="宋体" pitchFamily="2" charset="-122"/>
              </a:rPr>
              <a:t>&lt;/HTML&gt;</a:t>
            </a:r>
          </a:p>
        </p:txBody>
      </p:sp>
      <p:pic>
        <p:nvPicPr>
          <p:cNvPr id="229380"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05400" y="4800600"/>
            <a:ext cx="2667000" cy="1609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25001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9379"/>
                                        </p:tgtEl>
                                        <p:attrNameLst>
                                          <p:attrName>style.visibility</p:attrName>
                                        </p:attrNameLst>
                                      </p:cBhvr>
                                      <p:to>
                                        <p:strVal val="visible"/>
                                      </p:to>
                                    </p:set>
                                    <p:anim calcmode="lin" valueType="num">
                                      <p:cBhvr additive="base">
                                        <p:cTn id="7" dur="3000" fill="hold"/>
                                        <p:tgtEl>
                                          <p:spTgt spid="229379"/>
                                        </p:tgtEl>
                                        <p:attrNameLst>
                                          <p:attrName>ppt_x</p:attrName>
                                        </p:attrNameLst>
                                      </p:cBhvr>
                                      <p:tavLst>
                                        <p:tav tm="0">
                                          <p:val>
                                            <p:strVal val="#ppt_x"/>
                                          </p:val>
                                        </p:tav>
                                        <p:tav tm="100000">
                                          <p:val>
                                            <p:strVal val="#ppt_x"/>
                                          </p:val>
                                        </p:tav>
                                      </p:tavLst>
                                    </p:anim>
                                    <p:anim calcmode="lin" valueType="num">
                                      <p:cBhvr additive="base">
                                        <p:cTn id="8" dur="3000" fill="hold"/>
                                        <p:tgtEl>
                                          <p:spTgt spid="2293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229380"/>
                                        </p:tgtEl>
                                        <p:attrNameLst>
                                          <p:attrName>style.visibility</p:attrName>
                                        </p:attrNameLst>
                                      </p:cBhvr>
                                      <p:to>
                                        <p:strVal val="visible"/>
                                      </p:to>
                                    </p:set>
                                    <p:anim calcmode="lin" valueType="num">
                                      <p:cBhvr>
                                        <p:cTn id="13" dur="500" fill="hold"/>
                                        <p:tgtEl>
                                          <p:spTgt spid="229380"/>
                                        </p:tgtEl>
                                        <p:attrNameLst>
                                          <p:attrName>ppt_w</p:attrName>
                                        </p:attrNameLst>
                                      </p:cBhvr>
                                      <p:tavLst>
                                        <p:tav tm="0">
                                          <p:val>
                                            <p:fltVal val="0"/>
                                          </p:val>
                                        </p:tav>
                                        <p:tav tm="100000">
                                          <p:val>
                                            <p:strVal val="#ppt_w"/>
                                          </p:val>
                                        </p:tav>
                                      </p:tavLst>
                                    </p:anim>
                                    <p:anim calcmode="lin" valueType="num">
                                      <p:cBhvr>
                                        <p:cTn id="14" dur="500" fill="hold"/>
                                        <p:tgtEl>
                                          <p:spTgt spid="229380"/>
                                        </p:tgtEl>
                                        <p:attrNameLst>
                                          <p:attrName>ppt_h</p:attrName>
                                        </p:attrNameLst>
                                      </p:cBhvr>
                                      <p:tavLst>
                                        <p:tav tm="0">
                                          <p:val>
                                            <p:fltVal val="0"/>
                                          </p:val>
                                        </p:tav>
                                        <p:tav tm="100000">
                                          <p:val>
                                            <p:strVal val="#ppt_h"/>
                                          </p:val>
                                        </p:tav>
                                      </p:tavLst>
                                    </p:anim>
                                    <p:animEffect transition="in" filter="fade">
                                      <p:cBhvr>
                                        <p:cTn id="15"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JavaScript</a:t>
            </a:r>
            <a:r>
              <a:rPr lang="zh-CN" altLang="en-US" smtClean="0"/>
              <a:t>运算符优先级</a:t>
            </a:r>
          </a:p>
        </p:txBody>
      </p:sp>
      <p:pic>
        <p:nvPicPr>
          <p:cNvPr id="61443" name="Picture 4" descr="E2P@UBB(SN_1TO~E5`)~Q0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1752600"/>
            <a:ext cx="6705600" cy="4325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1741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t>JavaScript</a:t>
            </a:r>
            <a:r>
              <a:rPr lang="zh-CN" altLang="en-US" smtClean="0"/>
              <a:t>几个基本特点  </a:t>
            </a:r>
          </a:p>
        </p:txBody>
      </p:sp>
      <p:sp>
        <p:nvSpPr>
          <p:cNvPr id="7171" name="Rectangle 3"/>
          <p:cNvSpPr>
            <a:spLocks noGrp="1" noChangeArrowheads="1"/>
          </p:cNvSpPr>
          <p:nvPr>
            <p:ph type="body" idx="1"/>
          </p:nvPr>
        </p:nvSpPr>
        <p:spPr/>
        <p:txBody>
          <a:bodyPr/>
          <a:lstStyle/>
          <a:p>
            <a:pPr eaLnBrk="1" hangingPunct="1"/>
            <a:r>
              <a:rPr lang="zh-CN" altLang="en-US" b="1" smtClean="0"/>
              <a:t>脚本编写语言</a:t>
            </a:r>
            <a:r>
              <a:rPr lang="zh-CN" altLang="en-US" smtClean="0"/>
              <a:t> </a:t>
            </a:r>
          </a:p>
          <a:p>
            <a:pPr eaLnBrk="1" hangingPunct="1"/>
            <a:r>
              <a:rPr lang="zh-CN" altLang="en-US" b="1" smtClean="0"/>
              <a:t>基于对象的语言</a:t>
            </a:r>
            <a:r>
              <a:rPr lang="zh-CN" altLang="en-US" smtClean="0"/>
              <a:t> </a:t>
            </a:r>
          </a:p>
          <a:p>
            <a:pPr eaLnBrk="1" hangingPunct="1"/>
            <a:r>
              <a:rPr lang="zh-CN" altLang="en-US" b="1" smtClean="0"/>
              <a:t>简单性</a:t>
            </a:r>
            <a:r>
              <a:rPr lang="zh-CN" altLang="en-US" smtClean="0"/>
              <a:t> </a:t>
            </a:r>
          </a:p>
          <a:p>
            <a:pPr eaLnBrk="1" hangingPunct="1"/>
            <a:r>
              <a:rPr lang="zh-CN" altLang="en-US" b="1" smtClean="0"/>
              <a:t>安全性</a:t>
            </a:r>
            <a:r>
              <a:rPr lang="zh-CN" altLang="en-US" smtClean="0"/>
              <a:t> </a:t>
            </a:r>
          </a:p>
          <a:p>
            <a:pPr eaLnBrk="1" hangingPunct="1"/>
            <a:r>
              <a:rPr lang="zh-CN" altLang="en-US" b="1" smtClean="0"/>
              <a:t>动态性</a:t>
            </a:r>
            <a:r>
              <a:rPr lang="zh-CN" altLang="en-US" smtClean="0"/>
              <a:t> </a:t>
            </a:r>
          </a:p>
          <a:p>
            <a:pPr eaLnBrk="1" hangingPunct="1"/>
            <a:r>
              <a:rPr lang="zh-CN" altLang="en-US" b="1" smtClean="0"/>
              <a:t>跨平台性</a:t>
            </a:r>
            <a:r>
              <a:rPr lang="zh-CN" altLang="en-US" smtClean="0"/>
              <a:t> </a:t>
            </a:r>
          </a:p>
        </p:txBody>
      </p:sp>
    </p:spTree>
    <p:extLst>
      <p:ext uri="{BB962C8B-B14F-4D97-AF65-F5344CB8AC3E}">
        <p14:creationId xmlns="" xmlns:p14="http://schemas.microsoft.com/office/powerpoint/2010/main" val="2038936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JavaScript</a:t>
            </a:r>
            <a:r>
              <a:rPr lang="zh-CN" altLang="en-US" smtClean="0"/>
              <a:t>注释</a:t>
            </a:r>
          </a:p>
        </p:txBody>
      </p:sp>
      <p:sp>
        <p:nvSpPr>
          <p:cNvPr id="62467" name="Rectangle 3"/>
          <p:cNvSpPr>
            <a:spLocks noChangeArrowheads="1"/>
          </p:cNvSpPr>
          <p:nvPr/>
        </p:nvSpPr>
        <p:spPr bwMode="auto">
          <a:xfrm>
            <a:off x="609600" y="1752600"/>
            <a:ext cx="8120063" cy="40386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2520" tIns="46440" rIns="92520" bIns="46440" anchor="ctr"/>
          <a:lstStyle/>
          <a:p>
            <a:pP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&lt;script language="JavaScript"&gt;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&lt;!--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latin typeface="Arial Narrow" pitchFamily="34" charset="0"/>
                <a:ea typeface="宋体" pitchFamily="2" charset="-122"/>
              </a:rPr>
              <a:t>程序功能：书写方法说明</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latin typeface="Arial Narrow" pitchFamily="34" charset="0"/>
                <a:ea typeface="宋体" pitchFamily="2" charset="-122"/>
              </a:rPr>
              <a:t>开始和结束的标志的书写方法</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a:solidFill>
                  <a:srgbClr val="000000"/>
                </a:solidFill>
                <a:latin typeface="Arial Narrow" pitchFamily="34" charset="0"/>
                <a:ea typeface="宋体" pitchFamily="2" charset="-122"/>
              </a:rPr>
              <a:t>单行和多行</a:t>
            </a:r>
            <a:r>
              <a:rPr lang="en-GB" altLang="zh-CN" sz="2400" b="0">
                <a:solidFill>
                  <a:srgbClr val="000000"/>
                </a:solidFill>
                <a:latin typeface="Arial Narrow" pitchFamily="34" charset="0"/>
                <a:ea typeface="宋体" pitchFamily="2" charset="-122"/>
              </a:rPr>
              <a:t>JavaScript</a:t>
            </a:r>
            <a:r>
              <a:rPr lang="en-GB" sz="2400" b="0">
                <a:solidFill>
                  <a:srgbClr val="000000"/>
                </a:solidFill>
                <a:latin typeface="Arial Narrow" pitchFamily="34" charset="0"/>
                <a:ea typeface="宋体" pitchFamily="2" charset="-122"/>
              </a:rPr>
              <a:t>注释的写法</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0">
                <a:solidFill>
                  <a:schemeClr val="tx1"/>
                </a:solidFill>
                <a:latin typeface="Verdana" pitchFamily="34" charset="0"/>
                <a:ea typeface="宋体" pitchFamily="2" charset="-122"/>
              </a:rPr>
              <a:t>           </a:t>
            </a:r>
            <a:r>
              <a:rPr lang="en-GB" altLang="zh-CN" sz="1800" b="0">
                <a:solidFill>
                  <a:srgbClr val="000000"/>
                </a:solidFill>
                <a:latin typeface="Verdana" pitchFamily="34" charset="0"/>
                <a:ea typeface="宋体" pitchFamily="2" charset="-122"/>
              </a:rPr>
              <a:t>//</a:t>
            </a:r>
            <a:r>
              <a:rPr lang="en-GB" sz="1800" b="0">
                <a:solidFill>
                  <a:srgbClr val="000000"/>
                </a:solidFill>
                <a:latin typeface="Verdana" pitchFamily="34" charset="0"/>
                <a:ea typeface="宋体" pitchFamily="2" charset="-122"/>
              </a:rPr>
              <a:t>在</a:t>
            </a:r>
            <a:r>
              <a:rPr lang="en-GB" altLang="zh-CN" sz="1800" b="0">
                <a:solidFill>
                  <a:srgbClr val="000000"/>
                </a:solidFill>
                <a:latin typeface="Verdana" pitchFamily="34" charset="0"/>
                <a:ea typeface="宋体" pitchFamily="2" charset="-122"/>
              </a:rPr>
              <a:t>HTML</a:t>
            </a:r>
            <a:r>
              <a:rPr lang="en-GB" sz="1800" b="0">
                <a:solidFill>
                  <a:srgbClr val="000000"/>
                </a:solidFill>
                <a:latin typeface="Verdana" pitchFamily="34" charset="0"/>
                <a:ea typeface="宋体" pitchFamily="2" charset="-122"/>
              </a:rPr>
              <a:t>文档中显示</a:t>
            </a:r>
            <a:r>
              <a:rPr lang="en-GB" altLang="zh-CN" sz="1800" b="0">
                <a:solidFill>
                  <a:srgbClr val="000000"/>
                </a:solidFill>
                <a:latin typeface="Verdana" pitchFamily="34" charset="0"/>
                <a:ea typeface="宋体" pitchFamily="2" charset="-122"/>
              </a:rPr>
              <a:t>hello</a:t>
            </a:r>
            <a:endParaRPr lang="en-GB" altLang="zh-CN" sz="2400" b="0">
              <a:solidFill>
                <a:srgbClr val="000000"/>
              </a:solidFill>
              <a:latin typeface="Arial Narrow" pitchFamily="34" charset="0"/>
              <a:ea typeface="宋体" pitchFamily="2" charset="-122"/>
            </a:endParaRP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	document.write("hello");</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--&gt;</a:t>
            </a:r>
          </a:p>
          <a:p>
            <a:pPr defTabSz="449263">
              <a:lnSpc>
                <a:spcPct val="97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400" b="0">
                <a:solidFill>
                  <a:srgbClr val="000000"/>
                </a:solidFill>
                <a:latin typeface="Arial Narrow" pitchFamily="34" charset="0"/>
                <a:ea typeface="宋体" pitchFamily="2" charset="-122"/>
              </a:rPr>
              <a:t>&lt;/script&gt;</a:t>
            </a:r>
          </a:p>
        </p:txBody>
      </p:sp>
      <p:sp>
        <p:nvSpPr>
          <p:cNvPr id="62468" name="Rectangle 4"/>
          <p:cNvSpPr>
            <a:spLocks noChangeArrowheads="1"/>
          </p:cNvSpPr>
          <p:nvPr/>
        </p:nvSpPr>
        <p:spPr bwMode="auto">
          <a:xfrm>
            <a:off x="474663" y="920750"/>
            <a:ext cx="8499475" cy="555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defTabSz="449263">
              <a:lnSpc>
                <a:spcPct val="98000"/>
              </a:lnSpc>
              <a:spcBef>
                <a:spcPct val="20000"/>
              </a:spcBef>
              <a:buClr>
                <a:schemeClr val="accent2"/>
              </a:buClr>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endParaRPr lang="en-GB" altLang="zh-CN" sz="3000" b="0">
              <a:solidFill>
                <a:schemeClr val="tx1"/>
              </a:solidFill>
              <a:latin typeface="Verdana" pitchFamily="34" charset="0"/>
              <a:ea typeface="宋体" pitchFamily="2" charset="-122"/>
            </a:endParaRPr>
          </a:p>
        </p:txBody>
      </p:sp>
      <p:sp>
        <p:nvSpPr>
          <p:cNvPr id="233477" name="AutoShape 5"/>
          <p:cNvSpPr>
            <a:spLocks noChangeArrowheads="1"/>
          </p:cNvSpPr>
          <p:nvPr/>
        </p:nvSpPr>
        <p:spPr bwMode="auto">
          <a:xfrm>
            <a:off x="5029200" y="1828800"/>
            <a:ext cx="1898650" cy="438150"/>
          </a:xfrm>
          <a:prstGeom prst="wedgeRoundRectCallout">
            <a:avLst>
              <a:gd name="adj1" fmla="val -84116"/>
              <a:gd name="adj2" fmla="val -27176"/>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Arial Narrow" pitchFamily="34" charset="0"/>
                <a:ea typeface="宋体" pitchFamily="2" charset="-122"/>
              </a:rPr>
              <a:t>脚本开始声明</a:t>
            </a:r>
          </a:p>
        </p:txBody>
      </p:sp>
      <p:sp>
        <p:nvSpPr>
          <p:cNvPr id="233478" name="AutoShape 6"/>
          <p:cNvSpPr>
            <a:spLocks noChangeArrowheads="1"/>
          </p:cNvSpPr>
          <p:nvPr/>
        </p:nvSpPr>
        <p:spPr bwMode="auto">
          <a:xfrm>
            <a:off x="1752600" y="2286000"/>
            <a:ext cx="1871663" cy="431800"/>
          </a:xfrm>
          <a:prstGeom prst="wedgeRoundRectCallout">
            <a:avLst>
              <a:gd name="adj1" fmla="val -80111"/>
              <a:gd name="adj2" fmla="val -51102"/>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0">
                <a:solidFill>
                  <a:srgbClr val="FF3300"/>
                </a:solidFill>
                <a:latin typeface="Arial Narrow" pitchFamily="34" charset="0"/>
                <a:ea typeface="宋体" pitchFamily="2" charset="-122"/>
              </a:rPr>
              <a:t>HTML</a:t>
            </a:r>
            <a:r>
              <a:rPr lang="en-GB" sz="1600" b="0">
                <a:solidFill>
                  <a:srgbClr val="FF3300"/>
                </a:solidFill>
                <a:latin typeface="Arial Narrow" pitchFamily="34" charset="0"/>
                <a:ea typeface="宋体" pitchFamily="2" charset="-122"/>
              </a:rPr>
              <a:t>注释</a:t>
            </a:r>
          </a:p>
        </p:txBody>
      </p:sp>
      <p:sp>
        <p:nvSpPr>
          <p:cNvPr id="233479" name="AutoShape 7"/>
          <p:cNvSpPr>
            <a:spLocks noChangeArrowheads="1"/>
          </p:cNvSpPr>
          <p:nvPr/>
        </p:nvSpPr>
        <p:spPr bwMode="auto">
          <a:xfrm>
            <a:off x="4876800" y="2971800"/>
            <a:ext cx="2117725" cy="438150"/>
          </a:xfrm>
          <a:prstGeom prst="wedgeRoundRectCallout">
            <a:avLst>
              <a:gd name="adj1" fmla="val -75787"/>
              <a:gd name="adj2" fmla="val -24273"/>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0">
                <a:solidFill>
                  <a:srgbClr val="FF3300"/>
                </a:solidFill>
                <a:latin typeface="Arial Narrow" pitchFamily="34" charset="0"/>
                <a:ea typeface="宋体" pitchFamily="2" charset="-122"/>
              </a:rPr>
              <a:t>JavaScript</a:t>
            </a:r>
            <a:r>
              <a:rPr lang="en-GB" sz="1600" b="0">
                <a:solidFill>
                  <a:srgbClr val="FF3300"/>
                </a:solidFill>
                <a:latin typeface="Arial Narrow" pitchFamily="34" charset="0"/>
                <a:ea typeface="宋体" pitchFamily="2" charset="-122"/>
              </a:rPr>
              <a:t>多行注释</a:t>
            </a:r>
          </a:p>
        </p:txBody>
      </p:sp>
      <p:sp>
        <p:nvSpPr>
          <p:cNvPr id="233480" name="AutoShape 8"/>
          <p:cNvSpPr>
            <a:spLocks noChangeArrowheads="1"/>
          </p:cNvSpPr>
          <p:nvPr/>
        </p:nvSpPr>
        <p:spPr bwMode="auto">
          <a:xfrm>
            <a:off x="5105400" y="4191000"/>
            <a:ext cx="1981200" cy="438150"/>
          </a:xfrm>
          <a:prstGeom prst="wedgeRoundRectCallout">
            <a:avLst>
              <a:gd name="adj1" fmla="val -79384"/>
              <a:gd name="adj2" fmla="val -24273"/>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0">
                <a:solidFill>
                  <a:srgbClr val="FF3300"/>
                </a:solidFill>
                <a:latin typeface="Arial Narrow" pitchFamily="34" charset="0"/>
                <a:ea typeface="宋体" pitchFamily="2" charset="-122"/>
              </a:rPr>
              <a:t>JavaScript</a:t>
            </a:r>
            <a:r>
              <a:rPr lang="en-GB" sz="1600" b="0">
                <a:solidFill>
                  <a:srgbClr val="FF3300"/>
                </a:solidFill>
                <a:latin typeface="Arial Narrow" pitchFamily="34" charset="0"/>
                <a:ea typeface="宋体" pitchFamily="2" charset="-122"/>
              </a:rPr>
              <a:t>单行注释</a:t>
            </a:r>
          </a:p>
        </p:txBody>
      </p:sp>
      <p:sp>
        <p:nvSpPr>
          <p:cNvPr id="233481" name="AutoShape 9"/>
          <p:cNvSpPr>
            <a:spLocks noChangeArrowheads="1"/>
          </p:cNvSpPr>
          <p:nvPr/>
        </p:nvSpPr>
        <p:spPr bwMode="auto">
          <a:xfrm>
            <a:off x="2133600" y="5562600"/>
            <a:ext cx="1905000" cy="381000"/>
          </a:xfrm>
          <a:prstGeom prst="wedgeRoundRectCallout">
            <a:avLst>
              <a:gd name="adj1" fmla="val -73829"/>
              <a:gd name="adj2" fmla="val -28986"/>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Arial Narrow" pitchFamily="34" charset="0"/>
                <a:ea typeface="宋体" pitchFamily="2" charset="-122"/>
              </a:rPr>
              <a:t>脚本结束声明</a:t>
            </a:r>
          </a:p>
        </p:txBody>
      </p:sp>
      <p:sp>
        <p:nvSpPr>
          <p:cNvPr id="233482" name="AutoShape 10"/>
          <p:cNvSpPr>
            <a:spLocks noChangeArrowheads="1"/>
          </p:cNvSpPr>
          <p:nvPr/>
        </p:nvSpPr>
        <p:spPr bwMode="auto">
          <a:xfrm>
            <a:off x="5181600" y="5181600"/>
            <a:ext cx="1981200" cy="438150"/>
          </a:xfrm>
          <a:prstGeom prst="wedgeRoundRectCallout">
            <a:avLst>
              <a:gd name="adj1" fmla="val -91231"/>
              <a:gd name="adj2" fmla="val -156157"/>
              <a:gd name="adj3" fmla="val 16667"/>
            </a:avLst>
          </a:prstGeom>
          <a:solidFill>
            <a:srgbClr val="FFFF00"/>
          </a:solidFill>
          <a:ln w="25560">
            <a:solidFill>
              <a:srgbClr val="000000"/>
            </a:solidFill>
            <a:miter lim="800000"/>
            <a:headEnd/>
            <a:tailEnd/>
          </a:ln>
        </p:spPr>
        <p:txBody>
          <a:bodyPr lIns="92520" tIns="46440" rIns="92520" bIns="46440"/>
          <a:lstStyle/>
          <a:p>
            <a:pPr algn="ctr" defTabSz="449263">
              <a:lnSpc>
                <a:spcPct val="98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Arial Narrow" pitchFamily="34" charset="0"/>
                <a:ea typeface="宋体" pitchFamily="2" charset="-122"/>
              </a:rPr>
              <a:t>语句结尾</a:t>
            </a:r>
          </a:p>
        </p:txBody>
      </p:sp>
      <p:sp>
        <p:nvSpPr>
          <p:cNvPr id="233484" name="Text Box 12"/>
          <p:cNvSpPr txBox="1">
            <a:spLocks noChangeArrowheads="1"/>
          </p:cNvSpPr>
          <p:nvPr/>
        </p:nvSpPr>
        <p:spPr bwMode="auto">
          <a:xfrm>
            <a:off x="838200" y="6051550"/>
            <a:ext cx="7391400" cy="730250"/>
          </a:xfrm>
          <a:prstGeom prst="rect">
            <a:avLst/>
          </a:prstGeom>
          <a:solidFill>
            <a:schemeClr val="bg1"/>
          </a:solidFill>
          <a:ln w="28575" algn="ctr">
            <a:solidFill>
              <a:schemeClr val="tx1"/>
            </a:solidFill>
            <a:miter lim="800000"/>
            <a:headEnd/>
            <a:tailEnd/>
          </a:ln>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r>
              <a:rPr lang="zh-CN" altLang="en-US">
                <a:solidFill>
                  <a:srgbClr val="FF3300"/>
                </a:solidFill>
              </a:rPr>
              <a:t>通过</a:t>
            </a:r>
            <a:r>
              <a:rPr lang="en-US" altLang="zh-CN">
                <a:solidFill>
                  <a:srgbClr val="FF3300"/>
                </a:solidFill>
              </a:rPr>
              <a:t>&lt;!--…//</a:t>
            </a:r>
            <a:r>
              <a:rPr lang="en-US" altLang="zh-CN">
                <a:solidFill>
                  <a:srgbClr val="FF3300"/>
                </a:solidFill>
                <a:sym typeface="Wingdings" pitchFamily="2" charset="2"/>
              </a:rPr>
              <a:t></a:t>
            </a:r>
            <a:r>
              <a:rPr lang="zh-CN" altLang="en-US">
                <a:solidFill>
                  <a:srgbClr val="FF3300"/>
                </a:solidFill>
                <a:sym typeface="Wingdings" pitchFamily="2" charset="2"/>
              </a:rPr>
              <a:t>标记，对于不认识</a:t>
            </a:r>
            <a:r>
              <a:rPr lang="en-US" altLang="zh-CN">
                <a:solidFill>
                  <a:srgbClr val="FF3300"/>
                </a:solidFill>
                <a:sym typeface="Wingdings" pitchFamily="2" charset="2"/>
              </a:rPr>
              <a:t>Javascript</a:t>
            </a:r>
            <a:r>
              <a:rPr lang="zh-CN" altLang="en-US">
                <a:solidFill>
                  <a:srgbClr val="FF3300"/>
                </a:solidFill>
                <a:sym typeface="Wingdings" pitchFamily="2" charset="2"/>
              </a:rPr>
              <a:t>代码的浏览器，其中的内容被忽略；若能识别</a:t>
            </a:r>
            <a:r>
              <a:rPr lang="en-US" altLang="zh-CN">
                <a:solidFill>
                  <a:srgbClr val="FF3300"/>
                </a:solidFill>
                <a:sym typeface="Wingdings" pitchFamily="2" charset="2"/>
              </a:rPr>
              <a:t>Javascript</a:t>
            </a:r>
            <a:r>
              <a:rPr lang="zh-CN" altLang="en-US">
                <a:solidFill>
                  <a:srgbClr val="FF3300"/>
                </a:solidFill>
                <a:sym typeface="Wingdings" pitchFamily="2" charset="2"/>
              </a:rPr>
              <a:t>代码，则执行该代码。</a:t>
            </a:r>
            <a:endParaRPr lang="zh-CN" altLang="en-US">
              <a:solidFill>
                <a:srgbClr val="FF3300"/>
              </a:solidFill>
            </a:endParaRPr>
          </a:p>
        </p:txBody>
      </p:sp>
    </p:spTree>
    <p:extLst>
      <p:ext uri="{BB962C8B-B14F-4D97-AF65-F5344CB8AC3E}">
        <p14:creationId xmlns="" xmlns:p14="http://schemas.microsoft.com/office/powerpoint/2010/main" val="2087135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blinds(horizontal)">
                                      <p:cBhvr>
                                        <p:cTn id="7" dur="500"/>
                                        <p:tgtEl>
                                          <p:spTgt spid="233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8"/>
                                        </p:tgtEl>
                                        <p:attrNameLst>
                                          <p:attrName>style.visibility</p:attrName>
                                        </p:attrNameLst>
                                      </p:cBhvr>
                                      <p:to>
                                        <p:strVal val="visible"/>
                                      </p:to>
                                    </p:set>
                                    <p:animEffect transition="in" filter="blinds(horizontal)">
                                      <p:cBhvr>
                                        <p:cTn id="12" dur="500"/>
                                        <p:tgtEl>
                                          <p:spTgt spid="233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3479"/>
                                        </p:tgtEl>
                                        <p:attrNameLst>
                                          <p:attrName>style.visibility</p:attrName>
                                        </p:attrNameLst>
                                      </p:cBhvr>
                                      <p:to>
                                        <p:strVal val="visible"/>
                                      </p:to>
                                    </p:set>
                                    <p:animEffect transition="in" filter="blinds(horizontal)">
                                      <p:cBhvr>
                                        <p:cTn id="17" dur="500"/>
                                        <p:tgtEl>
                                          <p:spTgt spid="2334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3480"/>
                                        </p:tgtEl>
                                        <p:attrNameLst>
                                          <p:attrName>style.visibility</p:attrName>
                                        </p:attrNameLst>
                                      </p:cBhvr>
                                      <p:to>
                                        <p:strVal val="visible"/>
                                      </p:to>
                                    </p:set>
                                    <p:animEffect transition="in" filter="blinds(horizontal)">
                                      <p:cBhvr>
                                        <p:cTn id="22" dur="500"/>
                                        <p:tgtEl>
                                          <p:spTgt spid="2334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3482"/>
                                        </p:tgtEl>
                                        <p:attrNameLst>
                                          <p:attrName>style.visibility</p:attrName>
                                        </p:attrNameLst>
                                      </p:cBhvr>
                                      <p:to>
                                        <p:strVal val="visible"/>
                                      </p:to>
                                    </p:set>
                                    <p:animEffect transition="in" filter="blinds(horizontal)">
                                      <p:cBhvr>
                                        <p:cTn id="27" dur="500"/>
                                        <p:tgtEl>
                                          <p:spTgt spid="2334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3481"/>
                                        </p:tgtEl>
                                        <p:attrNameLst>
                                          <p:attrName>style.visibility</p:attrName>
                                        </p:attrNameLst>
                                      </p:cBhvr>
                                      <p:to>
                                        <p:strVal val="visible"/>
                                      </p:to>
                                    </p:set>
                                    <p:animEffect transition="in" filter="blinds(horizontal)">
                                      <p:cBhvr>
                                        <p:cTn id="32" dur="500"/>
                                        <p:tgtEl>
                                          <p:spTgt spid="2334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233484"/>
                                        </p:tgtEl>
                                        <p:attrNameLst>
                                          <p:attrName>style.visibility</p:attrName>
                                        </p:attrNameLst>
                                      </p:cBhvr>
                                      <p:to>
                                        <p:strVal val="visible"/>
                                      </p:to>
                                    </p:set>
                                    <p:animEffect transition="in" filter="slide(fromTop)">
                                      <p:cBhvr>
                                        <p:cTn id="37" dur="500"/>
                                        <p:tgtEl>
                                          <p:spTgt spid="233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b="1" smtClean="0"/>
              <a:t>JavaScript</a:t>
            </a:r>
            <a:r>
              <a:rPr lang="zh-CN" altLang="en-US" b="1" smtClean="0"/>
              <a:t>程序构成</a:t>
            </a:r>
            <a:r>
              <a:rPr lang="zh-CN" altLang="en-US" smtClean="0"/>
              <a:t> </a:t>
            </a:r>
          </a:p>
        </p:txBody>
      </p:sp>
      <p:sp>
        <p:nvSpPr>
          <p:cNvPr id="63491" name="Rectangle 3"/>
          <p:cNvSpPr>
            <a:spLocks noGrp="1" noChangeArrowheads="1"/>
          </p:cNvSpPr>
          <p:nvPr>
            <p:ph type="body" idx="1"/>
          </p:nvPr>
        </p:nvSpPr>
        <p:spPr/>
        <p:txBody>
          <a:bodyPr/>
          <a:lstStyle/>
          <a:p>
            <a:pPr eaLnBrk="1" hangingPunct="1"/>
            <a:r>
              <a:rPr lang="zh-CN" altLang="en-US" smtClean="0"/>
              <a:t>控制语句 </a:t>
            </a:r>
          </a:p>
          <a:p>
            <a:pPr eaLnBrk="1" hangingPunct="1"/>
            <a:r>
              <a:rPr lang="zh-CN" altLang="en-US" smtClean="0"/>
              <a:t>函数 </a:t>
            </a:r>
          </a:p>
          <a:p>
            <a:pPr eaLnBrk="1" hangingPunct="1"/>
            <a:r>
              <a:rPr lang="zh-CN" altLang="en-US" smtClean="0"/>
              <a:t>对象 </a:t>
            </a:r>
          </a:p>
          <a:p>
            <a:pPr eaLnBrk="1" hangingPunct="1"/>
            <a:r>
              <a:rPr lang="zh-CN" altLang="en-US" smtClean="0"/>
              <a:t>方法 </a:t>
            </a:r>
          </a:p>
          <a:p>
            <a:pPr eaLnBrk="1" hangingPunct="1"/>
            <a:r>
              <a:rPr lang="zh-CN" altLang="en-US" smtClean="0"/>
              <a:t>属性 </a:t>
            </a:r>
          </a:p>
        </p:txBody>
      </p:sp>
    </p:spTree>
    <p:extLst>
      <p:ext uri="{BB962C8B-B14F-4D97-AF65-F5344CB8AC3E}">
        <p14:creationId xmlns="" xmlns:p14="http://schemas.microsoft.com/office/powerpoint/2010/main" val="31299673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09600" y="838200"/>
            <a:ext cx="7962900" cy="611188"/>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3400" smtClean="0"/>
              <a:t>if</a:t>
            </a:r>
            <a:r>
              <a:rPr lang="zh-CN" altLang="en-GB" sz="3400" smtClean="0"/>
              <a:t>选择控制语句</a:t>
            </a:r>
            <a:endParaRPr lang="en-GB" altLang="zh-CN" sz="3400" smtClean="0"/>
          </a:p>
        </p:txBody>
      </p:sp>
      <p:sp>
        <p:nvSpPr>
          <p:cNvPr id="64515" name="Rectangle 3"/>
          <p:cNvSpPr>
            <a:spLocks noGrp="1" noChangeArrowheads="1"/>
          </p:cNvSpPr>
          <p:nvPr>
            <p:ph type="body" idx="1"/>
          </p:nvPr>
        </p:nvSpPr>
        <p:spPr>
          <a:xfrm>
            <a:off x="395288" y="1676400"/>
            <a:ext cx="8520112" cy="5181600"/>
          </a:xfrm>
        </p:spPr>
        <p:txBody>
          <a:bodyPr lIns="90178" tIns="45089" rIns="90178" bIns="45089"/>
          <a:lstStyle/>
          <a:p>
            <a:pPr marL="0" indent="0"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600" b="1" smtClean="0"/>
              <a:t>if-else</a:t>
            </a:r>
            <a:r>
              <a:rPr lang="zh-CN" altLang="en-GB" sz="2600" b="1" smtClean="0"/>
              <a:t>基本格式</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if (</a:t>
            </a:r>
            <a:r>
              <a:rPr lang="zh-CN" altLang="en-GB" sz="2200" smtClean="0"/>
              <a:t>表达式</a:t>
            </a:r>
            <a:r>
              <a:rPr lang="en-GB" altLang="zh-CN" sz="2200" smtClean="0"/>
              <a:t>)</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 </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	语句</a:t>
            </a:r>
            <a:r>
              <a:rPr lang="en-GB" altLang="zh-CN" sz="2200" smtClean="0"/>
              <a:t>1;</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	......</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}else</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	语句</a:t>
            </a:r>
            <a:r>
              <a:rPr lang="en-GB" altLang="zh-CN" sz="2200" smtClean="0"/>
              <a:t>2;</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	.....</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smtClean="0"/>
              <a:t>}</a:t>
            </a:r>
          </a:p>
          <a:p>
            <a:pPr marL="0" indent="0"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b="1" smtClean="0"/>
              <a:t>功能说明</a:t>
            </a:r>
          </a:p>
          <a:p>
            <a:pPr marL="512763" lvl="1" indent="-282575"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如果表达式的值为</a:t>
            </a:r>
            <a:r>
              <a:rPr lang="en-GB" altLang="zh-CN" sz="2200" smtClean="0"/>
              <a:t>true</a:t>
            </a:r>
            <a:r>
              <a:rPr lang="zh-CN" altLang="en-GB" sz="2200" smtClean="0"/>
              <a:t>则执行语句</a:t>
            </a:r>
            <a:r>
              <a:rPr lang="en-GB" altLang="zh-CN" sz="2200" smtClean="0"/>
              <a:t>1</a:t>
            </a:r>
            <a:r>
              <a:rPr lang="zh-CN" altLang="en-GB" sz="2200" smtClean="0"/>
              <a:t>，否则执行语句</a:t>
            </a:r>
            <a:r>
              <a:rPr lang="en-GB" altLang="zh-CN" sz="2200" smtClean="0"/>
              <a:t>2</a:t>
            </a:r>
            <a:r>
              <a:rPr lang="zh-CN" altLang="en-GB" sz="2200" smtClean="0"/>
              <a:t>。</a:t>
            </a:r>
          </a:p>
        </p:txBody>
      </p:sp>
      <p:sp>
        <p:nvSpPr>
          <p:cNvPr id="245764" name="AutoShape 4"/>
          <p:cNvSpPr>
            <a:spLocks noChangeArrowheads="1"/>
          </p:cNvSpPr>
          <p:nvPr/>
        </p:nvSpPr>
        <p:spPr bwMode="auto">
          <a:xfrm>
            <a:off x="4716463" y="1846263"/>
            <a:ext cx="1727200" cy="647700"/>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表达式</a:t>
            </a:r>
          </a:p>
        </p:txBody>
      </p:sp>
      <p:sp>
        <p:nvSpPr>
          <p:cNvPr id="245765" name="AutoShape 5"/>
          <p:cNvSpPr>
            <a:spLocks noChangeArrowheads="1"/>
          </p:cNvSpPr>
          <p:nvPr/>
        </p:nvSpPr>
        <p:spPr bwMode="auto">
          <a:xfrm>
            <a:off x="7091363" y="1916113"/>
            <a:ext cx="1439862" cy="501650"/>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1</a:t>
            </a:r>
          </a:p>
        </p:txBody>
      </p:sp>
      <p:sp>
        <p:nvSpPr>
          <p:cNvPr id="245766" name="Freeform 6"/>
          <p:cNvSpPr>
            <a:spLocks/>
          </p:cNvSpPr>
          <p:nvPr/>
        </p:nvSpPr>
        <p:spPr bwMode="auto">
          <a:xfrm>
            <a:off x="5578475" y="1412875"/>
            <a:ext cx="1588" cy="433388"/>
          </a:xfrm>
          <a:custGeom>
            <a:avLst/>
            <a:gdLst>
              <a:gd name="T0" fmla="*/ 0 w 1"/>
              <a:gd name="T1" fmla="*/ 0 h 1222"/>
              <a:gd name="T2" fmla="*/ 0 w 1"/>
              <a:gd name="T3" fmla="*/ 433033 h 1222"/>
              <a:gd name="T4" fmla="*/ 0 60000 65536"/>
              <a:gd name="T5" fmla="*/ 0 60000 65536"/>
              <a:gd name="T6" fmla="*/ 0 w 1"/>
              <a:gd name="T7" fmla="*/ 0 h 1222"/>
              <a:gd name="T8" fmla="*/ 1 w 1"/>
              <a:gd name="T9" fmla="*/ 1222 h 1222"/>
            </a:gdLst>
            <a:ahLst/>
            <a:cxnLst>
              <a:cxn ang="T4">
                <a:pos x="T0" y="T1"/>
              </a:cxn>
              <a:cxn ang="T5">
                <a:pos x="T2" y="T3"/>
              </a:cxn>
            </a:cxnLst>
            <a:rect l="T6" t="T7" r="T8" b="T9"/>
            <a:pathLst>
              <a:path w="1" h="1222">
                <a:moveTo>
                  <a:pt x="0" y="0"/>
                </a:moveTo>
                <a:lnTo>
                  <a:pt x="0" y="1221"/>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5767" name="Freeform 7"/>
          <p:cNvSpPr>
            <a:spLocks/>
          </p:cNvSpPr>
          <p:nvPr/>
        </p:nvSpPr>
        <p:spPr bwMode="auto">
          <a:xfrm>
            <a:off x="6442075" y="2178050"/>
            <a:ext cx="649288" cy="1588"/>
          </a:xfrm>
          <a:custGeom>
            <a:avLst/>
            <a:gdLst>
              <a:gd name="T0" fmla="*/ 0 w 1831"/>
              <a:gd name="T1" fmla="*/ 0 h 1"/>
              <a:gd name="T2" fmla="*/ 648933 w 1831"/>
              <a:gd name="T3" fmla="*/ 0 h 1"/>
              <a:gd name="T4" fmla="*/ 0 60000 65536"/>
              <a:gd name="T5" fmla="*/ 0 60000 65536"/>
              <a:gd name="T6" fmla="*/ 0 w 1831"/>
              <a:gd name="T7" fmla="*/ 0 h 1"/>
              <a:gd name="T8" fmla="*/ 1831 w 1831"/>
              <a:gd name="T9" fmla="*/ 1 h 1"/>
            </a:gdLst>
            <a:ahLst/>
            <a:cxnLst>
              <a:cxn ang="T4">
                <a:pos x="T0" y="T1"/>
              </a:cxn>
              <a:cxn ang="T5">
                <a:pos x="T2" y="T3"/>
              </a:cxn>
            </a:cxnLst>
            <a:rect l="T6" t="T7" r="T8" b="T9"/>
            <a:pathLst>
              <a:path w="1831" h="1">
                <a:moveTo>
                  <a:pt x="0" y="0"/>
                </a:moveTo>
                <a:lnTo>
                  <a:pt x="1830" y="0"/>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5768" name="Freeform 8"/>
          <p:cNvSpPr>
            <a:spLocks/>
          </p:cNvSpPr>
          <p:nvPr/>
        </p:nvSpPr>
        <p:spPr bwMode="auto">
          <a:xfrm>
            <a:off x="5578475" y="2492375"/>
            <a:ext cx="1588" cy="719138"/>
          </a:xfrm>
          <a:custGeom>
            <a:avLst/>
            <a:gdLst>
              <a:gd name="T0" fmla="*/ 0 w 1"/>
              <a:gd name="T1" fmla="*/ 0 h 2029"/>
              <a:gd name="T2" fmla="*/ 0 w 1"/>
              <a:gd name="T3" fmla="*/ 718784 h 2029"/>
              <a:gd name="T4" fmla="*/ 0 60000 65536"/>
              <a:gd name="T5" fmla="*/ 0 60000 65536"/>
              <a:gd name="T6" fmla="*/ 0 w 1"/>
              <a:gd name="T7" fmla="*/ 0 h 2029"/>
              <a:gd name="T8" fmla="*/ 1 w 1"/>
              <a:gd name="T9" fmla="*/ 2029 h 2029"/>
            </a:gdLst>
            <a:ahLst/>
            <a:cxnLst>
              <a:cxn ang="T4">
                <a:pos x="T0" y="T1"/>
              </a:cxn>
              <a:cxn ang="T5">
                <a:pos x="T2" y="T3"/>
              </a:cxn>
            </a:cxnLst>
            <a:rect l="T6" t="T7" r="T8" b="T9"/>
            <a:pathLst>
              <a:path w="1" h="2029">
                <a:moveTo>
                  <a:pt x="0" y="0"/>
                </a:moveTo>
                <a:lnTo>
                  <a:pt x="0" y="2028"/>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5769" name="Text Box 9"/>
          <p:cNvSpPr txBox="1">
            <a:spLocks noChangeArrowheads="1"/>
          </p:cNvSpPr>
          <p:nvPr/>
        </p:nvSpPr>
        <p:spPr bwMode="auto">
          <a:xfrm>
            <a:off x="6370638" y="1773238"/>
            <a:ext cx="720725"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245770" name="Text Box 10"/>
          <p:cNvSpPr txBox="1">
            <a:spLocks noChangeArrowheads="1"/>
          </p:cNvSpPr>
          <p:nvPr/>
        </p:nvSpPr>
        <p:spPr bwMode="auto">
          <a:xfrm>
            <a:off x="4786313" y="2635250"/>
            <a:ext cx="722312"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245771" name="AutoShape 11"/>
          <p:cNvSpPr>
            <a:spLocks noChangeArrowheads="1"/>
          </p:cNvSpPr>
          <p:nvPr/>
        </p:nvSpPr>
        <p:spPr bwMode="auto">
          <a:xfrm>
            <a:off x="4857750" y="3211513"/>
            <a:ext cx="1441450" cy="503237"/>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2</a:t>
            </a:r>
          </a:p>
        </p:txBody>
      </p:sp>
      <p:sp>
        <p:nvSpPr>
          <p:cNvPr id="245772" name="Freeform 12"/>
          <p:cNvSpPr>
            <a:spLocks/>
          </p:cNvSpPr>
          <p:nvPr/>
        </p:nvSpPr>
        <p:spPr bwMode="auto">
          <a:xfrm>
            <a:off x="5562600" y="3733800"/>
            <a:ext cx="1588" cy="719138"/>
          </a:xfrm>
          <a:custGeom>
            <a:avLst/>
            <a:gdLst>
              <a:gd name="T0" fmla="*/ 0 w 1"/>
              <a:gd name="T1" fmla="*/ 0 h 2029"/>
              <a:gd name="T2" fmla="*/ 0 w 1"/>
              <a:gd name="T3" fmla="*/ 718784 h 2029"/>
              <a:gd name="T4" fmla="*/ 0 60000 65536"/>
              <a:gd name="T5" fmla="*/ 0 60000 65536"/>
              <a:gd name="T6" fmla="*/ 0 w 1"/>
              <a:gd name="T7" fmla="*/ 0 h 2029"/>
              <a:gd name="T8" fmla="*/ 1 w 1"/>
              <a:gd name="T9" fmla="*/ 2029 h 2029"/>
            </a:gdLst>
            <a:ahLst/>
            <a:cxnLst>
              <a:cxn ang="T4">
                <a:pos x="T0" y="T1"/>
              </a:cxn>
              <a:cxn ang="T5">
                <a:pos x="T2" y="T3"/>
              </a:cxn>
            </a:cxnLst>
            <a:rect l="T6" t="T7" r="T8" b="T9"/>
            <a:pathLst>
              <a:path w="1" h="2029">
                <a:moveTo>
                  <a:pt x="0" y="0"/>
                </a:moveTo>
                <a:lnTo>
                  <a:pt x="0" y="2028"/>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5773" name="Freeform 13"/>
          <p:cNvSpPr>
            <a:spLocks/>
          </p:cNvSpPr>
          <p:nvPr/>
        </p:nvSpPr>
        <p:spPr bwMode="auto">
          <a:xfrm flipH="1">
            <a:off x="7696200" y="2438400"/>
            <a:ext cx="74613" cy="1633538"/>
          </a:xfrm>
          <a:custGeom>
            <a:avLst/>
            <a:gdLst>
              <a:gd name="T0" fmla="*/ 0 w 1"/>
              <a:gd name="T1" fmla="*/ 0 h 2029"/>
              <a:gd name="T2" fmla="*/ 0 w 1"/>
              <a:gd name="T3" fmla="*/ 1632733 h 2029"/>
              <a:gd name="T4" fmla="*/ 0 60000 65536"/>
              <a:gd name="T5" fmla="*/ 0 60000 65536"/>
              <a:gd name="T6" fmla="*/ 0 w 1"/>
              <a:gd name="T7" fmla="*/ 0 h 2029"/>
              <a:gd name="T8" fmla="*/ 1 w 1"/>
              <a:gd name="T9" fmla="*/ 2029 h 2029"/>
            </a:gdLst>
            <a:ahLst/>
            <a:cxnLst>
              <a:cxn ang="T4">
                <a:pos x="T0" y="T1"/>
              </a:cxn>
              <a:cxn ang="T5">
                <a:pos x="T2" y="T3"/>
              </a:cxn>
            </a:cxnLst>
            <a:rect l="T6" t="T7" r="T8" b="T9"/>
            <a:pathLst>
              <a:path w="1" h="2029">
                <a:moveTo>
                  <a:pt x="0" y="0"/>
                </a:moveTo>
                <a:lnTo>
                  <a:pt x="0" y="2028"/>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245774" name="Freeform 14"/>
          <p:cNvSpPr>
            <a:spLocks/>
          </p:cNvSpPr>
          <p:nvPr/>
        </p:nvSpPr>
        <p:spPr bwMode="auto">
          <a:xfrm rot="10800000">
            <a:off x="5562600" y="3962400"/>
            <a:ext cx="2209800" cy="76200"/>
          </a:xfrm>
          <a:custGeom>
            <a:avLst/>
            <a:gdLst>
              <a:gd name="T0" fmla="*/ 0 w 1831"/>
              <a:gd name="T1" fmla="*/ 0 h 1"/>
              <a:gd name="T2" fmla="*/ 2208593 w 1831"/>
              <a:gd name="T3" fmla="*/ 0 h 1"/>
              <a:gd name="T4" fmla="*/ 0 60000 65536"/>
              <a:gd name="T5" fmla="*/ 0 60000 65536"/>
              <a:gd name="T6" fmla="*/ 0 w 1831"/>
              <a:gd name="T7" fmla="*/ 0 h 1"/>
              <a:gd name="T8" fmla="*/ 1831 w 1831"/>
              <a:gd name="T9" fmla="*/ 1 h 1"/>
            </a:gdLst>
            <a:ahLst/>
            <a:cxnLst>
              <a:cxn ang="T4">
                <a:pos x="T0" y="T1"/>
              </a:cxn>
              <a:cxn ang="T5">
                <a:pos x="T2" y="T3"/>
              </a:cxn>
            </a:cxnLst>
            <a:rect l="T6" t="T7" r="T8" b="T9"/>
            <a:pathLst>
              <a:path w="1831" h="1">
                <a:moveTo>
                  <a:pt x="0" y="0"/>
                </a:moveTo>
                <a:lnTo>
                  <a:pt x="1830" y="0"/>
                </a:lnTo>
              </a:path>
            </a:pathLst>
          </a:custGeom>
          <a:noFill/>
          <a:ln w="25560">
            <a:solidFill>
              <a:srgbClr val="000000"/>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2114399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66"/>
                                        </p:tgtEl>
                                        <p:attrNameLst>
                                          <p:attrName>style.visibility</p:attrName>
                                        </p:attrNameLst>
                                      </p:cBhvr>
                                      <p:to>
                                        <p:strVal val="visible"/>
                                      </p:to>
                                    </p:set>
                                    <p:animEffect transition="in" filter="box(in)">
                                      <p:cBhvr>
                                        <p:cTn id="7" dur="500"/>
                                        <p:tgtEl>
                                          <p:spTgt spid="245766"/>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45764"/>
                                        </p:tgtEl>
                                        <p:attrNameLst>
                                          <p:attrName>style.visibility</p:attrName>
                                        </p:attrNameLst>
                                      </p:cBhvr>
                                      <p:to>
                                        <p:strVal val="visible"/>
                                      </p:to>
                                    </p:set>
                                    <p:animEffect transition="in" filter="box(in)">
                                      <p:cBhvr>
                                        <p:cTn id="11" dur="500"/>
                                        <p:tgtEl>
                                          <p:spTgt spid="2457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45769"/>
                                        </p:tgtEl>
                                        <p:attrNameLst>
                                          <p:attrName>style.visibility</p:attrName>
                                        </p:attrNameLst>
                                      </p:cBhvr>
                                      <p:to>
                                        <p:strVal val="visible"/>
                                      </p:to>
                                    </p:set>
                                    <p:animEffect transition="in" filter="box(in)">
                                      <p:cBhvr>
                                        <p:cTn id="16" dur="500"/>
                                        <p:tgtEl>
                                          <p:spTgt spid="245769"/>
                                        </p:tgtEl>
                                      </p:cBhvr>
                                    </p:animEffect>
                                  </p:childTnLst>
                                </p:cTn>
                              </p:par>
                            </p:childTnLst>
                          </p:cTn>
                        </p:par>
                        <p:par>
                          <p:cTn id="17" fill="hold" nodeType="afterGroup">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245767"/>
                                        </p:tgtEl>
                                        <p:attrNameLst>
                                          <p:attrName>style.visibility</p:attrName>
                                        </p:attrNameLst>
                                      </p:cBhvr>
                                      <p:to>
                                        <p:strVal val="visible"/>
                                      </p:to>
                                    </p:set>
                                    <p:animEffect transition="in" filter="box(in)">
                                      <p:cBhvr>
                                        <p:cTn id="20" dur="500"/>
                                        <p:tgtEl>
                                          <p:spTgt spid="245767"/>
                                        </p:tgtEl>
                                      </p:cBhvr>
                                    </p:animEffect>
                                  </p:childTnLst>
                                </p:cTn>
                              </p:par>
                            </p:childTnLst>
                          </p:cTn>
                        </p:par>
                        <p:par>
                          <p:cTn id="21" fill="hold" nodeType="afterGroup">
                            <p:stCondLst>
                              <p:cond delay="1000"/>
                            </p:stCondLst>
                            <p:childTnLst>
                              <p:par>
                                <p:cTn id="22" presetID="4" presetClass="entr" presetSubtype="16" fill="hold" nodeType="afterEffect">
                                  <p:stCondLst>
                                    <p:cond delay="0"/>
                                  </p:stCondLst>
                                  <p:childTnLst>
                                    <p:set>
                                      <p:cBhvr>
                                        <p:cTn id="23" dur="1" fill="hold">
                                          <p:stCondLst>
                                            <p:cond delay="0"/>
                                          </p:stCondLst>
                                        </p:cTn>
                                        <p:tgtEl>
                                          <p:spTgt spid="245765"/>
                                        </p:tgtEl>
                                        <p:attrNameLst>
                                          <p:attrName>style.visibility</p:attrName>
                                        </p:attrNameLst>
                                      </p:cBhvr>
                                      <p:to>
                                        <p:strVal val="visible"/>
                                      </p:to>
                                    </p:set>
                                    <p:animEffect transition="in" filter="box(in)">
                                      <p:cBhvr>
                                        <p:cTn id="24" dur="500"/>
                                        <p:tgtEl>
                                          <p:spTgt spid="2457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45768"/>
                                        </p:tgtEl>
                                        <p:attrNameLst>
                                          <p:attrName>style.visibility</p:attrName>
                                        </p:attrNameLst>
                                      </p:cBhvr>
                                      <p:to>
                                        <p:strVal val="visible"/>
                                      </p:to>
                                    </p:set>
                                    <p:animEffect transition="in" filter="box(in)">
                                      <p:cBhvr>
                                        <p:cTn id="29" dur="500"/>
                                        <p:tgtEl>
                                          <p:spTgt spid="245768"/>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p:cTn id="32" dur="1" fill="hold">
                                          <p:stCondLst>
                                            <p:cond delay="0"/>
                                          </p:stCondLst>
                                        </p:cTn>
                                        <p:tgtEl>
                                          <p:spTgt spid="245770"/>
                                        </p:tgtEl>
                                        <p:attrNameLst>
                                          <p:attrName>style.visibility</p:attrName>
                                        </p:attrNameLst>
                                      </p:cBhvr>
                                      <p:to>
                                        <p:strVal val="visible"/>
                                      </p:to>
                                    </p:set>
                                    <p:animEffect transition="in" filter="box(in)">
                                      <p:cBhvr>
                                        <p:cTn id="33" dur="500"/>
                                        <p:tgtEl>
                                          <p:spTgt spid="245770"/>
                                        </p:tgtEl>
                                      </p:cBhvr>
                                    </p:animEffect>
                                  </p:childTnLst>
                                </p:cTn>
                              </p:par>
                            </p:childTnLst>
                          </p:cTn>
                        </p:par>
                        <p:par>
                          <p:cTn id="34" fill="hold" nodeType="afterGroup">
                            <p:stCondLst>
                              <p:cond delay="1000"/>
                            </p:stCondLst>
                            <p:childTnLst>
                              <p:par>
                                <p:cTn id="35" presetID="4" presetClass="entr" presetSubtype="16" fill="hold" nodeType="afterEffect">
                                  <p:stCondLst>
                                    <p:cond delay="0"/>
                                  </p:stCondLst>
                                  <p:childTnLst>
                                    <p:set>
                                      <p:cBhvr>
                                        <p:cTn id="36" dur="1" fill="hold">
                                          <p:stCondLst>
                                            <p:cond delay="0"/>
                                          </p:stCondLst>
                                        </p:cTn>
                                        <p:tgtEl>
                                          <p:spTgt spid="245771"/>
                                        </p:tgtEl>
                                        <p:attrNameLst>
                                          <p:attrName>style.visibility</p:attrName>
                                        </p:attrNameLst>
                                      </p:cBhvr>
                                      <p:to>
                                        <p:strVal val="visible"/>
                                      </p:to>
                                    </p:set>
                                    <p:animEffect transition="in" filter="box(in)">
                                      <p:cBhvr>
                                        <p:cTn id="37" dur="500"/>
                                        <p:tgtEl>
                                          <p:spTgt spid="2457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45772"/>
                                        </p:tgtEl>
                                        <p:attrNameLst>
                                          <p:attrName>style.visibility</p:attrName>
                                        </p:attrNameLst>
                                      </p:cBhvr>
                                      <p:to>
                                        <p:strVal val="visible"/>
                                      </p:to>
                                    </p:set>
                                    <p:animEffect transition="in" filter="box(in)">
                                      <p:cBhvr>
                                        <p:cTn id="42" dur="500"/>
                                        <p:tgtEl>
                                          <p:spTgt spid="2457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45773"/>
                                        </p:tgtEl>
                                        <p:attrNameLst>
                                          <p:attrName>style.visibility</p:attrName>
                                        </p:attrNameLst>
                                      </p:cBhvr>
                                      <p:to>
                                        <p:strVal val="visible"/>
                                      </p:to>
                                    </p:set>
                                    <p:animEffect transition="in" filter="box(in)">
                                      <p:cBhvr>
                                        <p:cTn id="47" dur="500"/>
                                        <p:tgtEl>
                                          <p:spTgt spid="245773"/>
                                        </p:tgtEl>
                                      </p:cBhvr>
                                    </p:animEffect>
                                  </p:childTnLst>
                                </p:cTn>
                              </p:par>
                            </p:childTnLst>
                          </p:cTn>
                        </p:par>
                        <p:par>
                          <p:cTn id="48" fill="hold" nodeType="afterGroup">
                            <p:stCondLst>
                              <p:cond delay="500"/>
                            </p:stCondLst>
                            <p:childTnLst>
                              <p:par>
                                <p:cTn id="49" presetID="4" presetClass="entr" presetSubtype="16" fill="hold" grpId="0" nodeType="afterEffect">
                                  <p:stCondLst>
                                    <p:cond delay="0"/>
                                  </p:stCondLst>
                                  <p:childTnLst>
                                    <p:set>
                                      <p:cBhvr>
                                        <p:cTn id="50" dur="1" fill="hold">
                                          <p:stCondLst>
                                            <p:cond delay="0"/>
                                          </p:stCondLst>
                                        </p:cTn>
                                        <p:tgtEl>
                                          <p:spTgt spid="245774"/>
                                        </p:tgtEl>
                                        <p:attrNameLst>
                                          <p:attrName>style.visibility</p:attrName>
                                        </p:attrNameLst>
                                      </p:cBhvr>
                                      <p:to>
                                        <p:strVal val="visible"/>
                                      </p:to>
                                    </p:set>
                                    <p:animEffect transition="in" filter="box(in)">
                                      <p:cBhvr>
                                        <p:cTn id="51" dur="500"/>
                                        <p:tgtEl>
                                          <p:spTgt spid="245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6" grpId="0" animBg="1"/>
      <p:bldP spid="245767" grpId="0" animBg="1"/>
      <p:bldP spid="245768" grpId="0" animBg="1"/>
      <p:bldP spid="245772" grpId="0" animBg="1"/>
      <p:bldP spid="245773" grpId="0" animBg="1"/>
      <p:bldP spid="24577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if</a:t>
            </a:r>
            <a:r>
              <a:rPr lang="zh-CN" altLang="en-GB" smtClean="0"/>
              <a:t>选择控制语句</a:t>
            </a:r>
            <a:endParaRPr lang="en-GB" altLang="zh-CN" smtClean="0"/>
          </a:p>
        </p:txBody>
      </p:sp>
      <p:sp>
        <p:nvSpPr>
          <p:cNvPr id="65539" name="Rectangle 3"/>
          <p:cNvSpPr>
            <a:spLocks noGrp="1" noChangeArrowheads="1"/>
          </p:cNvSpPr>
          <p:nvPr>
            <p:ph type="body" idx="1"/>
          </p:nvPr>
        </p:nvSpPr>
        <p:spPr>
          <a:xfrm>
            <a:off x="566738" y="1752600"/>
            <a:ext cx="8002587" cy="4117975"/>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程序范例</a:t>
            </a:r>
          </a:p>
        </p:txBody>
      </p:sp>
      <p:sp>
        <p:nvSpPr>
          <p:cNvPr id="65540" name="Rectangle 4"/>
          <p:cNvSpPr>
            <a:spLocks noChangeArrowheads="1"/>
          </p:cNvSpPr>
          <p:nvPr/>
        </p:nvSpPr>
        <p:spPr bwMode="auto">
          <a:xfrm>
            <a:off x="755650" y="2274888"/>
            <a:ext cx="4462463" cy="410527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var x= (new Date()).getDay();</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a:t>
            </a:r>
            <a:r>
              <a:rPr lang="en-GB" sz="2400">
                <a:solidFill>
                  <a:srgbClr val="000000"/>
                </a:solidFill>
                <a:latin typeface="Arial Narrow" pitchFamily="34" charset="0"/>
                <a:ea typeface="宋体" pitchFamily="2" charset="-122"/>
              </a:rPr>
              <a:t>获取今天的星期值，</a:t>
            </a:r>
            <a:r>
              <a:rPr lang="en-GB" altLang="zh-CN" sz="2400">
                <a:solidFill>
                  <a:srgbClr val="000000"/>
                </a:solidFill>
                <a:latin typeface="Arial Narrow" pitchFamily="34" charset="0"/>
                <a:ea typeface="宋体" pitchFamily="2" charset="-122"/>
              </a:rPr>
              <a:t>0</a:t>
            </a:r>
            <a:r>
              <a:rPr lang="en-GB" sz="2400">
                <a:solidFill>
                  <a:srgbClr val="000000"/>
                </a:solidFill>
                <a:latin typeface="Arial Narrow" pitchFamily="34" charset="0"/>
                <a:ea typeface="宋体" pitchFamily="2" charset="-122"/>
              </a:rPr>
              <a:t>为星期天</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var y;</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endParaRPr lang="en-GB" altLang="zh-CN" sz="2400">
              <a:solidFill>
                <a:srgbClr val="000000"/>
              </a:solidFill>
              <a:latin typeface="Arial Narrow" pitchFamily="34" charset="0"/>
              <a:ea typeface="宋体" pitchFamily="2" charset="-122"/>
            </a:endParaRP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if  ( (x==6)  ||  (x==0) ) {</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	y="</a:t>
            </a:r>
            <a:r>
              <a:rPr lang="en-GB" sz="2400">
                <a:solidFill>
                  <a:srgbClr val="000000"/>
                </a:solidFill>
                <a:latin typeface="Arial Narrow" pitchFamily="34" charset="0"/>
                <a:ea typeface="宋体" pitchFamily="2" charset="-122"/>
              </a:rPr>
              <a:t>周末</a:t>
            </a:r>
            <a:r>
              <a:rPr lang="en-GB" altLang="zh-CN" sz="2400">
                <a:solidFill>
                  <a:srgbClr val="000000"/>
                </a:solidFill>
                <a:latin typeface="Arial Narrow" pitchFamily="34" charset="0"/>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}else{</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	y="</a:t>
            </a:r>
            <a:r>
              <a:rPr lang="en-GB" sz="2400">
                <a:solidFill>
                  <a:srgbClr val="000000"/>
                </a:solidFill>
                <a:latin typeface="Arial Narrow" pitchFamily="34" charset="0"/>
                <a:ea typeface="宋体" pitchFamily="2" charset="-122"/>
              </a:rPr>
              <a:t>工作日</a:t>
            </a:r>
            <a:r>
              <a:rPr lang="en-GB" altLang="zh-CN" sz="2400">
                <a:solidFill>
                  <a:srgbClr val="000000"/>
                </a:solidFill>
                <a:latin typeface="Arial Narrow" pitchFamily="34" charset="0"/>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endParaRPr lang="en-GB" altLang="zh-CN" sz="2400">
              <a:solidFill>
                <a:srgbClr val="000000"/>
              </a:solidFill>
              <a:latin typeface="Arial Narrow" pitchFamily="34" charset="0"/>
              <a:ea typeface="宋体" pitchFamily="2" charset="-122"/>
            </a:endParaRP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alert(y);</a:t>
            </a:r>
          </a:p>
        </p:txBody>
      </p:sp>
      <p:sp>
        <p:nvSpPr>
          <p:cNvPr id="248837" name="Text Box 5"/>
          <p:cNvSpPr txBox="1">
            <a:spLocks noChangeArrowheads="1"/>
          </p:cNvSpPr>
          <p:nvPr/>
        </p:nvSpPr>
        <p:spPr bwMode="auto">
          <a:xfrm>
            <a:off x="5724525" y="2274888"/>
            <a:ext cx="2663825" cy="793750"/>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a:solidFill>
                  <a:srgbClr val="000000"/>
                </a:solidFill>
                <a:latin typeface="Arial Narrow" pitchFamily="34" charset="0"/>
                <a:ea typeface="宋体" pitchFamily="2" charset="-122"/>
              </a:rPr>
              <a:t>if </a:t>
            </a:r>
            <a:r>
              <a:rPr lang="en-GB" sz="2400">
                <a:solidFill>
                  <a:srgbClr val="000000"/>
                </a:solidFill>
                <a:latin typeface="Arial Narrow" pitchFamily="34" charset="0"/>
                <a:ea typeface="宋体" pitchFamily="2" charset="-122"/>
              </a:rPr>
              <a:t>语句允许不使用</a:t>
            </a:r>
            <a:r>
              <a:rPr lang="en-GB" altLang="zh-CN" sz="2400">
                <a:solidFill>
                  <a:srgbClr val="000000"/>
                </a:solidFill>
                <a:latin typeface="Arial Narrow" pitchFamily="34" charset="0"/>
                <a:ea typeface="宋体" pitchFamily="2" charset="-122"/>
              </a:rPr>
              <a:t>else</a:t>
            </a:r>
            <a:r>
              <a:rPr lang="en-GB" sz="2400">
                <a:solidFill>
                  <a:srgbClr val="000000"/>
                </a:solidFill>
                <a:latin typeface="Arial Narrow" pitchFamily="34" charset="0"/>
                <a:ea typeface="宋体" pitchFamily="2" charset="-122"/>
              </a:rPr>
              <a:t>子句</a:t>
            </a:r>
          </a:p>
        </p:txBody>
      </p:sp>
      <p:sp>
        <p:nvSpPr>
          <p:cNvPr id="248838" name="Rectangle 6"/>
          <p:cNvSpPr>
            <a:spLocks noChangeArrowheads="1"/>
          </p:cNvSpPr>
          <p:nvPr/>
        </p:nvSpPr>
        <p:spPr bwMode="auto">
          <a:xfrm>
            <a:off x="5494338" y="3570288"/>
            <a:ext cx="3024187" cy="1873250"/>
          </a:xfrm>
          <a:prstGeom prst="rect">
            <a:avLst/>
          </a:prstGeom>
          <a:solidFill>
            <a:srgbClr val="EAEAEA"/>
          </a:solidFill>
          <a:ln w="25560" cap="rnd">
            <a:solidFill>
              <a:srgbClr val="0066FF"/>
            </a:solidFill>
            <a:prstDash val="sysDot"/>
            <a:miter lim="800000"/>
            <a:headEnd/>
            <a:tailEnd/>
          </a:ln>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y="</a:t>
            </a:r>
            <a:r>
              <a:rPr lang="en-GB" sz="2400">
                <a:solidFill>
                  <a:srgbClr val="000000"/>
                </a:solidFill>
                <a:latin typeface="Arial Narrow" pitchFamily="34" charset="0"/>
                <a:ea typeface="宋体" pitchFamily="2" charset="-122"/>
              </a:rPr>
              <a:t>工作日</a:t>
            </a:r>
            <a:r>
              <a:rPr lang="en-GB" altLang="zh-CN" sz="2400">
                <a:solidFill>
                  <a:srgbClr val="000000"/>
                </a:solidFill>
                <a:latin typeface="Arial Narrow" pitchFamily="34" charset="0"/>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if  ( (x==6)  ||  (x==0) ) {</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	y="</a:t>
            </a:r>
            <a:r>
              <a:rPr lang="en-GB" sz="2400">
                <a:solidFill>
                  <a:srgbClr val="000000"/>
                </a:solidFill>
                <a:latin typeface="Arial Narrow" pitchFamily="34" charset="0"/>
                <a:ea typeface="宋体" pitchFamily="2" charset="-122"/>
              </a:rPr>
              <a:t>周末</a:t>
            </a:r>
            <a:r>
              <a:rPr lang="en-GB" altLang="zh-CN" sz="2400">
                <a:solidFill>
                  <a:srgbClr val="000000"/>
                </a:solidFill>
                <a:latin typeface="Arial Narrow" pitchFamily="34" charset="0"/>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latin typeface="Arial Narrow" pitchFamily="34" charset="0"/>
                <a:ea typeface="宋体" pitchFamily="2" charset="-122"/>
              </a:rPr>
              <a:t>}</a:t>
            </a:r>
          </a:p>
        </p:txBody>
      </p:sp>
      <p:sp>
        <p:nvSpPr>
          <p:cNvPr id="248839" name="AutoShape 7"/>
          <p:cNvSpPr>
            <a:spLocks/>
          </p:cNvSpPr>
          <p:nvPr/>
        </p:nvSpPr>
        <p:spPr bwMode="auto">
          <a:xfrm>
            <a:off x="3994150" y="3860800"/>
            <a:ext cx="290513" cy="1657350"/>
          </a:xfrm>
          <a:prstGeom prst="rightBrace">
            <a:avLst>
              <a:gd name="adj1" fmla="val 47541"/>
              <a:gd name="adj2" fmla="val 50000"/>
            </a:avLst>
          </a:prstGeom>
          <a:noFill/>
          <a:ln w="57240">
            <a:solidFill>
              <a:srgbClr val="CCEC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48840" name="Rectangle 8"/>
          <p:cNvSpPr>
            <a:spLocks noChangeArrowheads="1"/>
          </p:cNvSpPr>
          <p:nvPr/>
        </p:nvSpPr>
        <p:spPr bwMode="auto">
          <a:xfrm>
            <a:off x="755650" y="3714750"/>
            <a:ext cx="3022600" cy="1944688"/>
          </a:xfrm>
          <a:prstGeom prst="rect">
            <a:avLst/>
          </a:prstGeom>
          <a:noFill/>
          <a:ln w="25560" cap="rnd">
            <a:solidFill>
              <a:srgbClr val="0066FF"/>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48841" name="AutoShape 9"/>
          <p:cNvSpPr>
            <a:spLocks noChangeArrowheads="1"/>
          </p:cNvSpPr>
          <p:nvPr/>
        </p:nvSpPr>
        <p:spPr bwMode="auto">
          <a:xfrm>
            <a:off x="4425950" y="4291013"/>
            <a:ext cx="1082675" cy="792162"/>
          </a:xfrm>
          <a:custGeom>
            <a:avLst/>
            <a:gdLst>
              <a:gd name="T0" fmla="*/ 40700859 w 21600"/>
              <a:gd name="T1" fmla="*/ 0 h 21600"/>
              <a:gd name="T2" fmla="*/ 0 w 21600"/>
              <a:gd name="T3" fmla="*/ 14525940 h 21600"/>
              <a:gd name="T4" fmla="*/ 40700859 w 21600"/>
              <a:gd name="T5" fmla="*/ 29051880 h 21600"/>
              <a:gd name="T6" fmla="*/ 54267837 w 21600"/>
              <a:gd name="T7" fmla="*/ 145259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EAEAEA"/>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1600" b="0">
                <a:solidFill>
                  <a:srgbClr val="00279F"/>
                </a:solidFill>
                <a:latin typeface="Arial Narrow" pitchFamily="34" charset="0"/>
                <a:ea typeface="宋体" pitchFamily="2" charset="-122"/>
              </a:rPr>
              <a:t>等价于</a:t>
            </a:r>
          </a:p>
        </p:txBody>
      </p:sp>
    </p:spTree>
    <p:extLst>
      <p:ext uri="{BB962C8B-B14F-4D97-AF65-F5344CB8AC3E}">
        <p14:creationId xmlns="" xmlns:p14="http://schemas.microsoft.com/office/powerpoint/2010/main" val="3932910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p:cTn id="6" dur="1" fill="hold">
                                          <p:stCondLst>
                                            <p:cond delay="0"/>
                                          </p:stCondLst>
                                        </p:cTn>
                                        <p:tgtEl>
                                          <p:spTgt spid="2488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48840"/>
                                        </p:tgtEl>
                                        <p:attrNameLst>
                                          <p:attrName>style.visibility</p:attrName>
                                        </p:attrNameLst>
                                      </p:cBhvr>
                                      <p:to>
                                        <p:strVal val="visible"/>
                                      </p:to>
                                    </p:set>
                                    <p:animEffect transition="in" filter="blinds(horizontal)">
                                      <p:cBhvr>
                                        <p:cTn id="11" dur="500"/>
                                        <p:tgtEl>
                                          <p:spTgt spid="248840"/>
                                        </p:tgtEl>
                                      </p:cBhvr>
                                    </p:animEffect>
                                  </p:childTnLst>
                                </p:cTn>
                              </p:par>
                            </p:childTnLst>
                          </p:cTn>
                        </p:par>
                        <p:par>
                          <p:cTn id="12" fill="hold" nodeType="afterGroup">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248839"/>
                                        </p:tgtEl>
                                        <p:attrNameLst>
                                          <p:attrName>style.visibility</p:attrName>
                                        </p:attrNameLst>
                                      </p:cBhvr>
                                      <p:to>
                                        <p:strVal val="visible"/>
                                      </p:to>
                                    </p:set>
                                    <p:animEffect transition="in" filter="blinds(horizontal)">
                                      <p:cBhvr>
                                        <p:cTn id="15" dur="500"/>
                                        <p:tgtEl>
                                          <p:spTgt spid="248839"/>
                                        </p:tgtEl>
                                      </p:cBhvr>
                                    </p:animEffect>
                                  </p:childTnLst>
                                </p:cTn>
                              </p:par>
                            </p:childTnLst>
                          </p:cTn>
                        </p:par>
                        <p:par>
                          <p:cTn id="16" fill="hold" nodeType="afterGroup">
                            <p:stCondLst>
                              <p:cond delay="1000"/>
                            </p:stCondLst>
                            <p:childTnLst>
                              <p:par>
                                <p:cTn id="17" presetID="3" presetClass="entr" presetSubtype="10" fill="hold" nodeType="afterEffect">
                                  <p:stCondLst>
                                    <p:cond delay="0"/>
                                  </p:stCondLst>
                                  <p:childTnLst>
                                    <p:set>
                                      <p:cBhvr>
                                        <p:cTn id="18" dur="1" fill="hold">
                                          <p:stCondLst>
                                            <p:cond delay="0"/>
                                          </p:stCondLst>
                                        </p:cTn>
                                        <p:tgtEl>
                                          <p:spTgt spid="248841"/>
                                        </p:tgtEl>
                                        <p:attrNameLst>
                                          <p:attrName>style.visibility</p:attrName>
                                        </p:attrNameLst>
                                      </p:cBhvr>
                                      <p:to>
                                        <p:strVal val="visible"/>
                                      </p:to>
                                    </p:set>
                                    <p:animEffect transition="in" filter="blinds(horizontal)">
                                      <p:cBhvr>
                                        <p:cTn id="19" dur="500"/>
                                        <p:tgtEl>
                                          <p:spTgt spid="24884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fill="hold" nodeType="clickEffect">
                                  <p:stCondLst>
                                    <p:cond delay="0"/>
                                  </p:stCondLst>
                                  <p:childTnLst>
                                    <p:set>
                                      <p:cBhvr>
                                        <p:cTn id="23" dur="1" fill="hold">
                                          <p:stCondLst>
                                            <p:cond delay="0"/>
                                          </p:stCondLst>
                                        </p:cTn>
                                        <p:tgtEl>
                                          <p:spTgt spid="248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animBg="1"/>
      <p:bldP spid="2488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09600" y="838200"/>
            <a:ext cx="8002588" cy="66675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3400" smtClean="0"/>
              <a:t>if</a:t>
            </a:r>
            <a:r>
              <a:rPr lang="zh-CN" altLang="en-GB" sz="3400" smtClean="0"/>
              <a:t>选择控制语句</a:t>
            </a:r>
            <a:endParaRPr lang="en-GB" altLang="zh-CN" sz="3400" smtClean="0"/>
          </a:p>
        </p:txBody>
      </p:sp>
      <p:sp>
        <p:nvSpPr>
          <p:cNvPr id="66563" name="Rectangle 3"/>
          <p:cNvSpPr>
            <a:spLocks noGrp="1" noChangeArrowheads="1"/>
          </p:cNvSpPr>
          <p:nvPr>
            <p:ph type="body" idx="1"/>
          </p:nvPr>
        </p:nvSpPr>
        <p:spPr>
          <a:xfrm>
            <a:off x="381000" y="1676400"/>
            <a:ext cx="3671888" cy="4572000"/>
          </a:xfrm>
        </p:spPr>
        <p:txBody>
          <a:bodyPr lIns="90178" tIns="45089" rIns="90178" bIns="45089"/>
          <a:lstStyle/>
          <a:p>
            <a:pPr marL="222250" indent="-222250" defTabSz="449263" eaLnBrk="1" hangingPunct="1">
              <a:lnSpc>
                <a:spcPct val="9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600" b="1" smtClean="0"/>
              <a:t>if</a:t>
            </a:r>
            <a:r>
              <a:rPr lang="zh-CN" altLang="en-GB" sz="2600" b="1" smtClean="0"/>
              <a:t>语句嵌套格式</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if (</a:t>
            </a:r>
            <a:r>
              <a:rPr lang="zh-CN" altLang="en-GB" sz="2000" smtClean="0"/>
              <a:t>表达式</a:t>
            </a:r>
            <a:r>
              <a:rPr lang="en-GB" altLang="zh-CN" sz="2000" smtClean="0"/>
              <a:t>1) {</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	</a:t>
            </a:r>
            <a:r>
              <a:rPr lang="zh-CN" altLang="en-GB" sz="2000" smtClean="0"/>
              <a:t>语句</a:t>
            </a:r>
            <a:r>
              <a:rPr lang="en-GB" altLang="zh-CN" sz="2000" smtClean="0"/>
              <a:t>1;</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}else if (</a:t>
            </a:r>
            <a:r>
              <a:rPr lang="zh-CN" altLang="en-GB" sz="2000" smtClean="0"/>
              <a:t>表达式</a:t>
            </a:r>
            <a:r>
              <a:rPr lang="en-GB" altLang="zh-CN" sz="2000" smtClean="0"/>
              <a:t>2){</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	</a:t>
            </a:r>
            <a:r>
              <a:rPr lang="zh-CN" altLang="en-GB" sz="2000" smtClean="0"/>
              <a:t>语句</a:t>
            </a:r>
            <a:r>
              <a:rPr lang="en-GB" altLang="zh-CN" sz="2000" smtClean="0"/>
              <a:t>2;</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}else if (</a:t>
            </a:r>
            <a:r>
              <a:rPr lang="zh-CN" altLang="en-GB" sz="2000" smtClean="0"/>
              <a:t>表达式</a:t>
            </a:r>
            <a:r>
              <a:rPr lang="en-GB" altLang="zh-CN" sz="2000" smtClean="0"/>
              <a:t>3){</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	</a:t>
            </a:r>
            <a:r>
              <a:rPr lang="zh-CN" altLang="en-GB" sz="2000" smtClean="0"/>
              <a:t>语句</a:t>
            </a:r>
            <a:r>
              <a:rPr lang="en-GB" altLang="zh-CN" sz="2000" smtClean="0"/>
              <a:t>3;</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 else{</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	</a:t>
            </a:r>
            <a:r>
              <a:rPr lang="zh-CN" altLang="en-GB" sz="2000" smtClean="0"/>
              <a:t>语句</a:t>
            </a:r>
            <a:r>
              <a:rPr lang="en-GB" altLang="zh-CN" sz="2000" smtClean="0"/>
              <a:t>4;</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000" smtClean="0"/>
              <a:t>}</a:t>
            </a:r>
          </a:p>
          <a:p>
            <a:pPr marL="222250" indent="-222250" defTabSz="449263" eaLnBrk="1" hangingPunct="1">
              <a:lnSpc>
                <a:spcPct val="90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600" b="1" smtClean="0"/>
              <a:t>功能说明</a:t>
            </a:r>
          </a:p>
          <a:p>
            <a:pPr marL="681038" lvl="1" indent="-223838" defTabSz="449263" eaLnBrk="1" hangingPunct="1">
              <a:lnSpc>
                <a:spcPct val="90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000" smtClean="0"/>
              <a:t>执行顺序参见右图</a:t>
            </a:r>
          </a:p>
          <a:p>
            <a:pPr marL="681038" lvl="1" indent="-223838" defTabSz="449263" eaLnBrk="1" hangingPunct="1">
              <a:lnSpc>
                <a:spcPct val="90000"/>
              </a:lnSpc>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endParaRPr lang="zh-CN" altLang="en-GB" sz="2000" smtClean="0"/>
          </a:p>
        </p:txBody>
      </p:sp>
      <p:sp>
        <p:nvSpPr>
          <p:cNvPr id="66564" name="AutoShape 4"/>
          <p:cNvSpPr>
            <a:spLocks noChangeArrowheads="1"/>
          </p:cNvSpPr>
          <p:nvPr/>
        </p:nvSpPr>
        <p:spPr bwMode="auto">
          <a:xfrm>
            <a:off x="4035425" y="1368425"/>
            <a:ext cx="1727200" cy="647700"/>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表达式</a:t>
            </a:r>
            <a:r>
              <a:rPr lang="en-GB" altLang="zh-CN" sz="2400" b="0">
                <a:solidFill>
                  <a:srgbClr val="000000"/>
                </a:solidFill>
                <a:latin typeface="Arial Narrow" pitchFamily="34" charset="0"/>
                <a:ea typeface="宋体" pitchFamily="2" charset="-122"/>
              </a:rPr>
              <a:t>1</a:t>
            </a:r>
          </a:p>
        </p:txBody>
      </p:sp>
      <p:sp>
        <p:nvSpPr>
          <p:cNvPr id="66565" name="AutoShape 5"/>
          <p:cNvSpPr>
            <a:spLocks noChangeArrowheads="1"/>
          </p:cNvSpPr>
          <p:nvPr/>
        </p:nvSpPr>
        <p:spPr bwMode="auto">
          <a:xfrm>
            <a:off x="4035425" y="2735263"/>
            <a:ext cx="1727200" cy="649287"/>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表达式</a:t>
            </a:r>
            <a:r>
              <a:rPr lang="en-GB" altLang="zh-CN" sz="2400" b="0">
                <a:solidFill>
                  <a:srgbClr val="000000"/>
                </a:solidFill>
                <a:latin typeface="Arial Narrow" pitchFamily="34" charset="0"/>
                <a:ea typeface="宋体" pitchFamily="2" charset="-122"/>
              </a:rPr>
              <a:t>2</a:t>
            </a:r>
          </a:p>
        </p:txBody>
      </p:sp>
      <p:sp>
        <p:nvSpPr>
          <p:cNvPr id="66566" name="AutoShape 6"/>
          <p:cNvSpPr>
            <a:spLocks noChangeArrowheads="1"/>
          </p:cNvSpPr>
          <p:nvPr/>
        </p:nvSpPr>
        <p:spPr bwMode="auto">
          <a:xfrm>
            <a:off x="4035425" y="4076700"/>
            <a:ext cx="1727200" cy="647700"/>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表达式</a:t>
            </a:r>
            <a:r>
              <a:rPr lang="en-GB" altLang="zh-CN" sz="2400" b="0">
                <a:solidFill>
                  <a:srgbClr val="000000"/>
                </a:solidFill>
                <a:latin typeface="Arial Narrow" pitchFamily="34" charset="0"/>
                <a:ea typeface="宋体" pitchFamily="2" charset="-122"/>
              </a:rPr>
              <a:t>3</a:t>
            </a:r>
          </a:p>
        </p:txBody>
      </p:sp>
      <p:sp>
        <p:nvSpPr>
          <p:cNvPr id="66567" name="AutoShape 7"/>
          <p:cNvSpPr>
            <a:spLocks noChangeArrowheads="1"/>
          </p:cNvSpPr>
          <p:nvPr/>
        </p:nvSpPr>
        <p:spPr bwMode="auto">
          <a:xfrm>
            <a:off x="6411913" y="1438275"/>
            <a:ext cx="1439862" cy="501650"/>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1</a:t>
            </a:r>
          </a:p>
        </p:txBody>
      </p:sp>
      <p:sp>
        <p:nvSpPr>
          <p:cNvPr id="66568" name="AutoShape 8"/>
          <p:cNvSpPr>
            <a:spLocks noChangeArrowheads="1"/>
          </p:cNvSpPr>
          <p:nvPr/>
        </p:nvSpPr>
        <p:spPr bwMode="auto">
          <a:xfrm>
            <a:off x="6411913" y="2733675"/>
            <a:ext cx="1439862" cy="503238"/>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2</a:t>
            </a:r>
          </a:p>
        </p:txBody>
      </p:sp>
      <p:sp>
        <p:nvSpPr>
          <p:cNvPr id="66569" name="AutoShape 9"/>
          <p:cNvSpPr>
            <a:spLocks noChangeArrowheads="1"/>
          </p:cNvSpPr>
          <p:nvPr/>
        </p:nvSpPr>
        <p:spPr bwMode="auto">
          <a:xfrm>
            <a:off x="6443663" y="4148138"/>
            <a:ext cx="1439862" cy="503237"/>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3</a:t>
            </a:r>
          </a:p>
        </p:txBody>
      </p:sp>
      <p:sp>
        <p:nvSpPr>
          <p:cNvPr id="66570" name="AutoShape 10"/>
          <p:cNvSpPr>
            <a:spLocks noChangeArrowheads="1"/>
          </p:cNvSpPr>
          <p:nvPr/>
        </p:nvSpPr>
        <p:spPr bwMode="auto">
          <a:xfrm>
            <a:off x="4179888" y="5399088"/>
            <a:ext cx="1439862" cy="501650"/>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4</a:t>
            </a:r>
          </a:p>
        </p:txBody>
      </p:sp>
      <p:sp>
        <p:nvSpPr>
          <p:cNvPr id="66571" name="Line 11"/>
          <p:cNvSpPr>
            <a:spLocks noChangeShapeType="1"/>
          </p:cNvSpPr>
          <p:nvPr/>
        </p:nvSpPr>
        <p:spPr bwMode="auto">
          <a:xfrm>
            <a:off x="4897438" y="935038"/>
            <a:ext cx="1587" cy="4333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2" name="Line 12"/>
          <p:cNvSpPr>
            <a:spLocks noChangeShapeType="1"/>
          </p:cNvSpPr>
          <p:nvPr/>
        </p:nvSpPr>
        <p:spPr bwMode="auto">
          <a:xfrm>
            <a:off x="5761038" y="1700213"/>
            <a:ext cx="650875"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3" name="Line 13"/>
          <p:cNvSpPr>
            <a:spLocks noChangeShapeType="1"/>
          </p:cNvSpPr>
          <p:nvPr/>
        </p:nvSpPr>
        <p:spPr bwMode="auto">
          <a:xfrm>
            <a:off x="5773738" y="3048000"/>
            <a:ext cx="649287"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4" name="Line 14"/>
          <p:cNvSpPr>
            <a:spLocks noChangeShapeType="1"/>
          </p:cNvSpPr>
          <p:nvPr/>
        </p:nvSpPr>
        <p:spPr bwMode="auto">
          <a:xfrm>
            <a:off x="5773738" y="4397375"/>
            <a:ext cx="649287"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5" name="Line 15"/>
          <p:cNvSpPr>
            <a:spLocks noChangeShapeType="1"/>
          </p:cNvSpPr>
          <p:nvPr/>
        </p:nvSpPr>
        <p:spPr bwMode="auto">
          <a:xfrm>
            <a:off x="4897438" y="2014538"/>
            <a:ext cx="1587" cy="71913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6" name="Line 16"/>
          <p:cNvSpPr>
            <a:spLocks noChangeShapeType="1"/>
          </p:cNvSpPr>
          <p:nvPr/>
        </p:nvSpPr>
        <p:spPr bwMode="auto">
          <a:xfrm>
            <a:off x="4897438" y="3382963"/>
            <a:ext cx="1587" cy="72072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7" name="Line 17"/>
          <p:cNvSpPr>
            <a:spLocks noChangeShapeType="1"/>
          </p:cNvSpPr>
          <p:nvPr/>
        </p:nvSpPr>
        <p:spPr bwMode="auto">
          <a:xfrm>
            <a:off x="4897438" y="4749800"/>
            <a:ext cx="1587" cy="6492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78" name="Text Box 18"/>
          <p:cNvSpPr txBox="1">
            <a:spLocks noChangeArrowheads="1"/>
          </p:cNvSpPr>
          <p:nvPr/>
        </p:nvSpPr>
        <p:spPr bwMode="auto">
          <a:xfrm>
            <a:off x="5689600" y="1295400"/>
            <a:ext cx="722313"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6579" name="Text Box 19"/>
          <p:cNvSpPr txBox="1">
            <a:spLocks noChangeArrowheads="1"/>
          </p:cNvSpPr>
          <p:nvPr/>
        </p:nvSpPr>
        <p:spPr bwMode="auto">
          <a:xfrm>
            <a:off x="5689600" y="2662238"/>
            <a:ext cx="722313"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6580" name="Text Box 20"/>
          <p:cNvSpPr txBox="1">
            <a:spLocks noChangeArrowheads="1"/>
          </p:cNvSpPr>
          <p:nvPr/>
        </p:nvSpPr>
        <p:spPr bwMode="auto">
          <a:xfrm>
            <a:off x="5689600" y="4029075"/>
            <a:ext cx="722313" cy="79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6581" name="Text Box 21"/>
          <p:cNvSpPr txBox="1">
            <a:spLocks noChangeArrowheads="1"/>
          </p:cNvSpPr>
          <p:nvPr/>
        </p:nvSpPr>
        <p:spPr bwMode="auto">
          <a:xfrm>
            <a:off x="4105275" y="2157413"/>
            <a:ext cx="722313" cy="1144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66582" name="Text Box 22"/>
          <p:cNvSpPr txBox="1">
            <a:spLocks noChangeArrowheads="1"/>
          </p:cNvSpPr>
          <p:nvPr/>
        </p:nvSpPr>
        <p:spPr bwMode="auto">
          <a:xfrm>
            <a:off x="4179888" y="3527425"/>
            <a:ext cx="71913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66583" name="Text Box 23"/>
          <p:cNvSpPr txBox="1">
            <a:spLocks noChangeArrowheads="1"/>
          </p:cNvSpPr>
          <p:nvPr/>
        </p:nvSpPr>
        <p:spPr bwMode="auto">
          <a:xfrm>
            <a:off x="4179888" y="4822825"/>
            <a:ext cx="71913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250904" name="Rectangle 24"/>
          <p:cNvSpPr>
            <a:spLocks noChangeArrowheads="1"/>
          </p:cNvSpPr>
          <p:nvPr/>
        </p:nvSpPr>
        <p:spPr bwMode="auto">
          <a:xfrm>
            <a:off x="3994150" y="4005263"/>
            <a:ext cx="3960813" cy="2014537"/>
          </a:xfrm>
          <a:prstGeom prst="rect">
            <a:avLst/>
          </a:prstGeom>
          <a:noFill/>
          <a:ln w="25560" cap="rnd">
            <a:solidFill>
              <a:srgbClr val="1669BC"/>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250905" name="Rectangle 25"/>
          <p:cNvSpPr>
            <a:spLocks noChangeArrowheads="1"/>
          </p:cNvSpPr>
          <p:nvPr/>
        </p:nvSpPr>
        <p:spPr bwMode="auto">
          <a:xfrm>
            <a:off x="3778250" y="2565400"/>
            <a:ext cx="4248150" cy="3527425"/>
          </a:xfrm>
          <a:prstGeom prst="rect">
            <a:avLst/>
          </a:prstGeom>
          <a:noFill/>
          <a:ln w="25560" cap="rnd">
            <a:solidFill>
              <a:srgbClr val="1669BC"/>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66586" name="Line 26"/>
          <p:cNvSpPr>
            <a:spLocks noChangeShapeType="1"/>
          </p:cNvSpPr>
          <p:nvPr/>
        </p:nvSpPr>
        <p:spPr bwMode="auto">
          <a:xfrm>
            <a:off x="7883525" y="1698625"/>
            <a:ext cx="503238"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87" name="Line 27"/>
          <p:cNvSpPr>
            <a:spLocks noChangeShapeType="1"/>
          </p:cNvSpPr>
          <p:nvPr/>
        </p:nvSpPr>
        <p:spPr bwMode="auto">
          <a:xfrm>
            <a:off x="7883525" y="3068638"/>
            <a:ext cx="503238"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88" name="Line 28"/>
          <p:cNvSpPr>
            <a:spLocks noChangeShapeType="1"/>
          </p:cNvSpPr>
          <p:nvPr/>
        </p:nvSpPr>
        <p:spPr bwMode="auto">
          <a:xfrm>
            <a:off x="7883525" y="4364038"/>
            <a:ext cx="503238"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89" name="Line 29"/>
          <p:cNvSpPr>
            <a:spLocks noChangeShapeType="1"/>
          </p:cNvSpPr>
          <p:nvPr/>
        </p:nvSpPr>
        <p:spPr bwMode="auto">
          <a:xfrm>
            <a:off x="8382000" y="1676400"/>
            <a:ext cx="1588" cy="4570413"/>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90" name="Line 30"/>
          <p:cNvSpPr>
            <a:spLocks noChangeShapeType="1"/>
          </p:cNvSpPr>
          <p:nvPr/>
        </p:nvSpPr>
        <p:spPr bwMode="auto">
          <a:xfrm flipH="1">
            <a:off x="4953000" y="6248400"/>
            <a:ext cx="3429000" cy="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6591" name="Line 31"/>
          <p:cNvSpPr>
            <a:spLocks noChangeShapeType="1"/>
          </p:cNvSpPr>
          <p:nvPr/>
        </p:nvSpPr>
        <p:spPr bwMode="auto">
          <a:xfrm>
            <a:off x="4913313" y="5886450"/>
            <a:ext cx="1587" cy="72072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8974146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grpId="0" nodeType="clickEffect">
                                  <p:stCondLst>
                                    <p:cond delay="0"/>
                                  </p:stCondLst>
                                  <p:childTnLst>
                                    <p:set>
                                      <p:cBhvr>
                                        <p:cTn id="6" dur="1" fill="hold">
                                          <p:stCondLst>
                                            <p:cond delay="0"/>
                                          </p:stCondLst>
                                        </p:cTn>
                                        <p:tgtEl>
                                          <p:spTgt spid="2509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grpId="0" nodeType="clickEffect">
                                  <p:stCondLst>
                                    <p:cond delay="0"/>
                                  </p:stCondLst>
                                  <p:childTnLst>
                                    <p:set>
                                      <p:cBhvr>
                                        <p:cTn id="10" dur="1" fill="hold">
                                          <p:stCondLst>
                                            <p:cond delay="0"/>
                                          </p:stCondLst>
                                        </p:cTn>
                                        <p:tgtEl>
                                          <p:spTgt spid="250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4" grpId="0" animBg="1"/>
      <p:bldP spid="25090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if</a:t>
            </a:r>
            <a:r>
              <a:rPr lang="zh-CN" altLang="en-GB" smtClean="0"/>
              <a:t>选择控制语句</a:t>
            </a:r>
          </a:p>
        </p:txBody>
      </p:sp>
      <p:sp>
        <p:nvSpPr>
          <p:cNvPr id="67587" name="Rectangle 3"/>
          <p:cNvSpPr>
            <a:spLocks noGrp="1" noChangeArrowheads="1"/>
          </p:cNvSpPr>
          <p:nvPr>
            <p:ph type="body" idx="1"/>
          </p:nvPr>
        </p:nvSpPr>
        <p:spPr>
          <a:xfrm>
            <a:off x="566738" y="1752600"/>
            <a:ext cx="2903537" cy="4117975"/>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程序范例</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对变量</a:t>
            </a:r>
            <a:r>
              <a:rPr lang="en-GB" altLang="zh-CN" smtClean="0"/>
              <a:t>x</a:t>
            </a:r>
            <a:r>
              <a:rPr lang="zh-CN" altLang="en-GB" smtClean="0"/>
              <a:t>的值进行判断，采用</a:t>
            </a:r>
            <a:r>
              <a:rPr lang="en-GB" altLang="zh-CN" smtClean="0"/>
              <a:t>if</a:t>
            </a:r>
            <a:r>
              <a:rPr lang="zh-CN" altLang="en-GB" smtClean="0"/>
              <a:t>语句嵌套转换成相应的星期名称</a:t>
            </a:r>
          </a:p>
        </p:txBody>
      </p:sp>
      <p:sp>
        <p:nvSpPr>
          <p:cNvPr id="67588" name="Rectangle 4"/>
          <p:cNvSpPr>
            <a:spLocks noChangeArrowheads="1"/>
          </p:cNvSpPr>
          <p:nvPr/>
        </p:nvSpPr>
        <p:spPr bwMode="auto">
          <a:xfrm>
            <a:off x="3930650" y="1752600"/>
            <a:ext cx="4679950" cy="43434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if (x==1){</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	y="</a:t>
            </a:r>
            <a:r>
              <a:rPr lang="en-GB" sz="2200" b="0">
                <a:solidFill>
                  <a:srgbClr val="000000"/>
                </a:solidFill>
                <a:ea typeface="宋体" pitchFamily="2" charset="-122"/>
              </a:rPr>
              <a:t>星期一</a:t>
            </a: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}else if (x==2){</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	y="</a:t>
            </a:r>
            <a:r>
              <a:rPr lang="en-GB" sz="2200" b="0">
                <a:solidFill>
                  <a:srgbClr val="000000"/>
                </a:solidFill>
                <a:ea typeface="宋体" pitchFamily="2" charset="-122"/>
              </a:rPr>
              <a:t>星期二</a:t>
            </a: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}else if (x==6){</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	y="</a:t>
            </a:r>
            <a:r>
              <a:rPr lang="en-GB" sz="2200" b="0">
                <a:solidFill>
                  <a:srgbClr val="000000"/>
                </a:solidFill>
                <a:ea typeface="宋体" pitchFamily="2" charset="-122"/>
              </a:rPr>
              <a:t>星期六</a:t>
            </a: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}else if (x==0){</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	y="</a:t>
            </a:r>
            <a:r>
              <a:rPr lang="en-GB" sz="2200" b="0">
                <a:solidFill>
                  <a:srgbClr val="000000"/>
                </a:solidFill>
                <a:ea typeface="宋体" pitchFamily="2" charset="-122"/>
              </a:rPr>
              <a:t>星期日</a:t>
            </a: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}else{</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	y="</a:t>
            </a:r>
            <a:r>
              <a:rPr lang="en-GB" sz="2200" b="0">
                <a:solidFill>
                  <a:srgbClr val="000000"/>
                </a:solidFill>
                <a:ea typeface="宋体" pitchFamily="2" charset="-122"/>
              </a:rPr>
              <a:t>未定义</a:t>
            </a:r>
            <a:r>
              <a:rPr lang="en-GB" altLang="zh-CN" sz="2200" b="0">
                <a:solidFill>
                  <a:srgbClr val="000000"/>
                </a:solidFill>
                <a:ea typeface="宋体" pitchFamily="2" charset="-122"/>
              </a:rPr>
              <a:t>";</a:t>
            </a:r>
          </a:p>
          <a:p>
            <a:pPr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a:t>
            </a:r>
          </a:p>
          <a:p>
            <a:pPr marL="455613" lvl="1" defTabSz="442913">
              <a:lnSpc>
                <a:spcPct val="97000"/>
              </a:lnSpc>
              <a:buClr>
                <a:srgbClr val="000000"/>
              </a:buClr>
              <a:buSzPct val="100000"/>
              <a:buFont typeface="Arial"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endParaRPr lang="en-GB" altLang="zh-CN" sz="2200" b="0">
              <a:solidFill>
                <a:srgbClr val="000000"/>
              </a:solidFill>
              <a:ea typeface="宋体" pitchFamily="2" charset="-122"/>
            </a:endParaRPr>
          </a:p>
        </p:txBody>
      </p:sp>
      <p:sp>
        <p:nvSpPr>
          <p:cNvPr id="67589" name="Text Box 5"/>
          <p:cNvSpPr txBox="1">
            <a:spLocks noChangeArrowheads="1"/>
          </p:cNvSpPr>
          <p:nvPr/>
        </p:nvSpPr>
        <p:spPr bwMode="auto">
          <a:xfrm>
            <a:off x="1252538" y="4506913"/>
            <a:ext cx="1871662" cy="831850"/>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a:solidFill>
                  <a:srgbClr val="000000"/>
                </a:solidFill>
                <a:latin typeface="Arial Narrow" pitchFamily="34" charset="0"/>
                <a:ea typeface="宋体" pitchFamily="2" charset="-122"/>
              </a:rPr>
              <a:t>if </a:t>
            </a:r>
            <a:r>
              <a:rPr lang="en-GB" sz="2400">
                <a:solidFill>
                  <a:srgbClr val="000000"/>
                </a:solidFill>
                <a:latin typeface="Arial Narrow" pitchFamily="34" charset="0"/>
                <a:ea typeface="宋体" pitchFamily="2" charset="-122"/>
              </a:rPr>
              <a:t>语句允许进行嵌套</a:t>
            </a:r>
          </a:p>
        </p:txBody>
      </p:sp>
    </p:spTree>
    <p:extLst>
      <p:ext uri="{BB962C8B-B14F-4D97-AF65-F5344CB8AC3E}">
        <p14:creationId xmlns="" xmlns:p14="http://schemas.microsoft.com/office/powerpoint/2010/main" val="169822481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762000"/>
            <a:ext cx="8002588" cy="8001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switch</a:t>
            </a:r>
            <a:r>
              <a:rPr lang="zh-CN" altLang="en-GB" smtClean="0"/>
              <a:t>选择控制语句</a:t>
            </a:r>
            <a:endParaRPr lang="en-GB" altLang="zh-CN" smtClean="0"/>
          </a:p>
        </p:txBody>
      </p:sp>
      <p:sp>
        <p:nvSpPr>
          <p:cNvPr id="68611" name="Rectangle 3"/>
          <p:cNvSpPr>
            <a:spLocks noGrp="1" noChangeArrowheads="1"/>
          </p:cNvSpPr>
          <p:nvPr>
            <p:ph type="body" idx="1"/>
          </p:nvPr>
        </p:nvSpPr>
        <p:spPr>
          <a:xfrm>
            <a:off x="152400" y="1676400"/>
            <a:ext cx="4191000" cy="4495800"/>
          </a:xfrm>
        </p:spPr>
        <p:txBody>
          <a:bodyPr lIns="90178" tIns="45089" rIns="90178" bIns="45089"/>
          <a:lstStyle/>
          <a:p>
            <a:pPr marL="222250" indent="-222250" defTabSz="449263" eaLnBrk="1" hangingPunct="1">
              <a:lnSpc>
                <a:spcPct val="98000"/>
              </a:lnSpc>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b="1" smtClean="0"/>
              <a:t>switch</a:t>
            </a:r>
            <a:r>
              <a:rPr lang="zh-CN" altLang="en-GB" b="1" smtClean="0"/>
              <a:t>基本格式</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switch (</a:t>
            </a:r>
            <a:r>
              <a:rPr lang="zh-CN" altLang="en-GB" sz="2400" smtClean="0"/>
              <a:t>表达式</a:t>
            </a:r>
            <a:r>
              <a:rPr lang="en-GB" altLang="zh-CN" sz="2400" smtClean="0"/>
              <a:t>) </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	case </a:t>
            </a:r>
            <a:r>
              <a:rPr lang="zh-CN" altLang="en-GB" sz="2400" smtClean="0"/>
              <a:t>值</a:t>
            </a:r>
            <a:r>
              <a:rPr lang="en-GB" altLang="zh-CN" sz="2400" smtClean="0"/>
              <a:t>1:</a:t>
            </a:r>
            <a:r>
              <a:rPr lang="zh-CN" altLang="en-GB" sz="2400" smtClean="0"/>
              <a:t>语句</a:t>
            </a:r>
            <a:r>
              <a:rPr lang="en-GB" altLang="zh-CN" sz="2400" smtClean="0"/>
              <a:t>1;break;</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	case </a:t>
            </a:r>
            <a:r>
              <a:rPr lang="zh-CN" altLang="en-GB" sz="2400" smtClean="0"/>
              <a:t>值</a:t>
            </a:r>
            <a:r>
              <a:rPr lang="en-GB" altLang="zh-CN" sz="2400" smtClean="0"/>
              <a:t>2:</a:t>
            </a:r>
            <a:r>
              <a:rPr lang="zh-CN" altLang="en-GB" sz="2400" smtClean="0"/>
              <a:t>语句</a:t>
            </a:r>
            <a:r>
              <a:rPr lang="en-GB" altLang="zh-CN" sz="2400" smtClean="0"/>
              <a:t>2;break;</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	case </a:t>
            </a:r>
            <a:r>
              <a:rPr lang="zh-CN" altLang="en-GB" sz="2400" smtClean="0"/>
              <a:t>值</a:t>
            </a:r>
            <a:r>
              <a:rPr lang="en-GB" altLang="zh-CN" sz="2400" smtClean="0"/>
              <a:t>3:</a:t>
            </a:r>
            <a:r>
              <a:rPr lang="zh-CN" altLang="en-GB" sz="2400" smtClean="0"/>
              <a:t>语句</a:t>
            </a:r>
            <a:r>
              <a:rPr lang="en-GB" altLang="zh-CN" sz="2400" smtClean="0"/>
              <a:t>3;break;</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	default:</a:t>
            </a:r>
            <a:r>
              <a:rPr lang="zh-CN" altLang="en-GB" sz="2400" smtClean="0"/>
              <a:t>语句</a:t>
            </a:r>
            <a:r>
              <a:rPr lang="en-GB" altLang="zh-CN" sz="2400" smtClean="0"/>
              <a:t>4;</a:t>
            </a:r>
          </a:p>
          <a:p>
            <a:pPr marL="681038" lvl="1" indent="-223838" defTabSz="449263" eaLnBrk="1" hangingPunct="1">
              <a:buFont typeface="Wingdings" pitchFamily="2" charset="2"/>
              <a:buNone/>
              <a:tabLst>
                <a:tab pos="1147763" algn="l"/>
                <a:tab pos="2074863" algn="l"/>
                <a:tab pos="3001963" algn="l"/>
                <a:tab pos="3929063" algn="l"/>
                <a:tab pos="4856163" algn="l"/>
                <a:tab pos="5783263" algn="l"/>
                <a:tab pos="6710363" algn="l"/>
                <a:tab pos="7637463" algn="l"/>
                <a:tab pos="8564563" algn="l"/>
                <a:tab pos="9491663" algn="l"/>
                <a:tab pos="10418763" algn="l"/>
              </a:tabLst>
            </a:pPr>
            <a:r>
              <a:rPr lang="en-GB" altLang="zh-CN" sz="2400" smtClean="0"/>
              <a:t>}</a:t>
            </a:r>
          </a:p>
          <a:p>
            <a:pPr marL="222250" indent="-222250" defTabSz="449263" eaLnBrk="1" hangingPunct="1">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b="1" smtClean="0"/>
              <a:t>功能说明</a:t>
            </a:r>
          </a:p>
          <a:p>
            <a:pPr marL="681038" lvl="1" indent="-223838" defTabSz="449263" eaLnBrk="1" hangingPunct="1">
              <a:tabLst>
                <a:tab pos="1147763" algn="l"/>
                <a:tab pos="2074863" algn="l"/>
                <a:tab pos="3001963" algn="l"/>
                <a:tab pos="3929063" algn="l"/>
                <a:tab pos="4856163" algn="l"/>
                <a:tab pos="5783263" algn="l"/>
                <a:tab pos="6710363" algn="l"/>
                <a:tab pos="7637463" algn="l"/>
                <a:tab pos="8564563" algn="l"/>
                <a:tab pos="9491663" algn="l"/>
                <a:tab pos="10418763" algn="l"/>
              </a:tabLst>
            </a:pPr>
            <a:r>
              <a:rPr lang="zh-CN" altLang="en-GB" sz="2400" smtClean="0"/>
              <a:t>计算过程参考右图</a:t>
            </a:r>
          </a:p>
        </p:txBody>
      </p:sp>
      <p:sp>
        <p:nvSpPr>
          <p:cNvPr id="68612" name="AutoShape 4"/>
          <p:cNvSpPr>
            <a:spLocks noChangeArrowheads="1"/>
          </p:cNvSpPr>
          <p:nvPr/>
        </p:nvSpPr>
        <p:spPr bwMode="auto">
          <a:xfrm>
            <a:off x="4459288" y="2420938"/>
            <a:ext cx="1730375" cy="649287"/>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b="0">
                <a:solidFill>
                  <a:srgbClr val="000000"/>
                </a:solidFill>
                <a:latin typeface="Arial Narrow" pitchFamily="34" charset="0"/>
                <a:ea typeface="宋体" pitchFamily="2" charset="-122"/>
              </a:rPr>
              <a:t>case </a:t>
            </a:r>
            <a:r>
              <a:rPr lang="en-GB" sz="2400" b="0">
                <a:solidFill>
                  <a:srgbClr val="000000"/>
                </a:solidFill>
                <a:latin typeface="Arial Narrow" pitchFamily="34" charset="0"/>
                <a:ea typeface="宋体" pitchFamily="2" charset="-122"/>
              </a:rPr>
              <a:t>值</a:t>
            </a:r>
            <a:r>
              <a:rPr lang="en-GB" altLang="zh-CN" sz="2400" b="0">
                <a:solidFill>
                  <a:srgbClr val="000000"/>
                </a:solidFill>
                <a:latin typeface="Arial Narrow" pitchFamily="34" charset="0"/>
                <a:ea typeface="宋体" pitchFamily="2" charset="-122"/>
              </a:rPr>
              <a:t>1</a:t>
            </a:r>
          </a:p>
        </p:txBody>
      </p:sp>
      <p:sp>
        <p:nvSpPr>
          <p:cNvPr id="68613" name="AutoShape 5"/>
          <p:cNvSpPr>
            <a:spLocks noChangeArrowheads="1"/>
          </p:cNvSpPr>
          <p:nvPr/>
        </p:nvSpPr>
        <p:spPr bwMode="auto">
          <a:xfrm>
            <a:off x="4459288" y="3571875"/>
            <a:ext cx="1730375" cy="649288"/>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b="0">
                <a:solidFill>
                  <a:srgbClr val="000000"/>
                </a:solidFill>
                <a:latin typeface="Arial Narrow" pitchFamily="34" charset="0"/>
                <a:ea typeface="宋体" pitchFamily="2" charset="-122"/>
              </a:rPr>
              <a:t>case </a:t>
            </a:r>
            <a:r>
              <a:rPr lang="en-GB" sz="2400" b="0">
                <a:solidFill>
                  <a:srgbClr val="000000"/>
                </a:solidFill>
                <a:latin typeface="Arial Narrow" pitchFamily="34" charset="0"/>
                <a:ea typeface="宋体" pitchFamily="2" charset="-122"/>
              </a:rPr>
              <a:t>值</a:t>
            </a:r>
            <a:r>
              <a:rPr lang="en-GB" altLang="zh-CN" sz="2400" b="0">
                <a:solidFill>
                  <a:srgbClr val="000000"/>
                </a:solidFill>
                <a:latin typeface="Arial Narrow" pitchFamily="34" charset="0"/>
                <a:ea typeface="宋体" pitchFamily="2" charset="-122"/>
              </a:rPr>
              <a:t>2</a:t>
            </a:r>
          </a:p>
        </p:txBody>
      </p:sp>
      <p:sp>
        <p:nvSpPr>
          <p:cNvPr id="68614" name="AutoShape 6"/>
          <p:cNvSpPr>
            <a:spLocks noChangeArrowheads="1"/>
          </p:cNvSpPr>
          <p:nvPr/>
        </p:nvSpPr>
        <p:spPr bwMode="auto">
          <a:xfrm>
            <a:off x="6835775" y="2419350"/>
            <a:ext cx="1439863" cy="504825"/>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1</a:t>
            </a:r>
          </a:p>
        </p:txBody>
      </p:sp>
      <p:sp>
        <p:nvSpPr>
          <p:cNvPr id="68615" name="AutoShape 7"/>
          <p:cNvSpPr>
            <a:spLocks noChangeArrowheads="1"/>
          </p:cNvSpPr>
          <p:nvPr/>
        </p:nvSpPr>
        <p:spPr bwMode="auto">
          <a:xfrm>
            <a:off x="6907213" y="3644900"/>
            <a:ext cx="1439862" cy="501650"/>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2</a:t>
            </a:r>
          </a:p>
        </p:txBody>
      </p:sp>
      <p:sp>
        <p:nvSpPr>
          <p:cNvPr id="68616" name="Line 8"/>
          <p:cNvSpPr>
            <a:spLocks noChangeShapeType="1"/>
          </p:cNvSpPr>
          <p:nvPr/>
        </p:nvSpPr>
        <p:spPr bwMode="auto">
          <a:xfrm>
            <a:off x="5291138" y="935038"/>
            <a:ext cx="1587" cy="4333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17" name="Line 9"/>
          <p:cNvSpPr>
            <a:spLocks noChangeShapeType="1"/>
          </p:cNvSpPr>
          <p:nvPr/>
        </p:nvSpPr>
        <p:spPr bwMode="auto">
          <a:xfrm>
            <a:off x="6200775" y="2732088"/>
            <a:ext cx="647700"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18" name="Line 10"/>
          <p:cNvSpPr>
            <a:spLocks noChangeShapeType="1"/>
          </p:cNvSpPr>
          <p:nvPr/>
        </p:nvSpPr>
        <p:spPr bwMode="auto">
          <a:xfrm>
            <a:off x="6237288" y="3894138"/>
            <a:ext cx="649287" cy="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19" name="Line 11"/>
          <p:cNvSpPr>
            <a:spLocks noChangeShapeType="1"/>
          </p:cNvSpPr>
          <p:nvPr/>
        </p:nvSpPr>
        <p:spPr bwMode="auto">
          <a:xfrm>
            <a:off x="5322888" y="3068638"/>
            <a:ext cx="1587" cy="50323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20" name="Text Box 12"/>
          <p:cNvSpPr txBox="1">
            <a:spLocks noChangeArrowheads="1"/>
          </p:cNvSpPr>
          <p:nvPr/>
        </p:nvSpPr>
        <p:spPr bwMode="auto">
          <a:xfrm>
            <a:off x="6115050" y="2347913"/>
            <a:ext cx="720725"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8621" name="Text Box 13"/>
          <p:cNvSpPr txBox="1">
            <a:spLocks noChangeArrowheads="1"/>
          </p:cNvSpPr>
          <p:nvPr/>
        </p:nvSpPr>
        <p:spPr bwMode="auto">
          <a:xfrm>
            <a:off x="6153150" y="3525838"/>
            <a:ext cx="722313"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8622" name="Text Box 14"/>
          <p:cNvSpPr txBox="1">
            <a:spLocks noChangeArrowheads="1"/>
          </p:cNvSpPr>
          <p:nvPr/>
        </p:nvSpPr>
        <p:spPr bwMode="auto">
          <a:xfrm>
            <a:off x="4532313" y="2995613"/>
            <a:ext cx="719137"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68623" name="Line 15"/>
          <p:cNvSpPr>
            <a:spLocks noChangeShapeType="1"/>
          </p:cNvSpPr>
          <p:nvPr/>
        </p:nvSpPr>
        <p:spPr bwMode="auto">
          <a:xfrm>
            <a:off x="5299075" y="2001838"/>
            <a:ext cx="1588" cy="4333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24" name="Rectangle 16"/>
          <p:cNvSpPr>
            <a:spLocks noChangeArrowheads="1"/>
          </p:cNvSpPr>
          <p:nvPr/>
        </p:nvSpPr>
        <p:spPr bwMode="auto">
          <a:xfrm>
            <a:off x="4506913" y="1387475"/>
            <a:ext cx="1582737" cy="574675"/>
          </a:xfrm>
          <a:prstGeom prst="rect">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表达式</a:t>
            </a:r>
          </a:p>
        </p:txBody>
      </p:sp>
      <p:sp>
        <p:nvSpPr>
          <p:cNvPr id="68625" name="AutoShape 17"/>
          <p:cNvSpPr>
            <a:spLocks noChangeArrowheads="1"/>
          </p:cNvSpPr>
          <p:nvPr/>
        </p:nvSpPr>
        <p:spPr bwMode="auto">
          <a:xfrm>
            <a:off x="4479925" y="4705350"/>
            <a:ext cx="1730375" cy="646113"/>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b="0">
                <a:solidFill>
                  <a:srgbClr val="000000"/>
                </a:solidFill>
                <a:latin typeface="Arial Narrow" pitchFamily="34" charset="0"/>
                <a:ea typeface="宋体" pitchFamily="2" charset="-122"/>
              </a:rPr>
              <a:t>case </a:t>
            </a:r>
            <a:r>
              <a:rPr lang="en-GB" sz="2400" b="0">
                <a:solidFill>
                  <a:srgbClr val="000000"/>
                </a:solidFill>
                <a:latin typeface="Arial Narrow" pitchFamily="34" charset="0"/>
                <a:ea typeface="宋体" pitchFamily="2" charset="-122"/>
              </a:rPr>
              <a:t>值</a:t>
            </a:r>
            <a:r>
              <a:rPr lang="en-GB" altLang="zh-CN" sz="2400" b="0">
                <a:solidFill>
                  <a:srgbClr val="000000"/>
                </a:solidFill>
                <a:latin typeface="Arial Narrow" pitchFamily="34" charset="0"/>
                <a:ea typeface="宋体" pitchFamily="2" charset="-122"/>
              </a:rPr>
              <a:t>2</a:t>
            </a:r>
          </a:p>
        </p:txBody>
      </p:sp>
      <p:sp>
        <p:nvSpPr>
          <p:cNvPr id="68626" name="AutoShape 18"/>
          <p:cNvSpPr>
            <a:spLocks noChangeArrowheads="1"/>
          </p:cNvSpPr>
          <p:nvPr/>
        </p:nvSpPr>
        <p:spPr bwMode="auto">
          <a:xfrm>
            <a:off x="6927850" y="4775200"/>
            <a:ext cx="1439863" cy="504825"/>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3</a:t>
            </a:r>
          </a:p>
        </p:txBody>
      </p:sp>
      <p:sp>
        <p:nvSpPr>
          <p:cNvPr id="68627" name="Line 19"/>
          <p:cNvSpPr>
            <a:spLocks noChangeShapeType="1"/>
          </p:cNvSpPr>
          <p:nvPr/>
        </p:nvSpPr>
        <p:spPr bwMode="auto">
          <a:xfrm>
            <a:off x="6257925" y="5026025"/>
            <a:ext cx="649288"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28" name="Line 20"/>
          <p:cNvSpPr>
            <a:spLocks noChangeShapeType="1"/>
          </p:cNvSpPr>
          <p:nvPr/>
        </p:nvSpPr>
        <p:spPr bwMode="auto">
          <a:xfrm>
            <a:off x="5343525" y="4200525"/>
            <a:ext cx="1588" cy="50482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29" name="Text Box 21"/>
          <p:cNvSpPr txBox="1">
            <a:spLocks noChangeArrowheads="1"/>
          </p:cNvSpPr>
          <p:nvPr/>
        </p:nvSpPr>
        <p:spPr bwMode="auto">
          <a:xfrm>
            <a:off x="6173788" y="4656138"/>
            <a:ext cx="720725"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68630" name="Text Box 22"/>
          <p:cNvSpPr txBox="1">
            <a:spLocks noChangeArrowheads="1"/>
          </p:cNvSpPr>
          <p:nvPr/>
        </p:nvSpPr>
        <p:spPr bwMode="auto">
          <a:xfrm>
            <a:off x="4551363" y="4127500"/>
            <a:ext cx="722312" cy="44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68631" name="AutoShape 23"/>
          <p:cNvSpPr>
            <a:spLocks noChangeArrowheads="1"/>
          </p:cNvSpPr>
          <p:nvPr/>
        </p:nvSpPr>
        <p:spPr bwMode="auto">
          <a:xfrm>
            <a:off x="4603750" y="5875338"/>
            <a:ext cx="1438275" cy="503237"/>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4</a:t>
            </a:r>
          </a:p>
        </p:txBody>
      </p:sp>
      <p:sp>
        <p:nvSpPr>
          <p:cNvPr id="68632" name="Line 24"/>
          <p:cNvSpPr>
            <a:spLocks noChangeShapeType="1"/>
          </p:cNvSpPr>
          <p:nvPr/>
        </p:nvSpPr>
        <p:spPr bwMode="auto">
          <a:xfrm>
            <a:off x="5322888" y="5372100"/>
            <a:ext cx="1587" cy="50482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33" name="Text Box 25"/>
          <p:cNvSpPr txBox="1">
            <a:spLocks noChangeArrowheads="1"/>
          </p:cNvSpPr>
          <p:nvPr/>
        </p:nvSpPr>
        <p:spPr bwMode="auto">
          <a:xfrm>
            <a:off x="4532313" y="5300663"/>
            <a:ext cx="719137" cy="449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68634" name="Line 26"/>
          <p:cNvSpPr>
            <a:spLocks noChangeShapeType="1"/>
          </p:cNvSpPr>
          <p:nvPr/>
        </p:nvSpPr>
        <p:spPr bwMode="auto">
          <a:xfrm>
            <a:off x="8780463" y="2708275"/>
            <a:ext cx="0" cy="338455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35" name="Line 27"/>
          <p:cNvSpPr>
            <a:spLocks noChangeShapeType="1"/>
          </p:cNvSpPr>
          <p:nvPr/>
        </p:nvSpPr>
        <p:spPr bwMode="auto">
          <a:xfrm>
            <a:off x="6043613" y="6092825"/>
            <a:ext cx="3024187"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36" name="Line 28"/>
          <p:cNvSpPr>
            <a:spLocks noChangeShapeType="1"/>
          </p:cNvSpPr>
          <p:nvPr/>
        </p:nvSpPr>
        <p:spPr bwMode="auto">
          <a:xfrm>
            <a:off x="8275638" y="2708275"/>
            <a:ext cx="504825"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37" name="Line 29"/>
          <p:cNvSpPr>
            <a:spLocks noChangeShapeType="1"/>
          </p:cNvSpPr>
          <p:nvPr/>
        </p:nvSpPr>
        <p:spPr bwMode="auto">
          <a:xfrm>
            <a:off x="8348663" y="3932238"/>
            <a:ext cx="431800"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638" name="Line 30"/>
          <p:cNvSpPr>
            <a:spLocks noChangeShapeType="1"/>
          </p:cNvSpPr>
          <p:nvPr/>
        </p:nvSpPr>
        <p:spPr bwMode="auto">
          <a:xfrm>
            <a:off x="8420100" y="5011738"/>
            <a:ext cx="360363"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88013982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switch</a:t>
            </a:r>
            <a:r>
              <a:rPr lang="zh-CN" altLang="en-GB" smtClean="0"/>
              <a:t>选择控制语句</a:t>
            </a:r>
          </a:p>
        </p:txBody>
      </p:sp>
      <p:sp>
        <p:nvSpPr>
          <p:cNvPr id="69635" name="Rectangle 3"/>
          <p:cNvSpPr>
            <a:spLocks noGrp="1" noChangeArrowheads="1"/>
          </p:cNvSpPr>
          <p:nvPr>
            <p:ph type="body" idx="1"/>
          </p:nvPr>
        </p:nvSpPr>
        <p:spPr>
          <a:xfrm>
            <a:off x="381000" y="1752600"/>
            <a:ext cx="3429000" cy="4117975"/>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程序范例</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对变量</a:t>
            </a:r>
            <a:r>
              <a:rPr lang="en-GB" altLang="zh-CN" smtClean="0"/>
              <a:t>x</a:t>
            </a:r>
            <a:r>
              <a:rPr lang="zh-CN" altLang="en-GB" smtClean="0"/>
              <a:t>的值进行判断，采用</a:t>
            </a:r>
            <a:r>
              <a:rPr lang="en-GB" altLang="zh-CN" smtClean="0"/>
              <a:t>switch</a:t>
            </a:r>
            <a:r>
              <a:rPr lang="zh-CN" altLang="en-GB" smtClean="0"/>
              <a:t>转换成相应的星期名称</a:t>
            </a:r>
          </a:p>
        </p:txBody>
      </p:sp>
      <p:sp>
        <p:nvSpPr>
          <p:cNvPr id="69636" name="Rectangle 4"/>
          <p:cNvSpPr>
            <a:spLocks noChangeArrowheads="1"/>
          </p:cNvSpPr>
          <p:nvPr/>
        </p:nvSpPr>
        <p:spPr bwMode="auto">
          <a:xfrm>
            <a:off x="3962400" y="1752600"/>
            <a:ext cx="4679950" cy="3887788"/>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switch(x){</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1:y="</a:t>
            </a:r>
            <a:r>
              <a:rPr lang="en-GB" sz="2200" b="0">
                <a:solidFill>
                  <a:srgbClr val="000000"/>
                </a:solidFill>
                <a:ea typeface="宋体" pitchFamily="2" charset="-122"/>
              </a:rPr>
              <a:t>星期一</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2:y="</a:t>
            </a:r>
            <a:r>
              <a:rPr lang="en-GB" sz="2200" b="0">
                <a:solidFill>
                  <a:srgbClr val="000000"/>
                </a:solidFill>
                <a:ea typeface="宋体" pitchFamily="2" charset="-122"/>
              </a:rPr>
              <a:t>星期二</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3:y="</a:t>
            </a:r>
            <a:r>
              <a:rPr lang="en-GB" sz="2200" b="0">
                <a:solidFill>
                  <a:srgbClr val="000000"/>
                </a:solidFill>
                <a:ea typeface="宋体" pitchFamily="2" charset="-122"/>
              </a:rPr>
              <a:t>星期三</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4:y="</a:t>
            </a:r>
            <a:r>
              <a:rPr lang="en-GB" sz="2200" b="0">
                <a:solidFill>
                  <a:srgbClr val="000000"/>
                </a:solidFill>
                <a:ea typeface="宋体" pitchFamily="2" charset="-122"/>
              </a:rPr>
              <a:t>星期四</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5:y="</a:t>
            </a:r>
            <a:r>
              <a:rPr lang="en-GB" sz="2200" b="0">
                <a:solidFill>
                  <a:srgbClr val="000000"/>
                </a:solidFill>
                <a:ea typeface="宋体" pitchFamily="2" charset="-122"/>
              </a:rPr>
              <a:t>星期五</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6:y="</a:t>
            </a:r>
            <a:r>
              <a:rPr lang="en-GB" sz="2200" b="0">
                <a:solidFill>
                  <a:srgbClr val="000000"/>
                </a:solidFill>
                <a:ea typeface="宋体" pitchFamily="2" charset="-122"/>
              </a:rPr>
              <a:t>星期六</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case 7:y="</a:t>
            </a:r>
            <a:r>
              <a:rPr lang="en-GB" sz="2200" b="0">
                <a:solidFill>
                  <a:srgbClr val="000000"/>
                </a:solidFill>
                <a:ea typeface="宋体" pitchFamily="2" charset="-122"/>
              </a:rPr>
              <a:t>星期日</a:t>
            </a:r>
            <a:r>
              <a:rPr lang="en-GB" altLang="zh-CN" sz="2200" b="0">
                <a:solidFill>
                  <a:srgbClr val="000000"/>
                </a:solidFill>
                <a:ea typeface="宋体" pitchFamily="2" charset="-122"/>
              </a:rPr>
              <a:t>";break;</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default: y="</a:t>
            </a:r>
            <a:r>
              <a:rPr lang="en-GB" sz="2200" b="0">
                <a:solidFill>
                  <a:srgbClr val="000000"/>
                </a:solidFill>
                <a:ea typeface="宋体" pitchFamily="2" charset="-122"/>
              </a:rPr>
              <a:t>未定义</a:t>
            </a:r>
            <a:r>
              <a:rPr lang="en-GB" altLang="zh-CN" sz="2200" b="0">
                <a:solidFill>
                  <a:srgbClr val="000000"/>
                </a:solidFill>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200" b="0">
                <a:solidFill>
                  <a:srgbClr val="000000"/>
                </a:solidFill>
                <a:ea typeface="宋体" pitchFamily="2" charset="-122"/>
              </a:rPr>
              <a:t>}</a:t>
            </a:r>
          </a:p>
        </p:txBody>
      </p:sp>
      <p:sp>
        <p:nvSpPr>
          <p:cNvPr id="69637" name="Text Box 5"/>
          <p:cNvSpPr txBox="1">
            <a:spLocks noChangeArrowheads="1"/>
          </p:cNvSpPr>
          <p:nvPr/>
        </p:nvSpPr>
        <p:spPr bwMode="auto">
          <a:xfrm>
            <a:off x="755650" y="4797425"/>
            <a:ext cx="2663825" cy="792163"/>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a:solidFill>
                  <a:srgbClr val="000000"/>
                </a:solidFill>
                <a:latin typeface="Arial Narrow" pitchFamily="34" charset="0"/>
                <a:ea typeface="宋体" pitchFamily="2" charset="-122"/>
              </a:rPr>
              <a:t>swith</a:t>
            </a:r>
            <a:r>
              <a:rPr lang="en-GB" sz="2400">
                <a:solidFill>
                  <a:srgbClr val="000000"/>
                </a:solidFill>
                <a:latin typeface="Arial Narrow" pitchFamily="34" charset="0"/>
                <a:ea typeface="宋体" pitchFamily="2" charset="-122"/>
              </a:rPr>
              <a:t>比</a:t>
            </a:r>
            <a:r>
              <a:rPr lang="en-GB" altLang="zh-CN" sz="2400">
                <a:solidFill>
                  <a:srgbClr val="000000"/>
                </a:solidFill>
                <a:latin typeface="Arial Narrow" pitchFamily="34" charset="0"/>
                <a:ea typeface="宋体" pitchFamily="2" charset="-122"/>
              </a:rPr>
              <a:t>else if</a:t>
            </a:r>
            <a:r>
              <a:rPr lang="en-GB" sz="2400">
                <a:solidFill>
                  <a:srgbClr val="000000"/>
                </a:solidFill>
                <a:latin typeface="Arial Narrow" pitchFamily="34" charset="0"/>
                <a:ea typeface="宋体" pitchFamily="2" charset="-122"/>
              </a:rPr>
              <a:t>结构更加简洁清晰</a:t>
            </a:r>
          </a:p>
        </p:txBody>
      </p:sp>
    </p:spTree>
    <p:extLst>
      <p:ext uri="{BB962C8B-B14F-4D97-AF65-F5344CB8AC3E}">
        <p14:creationId xmlns="" xmlns:p14="http://schemas.microsoft.com/office/powerpoint/2010/main" val="251055061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for</a:t>
            </a:r>
            <a:r>
              <a:rPr lang="zh-CN" altLang="en-GB" smtClean="0"/>
              <a:t>循环控制语句</a:t>
            </a:r>
            <a:endParaRPr lang="en-GB" altLang="zh-CN" smtClean="0"/>
          </a:p>
        </p:txBody>
      </p:sp>
      <p:sp>
        <p:nvSpPr>
          <p:cNvPr id="70659" name="Rectangle 3"/>
          <p:cNvSpPr>
            <a:spLocks noGrp="1" noChangeArrowheads="1"/>
          </p:cNvSpPr>
          <p:nvPr>
            <p:ph type="body" idx="1"/>
          </p:nvPr>
        </p:nvSpPr>
        <p:spPr>
          <a:xfrm>
            <a:off x="381000" y="1752600"/>
            <a:ext cx="4114800" cy="4419600"/>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b="1" smtClean="0"/>
              <a:t>for</a:t>
            </a:r>
            <a:r>
              <a:rPr lang="zh-CN" altLang="en-GB" b="1" smtClean="0"/>
              <a:t>循环基本格式</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for (</a:t>
            </a:r>
            <a:r>
              <a:rPr lang="zh-CN" altLang="en-GB" sz="2400" smtClean="0"/>
              <a:t>初始化</a:t>
            </a:r>
            <a:r>
              <a:rPr lang="en-GB" altLang="zh-CN" sz="2400" smtClean="0"/>
              <a:t>;</a:t>
            </a:r>
            <a:r>
              <a:rPr lang="zh-CN" altLang="en-GB" sz="2400" smtClean="0"/>
              <a:t>条件</a:t>
            </a:r>
            <a:r>
              <a:rPr lang="en-GB" altLang="zh-CN" sz="2400" smtClean="0"/>
              <a:t>;</a:t>
            </a:r>
            <a:r>
              <a:rPr lang="zh-CN" altLang="en-GB" sz="2400" smtClean="0"/>
              <a:t>增量</a:t>
            </a:r>
            <a:r>
              <a:rPr lang="en-GB" altLang="zh-CN" sz="2400" smtClean="0"/>
              <a:t>)</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	</a:t>
            </a:r>
            <a:r>
              <a:rPr lang="zh-CN" altLang="en-GB" sz="2400" smtClean="0"/>
              <a:t>语句</a:t>
            </a:r>
            <a:r>
              <a:rPr lang="en-GB" altLang="zh-CN" sz="2400" smtClean="0"/>
              <a:t>1;</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	...</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a:t>
            </a:r>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功能说明</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400" smtClean="0"/>
              <a:t>实现条件循环，当条件成立时，执行语句体，否则跳出循环体</a:t>
            </a:r>
          </a:p>
        </p:txBody>
      </p:sp>
      <p:sp>
        <p:nvSpPr>
          <p:cNvPr id="70660" name="AutoShape 4"/>
          <p:cNvSpPr>
            <a:spLocks noChangeArrowheads="1"/>
          </p:cNvSpPr>
          <p:nvPr/>
        </p:nvSpPr>
        <p:spPr bwMode="auto">
          <a:xfrm>
            <a:off x="5075238" y="2708275"/>
            <a:ext cx="1728787" cy="646113"/>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条件</a:t>
            </a:r>
          </a:p>
        </p:txBody>
      </p:sp>
      <p:sp>
        <p:nvSpPr>
          <p:cNvPr id="70661" name="AutoShape 5"/>
          <p:cNvSpPr>
            <a:spLocks noChangeArrowheads="1"/>
          </p:cNvSpPr>
          <p:nvPr/>
        </p:nvSpPr>
        <p:spPr bwMode="auto">
          <a:xfrm>
            <a:off x="5210175" y="3840163"/>
            <a:ext cx="1439863" cy="503237"/>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zh-CN" altLang="en-GB" sz="2400" b="0">
                <a:solidFill>
                  <a:srgbClr val="000000"/>
                </a:solidFill>
                <a:latin typeface="Arial Narrow" pitchFamily="34" charset="0"/>
                <a:ea typeface="宋体" pitchFamily="2" charset="-122"/>
              </a:rPr>
              <a:t>体</a:t>
            </a:r>
          </a:p>
        </p:txBody>
      </p:sp>
      <p:sp>
        <p:nvSpPr>
          <p:cNvPr id="70662" name="Line 7"/>
          <p:cNvSpPr>
            <a:spLocks noChangeShapeType="1"/>
          </p:cNvSpPr>
          <p:nvPr/>
        </p:nvSpPr>
        <p:spPr bwMode="auto">
          <a:xfrm>
            <a:off x="5907088" y="1222375"/>
            <a:ext cx="1587" cy="43497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63" name="Line 8"/>
          <p:cNvSpPr>
            <a:spLocks noChangeShapeType="1"/>
          </p:cNvSpPr>
          <p:nvPr/>
        </p:nvSpPr>
        <p:spPr bwMode="auto">
          <a:xfrm>
            <a:off x="6816725" y="3022600"/>
            <a:ext cx="649288"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64" name="Line 9"/>
          <p:cNvSpPr>
            <a:spLocks noChangeShapeType="1"/>
          </p:cNvSpPr>
          <p:nvPr/>
        </p:nvSpPr>
        <p:spPr bwMode="auto">
          <a:xfrm>
            <a:off x="5942013" y="3355975"/>
            <a:ext cx="1587" cy="506413"/>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65" name="Text Box 10"/>
          <p:cNvSpPr txBox="1">
            <a:spLocks noChangeArrowheads="1"/>
          </p:cNvSpPr>
          <p:nvPr/>
        </p:nvSpPr>
        <p:spPr bwMode="auto">
          <a:xfrm>
            <a:off x="6734175" y="2635250"/>
            <a:ext cx="719138"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70666" name="Text Box 11"/>
          <p:cNvSpPr txBox="1">
            <a:spLocks noChangeArrowheads="1"/>
          </p:cNvSpPr>
          <p:nvPr/>
        </p:nvSpPr>
        <p:spPr bwMode="auto">
          <a:xfrm>
            <a:off x="5149850" y="3286125"/>
            <a:ext cx="719138" cy="792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70667" name="Line 12"/>
          <p:cNvSpPr>
            <a:spLocks noChangeShapeType="1"/>
          </p:cNvSpPr>
          <p:nvPr/>
        </p:nvSpPr>
        <p:spPr bwMode="auto">
          <a:xfrm>
            <a:off x="5915025" y="2289175"/>
            <a:ext cx="1588" cy="43497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68" name="Rectangle 13"/>
          <p:cNvSpPr>
            <a:spLocks noChangeArrowheads="1"/>
          </p:cNvSpPr>
          <p:nvPr/>
        </p:nvSpPr>
        <p:spPr bwMode="auto">
          <a:xfrm>
            <a:off x="5122863" y="1676400"/>
            <a:ext cx="1582737" cy="574675"/>
          </a:xfrm>
          <a:prstGeom prst="rect">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初始化</a:t>
            </a:r>
          </a:p>
        </p:txBody>
      </p:sp>
      <p:sp>
        <p:nvSpPr>
          <p:cNvPr id="70669" name="Line 14"/>
          <p:cNvSpPr>
            <a:spLocks noChangeShapeType="1"/>
          </p:cNvSpPr>
          <p:nvPr/>
        </p:nvSpPr>
        <p:spPr bwMode="auto">
          <a:xfrm>
            <a:off x="5942013" y="4364038"/>
            <a:ext cx="1587" cy="50323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0" name="Line 15"/>
          <p:cNvSpPr>
            <a:spLocks noChangeShapeType="1"/>
          </p:cNvSpPr>
          <p:nvPr/>
        </p:nvSpPr>
        <p:spPr bwMode="auto">
          <a:xfrm>
            <a:off x="5942013" y="5372100"/>
            <a:ext cx="1587" cy="50323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1" name="Line 16"/>
          <p:cNvSpPr>
            <a:spLocks noChangeShapeType="1"/>
          </p:cNvSpPr>
          <p:nvPr/>
        </p:nvSpPr>
        <p:spPr bwMode="auto">
          <a:xfrm flipH="1">
            <a:off x="4714875" y="5875338"/>
            <a:ext cx="1228725" cy="1587"/>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2" name="Line 17"/>
          <p:cNvSpPr>
            <a:spLocks noChangeShapeType="1"/>
          </p:cNvSpPr>
          <p:nvPr/>
        </p:nvSpPr>
        <p:spPr bwMode="auto">
          <a:xfrm flipV="1">
            <a:off x="4716463" y="2994025"/>
            <a:ext cx="1587" cy="288290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3" name="Line 18"/>
          <p:cNvSpPr>
            <a:spLocks noChangeShapeType="1"/>
          </p:cNvSpPr>
          <p:nvPr/>
        </p:nvSpPr>
        <p:spPr bwMode="auto">
          <a:xfrm>
            <a:off x="4716463" y="3022600"/>
            <a:ext cx="358775"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4" name="Line 19"/>
          <p:cNvSpPr>
            <a:spLocks noChangeShapeType="1"/>
          </p:cNvSpPr>
          <p:nvPr/>
        </p:nvSpPr>
        <p:spPr bwMode="auto">
          <a:xfrm>
            <a:off x="7467600" y="3048000"/>
            <a:ext cx="0" cy="297180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5" name="Line 20"/>
          <p:cNvSpPr>
            <a:spLocks noChangeShapeType="1"/>
          </p:cNvSpPr>
          <p:nvPr/>
        </p:nvSpPr>
        <p:spPr bwMode="auto">
          <a:xfrm flipH="1">
            <a:off x="5943600" y="6019800"/>
            <a:ext cx="1533525" cy="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6" name="Line 21"/>
          <p:cNvSpPr>
            <a:spLocks noChangeShapeType="1"/>
          </p:cNvSpPr>
          <p:nvPr/>
        </p:nvSpPr>
        <p:spPr bwMode="auto">
          <a:xfrm>
            <a:off x="5943600" y="6019800"/>
            <a:ext cx="1588" cy="50323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677" name="AutoShape 22"/>
          <p:cNvSpPr>
            <a:spLocks noChangeArrowheads="1"/>
          </p:cNvSpPr>
          <p:nvPr/>
        </p:nvSpPr>
        <p:spPr bwMode="auto">
          <a:xfrm>
            <a:off x="5219700" y="4832350"/>
            <a:ext cx="1439863" cy="501650"/>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增量</a:t>
            </a:r>
          </a:p>
        </p:txBody>
      </p:sp>
    </p:spTree>
    <p:extLst>
      <p:ext uri="{BB962C8B-B14F-4D97-AF65-F5344CB8AC3E}">
        <p14:creationId xmlns="" xmlns:p14="http://schemas.microsoft.com/office/powerpoint/2010/main" val="206803756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for</a:t>
            </a:r>
            <a:r>
              <a:rPr lang="zh-CN" altLang="en-GB" smtClean="0"/>
              <a:t>循环控制语句</a:t>
            </a:r>
          </a:p>
        </p:txBody>
      </p:sp>
      <p:sp>
        <p:nvSpPr>
          <p:cNvPr id="71683" name="Rectangle 3"/>
          <p:cNvSpPr>
            <a:spLocks noGrp="1" noChangeArrowheads="1"/>
          </p:cNvSpPr>
          <p:nvPr>
            <p:ph type="body" idx="1"/>
          </p:nvPr>
        </p:nvSpPr>
        <p:spPr>
          <a:xfrm>
            <a:off x="381000" y="1676400"/>
            <a:ext cx="8510588" cy="5180013"/>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程序范例</a:t>
            </a:r>
          </a:p>
        </p:txBody>
      </p:sp>
      <p:sp>
        <p:nvSpPr>
          <p:cNvPr id="71684" name="Rectangle 4"/>
          <p:cNvSpPr>
            <a:spLocks noChangeArrowheads="1"/>
          </p:cNvSpPr>
          <p:nvPr/>
        </p:nvSpPr>
        <p:spPr bwMode="auto">
          <a:xfrm>
            <a:off x="304800" y="3352800"/>
            <a:ext cx="6551613" cy="28067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for (var i=1;i&lt;=7;i++){</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document.write("&lt;H"+i+"&gt;hello&lt;/H "+i+"&gt; ");</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document.write("&lt;br&gt;");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a:t>
            </a:r>
            <a:r>
              <a:rPr lang="en-GB" sz="2400">
                <a:solidFill>
                  <a:srgbClr val="000000"/>
                </a:solidFill>
                <a:ea typeface="宋体" pitchFamily="2" charset="-122"/>
              </a:rPr>
              <a:t>循环输出</a:t>
            </a:r>
            <a:r>
              <a:rPr lang="en-GB" altLang="zh-CN" sz="2400">
                <a:solidFill>
                  <a:srgbClr val="000000"/>
                </a:solidFill>
                <a:ea typeface="宋体" pitchFamily="2" charset="-122"/>
              </a:rPr>
              <a:t>H1</a:t>
            </a:r>
            <a:r>
              <a:rPr lang="en-GB" sz="2400">
                <a:solidFill>
                  <a:srgbClr val="000000"/>
                </a:solidFill>
                <a:ea typeface="宋体" pitchFamily="2" charset="-122"/>
              </a:rPr>
              <a:t>到</a:t>
            </a:r>
            <a:r>
              <a:rPr lang="en-GB" altLang="zh-CN" sz="2400">
                <a:solidFill>
                  <a:srgbClr val="000000"/>
                </a:solidFill>
                <a:ea typeface="宋体" pitchFamily="2" charset="-122"/>
              </a:rPr>
              <a:t>H7</a:t>
            </a:r>
            <a:r>
              <a:rPr lang="en-GB" sz="2400">
                <a:solidFill>
                  <a:srgbClr val="000000"/>
                </a:solidFill>
                <a:ea typeface="宋体" pitchFamily="2" charset="-122"/>
              </a:rPr>
              <a:t>的字体大小</a:t>
            </a:r>
          </a:p>
        </p:txBody>
      </p:sp>
      <p:pic>
        <p:nvPicPr>
          <p:cNvPr id="71685"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34200" y="228600"/>
            <a:ext cx="2017713" cy="379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71686" name="AutoShape 7"/>
          <p:cNvSpPr>
            <a:spLocks noChangeArrowheads="1"/>
          </p:cNvSpPr>
          <p:nvPr/>
        </p:nvSpPr>
        <p:spPr bwMode="auto">
          <a:xfrm>
            <a:off x="5410200" y="2133600"/>
            <a:ext cx="1347788" cy="1066800"/>
          </a:xfrm>
          <a:custGeom>
            <a:avLst/>
            <a:gdLst>
              <a:gd name="T0" fmla="*/ 58479767 w 21600"/>
              <a:gd name="T1" fmla="*/ 0 h 21600"/>
              <a:gd name="T2" fmla="*/ 58479767 w 21600"/>
              <a:gd name="T3" fmla="*/ 29656548 h 21600"/>
              <a:gd name="T4" fmla="*/ 7179529 w 21600"/>
              <a:gd name="T5" fmla="*/ 52688072 h 21600"/>
              <a:gd name="T6" fmla="*/ 84098727 w 21600"/>
              <a:gd name="T7" fmla="*/ 14828274 h 21600"/>
              <a:gd name="T8" fmla="*/ 17694720 60000 65536"/>
              <a:gd name="T9" fmla="*/ 5898240 60000 65536"/>
              <a:gd name="T10" fmla="*/ 5898240 60000 65536"/>
              <a:gd name="T11" fmla="*/ 0 60000 65536"/>
              <a:gd name="T12" fmla="*/ 12427 w 21600"/>
              <a:gd name="T13" fmla="*/ 4275 h 21600"/>
              <a:gd name="T14" fmla="*/ 19647 w 21600"/>
              <a:gd name="T15" fmla="*/ 7883 h 21600"/>
            </a:gdLst>
            <a:ahLst/>
            <a:cxnLst>
              <a:cxn ang="T8">
                <a:pos x="T0" y="T1"/>
              </a:cxn>
              <a:cxn ang="T9">
                <a:pos x="T2" y="T3"/>
              </a:cxn>
              <a:cxn ang="T10">
                <a:pos x="T4" y="T5"/>
              </a:cxn>
              <a:cxn ang="T11">
                <a:pos x="T6" y="T7"/>
              </a:cxn>
            </a:cxnLst>
            <a:rect l="T12" t="T13" r="T14" b="T15"/>
            <a:pathLst>
              <a:path w="21600" h="21600">
                <a:moveTo>
                  <a:pt x="21600" y="6079"/>
                </a:moveTo>
                <a:lnTo>
                  <a:pt x="15020" y="0"/>
                </a:lnTo>
                <a:lnTo>
                  <a:pt x="15020" y="4275"/>
                </a:lnTo>
                <a:lnTo>
                  <a:pt x="12427" y="4275"/>
                </a:lnTo>
                <a:cubicBezTo>
                  <a:pt x="5564" y="4275"/>
                  <a:pt x="0" y="7804"/>
                  <a:pt x="0" y="12158"/>
                </a:cubicBezTo>
                <a:lnTo>
                  <a:pt x="0" y="21600"/>
                </a:lnTo>
                <a:lnTo>
                  <a:pt x="3688" y="21600"/>
                </a:lnTo>
                <a:lnTo>
                  <a:pt x="3688" y="12158"/>
                </a:lnTo>
                <a:cubicBezTo>
                  <a:pt x="3688" y="9797"/>
                  <a:pt x="7601" y="7883"/>
                  <a:pt x="12427" y="7883"/>
                </a:cubicBezTo>
                <a:lnTo>
                  <a:pt x="15020" y="7883"/>
                </a:lnTo>
                <a:lnTo>
                  <a:pt x="15020" y="12158"/>
                </a:lnTo>
                <a:close/>
              </a:path>
            </a:pathLst>
          </a:custGeom>
          <a:solidFill>
            <a:schemeClr val="bg1"/>
          </a:solidFill>
          <a:ln w="28575" algn="ctr">
            <a:solidFill>
              <a:schemeClr val="tx1"/>
            </a:solidFill>
            <a:miter lim="800000"/>
            <a:headEnd/>
            <a:tailEnd/>
          </a:ln>
        </p:spPr>
        <p:txBody>
          <a:bodyPr anchor="ctr">
            <a:spAutoFit/>
          </a:bodyPr>
          <a:lstStyle/>
          <a:p>
            <a:endParaRPr lang="zh-CN" altLang="en-US"/>
          </a:p>
        </p:txBody>
      </p:sp>
    </p:spTree>
    <p:extLst>
      <p:ext uri="{BB962C8B-B14F-4D97-AF65-F5344CB8AC3E}">
        <p14:creationId xmlns="" xmlns:p14="http://schemas.microsoft.com/office/powerpoint/2010/main" val="367379864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t>JavaScript</a:t>
            </a:r>
            <a:r>
              <a:rPr lang="zh-CN" altLang="en-US" smtClean="0"/>
              <a:t>和</a:t>
            </a:r>
            <a:r>
              <a:rPr lang="en-US" altLang="zh-CN" smtClean="0"/>
              <a:t>Java</a:t>
            </a:r>
            <a:r>
              <a:rPr lang="zh-CN" altLang="en-US" smtClean="0"/>
              <a:t>的区别 </a:t>
            </a:r>
          </a:p>
        </p:txBody>
      </p:sp>
      <p:sp>
        <p:nvSpPr>
          <p:cNvPr id="8195" name="Rectangle 3"/>
          <p:cNvSpPr>
            <a:spLocks noGrp="1" noChangeArrowheads="1"/>
          </p:cNvSpPr>
          <p:nvPr>
            <p:ph type="body" idx="1"/>
          </p:nvPr>
        </p:nvSpPr>
        <p:spPr/>
        <p:txBody>
          <a:bodyPr/>
          <a:lstStyle/>
          <a:p>
            <a:pPr eaLnBrk="1" hangingPunct="1"/>
            <a:r>
              <a:rPr lang="zh-CN" altLang="en-US" sz="2600" smtClean="0"/>
              <a:t>虽然</a:t>
            </a:r>
            <a:r>
              <a:rPr lang="en-US" altLang="zh-CN" sz="2600" smtClean="0"/>
              <a:t>JavaScript</a:t>
            </a:r>
            <a:r>
              <a:rPr lang="zh-CN" altLang="en-US" sz="2600" smtClean="0"/>
              <a:t>与</a:t>
            </a:r>
            <a:r>
              <a:rPr lang="en-US" altLang="zh-CN" sz="2600" smtClean="0"/>
              <a:t>Java</a:t>
            </a:r>
            <a:r>
              <a:rPr lang="zh-CN" altLang="en-US" sz="2600" smtClean="0"/>
              <a:t>名字相似，却是完全不同的两种语言。</a:t>
            </a:r>
          </a:p>
          <a:p>
            <a:pPr eaLnBrk="1" hangingPunct="1"/>
            <a:r>
              <a:rPr lang="en-US" altLang="zh-CN" sz="2600" smtClean="0"/>
              <a:t>Java</a:t>
            </a:r>
            <a:r>
              <a:rPr lang="zh-CN" altLang="en-US" sz="2600" smtClean="0"/>
              <a:t>是</a:t>
            </a:r>
            <a:r>
              <a:rPr lang="en-US" altLang="zh-CN" sz="2600" smtClean="0"/>
              <a:t>SUN</a:t>
            </a:r>
            <a:r>
              <a:rPr lang="zh-CN" altLang="en-US" sz="2600" smtClean="0"/>
              <a:t>公司推出的新一代面向对象的程序设计语言，特别适合于</a:t>
            </a:r>
            <a:r>
              <a:rPr lang="en-US" altLang="zh-CN" sz="2600" smtClean="0"/>
              <a:t>Internet</a:t>
            </a:r>
            <a:r>
              <a:rPr lang="zh-CN" altLang="en-US" sz="2600" smtClean="0"/>
              <a:t>应用程序开发；</a:t>
            </a:r>
          </a:p>
          <a:p>
            <a:pPr eaLnBrk="1" hangingPunct="1"/>
            <a:r>
              <a:rPr lang="en-US" altLang="zh-CN" sz="2600" smtClean="0"/>
              <a:t>JavaScript</a:t>
            </a:r>
            <a:r>
              <a:rPr lang="zh-CN" altLang="en-US" sz="2600" smtClean="0"/>
              <a:t>是</a:t>
            </a:r>
            <a:r>
              <a:rPr lang="en-US" altLang="zh-CN" sz="2600" smtClean="0"/>
              <a:t>Netscape</a:t>
            </a:r>
            <a:r>
              <a:rPr lang="zh-CN" altLang="en-US" sz="2600" smtClean="0"/>
              <a:t>公司的产品，其目的是为了扩展</a:t>
            </a:r>
            <a:r>
              <a:rPr lang="en-US" altLang="zh-CN" sz="2600" smtClean="0"/>
              <a:t>Netscape Navigator</a:t>
            </a:r>
            <a:r>
              <a:rPr lang="zh-CN" altLang="en-US" sz="2600" smtClean="0"/>
              <a:t>功能，而开发的一种可以嵌入</a:t>
            </a:r>
            <a:r>
              <a:rPr lang="en-US" altLang="zh-CN" sz="2600" smtClean="0"/>
              <a:t>Web</a:t>
            </a:r>
            <a:r>
              <a:rPr lang="zh-CN" altLang="en-US" sz="2600" smtClean="0"/>
              <a:t>页面中的基于对象和事件驱动的解释性语言，它的前身是</a:t>
            </a:r>
            <a:r>
              <a:rPr lang="en-US" altLang="zh-CN" sz="2600" smtClean="0"/>
              <a:t>Live Script</a:t>
            </a:r>
            <a:r>
              <a:rPr lang="zh-CN" altLang="en-US" sz="2600" smtClean="0"/>
              <a:t>；</a:t>
            </a:r>
          </a:p>
        </p:txBody>
      </p:sp>
    </p:spTree>
    <p:extLst>
      <p:ext uri="{BB962C8B-B14F-4D97-AF65-F5344CB8AC3E}">
        <p14:creationId xmlns="" xmlns:p14="http://schemas.microsoft.com/office/powerpoint/2010/main" val="17728520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74675" y="914400"/>
            <a:ext cx="8002588" cy="6096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3400" smtClean="0"/>
              <a:t>while</a:t>
            </a:r>
            <a:r>
              <a:rPr lang="zh-CN" altLang="en-GB" sz="3400" smtClean="0"/>
              <a:t>循环控制语句</a:t>
            </a:r>
            <a:endParaRPr lang="en-GB" altLang="zh-CN" sz="3400" smtClean="0"/>
          </a:p>
        </p:txBody>
      </p:sp>
      <p:sp>
        <p:nvSpPr>
          <p:cNvPr id="72707" name="Rectangle 3"/>
          <p:cNvSpPr>
            <a:spLocks noGrp="1" noChangeArrowheads="1"/>
          </p:cNvSpPr>
          <p:nvPr>
            <p:ph type="body" idx="1"/>
          </p:nvPr>
        </p:nvSpPr>
        <p:spPr>
          <a:xfrm>
            <a:off x="566738" y="1752600"/>
            <a:ext cx="4767262" cy="4419600"/>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b="1" smtClean="0"/>
              <a:t>while</a:t>
            </a:r>
            <a:r>
              <a:rPr lang="zh-CN" altLang="en-GB" b="1" smtClean="0"/>
              <a:t>循环基本格式</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while (</a:t>
            </a:r>
            <a:r>
              <a:rPr lang="zh-CN" altLang="en-GB" sz="2400" smtClean="0"/>
              <a:t>条件</a:t>
            </a:r>
            <a:r>
              <a:rPr lang="en-GB" altLang="zh-CN" sz="2400" smtClean="0"/>
              <a:t>)</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400" smtClean="0"/>
              <a:t>	语句</a:t>
            </a:r>
            <a:r>
              <a:rPr lang="en-GB" altLang="zh-CN" sz="2400" smtClean="0"/>
              <a:t>1</a:t>
            </a:r>
            <a:r>
              <a:rPr lang="zh-CN" altLang="en-GB" sz="2400" smtClean="0"/>
              <a:t>；</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	...</a:t>
            </a:r>
          </a:p>
          <a:p>
            <a:pPr marL="512763" lvl="1" indent="-282575" defTabSz="449263" eaLnBrk="1" hangingPunct="1">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400" smtClean="0"/>
              <a:t>}</a:t>
            </a:r>
          </a:p>
          <a:p>
            <a:pPr marL="0" indent="0"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功能说明</a:t>
            </a:r>
          </a:p>
          <a:p>
            <a:pPr marL="512763" lvl="1" indent="-282575" defTabSz="449263" eaLnBrk="1" hangingPunct="1">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400" smtClean="0"/>
              <a:t>运行功能和</a:t>
            </a:r>
            <a:r>
              <a:rPr lang="en-GB" altLang="zh-CN" sz="2400" smtClean="0"/>
              <a:t>for</a:t>
            </a:r>
            <a:r>
              <a:rPr lang="zh-CN" altLang="en-GB" sz="2400" smtClean="0"/>
              <a:t>类似，当条件成立循环执行语句花括号</a:t>
            </a:r>
            <a:r>
              <a:rPr lang="en-GB" altLang="zh-CN" sz="2400" smtClean="0"/>
              <a:t>{}</a:t>
            </a:r>
            <a:r>
              <a:rPr lang="zh-CN" altLang="en-GB" sz="2400" smtClean="0"/>
              <a:t>内的语句，否则跳出循环</a:t>
            </a:r>
          </a:p>
        </p:txBody>
      </p:sp>
      <p:sp>
        <p:nvSpPr>
          <p:cNvPr id="72708" name="AutoShape 4"/>
          <p:cNvSpPr>
            <a:spLocks noChangeArrowheads="1"/>
          </p:cNvSpPr>
          <p:nvPr/>
        </p:nvSpPr>
        <p:spPr bwMode="auto">
          <a:xfrm>
            <a:off x="6303963" y="2708275"/>
            <a:ext cx="1728787" cy="646113"/>
          </a:xfrm>
          <a:prstGeom prst="flowChartDecision">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条件</a:t>
            </a:r>
          </a:p>
        </p:txBody>
      </p:sp>
      <p:sp>
        <p:nvSpPr>
          <p:cNvPr id="72709" name="AutoShape 5"/>
          <p:cNvSpPr>
            <a:spLocks noChangeArrowheads="1"/>
          </p:cNvSpPr>
          <p:nvPr/>
        </p:nvSpPr>
        <p:spPr bwMode="auto">
          <a:xfrm>
            <a:off x="6446838" y="4148138"/>
            <a:ext cx="1439862" cy="503237"/>
          </a:xfrm>
          <a:prstGeom prst="flowChartProcess">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语句</a:t>
            </a:r>
            <a:r>
              <a:rPr lang="en-GB" altLang="zh-CN" sz="2400" b="0">
                <a:solidFill>
                  <a:srgbClr val="000000"/>
                </a:solidFill>
                <a:latin typeface="Arial Narrow" pitchFamily="34" charset="0"/>
                <a:ea typeface="宋体" pitchFamily="2" charset="-122"/>
              </a:rPr>
              <a:t>1</a:t>
            </a:r>
          </a:p>
        </p:txBody>
      </p:sp>
      <p:sp>
        <p:nvSpPr>
          <p:cNvPr id="72710" name="Line 6"/>
          <p:cNvSpPr>
            <a:spLocks noChangeShapeType="1"/>
          </p:cNvSpPr>
          <p:nvPr/>
        </p:nvSpPr>
        <p:spPr bwMode="auto">
          <a:xfrm>
            <a:off x="7135813" y="1222375"/>
            <a:ext cx="1587" cy="43497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1" name="Line 7"/>
          <p:cNvSpPr>
            <a:spLocks noChangeShapeType="1"/>
          </p:cNvSpPr>
          <p:nvPr/>
        </p:nvSpPr>
        <p:spPr bwMode="auto">
          <a:xfrm>
            <a:off x="8045450" y="3022600"/>
            <a:ext cx="649288"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2" name="Line 8"/>
          <p:cNvSpPr>
            <a:spLocks noChangeShapeType="1"/>
          </p:cNvSpPr>
          <p:nvPr/>
        </p:nvSpPr>
        <p:spPr bwMode="auto">
          <a:xfrm flipH="1">
            <a:off x="7167563" y="3355975"/>
            <a:ext cx="4762" cy="792163"/>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3" name="Text Box 9"/>
          <p:cNvSpPr txBox="1">
            <a:spLocks noChangeArrowheads="1"/>
          </p:cNvSpPr>
          <p:nvPr/>
        </p:nvSpPr>
        <p:spPr bwMode="auto">
          <a:xfrm>
            <a:off x="7962900" y="2635250"/>
            <a:ext cx="719138" cy="44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false</a:t>
            </a:r>
          </a:p>
        </p:txBody>
      </p:sp>
      <p:sp>
        <p:nvSpPr>
          <p:cNvPr id="72714" name="Text Box 10"/>
          <p:cNvSpPr txBox="1">
            <a:spLocks noChangeArrowheads="1"/>
          </p:cNvSpPr>
          <p:nvPr/>
        </p:nvSpPr>
        <p:spPr bwMode="auto">
          <a:xfrm>
            <a:off x="6378575" y="3286125"/>
            <a:ext cx="719138" cy="449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altLang="zh-CN" sz="2400" b="0">
                <a:solidFill>
                  <a:srgbClr val="000000"/>
                </a:solidFill>
                <a:latin typeface="Arial Narrow" pitchFamily="34" charset="0"/>
                <a:ea typeface="宋体" pitchFamily="2" charset="-122"/>
              </a:rPr>
              <a:t>true</a:t>
            </a:r>
          </a:p>
        </p:txBody>
      </p:sp>
      <p:sp>
        <p:nvSpPr>
          <p:cNvPr id="72715" name="Line 11"/>
          <p:cNvSpPr>
            <a:spLocks noChangeShapeType="1"/>
          </p:cNvSpPr>
          <p:nvPr/>
        </p:nvSpPr>
        <p:spPr bwMode="auto">
          <a:xfrm>
            <a:off x="7143750" y="2289175"/>
            <a:ext cx="1588" cy="43497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6" name="Rectangle 12"/>
          <p:cNvSpPr>
            <a:spLocks noChangeArrowheads="1"/>
          </p:cNvSpPr>
          <p:nvPr/>
        </p:nvSpPr>
        <p:spPr bwMode="auto">
          <a:xfrm>
            <a:off x="6351588" y="1676400"/>
            <a:ext cx="1582737" cy="574675"/>
          </a:xfrm>
          <a:prstGeom prst="rect">
            <a:avLst/>
          </a:prstGeom>
          <a:solidFill>
            <a:srgbClr val="FFFFCC"/>
          </a:solidFill>
          <a:ln w="25560">
            <a:solidFill>
              <a:srgbClr val="000000"/>
            </a:solidFill>
            <a:miter lim="800000"/>
            <a:headEnd/>
            <a:tailEnd/>
          </a:ln>
        </p:spPr>
        <p:txBody>
          <a:bodyPr wrap="none" lIns="91243" tIns="45799" rIns="91243" bIns="45799" anchor="ctr"/>
          <a:lstStyle/>
          <a:p>
            <a:pPr algn="ct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sz="2400" b="0">
                <a:solidFill>
                  <a:srgbClr val="000000"/>
                </a:solidFill>
                <a:latin typeface="Arial Narrow" pitchFamily="34" charset="0"/>
                <a:ea typeface="宋体" pitchFamily="2" charset="-122"/>
              </a:rPr>
              <a:t>初始化</a:t>
            </a:r>
          </a:p>
        </p:txBody>
      </p:sp>
      <p:sp>
        <p:nvSpPr>
          <p:cNvPr id="72717" name="Line 13"/>
          <p:cNvSpPr>
            <a:spLocks noChangeShapeType="1"/>
          </p:cNvSpPr>
          <p:nvPr/>
        </p:nvSpPr>
        <p:spPr bwMode="auto">
          <a:xfrm flipH="1">
            <a:off x="7162800" y="4651375"/>
            <a:ext cx="6350" cy="53022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8" name="Line 14"/>
          <p:cNvSpPr>
            <a:spLocks noChangeShapeType="1"/>
          </p:cNvSpPr>
          <p:nvPr/>
        </p:nvSpPr>
        <p:spPr bwMode="auto">
          <a:xfrm flipH="1">
            <a:off x="5943600" y="5181600"/>
            <a:ext cx="1228725"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19" name="Line 15"/>
          <p:cNvSpPr>
            <a:spLocks noChangeShapeType="1"/>
          </p:cNvSpPr>
          <p:nvPr/>
        </p:nvSpPr>
        <p:spPr bwMode="auto">
          <a:xfrm flipV="1">
            <a:off x="5943600" y="2994025"/>
            <a:ext cx="3175" cy="2187575"/>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20" name="Line 16"/>
          <p:cNvSpPr>
            <a:spLocks noChangeShapeType="1"/>
          </p:cNvSpPr>
          <p:nvPr/>
        </p:nvSpPr>
        <p:spPr bwMode="auto">
          <a:xfrm>
            <a:off x="5945188" y="3022600"/>
            <a:ext cx="358775" cy="1588"/>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21" name="Line 17"/>
          <p:cNvSpPr>
            <a:spLocks noChangeShapeType="1"/>
          </p:cNvSpPr>
          <p:nvPr/>
        </p:nvSpPr>
        <p:spPr bwMode="auto">
          <a:xfrm flipH="1">
            <a:off x="8686800" y="3017838"/>
            <a:ext cx="4763" cy="2544762"/>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22" name="Line 18"/>
          <p:cNvSpPr>
            <a:spLocks noChangeShapeType="1"/>
          </p:cNvSpPr>
          <p:nvPr/>
        </p:nvSpPr>
        <p:spPr bwMode="auto">
          <a:xfrm flipH="1">
            <a:off x="7162800" y="5562600"/>
            <a:ext cx="1533525" cy="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723" name="Line 19"/>
          <p:cNvSpPr>
            <a:spLocks noChangeShapeType="1"/>
          </p:cNvSpPr>
          <p:nvPr/>
        </p:nvSpPr>
        <p:spPr bwMode="auto">
          <a:xfrm flipH="1">
            <a:off x="7162800" y="5562600"/>
            <a:ext cx="6350" cy="762000"/>
          </a:xfrm>
          <a:prstGeom prst="line">
            <a:avLst/>
          </a:prstGeom>
          <a:noFill/>
          <a:ln w="2556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217846646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74675" y="304800"/>
            <a:ext cx="8002588" cy="12192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mtClean="0"/>
              <a:t>while</a:t>
            </a:r>
            <a:r>
              <a:rPr lang="zh-CN" altLang="en-GB" smtClean="0"/>
              <a:t>循环控制语句</a:t>
            </a:r>
          </a:p>
        </p:txBody>
      </p:sp>
      <p:sp>
        <p:nvSpPr>
          <p:cNvPr id="73731" name="Rectangle 3"/>
          <p:cNvSpPr>
            <a:spLocks noGrp="1" noChangeArrowheads="1"/>
          </p:cNvSpPr>
          <p:nvPr>
            <p:ph type="body" idx="1"/>
          </p:nvPr>
        </p:nvSpPr>
        <p:spPr>
          <a:xfrm>
            <a:off x="566738" y="1752600"/>
            <a:ext cx="6900862" cy="4117975"/>
          </a:xfrm>
        </p:spPr>
        <p:txBody>
          <a:bodyPr lIns="90178" tIns="45089" rIns="90178" bIns="45089"/>
          <a:lstStyle/>
          <a:p>
            <a:pPr marL="0" indent="0" defTabSz="449263" eaLnBrk="1" hangingPunct="1">
              <a:lnSpc>
                <a:spcPct val="9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b="1" smtClean="0"/>
              <a:t>程序范例</a:t>
            </a:r>
          </a:p>
        </p:txBody>
      </p:sp>
      <p:sp>
        <p:nvSpPr>
          <p:cNvPr id="73732" name="Rectangle 4"/>
          <p:cNvSpPr>
            <a:spLocks noChangeArrowheads="1"/>
          </p:cNvSpPr>
          <p:nvPr/>
        </p:nvSpPr>
        <p:spPr bwMode="auto">
          <a:xfrm>
            <a:off x="0" y="2209800"/>
            <a:ext cx="6767513" cy="28067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marL="455613" lvl="1" defTabSz="442913">
              <a:lnSpc>
                <a:spcPct val="98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var i=1;</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while (i&lt;=7) {</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    document.write("&lt;H"+i+"&gt;hello&lt;/H "+i+"&gt; ");</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    document.write("&lt;br&gt;");</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    i++;</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a:t>
            </a:r>
          </a:p>
          <a:p>
            <a:pPr marL="455613" lvl="1" defTabSz="442913">
              <a:lnSpc>
                <a:spcPct val="97000"/>
              </a:lnSpc>
              <a:buClr>
                <a:srgbClr val="000000"/>
              </a:buClr>
              <a:buSzPct val="100000"/>
              <a:buFont typeface="Arial" charset="0"/>
              <a:buNone/>
              <a:tabLst>
                <a:tab pos="455613" algn="l"/>
                <a:tab pos="1357313" algn="l"/>
                <a:tab pos="2259013" algn="l"/>
                <a:tab pos="3160713" algn="l"/>
                <a:tab pos="4062413" algn="l"/>
                <a:tab pos="4964113" algn="l"/>
                <a:tab pos="5865813" algn="l"/>
                <a:tab pos="6767513" algn="l"/>
                <a:tab pos="7669213" algn="l"/>
                <a:tab pos="8570913" algn="l"/>
                <a:tab pos="9472613" algn="l"/>
                <a:tab pos="10375900" algn="l"/>
              </a:tabLst>
            </a:pPr>
            <a:r>
              <a:rPr lang="en-GB" altLang="zh-CN" sz="2400">
                <a:solidFill>
                  <a:srgbClr val="000000"/>
                </a:solidFill>
                <a:ea typeface="宋体" pitchFamily="2" charset="-122"/>
              </a:rPr>
              <a:t>//</a:t>
            </a:r>
            <a:r>
              <a:rPr lang="en-GB" sz="2400">
                <a:solidFill>
                  <a:srgbClr val="000000"/>
                </a:solidFill>
                <a:ea typeface="宋体" pitchFamily="2" charset="-122"/>
              </a:rPr>
              <a:t>循环输出</a:t>
            </a:r>
            <a:r>
              <a:rPr lang="en-GB" altLang="zh-CN" sz="2400">
                <a:solidFill>
                  <a:srgbClr val="000000"/>
                </a:solidFill>
                <a:ea typeface="宋体" pitchFamily="2" charset="-122"/>
              </a:rPr>
              <a:t>H1</a:t>
            </a:r>
            <a:r>
              <a:rPr lang="en-GB" sz="2400">
                <a:solidFill>
                  <a:srgbClr val="000000"/>
                </a:solidFill>
                <a:ea typeface="宋体" pitchFamily="2" charset="-122"/>
              </a:rPr>
              <a:t>到</a:t>
            </a:r>
            <a:r>
              <a:rPr lang="en-GB" altLang="zh-CN" sz="2400">
                <a:solidFill>
                  <a:srgbClr val="000000"/>
                </a:solidFill>
                <a:ea typeface="宋体" pitchFamily="2" charset="-122"/>
              </a:rPr>
              <a:t>H7</a:t>
            </a:r>
            <a:r>
              <a:rPr lang="en-GB" sz="2400">
                <a:solidFill>
                  <a:srgbClr val="000000"/>
                </a:solidFill>
                <a:ea typeface="宋体" pitchFamily="2" charset="-122"/>
              </a:rPr>
              <a:t>的字体大小</a:t>
            </a:r>
          </a:p>
        </p:txBody>
      </p:sp>
      <p:sp>
        <p:nvSpPr>
          <p:cNvPr id="73733" name="Text Box 5"/>
          <p:cNvSpPr txBox="1">
            <a:spLocks noChangeArrowheads="1"/>
          </p:cNvSpPr>
          <p:nvPr/>
        </p:nvSpPr>
        <p:spPr bwMode="auto">
          <a:xfrm>
            <a:off x="1763713" y="5372100"/>
            <a:ext cx="2662237" cy="792163"/>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000000"/>
                </a:solidFill>
                <a:latin typeface="Arial Narrow" pitchFamily="34" charset="0"/>
                <a:ea typeface="宋体" pitchFamily="2" charset="-122"/>
              </a:rPr>
              <a:t>采用</a:t>
            </a:r>
            <a:r>
              <a:rPr lang="en-GB" altLang="zh-CN" sz="2400">
                <a:solidFill>
                  <a:srgbClr val="000000"/>
                </a:solidFill>
                <a:latin typeface="Arial Narrow" pitchFamily="34" charset="0"/>
                <a:ea typeface="宋体" pitchFamily="2" charset="-122"/>
              </a:rPr>
              <a:t>while</a:t>
            </a:r>
            <a:r>
              <a:rPr lang="en-GB" sz="2400">
                <a:solidFill>
                  <a:srgbClr val="000000"/>
                </a:solidFill>
                <a:latin typeface="Arial Narrow" pitchFamily="34" charset="0"/>
                <a:ea typeface="宋体" pitchFamily="2" charset="-122"/>
              </a:rPr>
              <a:t>和</a:t>
            </a:r>
            <a:r>
              <a:rPr lang="en-GB" altLang="zh-CN" sz="2400">
                <a:solidFill>
                  <a:srgbClr val="000000"/>
                </a:solidFill>
                <a:latin typeface="Arial Narrow" pitchFamily="34" charset="0"/>
                <a:ea typeface="宋体" pitchFamily="2" charset="-122"/>
              </a:rPr>
              <a:t>for</a:t>
            </a:r>
            <a:r>
              <a:rPr lang="en-GB" sz="2400">
                <a:solidFill>
                  <a:srgbClr val="000000"/>
                </a:solidFill>
                <a:latin typeface="Arial Narrow" pitchFamily="34" charset="0"/>
                <a:ea typeface="宋体" pitchFamily="2" charset="-122"/>
              </a:rPr>
              <a:t>的输出效果一样</a:t>
            </a:r>
          </a:p>
        </p:txBody>
      </p:sp>
      <p:pic>
        <p:nvPicPr>
          <p:cNvPr id="73734"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15200" y="1295400"/>
            <a:ext cx="1676400" cy="4322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73735" name="AutoShape 7"/>
          <p:cNvSpPr>
            <a:spLocks noChangeArrowheads="1"/>
          </p:cNvSpPr>
          <p:nvPr/>
        </p:nvSpPr>
        <p:spPr bwMode="auto">
          <a:xfrm>
            <a:off x="6010275" y="5227638"/>
            <a:ext cx="1439863" cy="576262"/>
          </a:xfrm>
          <a:prstGeom prst="curvedUpArrow">
            <a:avLst>
              <a:gd name="adj1" fmla="val 48584"/>
              <a:gd name="adj2" fmla="val 99482"/>
              <a:gd name="adj3" fmla="val 66667"/>
            </a:avLst>
          </a:prstGeom>
          <a:solidFill>
            <a:srgbClr val="FFFFCC"/>
          </a:solidFill>
          <a:ln w="25560">
            <a:solidFill>
              <a:srgbClr val="000000"/>
            </a:solidFill>
            <a:miter lim="800000"/>
            <a:headEnd/>
            <a:tailEnd/>
          </a:ln>
        </p:spPr>
        <p:txBody>
          <a:bodyPr wrap="none" anchor="ctr"/>
          <a:lstStyle/>
          <a:p>
            <a:endParaRPr lang="zh-CN" altLang="en-US"/>
          </a:p>
        </p:txBody>
      </p:sp>
    </p:spTree>
    <p:extLst>
      <p:ext uri="{BB962C8B-B14F-4D97-AF65-F5344CB8AC3E}">
        <p14:creationId xmlns="" xmlns:p14="http://schemas.microsoft.com/office/powerpoint/2010/main" val="236225472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762000"/>
            <a:ext cx="8002588" cy="8001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mtClean="0"/>
              <a:t>函数的声明与使用</a:t>
            </a:r>
            <a:endParaRPr lang="en-GB" altLang="zh-CN" smtClean="0"/>
          </a:p>
        </p:txBody>
      </p:sp>
      <p:sp>
        <p:nvSpPr>
          <p:cNvPr id="74755" name="Rectangle 3"/>
          <p:cNvSpPr>
            <a:spLocks noGrp="1" noChangeArrowheads="1"/>
          </p:cNvSpPr>
          <p:nvPr>
            <p:ph type="body" idx="1"/>
          </p:nvPr>
        </p:nvSpPr>
        <p:spPr>
          <a:xfrm>
            <a:off x="323850" y="1752600"/>
            <a:ext cx="8540750" cy="3938588"/>
          </a:xfrm>
        </p:spPr>
        <p:txBody>
          <a:bodyPr lIns="90178" tIns="45089" rIns="90178" bIns="45089"/>
          <a:lstStyle/>
          <a:p>
            <a:pPr marL="0" indent="0"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b="1" smtClean="0"/>
              <a:t>函数的定义</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b="1" smtClean="0"/>
              <a:t>function </a:t>
            </a:r>
            <a:r>
              <a:rPr lang="zh-CN" altLang="en-GB" sz="2200" b="1" smtClean="0"/>
              <a:t>函数名 </a:t>
            </a:r>
            <a:r>
              <a:rPr lang="en-GB" altLang="zh-CN" sz="2200" b="1" smtClean="0"/>
              <a:t>(</a:t>
            </a:r>
            <a:r>
              <a:rPr lang="zh-CN" altLang="en-GB" sz="2200" b="1" smtClean="0"/>
              <a:t>参数</a:t>
            </a:r>
            <a:r>
              <a:rPr lang="en-GB" altLang="zh-CN" sz="2200" b="1" smtClean="0"/>
              <a:t>){</a:t>
            </a:r>
            <a:br>
              <a:rPr lang="en-GB" altLang="zh-CN" sz="2200" b="1" smtClean="0"/>
            </a:br>
            <a:r>
              <a:rPr lang="zh-CN" altLang="en-GB" sz="2200" b="1" smtClean="0"/>
              <a:t>函数体</a:t>
            </a:r>
            <a:r>
              <a:rPr lang="en-GB" altLang="zh-CN" sz="2200" b="1" smtClean="0"/>
              <a:t>;</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b="1" smtClean="0"/>
              <a:t>	return </a:t>
            </a:r>
            <a:r>
              <a:rPr lang="zh-CN" altLang="en-GB" sz="2200" b="1" smtClean="0"/>
              <a:t>返回值</a:t>
            </a:r>
            <a:r>
              <a:rPr lang="en-GB" altLang="zh-CN" sz="2200" b="1" smtClean="0"/>
              <a:t>;</a:t>
            </a:r>
          </a:p>
          <a:p>
            <a:pPr marL="512763" lvl="1" indent="-282575" defTabSz="449263" eaLnBrk="1" hangingPunct="1">
              <a:lnSpc>
                <a:spcPct val="88000"/>
              </a:lnSpc>
              <a:buFont typeface="Wingdings" pitchFamily="2" charset="2"/>
              <a:buNone/>
              <a:tabLst>
                <a:tab pos="925513" algn="l"/>
                <a:tab pos="1852613" algn="l"/>
                <a:tab pos="2779713" algn="l"/>
                <a:tab pos="3706813" algn="l"/>
                <a:tab pos="4633913" algn="l"/>
                <a:tab pos="5561013" algn="l"/>
                <a:tab pos="6488113" algn="l"/>
                <a:tab pos="7415213" algn="l"/>
                <a:tab pos="8342313" algn="l"/>
                <a:tab pos="9269413" algn="l"/>
                <a:tab pos="10196513" algn="l"/>
              </a:tabLst>
            </a:pPr>
            <a:r>
              <a:rPr lang="en-GB" altLang="zh-CN" sz="2200" b="1" smtClean="0"/>
              <a:t>}</a:t>
            </a:r>
          </a:p>
          <a:p>
            <a:pPr marL="0" indent="0"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600" b="1" smtClean="0"/>
              <a:t>功能说明</a:t>
            </a:r>
          </a:p>
          <a:p>
            <a:pPr marL="512763" lvl="1" indent="-282575"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可以使用变量、常量或表达式作为函数调用的参数</a:t>
            </a:r>
          </a:p>
          <a:p>
            <a:pPr marL="512763" lvl="1" indent="-282575"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函数由关键字</a:t>
            </a:r>
            <a:r>
              <a:rPr lang="en-GB" altLang="zh-CN" sz="2200" smtClean="0"/>
              <a:t>function</a:t>
            </a:r>
            <a:r>
              <a:rPr lang="zh-CN" altLang="en-GB" sz="2200" smtClean="0"/>
              <a:t>定义</a:t>
            </a:r>
          </a:p>
          <a:p>
            <a:pPr marL="512763" lvl="1" indent="-282575"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函数名的定义规则与标识符一致，大小写是敏感的</a:t>
            </a:r>
          </a:p>
          <a:p>
            <a:pPr marL="512763" lvl="1" indent="-282575" defTabSz="449263" eaLnBrk="1" hangingPunct="1">
              <a:lnSpc>
                <a:spcPct val="88000"/>
              </a:lnSpc>
              <a:tabLst>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2200" smtClean="0"/>
              <a:t>返回值必须使用</a:t>
            </a:r>
            <a:r>
              <a:rPr lang="en-GB" altLang="zh-CN" sz="2200" smtClean="0"/>
              <a:t>return</a:t>
            </a:r>
          </a:p>
        </p:txBody>
      </p:sp>
    </p:spTree>
    <p:extLst>
      <p:ext uri="{BB962C8B-B14F-4D97-AF65-F5344CB8AC3E}">
        <p14:creationId xmlns="" xmlns:p14="http://schemas.microsoft.com/office/powerpoint/2010/main" val="30781172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74675" y="914400"/>
            <a:ext cx="8002588" cy="609600"/>
          </a:xfrm>
        </p:spPr>
        <p:txBody>
          <a:bodyPr lIns="90533" tIns="44379" rIns="90533" bIns="44379"/>
          <a:lstStyle/>
          <a:p>
            <a:pPr defTabSz="449263" eaLnBrk="1" hangingPunct="1">
              <a:tabLst>
                <a:tab pos="0" algn="l"/>
                <a:tab pos="925513" algn="l"/>
                <a:tab pos="1852613" algn="l"/>
                <a:tab pos="2779713" algn="l"/>
                <a:tab pos="3706813" algn="l"/>
                <a:tab pos="4633913" algn="l"/>
                <a:tab pos="5561013" algn="l"/>
                <a:tab pos="6488113" algn="l"/>
                <a:tab pos="7415213" algn="l"/>
                <a:tab pos="8342313" algn="l"/>
                <a:tab pos="9269413" algn="l"/>
                <a:tab pos="10196513" algn="l"/>
              </a:tabLst>
            </a:pPr>
            <a:r>
              <a:rPr lang="zh-CN" altLang="en-GB" sz="3400" smtClean="0"/>
              <a:t>函数的声明与使用</a:t>
            </a:r>
          </a:p>
        </p:txBody>
      </p:sp>
      <p:sp>
        <p:nvSpPr>
          <p:cNvPr id="75779" name="Rectangle 3"/>
          <p:cNvSpPr>
            <a:spLocks noChangeArrowheads="1"/>
          </p:cNvSpPr>
          <p:nvPr/>
        </p:nvSpPr>
        <p:spPr bwMode="auto">
          <a:xfrm>
            <a:off x="0" y="1600200"/>
            <a:ext cx="8494713" cy="439102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&lt;script language="JavaScript"&gt;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Sayhello</a:t>
            </a:r>
            <a:r>
              <a:rPr lang="en-GB" sz="2400">
                <a:solidFill>
                  <a:srgbClr val="000000"/>
                </a:solidFill>
                <a:ea typeface="宋体" pitchFamily="2" charset="-122"/>
              </a:rPr>
              <a:t>是定义的函数名，前面必须加上</a:t>
            </a:r>
            <a:r>
              <a:rPr lang="en-GB" altLang="zh-CN" sz="2400">
                <a:solidFill>
                  <a:srgbClr val="000000"/>
                </a:solidFill>
                <a:ea typeface="宋体" pitchFamily="2" charset="-122"/>
              </a:rPr>
              <a:t>function</a:t>
            </a:r>
            <a:r>
              <a:rPr lang="en-GB" sz="2400">
                <a:solidFill>
                  <a:srgbClr val="000000"/>
                </a:solidFill>
                <a:ea typeface="宋体" pitchFamily="2" charset="-122"/>
              </a:rPr>
              <a:t>和空格*</a:t>
            </a:r>
            <a:r>
              <a:rPr lang="en-GB" altLang="zh-CN" sz="2400">
                <a:solidFill>
                  <a:srgbClr val="000000"/>
                </a:solidFill>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function SayHello(){</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var hellostr;</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var myname=prompt("</a:t>
            </a:r>
            <a:r>
              <a:rPr lang="en-GB" sz="2400">
                <a:solidFill>
                  <a:srgbClr val="000000"/>
                </a:solidFill>
                <a:ea typeface="宋体" pitchFamily="2" charset="-122"/>
              </a:rPr>
              <a:t>请问您贵姓？</a:t>
            </a:r>
            <a:r>
              <a:rPr lang="en-GB" altLang="zh-CN" sz="2400">
                <a:solidFill>
                  <a:srgbClr val="000000"/>
                </a:solidFill>
                <a:ea typeface="宋体" pitchFamily="2" charset="-122"/>
              </a:rPr>
              <a:t>","</a:t>
            </a:r>
            <a:r>
              <a:rPr lang="en-GB" sz="2400">
                <a:solidFill>
                  <a:srgbClr val="000000"/>
                </a:solidFill>
                <a:ea typeface="宋体" pitchFamily="2" charset="-122"/>
              </a:rPr>
              <a:t>陈</a:t>
            </a:r>
            <a:r>
              <a:rPr lang="en-GB" altLang="zh-CN" sz="2400">
                <a:solidFill>
                  <a:srgbClr val="000000"/>
                </a:solidFill>
                <a:ea typeface="宋体" pitchFamily="2" charset="-122"/>
              </a:rPr>
              <a:t>"); </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hellostr="</a:t>
            </a:r>
            <a:r>
              <a:rPr lang="en-GB" sz="2400">
                <a:solidFill>
                  <a:srgbClr val="000000"/>
                </a:solidFill>
                <a:ea typeface="宋体" pitchFamily="2" charset="-122"/>
              </a:rPr>
              <a:t>您好，</a:t>
            </a:r>
            <a:r>
              <a:rPr lang="en-GB" altLang="zh-CN" sz="2400">
                <a:solidFill>
                  <a:srgbClr val="000000"/>
                </a:solidFill>
                <a:ea typeface="宋体" pitchFamily="2" charset="-122"/>
              </a:rPr>
              <a:t>"+myname+'</a:t>
            </a:r>
            <a:r>
              <a:rPr lang="en-GB" sz="2400">
                <a:solidFill>
                  <a:srgbClr val="000000"/>
                </a:solidFill>
                <a:ea typeface="宋体" pitchFamily="2" charset="-122"/>
              </a:rPr>
              <a:t>先生</a:t>
            </a:r>
            <a:r>
              <a:rPr lang="en-GB" altLang="zh-CN" sz="2400">
                <a:solidFill>
                  <a:srgbClr val="000000"/>
                </a:solidFill>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alert(hellostr); </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document.write(hellostr);</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 //</a:t>
            </a:r>
            <a:r>
              <a:rPr lang="en-GB" sz="2400">
                <a:solidFill>
                  <a:srgbClr val="000000"/>
                </a:solidFill>
                <a:ea typeface="宋体" pitchFamily="2" charset="-122"/>
              </a:rPr>
              <a:t>这里是对前面定义的函数进行调用</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SayHello();</a:t>
            </a:r>
          </a:p>
          <a:p>
            <a:pPr defTabSz="442913">
              <a:lnSpc>
                <a:spcPct val="97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2400">
                <a:solidFill>
                  <a:srgbClr val="000000"/>
                </a:solidFill>
                <a:ea typeface="宋体" pitchFamily="2" charset="-122"/>
              </a:rPr>
              <a:t>&lt;/script&gt;</a:t>
            </a:r>
          </a:p>
        </p:txBody>
      </p:sp>
      <p:sp>
        <p:nvSpPr>
          <p:cNvPr id="282628" name="Text Box 4"/>
          <p:cNvSpPr txBox="1">
            <a:spLocks noChangeArrowheads="1"/>
          </p:cNvSpPr>
          <p:nvPr/>
        </p:nvSpPr>
        <p:spPr bwMode="auto">
          <a:xfrm>
            <a:off x="2268538" y="5372100"/>
            <a:ext cx="4249737" cy="1143000"/>
          </a:xfrm>
          <a:prstGeom prst="rect">
            <a:avLst/>
          </a:prstGeom>
          <a:solidFill>
            <a:srgbClr val="FFFFCC"/>
          </a:solidFill>
          <a:ln w="25560" cap="rnd">
            <a:solidFill>
              <a:srgbClr val="000000"/>
            </a:solidFill>
            <a:prstDash val="sysDot"/>
            <a:miter lim="800000"/>
            <a:headEnd/>
            <a:tailEnd/>
          </a:ln>
        </p:spPr>
        <p:txBody>
          <a:bodyPr lIns="91243" tIns="45799" rIns="91243" bIns="45799">
            <a:spAutoFit/>
          </a:bodyPr>
          <a:lstStyle>
            <a:lvl1pPr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1pPr>
            <a:lvl2pPr marL="742950" indent="-28575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2pPr>
            <a:lvl3pPr marL="11430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3pPr>
            <a:lvl4pPr marL="16002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4pPr>
            <a:lvl5pPr marL="2057400" indent="-228600" defTabSz="442913" eaLnBrk="0" hangingPunct="0">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5pPr>
            <a:lvl6pPr marL="25146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6pPr>
            <a:lvl7pPr marL="29718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7pPr>
            <a:lvl8pPr marL="34290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8pPr>
            <a:lvl9pPr marL="3886200" indent="-228600" defTabSz="442913" eaLnBrk="0" fontAlgn="base" hangingPunct="0">
              <a:spcBef>
                <a:spcPct val="0"/>
              </a:spcBef>
              <a:spcAft>
                <a:spcPct val="0"/>
              </a:spcAft>
              <a:tabLst>
                <a:tab pos="0" algn="l"/>
                <a:tab pos="901700" algn="l"/>
                <a:tab pos="1803400" algn="l"/>
                <a:tab pos="2705100" algn="l"/>
                <a:tab pos="3606800" algn="l"/>
                <a:tab pos="4508500" algn="l"/>
                <a:tab pos="5410200" algn="l"/>
                <a:tab pos="6311900" algn="l"/>
                <a:tab pos="7213600" algn="l"/>
                <a:tab pos="8115300" algn="l"/>
                <a:tab pos="9018588" algn="l"/>
                <a:tab pos="9920288" algn="l"/>
              </a:tabLst>
              <a:defRPr sz="2000" b="1">
                <a:solidFill>
                  <a:schemeClr val="hlink"/>
                </a:solidFill>
                <a:latin typeface="Arial" charset="0"/>
                <a:ea typeface="楷体_GB2312" pitchFamily="49" charset="-122"/>
              </a:defRPr>
            </a:lvl9pPr>
          </a:lstStyle>
          <a:p>
            <a:pPr eaLnBrk="1" hangingPunct="1">
              <a:lnSpc>
                <a:spcPct val="98000"/>
              </a:lnSpc>
              <a:spcBef>
                <a:spcPts val="1475"/>
              </a:spcBef>
              <a:buClr>
                <a:srgbClr val="000000"/>
              </a:buClr>
              <a:buSzPct val="100000"/>
              <a:buFont typeface="Times New Roman" pitchFamily="18" charset="0"/>
              <a:buNone/>
            </a:pPr>
            <a:r>
              <a:rPr lang="en-GB" sz="2400">
                <a:solidFill>
                  <a:srgbClr val="000000"/>
                </a:solidFill>
                <a:ea typeface="宋体" pitchFamily="2" charset="-122"/>
              </a:rPr>
              <a:t>在调用函数的时候要注意函数的大小写，如果写成</a:t>
            </a:r>
            <a:r>
              <a:rPr lang="en-GB" altLang="zh-CN" sz="2400">
                <a:solidFill>
                  <a:srgbClr val="000000"/>
                </a:solidFill>
                <a:ea typeface="宋体" pitchFamily="2" charset="-122"/>
              </a:rPr>
              <a:t>sayhello</a:t>
            </a:r>
            <a:r>
              <a:rPr lang="en-GB" sz="2400">
                <a:solidFill>
                  <a:srgbClr val="000000"/>
                </a:solidFill>
                <a:ea typeface="宋体" pitchFamily="2" charset="-122"/>
              </a:rPr>
              <a:t>或</a:t>
            </a:r>
            <a:r>
              <a:rPr lang="en-GB" altLang="zh-CN" sz="2400">
                <a:solidFill>
                  <a:srgbClr val="000000"/>
                </a:solidFill>
                <a:ea typeface="宋体" pitchFamily="2" charset="-122"/>
              </a:rPr>
              <a:t>sayHello</a:t>
            </a:r>
            <a:r>
              <a:rPr lang="en-GB" sz="2400">
                <a:solidFill>
                  <a:srgbClr val="000000"/>
                </a:solidFill>
                <a:ea typeface="宋体" pitchFamily="2" charset="-122"/>
              </a:rPr>
              <a:t>都会出错</a:t>
            </a:r>
          </a:p>
        </p:txBody>
      </p:sp>
      <p:sp>
        <p:nvSpPr>
          <p:cNvPr id="282629" name="Freeform 5"/>
          <p:cNvSpPr>
            <a:spLocks/>
          </p:cNvSpPr>
          <p:nvPr/>
        </p:nvSpPr>
        <p:spPr bwMode="auto">
          <a:xfrm>
            <a:off x="1835150" y="5516563"/>
            <a:ext cx="433388" cy="576262"/>
          </a:xfrm>
          <a:custGeom>
            <a:avLst/>
            <a:gdLst>
              <a:gd name="T0" fmla="*/ 433034 w 1223"/>
              <a:gd name="T1" fmla="*/ 575907 h 1624"/>
              <a:gd name="T2" fmla="*/ 0 w 1223"/>
              <a:gd name="T3" fmla="*/ 0 h 1624"/>
              <a:gd name="T4" fmla="*/ 0 60000 65536"/>
              <a:gd name="T5" fmla="*/ 0 60000 65536"/>
              <a:gd name="T6" fmla="*/ 0 w 1223"/>
              <a:gd name="T7" fmla="*/ 0 h 1624"/>
              <a:gd name="T8" fmla="*/ 1223 w 1223"/>
              <a:gd name="T9" fmla="*/ 1624 h 1624"/>
            </a:gdLst>
            <a:ahLst/>
            <a:cxnLst>
              <a:cxn ang="T4">
                <a:pos x="T0" y="T1"/>
              </a:cxn>
              <a:cxn ang="T5">
                <a:pos x="T2" y="T3"/>
              </a:cxn>
            </a:cxnLst>
            <a:rect l="T6" t="T7" r="T8" b="T9"/>
            <a:pathLst>
              <a:path w="1223" h="1624">
                <a:moveTo>
                  <a:pt x="1222" y="1623"/>
                </a:moveTo>
                <a:lnTo>
                  <a:pt x="0" y="0"/>
                </a:lnTo>
              </a:path>
            </a:pathLst>
          </a:custGeom>
          <a:noFill/>
          <a:ln w="57240">
            <a:solidFill>
              <a:srgbClr val="CCECFF"/>
            </a:solidFill>
            <a:miter lim="800000"/>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 xmlns:p14="http://schemas.microsoft.com/office/powerpoint/2010/main" val="3090000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629"/>
                                        </p:tgtEl>
                                        <p:attrNameLst>
                                          <p:attrName>style.visibility</p:attrName>
                                        </p:attrNameLst>
                                      </p:cBhvr>
                                      <p:to>
                                        <p:strVal val="visible"/>
                                      </p:to>
                                    </p:set>
                                    <p:animEffect transition="in" filter="blinds(horizontal)">
                                      <p:cBhvr>
                                        <p:cTn id="7" dur="500"/>
                                        <p:tgtEl>
                                          <p:spTgt spid="28262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82628"/>
                                        </p:tgtEl>
                                        <p:attrNameLst>
                                          <p:attrName>style.visibility</p:attrName>
                                        </p:attrNameLst>
                                      </p:cBhvr>
                                      <p:to>
                                        <p:strVal val="visible"/>
                                      </p:to>
                                    </p:set>
                                    <p:animEffect transition="in" filter="blinds(horizontal)">
                                      <p:cBhvr>
                                        <p:cTn id="11" dur="500"/>
                                        <p:tgtEl>
                                          <p:spTgt spid="282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GB" smtClean="0"/>
              <a:t>函数的声明与使用</a:t>
            </a:r>
            <a:endParaRPr lang="zh-CN" altLang="en-US" smtClean="0"/>
          </a:p>
        </p:txBody>
      </p:sp>
      <p:sp>
        <p:nvSpPr>
          <p:cNvPr id="76803" name="Rectangle 4"/>
          <p:cNvSpPr>
            <a:spLocks noChangeArrowheads="1"/>
          </p:cNvSpPr>
          <p:nvPr/>
        </p:nvSpPr>
        <p:spPr bwMode="auto">
          <a:xfrm>
            <a:off x="649288" y="1600200"/>
            <a:ext cx="4075112" cy="439102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&lt;html&gt;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&lt;head&gt;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&lt;script type=“text/javascript”&gt;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function </a:t>
            </a:r>
            <a:r>
              <a:rPr lang="zh-CN" altLang="en-GB" sz="1800">
                <a:solidFill>
                  <a:srgbClr val="000000"/>
                </a:solidFill>
                <a:ea typeface="宋体" pitchFamily="2" charset="-122"/>
              </a:rPr>
              <a:t>函数名</a:t>
            </a:r>
            <a:r>
              <a:rPr lang="en-GB" altLang="zh-CN" sz="1800">
                <a:solidFill>
                  <a:srgbClr val="000000"/>
                </a:solidFill>
                <a:ea typeface="宋体" pitchFamily="2" charset="-122"/>
              </a:rPr>
              <a:t>(</a:t>
            </a:r>
            <a:r>
              <a:rPr lang="zh-CN" altLang="en-GB" sz="1800">
                <a:solidFill>
                  <a:srgbClr val="000000"/>
                </a:solidFill>
                <a:ea typeface="宋体" pitchFamily="2" charset="-122"/>
              </a:rPr>
              <a:t>参数列表</a:t>
            </a:r>
            <a:r>
              <a:rPr lang="en-GB" altLang="zh-CN" sz="18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	</a:t>
            </a:r>
            <a:r>
              <a:rPr lang="zh-CN" altLang="en-GB" sz="1800">
                <a:solidFill>
                  <a:srgbClr val="000000"/>
                </a:solidFill>
                <a:ea typeface="宋体" pitchFamily="2" charset="-122"/>
              </a:rPr>
              <a:t>函数语句；</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&lt;/head&gt;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&lt;body&gt;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&lt;script type=“text/javascript”&gt;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zh-CN" altLang="en-GB" sz="1800">
                <a:solidFill>
                  <a:srgbClr val="000000"/>
                </a:solidFill>
                <a:ea typeface="宋体" pitchFamily="2" charset="-122"/>
              </a:rPr>
              <a:t>函数名</a:t>
            </a:r>
            <a:r>
              <a:rPr lang="en-GB" altLang="zh-CN" sz="1800">
                <a:solidFill>
                  <a:srgbClr val="000000"/>
                </a:solidFill>
                <a:ea typeface="宋体" pitchFamily="2" charset="-122"/>
              </a:rPr>
              <a:t>(</a:t>
            </a:r>
            <a:r>
              <a:rPr lang="zh-CN" altLang="en-GB" sz="1800">
                <a:solidFill>
                  <a:srgbClr val="000000"/>
                </a:solidFill>
                <a:ea typeface="宋体" pitchFamily="2" charset="-122"/>
              </a:rPr>
              <a:t>实参列表</a:t>
            </a:r>
            <a:r>
              <a:rPr lang="en-GB" altLang="zh-CN" sz="18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&lt;/body&gt;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&lt;/html&gt;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endParaRPr lang="en-GB" altLang="zh-CN" sz="1800">
              <a:solidFill>
                <a:srgbClr val="000000"/>
              </a:solidFill>
              <a:ea typeface="宋体" pitchFamily="2" charset="-122"/>
            </a:endParaRPr>
          </a:p>
        </p:txBody>
      </p:sp>
      <p:sp>
        <p:nvSpPr>
          <p:cNvPr id="76804" name="Rectangle 5"/>
          <p:cNvSpPr>
            <a:spLocks noChangeArrowheads="1"/>
          </p:cNvSpPr>
          <p:nvPr/>
        </p:nvSpPr>
        <p:spPr bwMode="auto">
          <a:xfrm>
            <a:off x="4953000" y="1600200"/>
            <a:ext cx="3429000" cy="4391025"/>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1.</a:t>
            </a:r>
            <a:r>
              <a:rPr lang="zh-CN" altLang="en-GB" sz="1800">
                <a:solidFill>
                  <a:srgbClr val="000000"/>
                </a:solidFill>
                <a:ea typeface="宋体" pitchFamily="2" charset="-122"/>
              </a:rPr>
              <a:t>函数的定义语句通常在</a:t>
            </a:r>
            <a:r>
              <a:rPr lang="en-GB" altLang="zh-CN" sz="1800">
                <a:solidFill>
                  <a:srgbClr val="000000"/>
                </a:solidFill>
                <a:ea typeface="宋体" pitchFamily="2" charset="-122"/>
              </a:rPr>
              <a:t>&lt;head&gt;</a:t>
            </a:r>
            <a:r>
              <a:rPr lang="zh-CN" altLang="en-GB" sz="1800">
                <a:solidFill>
                  <a:srgbClr val="000000"/>
                </a:solidFill>
                <a:ea typeface="宋体" pitchFamily="2" charset="-122"/>
              </a:rPr>
              <a:t>段中。</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2.</a:t>
            </a:r>
            <a:r>
              <a:rPr lang="zh-CN" altLang="en-GB" sz="1800">
                <a:solidFill>
                  <a:srgbClr val="000000"/>
                </a:solidFill>
                <a:ea typeface="宋体" pitchFamily="2" charset="-122"/>
              </a:rPr>
              <a:t>函数的调用语句通常在</a:t>
            </a:r>
            <a:r>
              <a:rPr lang="en-GB" altLang="zh-CN" sz="1800">
                <a:solidFill>
                  <a:srgbClr val="000000"/>
                </a:solidFill>
                <a:ea typeface="宋体" pitchFamily="2" charset="-122"/>
              </a:rPr>
              <a:t>&lt;body&gt;</a:t>
            </a:r>
            <a:r>
              <a:rPr lang="zh-CN" altLang="en-GB" sz="1800">
                <a:solidFill>
                  <a:srgbClr val="000000"/>
                </a:solidFill>
                <a:ea typeface="宋体" pitchFamily="2" charset="-122"/>
              </a:rPr>
              <a:t>段中。</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800">
                <a:solidFill>
                  <a:srgbClr val="000000"/>
                </a:solidFill>
                <a:ea typeface="宋体" pitchFamily="2" charset="-122"/>
              </a:rPr>
              <a:t>3.</a:t>
            </a:r>
            <a:r>
              <a:rPr lang="zh-CN" altLang="en-GB" sz="1800">
                <a:solidFill>
                  <a:srgbClr val="000000"/>
                </a:solidFill>
                <a:ea typeface="宋体" pitchFamily="2" charset="-122"/>
              </a:rPr>
              <a:t>如果在定义之前，调用函数，</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zh-CN" altLang="en-GB" sz="1800">
                <a:solidFill>
                  <a:srgbClr val="000000"/>
                </a:solidFill>
                <a:ea typeface="宋体" pitchFamily="2" charset="-122"/>
              </a:rPr>
              <a:t>程序将报错。</a:t>
            </a:r>
          </a:p>
        </p:txBody>
      </p:sp>
    </p:spTree>
    <p:extLst>
      <p:ext uri="{BB962C8B-B14F-4D97-AF65-F5344CB8AC3E}">
        <p14:creationId xmlns="" xmlns:p14="http://schemas.microsoft.com/office/powerpoint/2010/main" val="1011839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按钮事件</a:t>
            </a:r>
          </a:p>
        </p:txBody>
      </p:sp>
      <p:sp>
        <p:nvSpPr>
          <p:cNvPr id="77827" name="Rectangle 3"/>
          <p:cNvSpPr>
            <a:spLocks noGrp="1" noChangeArrowheads="1"/>
          </p:cNvSpPr>
          <p:nvPr>
            <p:ph type="body" idx="1"/>
          </p:nvPr>
        </p:nvSpPr>
        <p:spPr>
          <a:xfrm>
            <a:off x="566738" y="1752600"/>
            <a:ext cx="8001000" cy="533400"/>
          </a:xfrm>
        </p:spPr>
        <p:txBody>
          <a:bodyPr/>
          <a:lstStyle/>
          <a:p>
            <a:pPr eaLnBrk="1" hangingPunct="1"/>
            <a:r>
              <a:rPr lang="zh-CN" altLang="en-US" sz="2400" smtClean="0"/>
              <a:t>用户单击某个按钮或某个复选框时都将触发事件</a:t>
            </a:r>
          </a:p>
        </p:txBody>
      </p:sp>
      <p:sp>
        <p:nvSpPr>
          <p:cNvPr id="77828" name="Rectangle 4"/>
          <p:cNvSpPr>
            <a:spLocks noChangeArrowheads="1"/>
          </p:cNvSpPr>
          <p:nvPr/>
        </p:nvSpPr>
        <p:spPr bwMode="auto">
          <a:xfrm>
            <a:off x="685800" y="2286000"/>
            <a:ext cx="3962400" cy="37338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&lt;html&gt;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&lt;head&gt;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&lt;script type=“text/javascript”&gt;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function </a:t>
            </a:r>
            <a:r>
              <a:rPr lang="en-GB" altLang="zh-CN" sz="1600">
                <a:solidFill>
                  <a:srgbClr val="FF3300"/>
                </a:solidFill>
                <a:ea typeface="宋体" pitchFamily="2" charset="-122"/>
              </a:rPr>
              <a:t>function1()</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	alert(“hello!”)</a:t>
            </a:r>
            <a:r>
              <a:rPr lang="zh-CN" altLang="en-GB" sz="16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&lt;/script&gt;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&lt;/head&gt;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&lt;body&gt;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&lt;input type=“button” name=“Submit” </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value=“</a:t>
            </a:r>
            <a:r>
              <a:rPr lang="zh-CN" altLang="en-GB" sz="1600">
                <a:solidFill>
                  <a:srgbClr val="000000"/>
                </a:solidFill>
                <a:ea typeface="宋体" pitchFamily="2" charset="-122"/>
              </a:rPr>
              <a:t>请点击我” </a:t>
            </a:r>
            <a:r>
              <a:rPr lang="en-GB" altLang="zh-CN" sz="1600">
                <a:solidFill>
                  <a:srgbClr val="FF3300"/>
                </a:solidFill>
                <a:ea typeface="宋体" pitchFamily="2" charset="-122"/>
              </a:rPr>
              <a:t>onclick=“function1()”&gt;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&lt;/body&gt;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solidFill>
                  <a:srgbClr val="000000"/>
                </a:solidFill>
                <a:ea typeface="宋体" pitchFamily="2" charset="-122"/>
              </a:rPr>
              <a:t>&lt;/html&gt;</a:t>
            </a:r>
          </a:p>
          <a:p>
            <a:pPr defTabSz="442913">
              <a:lnSpc>
                <a:spcPct val="98000"/>
              </a:lnSpc>
              <a:buClr>
                <a:srgbClr val="000000"/>
              </a:buClr>
              <a:buSzPct val="100000"/>
              <a:buFont typeface="Times New Roman" pitchFamily="18" charset="0"/>
              <a:buNone/>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endParaRPr lang="en-GB" altLang="zh-CN" sz="1600">
              <a:solidFill>
                <a:srgbClr val="000000"/>
              </a:solidFill>
              <a:ea typeface="宋体" pitchFamily="2" charset="-122"/>
            </a:endParaRPr>
          </a:p>
        </p:txBody>
      </p:sp>
      <p:pic>
        <p:nvPicPr>
          <p:cNvPr id="77829" name="Picture 5" descr="OK(_R_LTV{@K}CCP_P$VDF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76800" y="2286000"/>
            <a:ext cx="3819525" cy="3557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1640007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获取文本框的值</a:t>
            </a:r>
          </a:p>
        </p:txBody>
      </p:sp>
      <p:sp>
        <p:nvSpPr>
          <p:cNvPr id="78851" name="Rectangle 3"/>
          <p:cNvSpPr>
            <a:spLocks noGrp="1" noChangeArrowheads="1"/>
          </p:cNvSpPr>
          <p:nvPr>
            <p:ph type="body" idx="1"/>
          </p:nvPr>
        </p:nvSpPr>
        <p:spPr>
          <a:xfrm>
            <a:off x="566738" y="1752600"/>
            <a:ext cx="8001000" cy="457200"/>
          </a:xfrm>
        </p:spPr>
        <p:txBody>
          <a:bodyPr/>
          <a:lstStyle/>
          <a:p>
            <a:pPr eaLnBrk="1" hangingPunct="1">
              <a:lnSpc>
                <a:spcPct val="90000"/>
              </a:lnSpc>
            </a:pPr>
            <a:r>
              <a:rPr lang="en-US" altLang="zh-CN" sz="2600" smtClean="0"/>
              <a:t>document.all.item(name)</a:t>
            </a:r>
            <a:r>
              <a:rPr lang="zh-CN" altLang="en-US" sz="2600" smtClean="0"/>
              <a:t>获取控件。 </a:t>
            </a:r>
            <a:r>
              <a:rPr lang="en-US" altLang="zh-CN" sz="2600" smtClean="0"/>
              <a:t>DOM</a:t>
            </a:r>
            <a:r>
              <a:rPr lang="zh-CN" altLang="en-US" sz="2600" smtClean="0"/>
              <a:t>方法获取控件。</a:t>
            </a:r>
            <a:r>
              <a:rPr lang="en-US" altLang="zh-CN" sz="2600" smtClean="0"/>
              <a:t>(</a:t>
            </a:r>
            <a:r>
              <a:rPr lang="zh-CN" altLang="en-US" sz="2600" smtClean="0"/>
              <a:t>存在兼容问题</a:t>
            </a:r>
            <a:r>
              <a:rPr lang="en-US" altLang="zh-CN" sz="2600" smtClean="0"/>
              <a:t>)</a:t>
            </a:r>
          </a:p>
        </p:txBody>
      </p:sp>
      <p:sp>
        <p:nvSpPr>
          <p:cNvPr id="78852" name="Rectangle 6"/>
          <p:cNvSpPr>
            <a:spLocks noChangeArrowheads="1"/>
          </p:cNvSpPr>
          <p:nvPr/>
        </p:nvSpPr>
        <p:spPr bwMode="auto">
          <a:xfrm>
            <a:off x="152400" y="2667000"/>
            <a:ext cx="8763000" cy="6858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&lt;input name="text1" type="text" value="hello" /&gt;</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&lt;input type="button" name="Submit" </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           value="</a:t>
            </a:r>
            <a:r>
              <a:rPr lang="zh-CN" altLang="en-GB" sz="1600"/>
              <a:t>显示文本框的值</a:t>
            </a:r>
            <a:r>
              <a:rPr lang="en-GB" altLang="zh-CN" sz="1600"/>
              <a:t>" onclick="alert(document.all.item('text1').value)"/&gt;</a:t>
            </a:r>
          </a:p>
        </p:txBody>
      </p:sp>
      <p:sp>
        <p:nvSpPr>
          <p:cNvPr id="78853" name="Rectangle 7"/>
          <p:cNvSpPr>
            <a:spLocks noChangeArrowheads="1"/>
          </p:cNvSpPr>
          <p:nvPr/>
        </p:nvSpPr>
        <p:spPr bwMode="auto">
          <a:xfrm>
            <a:off x="533400" y="3429000"/>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lnSpc>
                <a:spcPct val="90000"/>
              </a:lnSpc>
              <a:spcBef>
                <a:spcPct val="20000"/>
              </a:spcBef>
              <a:buClr>
                <a:schemeClr val="accent2"/>
              </a:buClr>
              <a:buFont typeface="Wingdings" pitchFamily="2" charset="2"/>
              <a:buChar char="o"/>
            </a:pPr>
            <a:r>
              <a:rPr lang="en-US" altLang="zh-CN" sz="2600" b="0">
                <a:solidFill>
                  <a:schemeClr val="tx1"/>
                </a:solidFill>
                <a:latin typeface="Verdana" pitchFamily="34" charset="0"/>
                <a:ea typeface="宋体" pitchFamily="2" charset="-122"/>
              </a:rPr>
              <a:t>DOM</a:t>
            </a:r>
            <a:r>
              <a:rPr lang="zh-CN" altLang="en-US" sz="2600" b="0">
                <a:solidFill>
                  <a:schemeClr val="tx1"/>
                </a:solidFill>
                <a:latin typeface="Verdana" pitchFamily="34" charset="0"/>
                <a:ea typeface="宋体" pitchFamily="2" charset="-122"/>
              </a:rPr>
              <a:t>方法获取控件。</a:t>
            </a:r>
          </a:p>
        </p:txBody>
      </p:sp>
      <p:sp>
        <p:nvSpPr>
          <p:cNvPr id="78854" name="Rectangle 9"/>
          <p:cNvSpPr>
            <a:spLocks noChangeArrowheads="1"/>
          </p:cNvSpPr>
          <p:nvPr/>
        </p:nvSpPr>
        <p:spPr bwMode="auto">
          <a:xfrm>
            <a:off x="228600" y="3886200"/>
            <a:ext cx="8763000" cy="1447800"/>
          </a:xfrm>
          <a:prstGeom prst="rect">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243" tIns="45799" rIns="91243" bIns="45799" anchor="ctr"/>
          <a:lstStyle/>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&lt;form name="form1" method="post" action=""&gt;</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    &lt;input name="text1" type="text" value="hello" /&gt;</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    &lt;input type="button" name="Submit" </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                value="</a:t>
            </a:r>
            <a:r>
              <a:rPr lang="zh-CN" altLang="en-GB" sz="1600"/>
              <a:t>显示文本框的值</a:t>
            </a:r>
            <a:r>
              <a:rPr lang="en-GB" altLang="zh-CN" sz="1600"/>
              <a:t>" onclick="alert(document.form1.text1.value)"/&gt;</a:t>
            </a:r>
          </a:p>
          <a:p>
            <a:pPr defTabSz="442913">
              <a:tabLst>
                <a:tab pos="0" algn="l"/>
                <a:tab pos="901700" algn="l"/>
                <a:tab pos="1803400" algn="l"/>
                <a:tab pos="2705100" algn="l"/>
                <a:tab pos="3606800" algn="l"/>
                <a:tab pos="4508500" algn="l"/>
                <a:tab pos="5410200" algn="l"/>
                <a:tab pos="6311900" algn="l"/>
                <a:tab pos="7213600" algn="l"/>
                <a:tab pos="8115300" algn="l"/>
                <a:tab pos="9018588" algn="l"/>
                <a:tab pos="9920288" algn="l"/>
              </a:tabLst>
            </a:pPr>
            <a:r>
              <a:rPr lang="en-GB" altLang="zh-CN" sz="1600"/>
              <a:t>&lt;/form&gt;</a:t>
            </a:r>
          </a:p>
        </p:txBody>
      </p:sp>
    </p:spTree>
    <p:extLst>
      <p:ext uri="{BB962C8B-B14F-4D97-AF65-F5344CB8AC3E}">
        <p14:creationId xmlns="" xmlns:p14="http://schemas.microsoft.com/office/powerpoint/2010/main" val="3745082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第三章</a:t>
            </a:r>
            <a:r>
              <a:rPr lang="en-US" altLang="zh-CN" smtClean="0"/>
              <a:t>:</a:t>
            </a:r>
            <a:r>
              <a:rPr lang="zh-CN" altLang="en-US" smtClean="0"/>
              <a:t>对象模型</a:t>
            </a:r>
            <a:r>
              <a:rPr lang="en-US" altLang="zh-CN" smtClean="0"/>
              <a:t>DOM</a:t>
            </a:r>
            <a:r>
              <a:rPr lang="zh-CN" altLang="en-US" smtClean="0"/>
              <a:t>和</a:t>
            </a:r>
            <a:r>
              <a:rPr lang="en-US" altLang="zh-CN" smtClean="0"/>
              <a:t>BOM</a:t>
            </a:r>
          </a:p>
        </p:txBody>
      </p:sp>
      <p:sp>
        <p:nvSpPr>
          <p:cNvPr id="79875" name="Rectangle 3"/>
          <p:cNvSpPr>
            <a:spLocks noGrp="1" noChangeArrowheads="1"/>
          </p:cNvSpPr>
          <p:nvPr>
            <p:ph type="body" idx="1"/>
          </p:nvPr>
        </p:nvSpPr>
        <p:spPr/>
        <p:txBody>
          <a:bodyPr/>
          <a:lstStyle/>
          <a:p>
            <a:pPr eaLnBrk="1" hangingPunct="1"/>
            <a:r>
              <a:rPr lang="en-US" altLang="zh-CN" smtClean="0"/>
              <a:t>DOM(Document Object Model)</a:t>
            </a:r>
            <a:r>
              <a:rPr lang="zh-CN" altLang="en-US" smtClean="0"/>
              <a:t>文档对象模型的概念。</a:t>
            </a:r>
          </a:p>
          <a:p>
            <a:pPr eaLnBrk="1" hangingPunct="1"/>
            <a:r>
              <a:rPr lang="en-US" altLang="zh-CN" smtClean="0"/>
              <a:t>DOM</a:t>
            </a:r>
            <a:r>
              <a:rPr lang="zh-CN" altLang="en-US" smtClean="0"/>
              <a:t>树状模型获取网页元素</a:t>
            </a:r>
          </a:p>
          <a:p>
            <a:pPr eaLnBrk="1" hangingPunct="1"/>
            <a:r>
              <a:rPr lang="en-US" altLang="zh-CN" smtClean="0"/>
              <a:t>BOM(Browser Object Model)</a:t>
            </a:r>
            <a:r>
              <a:rPr lang="zh-CN" altLang="en-US" smtClean="0"/>
              <a:t>浏览器对象模型</a:t>
            </a:r>
          </a:p>
          <a:p>
            <a:pPr eaLnBrk="1" hangingPunct="1"/>
            <a:r>
              <a:rPr lang="en-US" altLang="zh-CN" smtClean="0"/>
              <a:t>BOM</a:t>
            </a:r>
            <a:r>
              <a:rPr lang="zh-CN" altLang="en-US" smtClean="0"/>
              <a:t>模型对象。</a:t>
            </a:r>
            <a:r>
              <a:rPr lang="en-US" altLang="zh-CN" smtClean="0"/>
              <a:t>window</a:t>
            </a:r>
            <a:r>
              <a:rPr lang="zh-CN" altLang="en-US" smtClean="0"/>
              <a:t>、</a:t>
            </a:r>
            <a:r>
              <a:rPr lang="en-US" altLang="zh-CN" smtClean="0"/>
              <a:t>document</a:t>
            </a:r>
            <a:r>
              <a:rPr lang="zh-CN" altLang="en-US" smtClean="0"/>
              <a:t>、</a:t>
            </a:r>
            <a:r>
              <a:rPr lang="en-US" altLang="zh-CN" smtClean="0"/>
              <a:t>history</a:t>
            </a:r>
            <a:r>
              <a:rPr lang="zh-CN" altLang="en-US" smtClean="0"/>
              <a:t>、</a:t>
            </a:r>
            <a:r>
              <a:rPr lang="en-US" altLang="zh-CN" smtClean="0"/>
              <a:t>form</a:t>
            </a:r>
            <a:r>
              <a:rPr lang="zh-CN" altLang="en-US" smtClean="0"/>
              <a:t>对象的常用属性、方法和事件。</a:t>
            </a:r>
          </a:p>
        </p:txBody>
      </p:sp>
    </p:spTree>
    <p:extLst>
      <p:ext uri="{BB962C8B-B14F-4D97-AF65-F5344CB8AC3E}">
        <p14:creationId xmlns="" xmlns:p14="http://schemas.microsoft.com/office/powerpoint/2010/main" val="6262540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DOM</a:t>
            </a:r>
            <a:r>
              <a:rPr lang="zh-CN" altLang="en-US" smtClean="0"/>
              <a:t>文档对象模型</a:t>
            </a:r>
          </a:p>
        </p:txBody>
      </p:sp>
      <p:sp>
        <p:nvSpPr>
          <p:cNvPr id="80899" name="Rectangle 3"/>
          <p:cNvSpPr>
            <a:spLocks noGrp="1" noChangeArrowheads="1"/>
          </p:cNvSpPr>
          <p:nvPr>
            <p:ph type="body" idx="1"/>
          </p:nvPr>
        </p:nvSpPr>
        <p:spPr/>
        <p:txBody>
          <a:bodyPr/>
          <a:lstStyle/>
          <a:p>
            <a:pPr eaLnBrk="1" hangingPunct="1"/>
            <a:r>
              <a:rPr lang="en-US" altLang="zh-CN" smtClean="0"/>
              <a:t>DOM</a:t>
            </a:r>
            <a:r>
              <a:rPr lang="zh-CN" altLang="en-US" smtClean="0"/>
              <a:t>定义了访问</a:t>
            </a:r>
            <a:r>
              <a:rPr lang="en-US" altLang="zh-CN" smtClean="0"/>
              <a:t>HTML</a:t>
            </a:r>
            <a:r>
              <a:rPr lang="zh-CN" altLang="en-US" smtClean="0"/>
              <a:t>文档对象的一套属性、方法和事件以及</a:t>
            </a:r>
            <a:r>
              <a:rPr lang="en-US" altLang="zh-CN" smtClean="0"/>
              <a:t>HTML</a:t>
            </a:r>
            <a:r>
              <a:rPr lang="zh-CN" altLang="en-US" smtClean="0"/>
              <a:t>文档的一些基本概念。</a:t>
            </a:r>
          </a:p>
          <a:p>
            <a:pPr eaLnBrk="1" hangingPunct="1"/>
            <a:r>
              <a:rPr lang="en-US" altLang="zh-CN" smtClean="0"/>
              <a:t>DOM</a:t>
            </a:r>
            <a:r>
              <a:rPr lang="zh-CN" altLang="en-US" smtClean="0"/>
              <a:t>是</a:t>
            </a:r>
            <a:r>
              <a:rPr lang="en-US" altLang="zh-CN" smtClean="0"/>
              <a:t>Javascript </a:t>
            </a:r>
            <a:r>
              <a:rPr lang="zh-CN" altLang="en-US" smtClean="0"/>
              <a:t>对</a:t>
            </a:r>
            <a:r>
              <a:rPr lang="en-US" altLang="zh-CN" smtClean="0"/>
              <a:t>HTML</a:t>
            </a:r>
            <a:r>
              <a:rPr lang="zh-CN" altLang="en-US" smtClean="0"/>
              <a:t>文档的所有元素进行访问的入口，该入口还包含对</a:t>
            </a:r>
            <a:r>
              <a:rPr lang="en-US" altLang="zh-CN" smtClean="0"/>
              <a:t>HTML</a:t>
            </a:r>
            <a:r>
              <a:rPr lang="zh-CN" altLang="en-US" smtClean="0"/>
              <a:t>元素进行添加、移动、改变和移除的方法和属性。</a:t>
            </a:r>
          </a:p>
        </p:txBody>
      </p:sp>
    </p:spTree>
    <p:extLst>
      <p:ext uri="{BB962C8B-B14F-4D97-AF65-F5344CB8AC3E}">
        <p14:creationId xmlns="" xmlns:p14="http://schemas.microsoft.com/office/powerpoint/2010/main" val="19281504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t>DOM</a:t>
            </a:r>
            <a:r>
              <a:rPr lang="zh-CN" altLang="en-US" smtClean="0"/>
              <a:t>规定</a:t>
            </a:r>
          </a:p>
        </p:txBody>
      </p:sp>
      <p:sp>
        <p:nvSpPr>
          <p:cNvPr id="81923" name="Rectangle 3"/>
          <p:cNvSpPr>
            <a:spLocks noGrp="1" noChangeArrowheads="1"/>
          </p:cNvSpPr>
          <p:nvPr>
            <p:ph type="body" idx="1"/>
          </p:nvPr>
        </p:nvSpPr>
        <p:spPr/>
        <p:txBody>
          <a:bodyPr/>
          <a:lstStyle/>
          <a:p>
            <a:pPr eaLnBrk="1" hangingPunct="1">
              <a:lnSpc>
                <a:spcPct val="90000"/>
              </a:lnSpc>
            </a:pPr>
            <a:r>
              <a:rPr lang="zh-CN" altLang="en-US" smtClean="0"/>
              <a:t>根据</a:t>
            </a:r>
            <a:r>
              <a:rPr lang="en-US" altLang="zh-CN" smtClean="0"/>
              <a:t>DOM</a:t>
            </a:r>
            <a:r>
              <a:rPr lang="zh-CN" altLang="en-US" smtClean="0"/>
              <a:t>，</a:t>
            </a:r>
            <a:r>
              <a:rPr lang="en-US" altLang="zh-CN" smtClean="0"/>
              <a:t>HTML</a:t>
            </a:r>
            <a:r>
              <a:rPr lang="zh-CN" altLang="en-US" smtClean="0"/>
              <a:t>文档中的每个成分都是一个节点。</a:t>
            </a:r>
          </a:p>
          <a:p>
            <a:pPr eaLnBrk="1" hangingPunct="1">
              <a:lnSpc>
                <a:spcPct val="90000"/>
              </a:lnSpc>
              <a:buFont typeface="Wingdings" pitchFamily="2" charset="2"/>
              <a:buNone/>
            </a:pPr>
            <a:r>
              <a:rPr lang="en-US" altLang="zh-CN" smtClean="0"/>
              <a:t>1.</a:t>
            </a:r>
            <a:r>
              <a:rPr lang="zh-CN" altLang="en-US" smtClean="0"/>
              <a:t>整个文档是一个文档节点。</a:t>
            </a:r>
          </a:p>
          <a:p>
            <a:pPr eaLnBrk="1" hangingPunct="1">
              <a:lnSpc>
                <a:spcPct val="90000"/>
              </a:lnSpc>
              <a:buFont typeface="Wingdings" pitchFamily="2" charset="2"/>
              <a:buNone/>
            </a:pPr>
            <a:r>
              <a:rPr lang="en-US" altLang="zh-CN" smtClean="0"/>
              <a:t>2.</a:t>
            </a:r>
            <a:r>
              <a:rPr lang="zh-CN" altLang="en-US" smtClean="0"/>
              <a:t>每个</a:t>
            </a:r>
            <a:r>
              <a:rPr lang="en-US" altLang="zh-CN" smtClean="0"/>
              <a:t>HTML</a:t>
            </a:r>
            <a:r>
              <a:rPr lang="zh-CN" altLang="en-US" smtClean="0"/>
              <a:t>标记是一个元素节点。</a:t>
            </a:r>
          </a:p>
          <a:p>
            <a:pPr eaLnBrk="1" hangingPunct="1">
              <a:lnSpc>
                <a:spcPct val="90000"/>
              </a:lnSpc>
              <a:buFont typeface="Wingdings" pitchFamily="2" charset="2"/>
              <a:buNone/>
            </a:pPr>
            <a:r>
              <a:rPr lang="en-US" altLang="zh-CN" smtClean="0"/>
              <a:t>3.</a:t>
            </a:r>
            <a:r>
              <a:rPr lang="zh-CN" altLang="en-US" smtClean="0"/>
              <a:t>包含在</a:t>
            </a:r>
            <a:r>
              <a:rPr lang="en-US" altLang="zh-CN" smtClean="0"/>
              <a:t>HTML</a:t>
            </a:r>
            <a:r>
              <a:rPr lang="zh-CN" altLang="en-US" smtClean="0"/>
              <a:t>元素中的文本是文本节点。</a:t>
            </a:r>
          </a:p>
          <a:p>
            <a:pPr eaLnBrk="1" hangingPunct="1">
              <a:lnSpc>
                <a:spcPct val="90000"/>
              </a:lnSpc>
              <a:buFont typeface="Wingdings" pitchFamily="2" charset="2"/>
              <a:buNone/>
            </a:pPr>
            <a:r>
              <a:rPr lang="en-US" altLang="zh-CN" smtClean="0"/>
              <a:t>4.</a:t>
            </a:r>
            <a:r>
              <a:rPr lang="zh-CN" altLang="en-US" smtClean="0"/>
              <a:t>每一个</a:t>
            </a:r>
            <a:r>
              <a:rPr lang="en-US" altLang="zh-CN" smtClean="0"/>
              <a:t>HTML</a:t>
            </a:r>
            <a:r>
              <a:rPr lang="zh-CN" altLang="en-US" smtClean="0"/>
              <a:t>属性是一个属性节点。</a:t>
            </a:r>
          </a:p>
          <a:p>
            <a:pPr eaLnBrk="1" hangingPunct="1">
              <a:lnSpc>
                <a:spcPct val="90000"/>
              </a:lnSpc>
              <a:buFont typeface="Wingdings" pitchFamily="2" charset="2"/>
              <a:buNone/>
            </a:pPr>
            <a:r>
              <a:rPr lang="en-US" altLang="zh-CN" smtClean="0"/>
              <a:t>5.</a:t>
            </a:r>
            <a:r>
              <a:rPr lang="zh-CN" altLang="en-US" smtClean="0"/>
              <a:t>注释属于注释节点。</a:t>
            </a:r>
          </a:p>
          <a:p>
            <a:pPr eaLnBrk="1" hangingPunct="1">
              <a:lnSpc>
                <a:spcPct val="90000"/>
              </a:lnSpc>
              <a:buFont typeface="Wingdings" pitchFamily="2" charset="2"/>
              <a:buNone/>
            </a:pPr>
            <a:r>
              <a:rPr lang="zh-CN" altLang="en-US" smtClean="0">
                <a:solidFill>
                  <a:srgbClr val="FF3300"/>
                </a:solidFill>
              </a:rPr>
              <a:t>节点彼此间是层级关系</a:t>
            </a:r>
            <a:endParaRPr lang="zh-CN" altLang="en-US" smtClean="0"/>
          </a:p>
        </p:txBody>
      </p:sp>
    </p:spTree>
    <p:extLst>
      <p:ext uri="{BB962C8B-B14F-4D97-AF65-F5344CB8AC3E}">
        <p14:creationId xmlns="" xmlns:p14="http://schemas.microsoft.com/office/powerpoint/2010/main" val="2415615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b="1" smtClean="0"/>
              <a:t>区别</a:t>
            </a:r>
            <a:r>
              <a:rPr lang="en-US" altLang="zh-CN" b="1" smtClean="0"/>
              <a:t>1:</a:t>
            </a:r>
            <a:r>
              <a:rPr lang="zh-CN" altLang="en-US" b="1" smtClean="0"/>
              <a:t>基于对象和面向对象</a:t>
            </a:r>
            <a:r>
              <a:rPr lang="zh-CN" altLang="en-US" smtClean="0"/>
              <a:t> </a:t>
            </a:r>
          </a:p>
        </p:txBody>
      </p:sp>
      <p:sp>
        <p:nvSpPr>
          <p:cNvPr id="9219" name="Rectangle 3"/>
          <p:cNvSpPr>
            <a:spLocks noGrp="1" noChangeArrowheads="1"/>
          </p:cNvSpPr>
          <p:nvPr>
            <p:ph type="body" idx="1"/>
          </p:nvPr>
        </p:nvSpPr>
        <p:spPr/>
        <p:txBody>
          <a:bodyPr/>
          <a:lstStyle/>
          <a:p>
            <a:pPr eaLnBrk="1" hangingPunct="1"/>
            <a:r>
              <a:rPr lang="en-US" altLang="zh-CN" smtClean="0"/>
              <a:t>Java</a:t>
            </a:r>
            <a:r>
              <a:rPr lang="zh-CN" altLang="en-US" smtClean="0"/>
              <a:t>是一种真正的面向对象的语言，即使是开发简单的程序，必须设计对象。 </a:t>
            </a:r>
          </a:p>
          <a:p>
            <a:pPr eaLnBrk="1" hangingPunct="1"/>
            <a:r>
              <a:rPr lang="en-US" altLang="zh-CN" smtClean="0"/>
              <a:t>JavaScript</a:t>
            </a:r>
            <a:r>
              <a:rPr lang="zh-CN" altLang="en-US" smtClean="0"/>
              <a:t>是种脚本语言，它可以用来制作与网络无关的，与用户交互作用的复杂软件。它是一种基于对象（</a:t>
            </a:r>
            <a:r>
              <a:rPr lang="en-US" altLang="zh-CN" smtClean="0"/>
              <a:t>Object Based</a:t>
            </a:r>
            <a:r>
              <a:rPr lang="zh-CN" altLang="en-US" smtClean="0"/>
              <a:t>）和事件驱动（</a:t>
            </a:r>
            <a:r>
              <a:rPr lang="en-US" altLang="zh-CN" smtClean="0"/>
              <a:t>Event Driver</a:t>
            </a:r>
            <a:r>
              <a:rPr lang="zh-CN" altLang="en-US" smtClean="0"/>
              <a:t>）的编程语言。因而它本身提供了非常丰富的内部对象供设计人员使用。 </a:t>
            </a:r>
          </a:p>
        </p:txBody>
      </p:sp>
    </p:spTree>
    <p:extLst>
      <p:ext uri="{BB962C8B-B14F-4D97-AF65-F5344CB8AC3E}">
        <p14:creationId xmlns="" xmlns:p14="http://schemas.microsoft.com/office/powerpoint/2010/main" val="15854326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HTML</a:t>
            </a:r>
            <a:r>
              <a:rPr lang="zh-CN" altLang="en-US" smtClean="0"/>
              <a:t>文档的层级关系</a:t>
            </a:r>
          </a:p>
        </p:txBody>
      </p:sp>
      <p:sp>
        <p:nvSpPr>
          <p:cNvPr id="82947" name="Rectangle 3"/>
          <p:cNvSpPr>
            <a:spLocks noGrp="1" noChangeArrowheads="1"/>
          </p:cNvSpPr>
          <p:nvPr>
            <p:ph type="body" idx="1"/>
          </p:nvPr>
        </p:nvSpPr>
        <p:spPr>
          <a:xfrm>
            <a:off x="566738" y="1752600"/>
            <a:ext cx="4462462" cy="4267200"/>
          </a:xfrm>
        </p:spPr>
        <p:txBody>
          <a:bodyPr/>
          <a:lstStyle/>
          <a:p>
            <a:pPr eaLnBrk="1" hangingPunct="1">
              <a:lnSpc>
                <a:spcPct val="90000"/>
              </a:lnSpc>
              <a:buFont typeface="Wingdings" pitchFamily="2" charset="2"/>
              <a:buNone/>
            </a:pPr>
            <a:r>
              <a:rPr lang="en-US" altLang="zh-CN" sz="1800" smtClean="0"/>
              <a:t>&lt;html&gt;</a:t>
            </a:r>
          </a:p>
          <a:p>
            <a:pPr eaLnBrk="1" hangingPunct="1">
              <a:lnSpc>
                <a:spcPct val="90000"/>
              </a:lnSpc>
              <a:buFont typeface="Wingdings" pitchFamily="2" charset="2"/>
              <a:buNone/>
            </a:pPr>
            <a:r>
              <a:rPr lang="en-US" altLang="zh-CN" sz="1800" smtClean="0"/>
              <a:t>    	&lt;head&gt;</a:t>
            </a:r>
          </a:p>
          <a:p>
            <a:pPr eaLnBrk="1" hangingPunct="1">
              <a:lnSpc>
                <a:spcPct val="90000"/>
              </a:lnSpc>
              <a:buFont typeface="Wingdings" pitchFamily="2" charset="2"/>
              <a:buNone/>
            </a:pPr>
            <a:r>
              <a:rPr lang="en-US" altLang="zh-CN" sz="1800" smtClean="0"/>
              <a:t>      	&lt;title&gt;DOM&lt;/title&gt;</a:t>
            </a:r>
          </a:p>
          <a:p>
            <a:pPr eaLnBrk="1" hangingPunct="1">
              <a:lnSpc>
                <a:spcPct val="90000"/>
              </a:lnSpc>
              <a:buFont typeface="Wingdings" pitchFamily="2" charset="2"/>
              <a:buNone/>
            </a:pPr>
            <a:r>
              <a:rPr lang="en-US" altLang="zh-CN" sz="1800" smtClean="0"/>
              <a:t>    	&lt;/head&gt;</a:t>
            </a:r>
          </a:p>
          <a:p>
            <a:pPr eaLnBrk="1" hangingPunct="1">
              <a:lnSpc>
                <a:spcPct val="90000"/>
              </a:lnSpc>
              <a:buFont typeface="Wingdings" pitchFamily="2" charset="2"/>
              <a:buNone/>
            </a:pPr>
            <a:r>
              <a:rPr lang="en-US" altLang="zh-CN" sz="1800" smtClean="0"/>
              <a:t>	&lt;body&gt;</a:t>
            </a:r>
          </a:p>
          <a:p>
            <a:pPr eaLnBrk="1" hangingPunct="1">
              <a:lnSpc>
                <a:spcPct val="90000"/>
              </a:lnSpc>
              <a:buFont typeface="Wingdings" pitchFamily="2" charset="2"/>
              <a:buNone/>
            </a:pPr>
            <a:r>
              <a:rPr lang="en-US" altLang="zh-CN" sz="1800" smtClean="0"/>
              <a:t>    		&lt;h1&gt;</a:t>
            </a:r>
          </a:p>
          <a:p>
            <a:pPr eaLnBrk="1" hangingPunct="1">
              <a:lnSpc>
                <a:spcPct val="90000"/>
              </a:lnSpc>
              <a:buFont typeface="Wingdings" pitchFamily="2" charset="2"/>
              <a:buNone/>
            </a:pPr>
            <a:r>
              <a:rPr lang="en-US" altLang="zh-CN" sz="1800" smtClean="0"/>
              <a:t>			Hello</a:t>
            </a:r>
          </a:p>
          <a:p>
            <a:pPr eaLnBrk="1" hangingPunct="1">
              <a:lnSpc>
                <a:spcPct val="90000"/>
              </a:lnSpc>
              <a:buFont typeface="Wingdings" pitchFamily="2" charset="2"/>
              <a:buNone/>
            </a:pPr>
            <a:r>
              <a:rPr lang="en-US" altLang="zh-CN" sz="1800" smtClean="0"/>
              <a:t>    		&lt;/h1&gt;</a:t>
            </a:r>
          </a:p>
          <a:p>
            <a:pPr eaLnBrk="1" hangingPunct="1">
              <a:lnSpc>
                <a:spcPct val="90000"/>
              </a:lnSpc>
              <a:buFont typeface="Wingdings" pitchFamily="2" charset="2"/>
              <a:buNone/>
            </a:pPr>
            <a:r>
              <a:rPr lang="en-US" altLang="zh-CN" sz="1800" smtClean="0"/>
              <a:t>    		&lt;p&gt;</a:t>
            </a:r>
          </a:p>
          <a:p>
            <a:pPr eaLnBrk="1" hangingPunct="1">
              <a:lnSpc>
                <a:spcPct val="90000"/>
              </a:lnSpc>
              <a:buFont typeface="Wingdings" pitchFamily="2" charset="2"/>
              <a:buNone/>
            </a:pPr>
            <a:r>
              <a:rPr lang="en-US" altLang="zh-CN" sz="1800" smtClean="0"/>
              <a:t>			World!</a:t>
            </a:r>
          </a:p>
          <a:p>
            <a:pPr eaLnBrk="1" hangingPunct="1">
              <a:lnSpc>
                <a:spcPct val="90000"/>
              </a:lnSpc>
              <a:buFont typeface="Wingdings" pitchFamily="2" charset="2"/>
              <a:buNone/>
            </a:pPr>
            <a:r>
              <a:rPr lang="en-US" altLang="zh-CN" sz="1800" smtClean="0"/>
              <a:t>		&lt;/p&gt;</a:t>
            </a:r>
          </a:p>
          <a:p>
            <a:pPr eaLnBrk="1" hangingPunct="1">
              <a:lnSpc>
                <a:spcPct val="90000"/>
              </a:lnSpc>
              <a:buFont typeface="Wingdings" pitchFamily="2" charset="2"/>
              <a:buNone/>
            </a:pPr>
            <a:r>
              <a:rPr lang="en-US" altLang="zh-CN" sz="1800" smtClean="0"/>
              <a:t>	&lt;/body&gt;</a:t>
            </a:r>
          </a:p>
          <a:p>
            <a:pPr eaLnBrk="1" hangingPunct="1">
              <a:lnSpc>
                <a:spcPct val="90000"/>
              </a:lnSpc>
              <a:buFont typeface="Wingdings" pitchFamily="2" charset="2"/>
              <a:buNone/>
            </a:pPr>
            <a:r>
              <a:rPr lang="en-US" altLang="zh-CN" sz="1800" smtClean="0"/>
              <a:t>&lt;/html&gt;</a:t>
            </a:r>
          </a:p>
        </p:txBody>
      </p:sp>
      <p:sp>
        <p:nvSpPr>
          <p:cNvPr id="82948" name="Rectangle 4"/>
          <p:cNvSpPr>
            <a:spLocks noChangeArrowheads="1"/>
          </p:cNvSpPr>
          <p:nvPr/>
        </p:nvSpPr>
        <p:spPr bwMode="auto">
          <a:xfrm>
            <a:off x="6124575" y="1676400"/>
            <a:ext cx="1219200" cy="42545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a:t>文档</a:t>
            </a:r>
          </a:p>
        </p:txBody>
      </p:sp>
      <p:sp>
        <p:nvSpPr>
          <p:cNvPr id="82949" name="Rectangle 5"/>
          <p:cNvSpPr>
            <a:spLocks noChangeArrowheads="1"/>
          </p:cNvSpPr>
          <p:nvPr/>
        </p:nvSpPr>
        <p:spPr bwMode="auto">
          <a:xfrm>
            <a:off x="6143625" y="2362200"/>
            <a:ext cx="1214438" cy="730250"/>
          </a:xfrm>
          <a:prstGeom prst="rect">
            <a:avLst/>
          </a:prstGeom>
          <a:solidFill>
            <a:schemeClr val="bg1"/>
          </a:solidFill>
          <a:ln w="28575" algn="ctr">
            <a:solidFill>
              <a:schemeClr val="tx1"/>
            </a:solidFill>
            <a:miter lim="800000"/>
            <a:headEnd/>
            <a:tailEnd/>
          </a:ln>
        </p:spPr>
        <p:txBody>
          <a:bodyPr wrap="none" anchor="ctr">
            <a:spAutoFit/>
          </a:bodyPr>
          <a:lstStyle/>
          <a:p>
            <a:pPr algn="ctr"/>
            <a:r>
              <a:rPr lang="zh-CN" altLang="en-US"/>
              <a:t>根元素</a:t>
            </a:r>
            <a:r>
              <a:rPr lang="en-US" altLang="zh-CN"/>
              <a:t>:</a:t>
            </a:r>
          </a:p>
          <a:p>
            <a:pPr algn="ctr"/>
            <a:r>
              <a:rPr lang="en-US" altLang="zh-CN"/>
              <a:t>&lt;HTML&gt;</a:t>
            </a:r>
          </a:p>
        </p:txBody>
      </p:sp>
      <p:sp>
        <p:nvSpPr>
          <p:cNvPr id="82950" name="Rectangle 6"/>
          <p:cNvSpPr>
            <a:spLocks noChangeArrowheads="1"/>
          </p:cNvSpPr>
          <p:nvPr/>
        </p:nvSpPr>
        <p:spPr bwMode="auto">
          <a:xfrm>
            <a:off x="5029200" y="33909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元素</a:t>
            </a:r>
            <a:r>
              <a:rPr lang="en-US" altLang="zh-CN" sz="1600"/>
              <a:t>:</a:t>
            </a:r>
          </a:p>
          <a:p>
            <a:pPr algn="ctr"/>
            <a:r>
              <a:rPr lang="en-US" altLang="zh-CN" sz="1600"/>
              <a:t>&lt;HEAD&gt;</a:t>
            </a:r>
          </a:p>
        </p:txBody>
      </p:sp>
      <p:sp>
        <p:nvSpPr>
          <p:cNvPr id="82951" name="Rectangle 11"/>
          <p:cNvSpPr>
            <a:spLocks noChangeArrowheads="1"/>
          </p:cNvSpPr>
          <p:nvPr/>
        </p:nvSpPr>
        <p:spPr bwMode="auto">
          <a:xfrm>
            <a:off x="7162800" y="33528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元素</a:t>
            </a:r>
            <a:r>
              <a:rPr lang="en-US" altLang="zh-CN" sz="1600"/>
              <a:t>:</a:t>
            </a:r>
          </a:p>
          <a:p>
            <a:pPr algn="ctr"/>
            <a:r>
              <a:rPr lang="en-US" altLang="zh-CN" sz="1600"/>
              <a:t>&lt;BODY&gt;</a:t>
            </a:r>
          </a:p>
        </p:txBody>
      </p:sp>
      <p:sp>
        <p:nvSpPr>
          <p:cNvPr id="82952" name="Rectangle 12"/>
          <p:cNvSpPr>
            <a:spLocks noChangeArrowheads="1"/>
          </p:cNvSpPr>
          <p:nvPr/>
        </p:nvSpPr>
        <p:spPr bwMode="auto">
          <a:xfrm>
            <a:off x="7848600" y="42672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元素</a:t>
            </a:r>
            <a:r>
              <a:rPr lang="en-US" altLang="zh-CN" sz="1600"/>
              <a:t>:</a:t>
            </a:r>
          </a:p>
          <a:p>
            <a:pPr algn="ctr"/>
            <a:r>
              <a:rPr lang="en-US" altLang="zh-CN" sz="1600"/>
              <a:t>&lt;P&gt;</a:t>
            </a:r>
          </a:p>
        </p:txBody>
      </p:sp>
      <p:sp>
        <p:nvSpPr>
          <p:cNvPr id="82953" name="Rectangle 13"/>
          <p:cNvSpPr>
            <a:spLocks noChangeArrowheads="1"/>
          </p:cNvSpPr>
          <p:nvPr/>
        </p:nvSpPr>
        <p:spPr bwMode="auto">
          <a:xfrm>
            <a:off x="6477000" y="42672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元素</a:t>
            </a:r>
            <a:r>
              <a:rPr lang="en-US" altLang="zh-CN" sz="1600"/>
              <a:t>:</a:t>
            </a:r>
          </a:p>
          <a:p>
            <a:pPr algn="ctr"/>
            <a:r>
              <a:rPr lang="en-US" altLang="zh-CN" sz="1600"/>
              <a:t>&lt;H1&gt;</a:t>
            </a:r>
          </a:p>
        </p:txBody>
      </p:sp>
      <p:sp>
        <p:nvSpPr>
          <p:cNvPr id="82954" name="Rectangle 14"/>
          <p:cNvSpPr>
            <a:spLocks noChangeArrowheads="1"/>
          </p:cNvSpPr>
          <p:nvPr/>
        </p:nvSpPr>
        <p:spPr bwMode="auto">
          <a:xfrm>
            <a:off x="5029200" y="42672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元素</a:t>
            </a:r>
            <a:r>
              <a:rPr lang="en-US" altLang="zh-CN" sz="1600"/>
              <a:t>:</a:t>
            </a:r>
          </a:p>
          <a:p>
            <a:pPr algn="ctr"/>
            <a:r>
              <a:rPr lang="en-US" altLang="zh-CN" sz="1600"/>
              <a:t>&lt;TITLE&gt;</a:t>
            </a:r>
          </a:p>
        </p:txBody>
      </p:sp>
      <p:sp>
        <p:nvSpPr>
          <p:cNvPr id="82955" name="Line 15"/>
          <p:cNvSpPr>
            <a:spLocks noChangeShapeType="1"/>
          </p:cNvSpPr>
          <p:nvPr/>
        </p:nvSpPr>
        <p:spPr bwMode="auto">
          <a:xfrm>
            <a:off x="6781800" y="2124075"/>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56" name="Line 16"/>
          <p:cNvSpPr>
            <a:spLocks noChangeShapeType="1"/>
          </p:cNvSpPr>
          <p:nvPr/>
        </p:nvSpPr>
        <p:spPr bwMode="auto">
          <a:xfrm>
            <a:off x="6781800" y="3124200"/>
            <a:ext cx="0" cy="76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57" name="Line 17"/>
          <p:cNvSpPr>
            <a:spLocks noChangeShapeType="1"/>
          </p:cNvSpPr>
          <p:nvPr/>
        </p:nvSpPr>
        <p:spPr bwMode="auto">
          <a:xfrm>
            <a:off x="5562600" y="3200400"/>
            <a:ext cx="22098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58" name="Line 18"/>
          <p:cNvSpPr>
            <a:spLocks noChangeShapeType="1"/>
          </p:cNvSpPr>
          <p:nvPr/>
        </p:nvSpPr>
        <p:spPr bwMode="auto">
          <a:xfrm>
            <a:off x="5562600" y="3190875"/>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59" name="Line 19"/>
          <p:cNvSpPr>
            <a:spLocks noChangeShapeType="1"/>
          </p:cNvSpPr>
          <p:nvPr/>
        </p:nvSpPr>
        <p:spPr bwMode="auto">
          <a:xfrm>
            <a:off x="7772400" y="3190875"/>
            <a:ext cx="0"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0" name="Line 20"/>
          <p:cNvSpPr>
            <a:spLocks noChangeShapeType="1"/>
          </p:cNvSpPr>
          <p:nvPr/>
        </p:nvSpPr>
        <p:spPr bwMode="auto">
          <a:xfrm>
            <a:off x="5562600" y="4038600"/>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1" name="Line 21"/>
          <p:cNvSpPr>
            <a:spLocks noChangeShapeType="1"/>
          </p:cNvSpPr>
          <p:nvPr/>
        </p:nvSpPr>
        <p:spPr bwMode="auto">
          <a:xfrm>
            <a:off x="7772400" y="3962400"/>
            <a:ext cx="0" cy="76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2" name="Line 22"/>
          <p:cNvSpPr>
            <a:spLocks noChangeShapeType="1"/>
          </p:cNvSpPr>
          <p:nvPr/>
        </p:nvSpPr>
        <p:spPr bwMode="auto">
          <a:xfrm>
            <a:off x="7010400" y="4038600"/>
            <a:ext cx="13716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3" name="Line 23"/>
          <p:cNvSpPr>
            <a:spLocks noChangeShapeType="1"/>
          </p:cNvSpPr>
          <p:nvPr/>
        </p:nvSpPr>
        <p:spPr bwMode="auto">
          <a:xfrm>
            <a:off x="7010400" y="4029075"/>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4" name="Line 24"/>
          <p:cNvSpPr>
            <a:spLocks noChangeShapeType="1"/>
          </p:cNvSpPr>
          <p:nvPr/>
        </p:nvSpPr>
        <p:spPr bwMode="auto">
          <a:xfrm>
            <a:off x="8382000" y="4029075"/>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5" name="Rectangle 26"/>
          <p:cNvSpPr>
            <a:spLocks noChangeArrowheads="1"/>
          </p:cNvSpPr>
          <p:nvPr/>
        </p:nvSpPr>
        <p:spPr bwMode="auto">
          <a:xfrm>
            <a:off x="5029200" y="51054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文本</a:t>
            </a:r>
            <a:r>
              <a:rPr lang="en-US" altLang="zh-CN" sz="1600"/>
              <a:t>:</a:t>
            </a:r>
          </a:p>
          <a:p>
            <a:pPr algn="ctr"/>
            <a:r>
              <a:rPr lang="en-US" altLang="zh-CN" sz="1600"/>
              <a:t>DOM</a:t>
            </a:r>
          </a:p>
        </p:txBody>
      </p:sp>
      <p:sp>
        <p:nvSpPr>
          <p:cNvPr id="82966" name="Line 27"/>
          <p:cNvSpPr>
            <a:spLocks noChangeShapeType="1"/>
          </p:cNvSpPr>
          <p:nvPr/>
        </p:nvSpPr>
        <p:spPr bwMode="auto">
          <a:xfrm>
            <a:off x="5562600" y="4876800"/>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7" name="Rectangle 30"/>
          <p:cNvSpPr>
            <a:spLocks noChangeArrowheads="1"/>
          </p:cNvSpPr>
          <p:nvPr/>
        </p:nvSpPr>
        <p:spPr bwMode="auto">
          <a:xfrm>
            <a:off x="6477000" y="51054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文本</a:t>
            </a:r>
            <a:r>
              <a:rPr lang="en-US" altLang="zh-CN" sz="1600"/>
              <a:t>:</a:t>
            </a:r>
          </a:p>
          <a:p>
            <a:pPr algn="ctr"/>
            <a:r>
              <a:rPr lang="en-US" altLang="zh-CN" sz="1600"/>
              <a:t>Hello </a:t>
            </a:r>
          </a:p>
        </p:txBody>
      </p:sp>
      <p:sp>
        <p:nvSpPr>
          <p:cNvPr id="82968" name="Line 31"/>
          <p:cNvSpPr>
            <a:spLocks noChangeShapeType="1"/>
          </p:cNvSpPr>
          <p:nvPr/>
        </p:nvSpPr>
        <p:spPr bwMode="auto">
          <a:xfrm>
            <a:off x="7010400" y="4876800"/>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
        <p:nvSpPr>
          <p:cNvPr id="82969" name="Rectangle 32"/>
          <p:cNvSpPr>
            <a:spLocks noChangeArrowheads="1"/>
          </p:cNvSpPr>
          <p:nvPr/>
        </p:nvSpPr>
        <p:spPr bwMode="auto">
          <a:xfrm>
            <a:off x="7848600" y="5105400"/>
            <a:ext cx="1066800" cy="609600"/>
          </a:xfrm>
          <a:prstGeom prst="rect">
            <a:avLst/>
          </a:prstGeom>
          <a:solidFill>
            <a:schemeClr val="bg1"/>
          </a:solidFill>
          <a:ln w="28575" algn="ctr">
            <a:solidFill>
              <a:schemeClr val="tx1"/>
            </a:solidFill>
            <a:miter lim="800000"/>
            <a:headEnd/>
            <a:tailEnd/>
          </a:ln>
        </p:spPr>
        <p:txBody>
          <a:bodyPr anchor="ctr">
            <a:spAutoFit/>
          </a:bodyPr>
          <a:lstStyle/>
          <a:p>
            <a:pPr algn="ctr"/>
            <a:r>
              <a:rPr lang="zh-CN" altLang="en-US" sz="1600"/>
              <a:t>文本</a:t>
            </a:r>
            <a:r>
              <a:rPr lang="en-US" altLang="zh-CN" sz="1600"/>
              <a:t>:</a:t>
            </a:r>
          </a:p>
          <a:p>
            <a:pPr algn="ctr"/>
            <a:r>
              <a:rPr lang="en-US" altLang="zh-CN" sz="1600"/>
              <a:t>World</a:t>
            </a:r>
            <a:r>
              <a:rPr lang="zh-CN" altLang="en-US" sz="1600"/>
              <a:t>！</a:t>
            </a:r>
            <a:endParaRPr lang="zh-CN" altLang="en-US" b="0">
              <a:solidFill>
                <a:schemeClr val="tx1"/>
              </a:solidFill>
            </a:endParaRPr>
          </a:p>
        </p:txBody>
      </p:sp>
      <p:sp>
        <p:nvSpPr>
          <p:cNvPr id="82970" name="Line 33"/>
          <p:cNvSpPr>
            <a:spLocks noChangeShapeType="1"/>
          </p:cNvSpPr>
          <p:nvPr/>
        </p:nvSpPr>
        <p:spPr bwMode="auto">
          <a:xfrm>
            <a:off x="8382000" y="4876800"/>
            <a:ext cx="0" cy="228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zh-CN" altLang="en-US"/>
          </a:p>
        </p:txBody>
      </p:sp>
    </p:spTree>
    <p:extLst>
      <p:ext uri="{BB962C8B-B14F-4D97-AF65-F5344CB8AC3E}">
        <p14:creationId xmlns="" xmlns:p14="http://schemas.microsoft.com/office/powerpoint/2010/main" val="2819525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根节点访问方式</a:t>
            </a:r>
          </a:p>
        </p:txBody>
      </p:sp>
      <p:sp>
        <p:nvSpPr>
          <p:cNvPr id="83971" name="Rectangle 3"/>
          <p:cNvSpPr>
            <a:spLocks noGrp="1" noChangeArrowheads="1"/>
          </p:cNvSpPr>
          <p:nvPr>
            <p:ph type="body" idx="1"/>
          </p:nvPr>
        </p:nvSpPr>
        <p:spPr/>
        <p:txBody>
          <a:bodyPr/>
          <a:lstStyle/>
          <a:p>
            <a:pPr eaLnBrk="1" hangingPunct="1"/>
            <a:r>
              <a:rPr lang="en-US" altLang="zh-CN" smtClean="0"/>
              <a:t>document.documentElem</a:t>
            </a:r>
          </a:p>
          <a:p>
            <a:pPr eaLnBrk="1" hangingPunct="1">
              <a:buFont typeface="Wingdings" pitchFamily="2" charset="2"/>
              <a:buNone/>
            </a:pPr>
            <a:r>
              <a:rPr lang="en-US" altLang="zh-CN" smtClean="0"/>
              <a:t>    </a:t>
            </a:r>
            <a:r>
              <a:rPr lang="zh-CN" altLang="en-US" smtClean="0"/>
              <a:t>返回存在于</a:t>
            </a:r>
            <a:r>
              <a:rPr lang="en-US" altLang="zh-CN" smtClean="0"/>
              <a:t>HTML</a:t>
            </a:r>
            <a:r>
              <a:rPr lang="zh-CN" altLang="en-US" smtClean="0"/>
              <a:t>文档中的文档根节点。</a:t>
            </a:r>
          </a:p>
          <a:p>
            <a:pPr eaLnBrk="1" hangingPunct="1"/>
            <a:r>
              <a:rPr lang="en-US" altLang="zh-CN" smtClean="0"/>
              <a:t>document.body</a:t>
            </a:r>
          </a:p>
          <a:p>
            <a:pPr eaLnBrk="1" hangingPunct="1">
              <a:buFont typeface="Wingdings" pitchFamily="2" charset="2"/>
              <a:buNone/>
            </a:pPr>
            <a:r>
              <a:rPr lang="en-US" altLang="zh-CN" smtClean="0"/>
              <a:t>    </a:t>
            </a:r>
            <a:r>
              <a:rPr lang="zh-CN" altLang="en-US" smtClean="0"/>
              <a:t>对</a:t>
            </a:r>
            <a:r>
              <a:rPr lang="en-US" altLang="zh-CN" smtClean="0"/>
              <a:t>&lt;body&gt;</a:t>
            </a:r>
            <a:r>
              <a:rPr lang="zh-CN" altLang="en-US" smtClean="0"/>
              <a:t>标记的直接访问。</a:t>
            </a:r>
          </a:p>
        </p:txBody>
      </p:sp>
    </p:spTree>
    <p:extLst>
      <p:ext uri="{BB962C8B-B14F-4D97-AF65-F5344CB8AC3E}">
        <p14:creationId xmlns="" xmlns:p14="http://schemas.microsoft.com/office/powerpoint/2010/main" val="743474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z="3400" smtClean="0"/>
              <a:t>parentNode</a:t>
            </a:r>
            <a:r>
              <a:rPr lang="zh-CN" altLang="en-US" sz="3400" smtClean="0"/>
              <a:t>、</a:t>
            </a:r>
            <a:r>
              <a:rPr lang="en-US" altLang="zh-CN" sz="3400" smtClean="0"/>
              <a:t>firstChild</a:t>
            </a:r>
            <a:r>
              <a:rPr lang="zh-CN" altLang="en-US" sz="3400" smtClean="0"/>
              <a:t>、</a:t>
            </a:r>
            <a:r>
              <a:rPr lang="en-US" altLang="zh-CN" sz="3400" smtClean="0"/>
              <a:t>lastChild</a:t>
            </a:r>
          </a:p>
        </p:txBody>
      </p:sp>
      <p:sp>
        <p:nvSpPr>
          <p:cNvPr id="84995" name="Rectangle 9"/>
          <p:cNvSpPr>
            <a:spLocks noGrp="1" noChangeArrowheads="1"/>
          </p:cNvSpPr>
          <p:nvPr>
            <p:ph type="body" idx="1"/>
          </p:nvPr>
        </p:nvSpPr>
        <p:spPr>
          <a:xfrm>
            <a:off x="533400" y="1752600"/>
            <a:ext cx="5943600" cy="4495800"/>
          </a:xfrm>
        </p:spPr>
        <p:txBody>
          <a:bodyPr/>
          <a:lstStyle/>
          <a:p>
            <a:pPr eaLnBrk="1" hangingPunct="1">
              <a:buFont typeface="Wingdings" pitchFamily="2" charset="2"/>
              <a:buNone/>
            </a:pPr>
            <a:r>
              <a:rPr lang="en-US" altLang="zh-CN" sz="1600" smtClean="0"/>
              <a:t>&lt;html&gt;</a:t>
            </a:r>
          </a:p>
          <a:p>
            <a:pPr eaLnBrk="1" hangingPunct="1">
              <a:buFont typeface="Wingdings" pitchFamily="2" charset="2"/>
              <a:buNone/>
            </a:pPr>
            <a:r>
              <a:rPr lang="en-US" altLang="zh-CN" sz="1600" smtClean="0"/>
              <a:t>    	&lt;head&gt;</a:t>
            </a:r>
          </a:p>
          <a:p>
            <a:pPr eaLnBrk="1" hangingPunct="1">
              <a:buFont typeface="Wingdings" pitchFamily="2" charset="2"/>
              <a:buNone/>
            </a:pPr>
            <a:r>
              <a:rPr lang="en-US" altLang="zh-CN" sz="1600" smtClean="0"/>
              <a:t>      	&lt;title&gt;DOM&lt;/title&gt;</a:t>
            </a:r>
          </a:p>
          <a:p>
            <a:pPr eaLnBrk="1" hangingPunct="1">
              <a:buFont typeface="Wingdings" pitchFamily="2" charset="2"/>
              <a:buNone/>
            </a:pPr>
            <a:r>
              <a:rPr lang="en-US" altLang="zh-CN" sz="1600" smtClean="0"/>
              <a:t>    	&lt;/head&gt;</a:t>
            </a:r>
          </a:p>
          <a:p>
            <a:pPr eaLnBrk="1" hangingPunct="1">
              <a:buFont typeface="Wingdings" pitchFamily="2" charset="2"/>
              <a:buNone/>
            </a:pPr>
            <a:r>
              <a:rPr lang="en-US" altLang="zh-CN" sz="1600" smtClean="0"/>
              <a:t>	&lt;body&gt;</a:t>
            </a:r>
          </a:p>
          <a:p>
            <a:pPr eaLnBrk="1" hangingPunct="1">
              <a:buFont typeface="Wingdings" pitchFamily="2" charset="2"/>
              <a:buNone/>
            </a:pPr>
            <a:r>
              <a:rPr lang="en-US" altLang="zh-CN" sz="1600" smtClean="0"/>
              <a:t>    		&lt;h1&gt;Hello&lt;/h1&gt;</a:t>
            </a:r>
          </a:p>
          <a:p>
            <a:pPr eaLnBrk="1" hangingPunct="1">
              <a:buFont typeface="Wingdings" pitchFamily="2" charset="2"/>
              <a:buNone/>
            </a:pPr>
            <a:r>
              <a:rPr lang="en-US" altLang="zh-CN" sz="1600" smtClean="0"/>
              <a:t>    		&lt;p&gt;World!&lt;/p&gt;</a:t>
            </a:r>
          </a:p>
          <a:p>
            <a:pPr eaLnBrk="1" hangingPunct="1">
              <a:buFont typeface="Wingdings" pitchFamily="2" charset="2"/>
              <a:buNone/>
            </a:pPr>
            <a:r>
              <a:rPr lang="en-US" altLang="zh-CN" sz="1600" smtClean="0"/>
              <a:t>		&lt;script language="javascript"&gt;</a:t>
            </a:r>
          </a:p>
          <a:p>
            <a:pPr eaLnBrk="1" hangingPunct="1">
              <a:buFont typeface="Wingdings" pitchFamily="2" charset="2"/>
              <a:buNone/>
            </a:pPr>
            <a:r>
              <a:rPr lang="en-US" altLang="zh-CN" sz="1600" smtClean="0"/>
              <a:t>                  alert(document.body.firstChild.nodeName);</a:t>
            </a:r>
          </a:p>
          <a:p>
            <a:pPr eaLnBrk="1" hangingPunct="1">
              <a:buFont typeface="Wingdings" pitchFamily="2" charset="2"/>
              <a:buNone/>
            </a:pPr>
            <a:r>
              <a:rPr lang="en-US" altLang="zh-CN" sz="1600" smtClean="0"/>
              <a:t>		&lt;/script&gt;</a:t>
            </a:r>
          </a:p>
          <a:p>
            <a:pPr eaLnBrk="1" hangingPunct="1">
              <a:buFont typeface="Wingdings" pitchFamily="2" charset="2"/>
              <a:buNone/>
            </a:pPr>
            <a:r>
              <a:rPr lang="en-US" altLang="zh-CN" sz="1600" smtClean="0"/>
              <a:t>	&lt;/body&gt;</a:t>
            </a:r>
          </a:p>
          <a:p>
            <a:pPr eaLnBrk="1" hangingPunct="1">
              <a:buFont typeface="Wingdings" pitchFamily="2" charset="2"/>
              <a:buNone/>
            </a:pPr>
            <a:r>
              <a:rPr lang="en-US" altLang="zh-CN" sz="1600" smtClean="0"/>
              <a:t>&lt;/html&gt;</a:t>
            </a:r>
          </a:p>
        </p:txBody>
      </p:sp>
      <p:pic>
        <p:nvPicPr>
          <p:cNvPr id="84996" name="Picture 11" descr=")$_`U($QEW%]RCM{Z1V8X)B"/>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19800" y="1524000"/>
            <a:ext cx="2157413"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479261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sz="3400" dirty="0" err="1" smtClean="0"/>
              <a:t>document.getElementById</a:t>
            </a:r>
            <a:r>
              <a:rPr lang="en-US" altLang="zh-CN" sz="3400" dirty="0" smtClean="0"/>
              <a:t>()</a:t>
            </a:r>
            <a:r>
              <a:rPr lang="zh-CN" altLang="en-US" sz="3400" dirty="0" smtClean="0"/>
              <a:t>方法</a:t>
            </a:r>
          </a:p>
        </p:txBody>
      </p:sp>
      <p:sp>
        <p:nvSpPr>
          <p:cNvPr id="86019" name="Rectangle 3"/>
          <p:cNvSpPr>
            <a:spLocks noGrp="1" noChangeArrowheads="1"/>
          </p:cNvSpPr>
          <p:nvPr>
            <p:ph type="body" idx="1"/>
          </p:nvPr>
        </p:nvSpPr>
        <p:spPr>
          <a:xfrm>
            <a:off x="566738" y="1752600"/>
            <a:ext cx="8001000" cy="762000"/>
          </a:xfrm>
        </p:spPr>
        <p:txBody>
          <a:bodyPr/>
          <a:lstStyle/>
          <a:p>
            <a:pPr eaLnBrk="1" hangingPunct="1">
              <a:buFont typeface="Wingdings" pitchFamily="2" charset="2"/>
              <a:buNone/>
            </a:pPr>
            <a:r>
              <a:rPr lang="en-US" altLang="zh-CN" sz="2000" smtClean="0">
                <a:solidFill>
                  <a:srgbClr val="FF3300"/>
                </a:solidFill>
              </a:rPr>
              <a:t>getElementById()</a:t>
            </a:r>
            <a:r>
              <a:rPr lang="zh-CN" altLang="en-US" sz="2000" smtClean="0">
                <a:solidFill>
                  <a:srgbClr val="FF3300"/>
                </a:solidFill>
              </a:rPr>
              <a:t>方法可以查找整个</a:t>
            </a:r>
            <a:r>
              <a:rPr lang="en-US" altLang="zh-CN" sz="2000" smtClean="0">
                <a:solidFill>
                  <a:srgbClr val="FF3300"/>
                </a:solidFill>
              </a:rPr>
              <a:t>HTML</a:t>
            </a:r>
            <a:r>
              <a:rPr lang="zh-CN" altLang="en-US" sz="2000" smtClean="0">
                <a:solidFill>
                  <a:srgbClr val="FF3300"/>
                </a:solidFill>
              </a:rPr>
              <a:t>文档中的任何</a:t>
            </a:r>
            <a:r>
              <a:rPr lang="en-US" altLang="zh-CN" sz="2000" smtClean="0">
                <a:solidFill>
                  <a:srgbClr val="FF3300"/>
                </a:solidFill>
              </a:rPr>
              <a:t>HTML</a:t>
            </a:r>
            <a:r>
              <a:rPr lang="zh-CN" altLang="en-US" sz="2000" smtClean="0">
                <a:solidFill>
                  <a:srgbClr val="FF3300"/>
                </a:solidFill>
              </a:rPr>
              <a:t>元素</a:t>
            </a:r>
          </a:p>
          <a:p>
            <a:pPr eaLnBrk="1" hangingPunct="1">
              <a:buFont typeface="Wingdings" pitchFamily="2" charset="2"/>
              <a:buNone/>
            </a:pPr>
            <a:r>
              <a:rPr lang="zh-CN" altLang="en-US" sz="2000" smtClean="0">
                <a:solidFill>
                  <a:srgbClr val="FF3300"/>
                </a:solidFill>
              </a:rPr>
              <a:t>通过网页元素的</a:t>
            </a:r>
            <a:r>
              <a:rPr lang="en-US" altLang="zh-CN" sz="2000" smtClean="0">
                <a:solidFill>
                  <a:srgbClr val="FF3300"/>
                </a:solidFill>
              </a:rPr>
              <a:t>ID</a:t>
            </a:r>
            <a:r>
              <a:rPr lang="zh-CN" altLang="en-US" sz="2000" smtClean="0">
                <a:solidFill>
                  <a:srgbClr val="FF3300"/>
                </a:solidFill>
              </a:rPr>
              <a:t>来指定。</a:t>
            </a:r>
          </a:p>
        </p:txBody>
      </p:sp>
      <p:sp>
        <p:nvSpPr>
          <p:cNvPr id="86020" name="Rectangle 4"/>
          <p:cNvSpPr>
            <a:spLocks noChangeArrowheads="1"/>
          </p:cNvSpPr>
          <p:nvPr/>
        </p:nvSpPr>
        <p:spPr bwMode="auto">
          <a:xfrm>
            <a:off x="457200" y="2514600"/>
            <a:ext cx="52578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&lt;html&gt;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&lt;head&gt;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&lt;title&gt;</a:t>
            </a:r>
            <a:r>
              <a:rPr lang="zh-CN" altLang="en-US" sz="1000">
                <a:solidFill>
                  <a:schemeClr val="tx1"/>
                </a:solidFill>
                <a:latin typeface="Verdana" pitchFamily="34" charset="0"/>
                <a:ea typeface="宋体" pitchFamily="2" charset="-122"/>
              </a:rPr>
              <a:t>获取网页元素的方法</a:t>
            </a:r>
            <a:r>
              <a:rPr lang="en-US" altLang="zh-CN" sz="1000">
                <a:solidFill>
                  <a:schemeClr val="tx1"/>
                </a:solidFill>
                <a:latin typeface="Verdana" pitchFamily="34" charset="0"/>
                <a:ea typeface="宋体" pitchFamily="2" charset="-122"/>
              </a:rPr>
              <a:t>&lt;/title&gt;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&lt;script language="javascript"&gt;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function f1()</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document.getElementById(</a:t>
            </a:r>
            <a:r>
              <a:rPr lang="en-US" altLang="zh-CN" sz="1000">
                <a:solidFill>
                  <a:schemeClr val="tx1"/>
                </a:solidFill>
                <a:ea typeface="宋体" pitchFamily="2" charset="-122"/>
              </a:rPr>
              <a:t>‘</a:t>
            </a:r>
            <a:r>
              <a:rPr lang="en-US" altLang="zh-CN" sz="1000">
                <a:solidFill>
                  <a:schemeClr val="tx1"/>
                </a:solidFill>
                <a:latin typeface="Verdana" pitchFamily="34" charset="0"/>
                <a:ea typeface="宋体" pitchFamily="2" charset="-122"/>
              </a:rPr>
              <a:t>mytext').value = '1';</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function f2()</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document.getElementById(</a:t>
            </a:r>
            <a:r>
              <a:rPr lang="en-US" altLang="zh-CN" sz="1000">
                <a:solidFill>
                  <a:schemeClr val="tx1"/>
                </a:solidFill>
                <a:ea typeface="宋体" pitchFamily="2" charset="-122"/>
              </a:rPr>
              <a:t>‘</a:t>
            </a:r>
            <a:r>
              <a:rPr lang="en-US" altLang="zh-CN" sz="1000">
                <a:solidFill>
                  <a:schemeClr val="tx1"/>
                </a:solidFill>
                <a:latin typeface="Verdana" pitchFamily="34" charset="0"/>
                <a:ea typeface="宋体" pitchFamily="2" charset="-122"/>
              </a:rPr>
              <a:t>mytext').value = '2';</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&lt;/script&gt;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&lt;/head&gt;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&lt;body&gt;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&lt;input type="text" id=</a:t>
            </a:r>
            <a:r>
              <a:rPr lang="en-US" altLang="zh-CN" sz="1000">
                <a:solidFill>
                  <a:schemeClr val="tx1"/>
                </a:solidFill>
                <a:ea typeface="宋体" pitchFamily="2" charset="-122"/>
              </a:rPr>
              <a:t>“</a:t>
            </a:r>
            <a:r>
              <a:rPr lang="en-US" altLang="zh-CN" sz="1000">
                <a:solidFill>
                  <a:schemeClr val="tx1"/>
                </a:solidFill>
                <a:latin typeface="Verdana" pitchFamily="34" charset="0"/>
                <a:ea typeface="宋体" pitchFamily="2" charset="-122"/>
              </a:rPr>
              <a:t>mytext" name="text"/&gt;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&lt;a href="javascript:f1()"&gt;</a:t>
            </a:r>
            <a:r>
              <a:rPr lang="zh-CN" altLang="en-US" sz="1000">
                <a:solidFill>
                  <a:schemeClr val="tx1"/>
                </a:solidFill>
                <a:latin typeface="Verdana" pitchFamily="34" charset="0"/>
                <a:ea typeface="宋体" pitchFamily="2" charset="-122"/>
              </a:rPr>
              <a:t>文本框显示</a:t>
            </a:r>
            <a:r>
              <a:rPr lang="en-US" altLang="zh-CN" sz="1000">
                <a:solidFill>
                  <a:schemeClr val="tx1"/>
                </a:solidFill>
                <a:latin typeface="Verdana" pitchFamily="34" charset="0"/>
                <a:ea typeface="宋体" pitchFamily="2" charset="-122"/>
              </a:rPr>
              <a:t>1&lt;/a&gt;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&lt;a href="javascript:f2()"&gt;</a:t>
            </a:r>
            <a:r>
              <a:rPr lang="zh-CN" altLang="en-US" sz="1000">
                <a:solidFill>
                  <a:schemeClr val="tx1"/>
                </a:solidFill>
                <a:latin typeface="Verdana" pitchFamily="34" charset="0"/>
                <a:ea typeface="宋体" pitchFamily="2" charset="-122"/>
              </a:rPr>
              <a:t>文本框显示</a:t>
            </a:r>
            <a:r>
              <a:rPr lang="en-US" altLang="zh-CN" sz="1000">
                <a:solidFill>
                  <a:schemeClr val="tx1"/>
                </a:solidFill>
                <a:latin typeface="Verdana" pitchFamily="34" charset="0"/>
                <a:ea typeface="宋体" pitchFamily="2" charset="-122"/>
              </a:rPr>
              <a:t>2&lt;/a&gt;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	&lt;/body&gt;</a:t>
            </a:r>
          </a:p>
          <a:p>
            <a:pPr marL="469900" indent="-469900">
              <a:spcBef>
                <a:spcPct val="20000"/>
              </a:spcBef>
              <a:buClr>
                <a:schemeClr val="accent2"/>
              </a:buClr>
              <a:buFont typeface="Wingdings" pitchFamily="2" charset="2"/>
              <a:buNone/>
            </a:pPr>
            <a:r>
              <a:rPr lang="en-US" altLang="zh-CN" sz="1000">
                <a:solidFill>
                  <a:schemeClr val="tx1"/>
                </a:solidFill>
                <a:latin typeface="Verdana" pitchFamily="34" charset="0"/>
                <a:ea typeface="宋体" pitchFamily="2" charset="-122"/>
              </a:rPr>
              <a:t>&lt;/html&gt;</a:t>
            </a:r>
          </a:p>
        </p:txBody>
      </p:sp>
      <p:pic>
        <p:nvPicPr>
          <p:cNvPr id="86021" name="Picture 5" descr="%$DBNI[KAVK}1Q`LHCTQ%CJ"/>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67400" y="2514600"/>
            <a:ext cx="260985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264669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getElementsByTagName()</a:t>
            </a:r>
            <a:r>
              <a:rPr lang="zh-CN" altLang="en-US" smtClean="0"/>
              <a:t>方法</a:t>
            </a:r>
          </a:p>
        </p:txBody>
      </p:sp>
      <p:sp>
        <p:nvSpPr>
          <p:cNvPr id="87043" name="Rectangle 3"/>
          <p:cNvSpPr>
            <a:spLocks noGrp="1" noChangeArrowheads="1"/>
          </p:cNvSpPr>
          <p:nvPr>
            <p:ph type="body" idx="1"/>
          </p:nvPr>
        </p:nvSpPr>
        <p:spPr>
          <a:xfrm>
            <a:off x="566738" y="1752600"/>
            <a:ext cx="8196262" cy="4267200"/>
          </a:xfrm>
        </p:spPr>
        <p:txBody>
          <a:bodyPr/>
          <a:lstStyle/>
          <a:p>
            <a:pPr eaLnBrk="1" hangingPunct="1"/>
            <a:r>
              <a:rPr lang="en-US" altLang="zh-CN" sz="1600" smtClean="0"/>
              <a:t>document.</a:t>
            </a:r>
            <a:r>
              <a:rPr lang="en-US" altLang="zh-CN" sz="1600" smtClean="0">
                <a:solidFill>
                  <a:srgbClr val="FF3300"/>
                </a:solidFill>
              </a:rPr>
              <a:t>getElementsByTagName</a:t>
            </a:r>
            <a:r>
              <a:rPr lang="en-US" altLang="zh-CN" sz="1600" smtClean="0"/>
              <a:t>("</a:t>
            </a:r>
            <a:r>
              <a:rPr lang="zh-CN" altLang="en-US" sz="1600" smtClean="0"/>
              <a:t>标记名称</a:t>
            </a:r>
            <a:r>
              <a:rPr lang="en-US" altLang="zh-CN" sz="1600" smtClean="0"/>
              <a:t>")</a:t>
            </a:r>
          </a:p>
          <a:p>
            <a:pPr eaLnBrk="1" hangingPunct="1"/>
            <a:r>
              <a:rPr lang="en-US" altLang="zh-CN" sz="1600" smtClean="0"/>
              <a:t>document.getElementById('ID').</a:t>
            </a:r>
            <a:r>
              <a:rPr lang="en-US" altLang="zh-CN" sz="1600" smtClean="0">
                <a:solidFill>
                  <a:srgbClr val="FF3300"/>
                </a:solidFill>
              </a:rPr>
              <a:t>getElementsByTagName</a:t>
            </a:r>
            <a:r>
              <a:rPr lang="en-US" altLang="zh-CN" sz="1600" smtClean="0"/>
              <a:t>("</a:t>
            </a:r>
            <a:r>
              <a:rPr lang="zh-CN" altLang="en-US" sz="1600" smtClean="0"/>
              <a:t>标记名称</a:t>
            </a:r>
            <a:r>
              <a:rPr lang="en-US" altLang="zh-CN" sz="1600" smtClean="0"/>
              <a:t>")</a:t>
            </a:r>
          </a:p>
          <a:p>
            <a:pPr eaLnBrk="1" hangingPunct="1"/>
            <a:r>
              <a:rPr lang="zh-CN" altLang="en-US" sz="1600" smtClean="0"/>
              <a:t>上面两种方法返回值是一个</a:t>
            </a:r>
            <a:r>
              <a:rPr lang="zh-CN" altLang="en-US" sz="1600" smtClean="0">
                <a:solidFill>
                  <a:srgbClr val="FF3300"/>
                </a:solidFill>
              </a:rPr>
              <a:t>控件列表</a:t>
            </a:r>
            <a:r>
              <a:rPr lang="zh-CN" altLang="en-US" sz="1600" smtClean="0"/>
              <a:t>，列表中的具体控件需要使用循环来逐个访问。</a:t>
            </a:r>
          </a:p>
          <a:p>
            <a:pPr eaLnBrk="1" hangingPunct="1"/>
            <a:endParaRPr lang="en-US" altLang="zh-CN" sz="1600" smtClean="0"/>
          </a:p>
        </p:txBody>
      </p:sp>
      <p:sp>
        <p:nvSpPr>
          <p:cNvPr id="87044" name="Text Box 4"/>
          <p:cNvSpPr txBox="1">
            <a:spLocks noChangeArrowheads="1"/>
          </p:cNvSpPr>
          <p:nvPr/>
        </p:nvSpPr>
        <p:spPr bwMode="auto">
          <a:xfrm>
            <a:off x="304800" y="2617788"/>
            <a:ext cx="8153400" cy="392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r>
              <a:rPr lang="en-US" altLang="zh-CN" sz="1400"/>
              <a:t>              &lt;html&gt;</a:t>
            </a:r>
          </a:p>
          <a:p>
            <a:pPr eaLnBrk="1" hangingPunct="1"/>
            <a:r>
              <a:rPr lang="en-US" altLang="zh-CN" sz="1400"/>
              <a:t>    	&lt;head&gt;</a:t>
            </a:r>
          </a:p>
          <a:p>
            <a:pPr eaLnBrk="1" hangingPunct="1"/>
            <a:r>
              <a:rPr lang="en-US" altLang="zh-CN" sz="1400"/>
              <a:t>      	    &lt;title&gt;DOM&lt;/title&gt;</a:t>
            </a:r>
          </a:p>
          <a:p>
            <a:pPr eaLnBrk="1" hangingPunct="1"/>
            <a:r>
              <a:rPr lang="en-US" altLang="zh-CN" sz="1400"/>
              <a:t>    	&lt;/head&gt;</a:t>
            </a:r>
          </a:p>
          <a:p>
            <a:pPr eaLnBrk="1" hangingPunct="1"/>
            <a:r>
              <a:rPr lang="en-US" altLang="zh-CN" sz="1400"/>
              <a:t>	&lt;body&gt;</a:t>
            </a:r>
          </a:p>
          <a:p>
            <a:pPr eaLnBrk="1" hangingPunct="1"/>
            <a:r>
              <a:rPr lang="en-US" altLang="zh-CN" sz="1400"/>
              <a:t>	    &lt;form id="form1"&gt;</a:t>
            </a:r>
          </a:p>
          <a:p>
            <a:pPr eaLnBrk="1" hangingPunct="1"/>
            <a:r>
              <a:rPr lang="en-US" altLang="zh-CN" sz="1400"/>
              <a:t>	        &lt;</a:t>
            </a:r>
            <a:r>
              <a:rPr lang="en-US" altLang="zh-CN" sz="1400">
                <a:solidFill>
                  <a:srgbClr val="FF3300"/>
                </a:solidFill>
              </a:rPr>
              <a:t>input</a:t>
            </a:r>
            <a:r>
              <a:rPr lang="en-US" altLang="zh-CN" sz="1400">
                <a:solidFill>
                  <a:srgbClr val="33CC33"/>
                </a:solidFill>
              </a:rPr>
              <a:t> </a:t>
            </a:r>
            <a:r>
              <a:rPr lang="en-US" altLang="zh-CN" sz="1400"/>
              <a:t>name="t1" type="text" value="1"&gt;</a:t>
            </a:r>
          </a:p>
          <a:p>
            <a:pPr eaLnBrk="1" hangingPunct="1"/>
            <a:r>
              <a:rPr lang="en-US" altLang="zh-CN" sz="1400"/>
              <a:t>    	        &lt;</a:t>
            </a:r>
            <a:r>
              <a:rPr lang="en-US" altLang="zh-CN" sz="1400">
                <a:solidFill>
                  <a:srgbClr val="FF3300"/>
                </a:solidFill>
              </a:rPr>
              <a:t>input</a:t>
            </a:r>
            <a:r>
              <a:rPr lang="en-US" altLang="zh-CN" sz="1400"/>
              <a:t> name="t2" type="text" value="2"&gt;</a:t>
            </a:r>
          </a:p>
          <a:p>
            <a:pPr eaLnBrk="1" hangingPunct="1"/>
            <a:r>
              <a:rPr lang="en-US" altLang="zh-CN" sz="1400"/>
              <a:t>	    &lt;/form&gt;</a:t>
            </a:r>
          </a:p>
          <a:p>
            <a:pPr eaLnBrk="1" hangingPunct="1"/>
            <a:r>
              <a:rPr lang="en-US" altLang="zh-CN" sz="1400"/>
              <a:t>    	    &lt;script language="javascript"&gt;</a:t>
            </a:r>
          </a:p>
          <a:p>
            <a:pPr eaLnBrk="1" hangingPunct="1"/>
            <a:r>
              <a:rPr lang="en-US" altLang="zh-CN" sz="1400"/>
              <a:t>	        var a = document.getElementsByTagName("</a:t>
            </a:r>
            <a:r>
              <a:rPr lang="en-US" altLang="zh-CN" sz="1400">
                <a:solidFill>
                  <a:srgbClr val="FF3300"/>
                </a:solidFill>
              </a:rPr>
              <a:t>input</a:t>
            </a:r>
            <a:r>
              <a:rPr lang="en-US" altLang="zh-CN" sz="1400"/>
              <a:t>");</a:t>
            </a:r>
          </a:p>
          <a:p>
            <a:pPr eaLnBrk="1" hangingPunct="1"/>
            <a:r>
              <a:rPr lang="en-US" altLang="zh-CN" sz="1400"/>
              <a:t>  	        var string = "";			</a:t>
            </a:r>
          </a:p>
          <a:p>
            <a:pPr eaLnBrk="1" hangingPunct="1"/>
            <a:r>
              <a:rPr lang="en-US" altLang="zh-CN" sz="1400"/>
              <a:t>                                  for (var i=0;i&lt;a.length;i++)</a:t>
            </a:r>
          </a:p>
          <a:p>
            <a:pPr eaLnBrk="1" hangingPunct="1"/>
            <a:r>
              <a:rPr lang="en-US" altLang="zh-CN" sz="1400"/>
              <a:t>	            string +=a[i].value;</a:t>
            </a:r>
          </a:p>
          <a:p>
            <a:pPr eaLnBrk="1" hangingPunct="1"/>
            <a:r>
              <a:rPr lang="en-US" altLang="zh-CN" sz="1400"/>
              <a:t>	            alert(string);</a:t>
            </a:r>
          </a:p>
          <a:p>
            <a:pPr eaLnBrk="1" hangingPunct="1"/>
            <a:r>
              <a:rPr lang="en-US" altLang="zh-CN" sz="1400"/>
              <a:t>	    &lt;/script&gt;</a:t>
            </a:r>
          </a:p>
          <a:p>
            <a:pPr eaLnBrk="1" hangingPunct="1"/>
            <a:r>
              <a:rPr lang="en-US" altLang="zh-CN" sz="1400"/>
              <a:t>	&lt;/body&gt;</a:t>
            </a:r>
          </a:p>
          <a:p>
            <a:pPr eaLnBrk="1" hangingPunct="1"/>
            <a:r>
              <a:rPr lang="en-US" altLang="zh-CN" sz="1400"/>
              <a:t>               &lt;/html&gt;</a:t>
            </a:r>
          </a:p>
        </p:txBody>
      </p:sp>
    </p:spTree>
    <p:extLst>
      <p:ext uri="{BB962C8B-B14F-4D97-AF65-F5344CB8AC3E}">
        <p14:creationId xmlns="" xmlns:p14="http://schemas.microsoft.com/office/powerpoint/2010/main" val="3920918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第二种方法</a:t>
            </a:r>
          </a:p>
        </p:txBody>
      </p:sp>
      <p:sp>
        <p:nvSpPr>
          <p:cNvPr id="88067" name="Text Box 5"/>
          <p:cNvSpPr txBox="1">
            <a:spLocks noChangeArrowheads="1"/>
          </p:cNvSpPr>
          <p:nvPr/>
        </p:nvSpPr>
        <p:spPr bwMode="auto">
          <a:xfrm>
            <a:off x="381000" y="1752600"/>
            <a:ext cx="8153400" cy="424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r>
              <a:rPr lang="en-US" altLang="zh-CN" sz="1400"/>
              <a:t>              &lt;html&gt;</a:t>
            </a:r>
          </a:p>
          <a:p>
            <a:pPr eaLnBrk="1" hangingPunct="1"/>
            <a:r>
              <a:rPr lang="en-US" altLang="zh-CN" sz="1400"/>
              <a:t>    	&lt;head&gt;</a:t>
            </a:r>
          </a:p>
          <a:p>
            <a:pPr eaLnBrk="1" hangingPunct="1"/>
            <a:r>
              <a:rPr lang="en-US" altLang="zh-CN" sz="1400"/>
              <a:t>      	    &lt;title&gt;DOM&lt;/title&gt;</a:t>
            </a:r>
          </a:p>
          <a:p>
            <a:pPr eaLnBrk="1" hangingPunct="1"/>
            <a:r>
              <a:rPr lang="en-US" altLang="zh-CN" sz="1400"/>
              <a:t>    	&lt;/head&gt;</a:t>
            </a:r>
          </a:p>
          <a:p>
            <a:pPr eaLnBrk="1" hangingPunct="1"/>
            <a:r>
              <a:rPr lang="en-US" altLang="zh-CN" sz="1400"/>
              <a:t>	&lt;body&gt;</a:t>
            </a:r>
          </a:p>
          <a:p>
            <a:pPr eaLnBrk="1" hangingPunct="1"/>
            <a:r>
              <a:rPr lang="en-US" altLang="zh-CN" sz="1400"/>
              <a:t>	    &lt;form id="</a:t>
            </a:r>
            <a:r>
              <a:rPr lang="en-US" altLang="zh-CN" sz="1400">
                <a:solidFill>
                  <a:srgbClr val="FF3300"/>
                </a:solidFill>
              </a:rPr>
              <a:t>form1</a:t>
            </a:r>
            <a:r>
              <a:rPr lang="en-US" altLang="zh-CN" sz="1400"/>
              <a:t>"&gt;</a:t>
            </a:r>
          </a:p>
          <a:p>
            <a:pPr eaLnBrk="1" hangingPunct="1"/>
            <a:r>
              <a:rPr lang="en-US" altLang="zh-CN" sz="1400"/>
              <a:t>	        &lt;</a:t>
            </a:r>
            <a:r>
              <a:rPr lang="en-US" altLang="zh-CN" sz="1400">
                <a:solidFill>
                  <a:srgbClr val="33CC33"/>
                </a:solidFill>
              </a:rPr>
              <a:t>input </a:t>
            </a:r>
            <a:r>
              <a:rPr lang="en-US" altLang="zh-CN" sz="1400"/>
              <a:t>name="t1" type="text" value="1"&gt;</a:t>
            </a:r>
          </a:p>
          <a:p>
            <a:pPr eaLnBrk="1" hangingPunct="1"/>
            <a:r>
              <a:rPr lang="en-US" altLang="zh-CN" sz="1400"/>
              <a:t>    	        &lt;</a:t>
            </a:r>
            <a:r>
              <a:rPr lang="en-US" altLang="zh-CN" sz="1400">
                <a:solidFill>
                  <a:srgbClr val="33CC33"/>
                </a:solidFill>
              </a:rPr>
              <a:t>input</a:t>
            </a:r>
            <a:r>
              <a:rPr lang="en-US" altLang="zh-CN" sz="1400"/>
              <a:t> name="t2" type="text" value="2"&gt;</a:t>
            </a:r>
          </a:p>
          <a:p>
            <a:pPr eaLnBrk="1" hangingPunct="1"/>
            <a:r>
              <a:rPr lang="en-US" altLang="zh-CN" sz="1400"/>
              <a:t>	    &lt;/form&gt;</a:t>
            </a:r>
          </a:p>
          <a:p>
            <a:pPr eaLnBrk="1" hangingPunct="1"/>
            <a:r>
              <a:rPr lang="en-US" altLang="zh-CN" sz="1400"/>
              <a:t>    	    &lt;script language="javascript"&gt;</a:t>
            </a:r>
          </a:p>
          <a:p>
            <a:pPr eaLnBrk="1" hangingPunct="1"/>
            <a:r>
              <a:rPr lang="en-US" altLang="zh-CN" sz="1400"/>
              <a:t>	        var a = document.getElementById('</a:t>
            </a:r>
            <a:r>
              <a:rPr lang="en-US" altLang="zh-CN" sz="1400">
                <a:solidFill>
                  <a:srgbClr val="FF3300"/>
                </a:solidFill>
              </a:rPr>
              <a:t>form1</a:t>
            </a:r>
            <a:r>
              <a:rPr lang="en-US" altLang="zh-CN" sz="1400"/>
              <a:t>').getElementsByTagName("</a:t>
            </a:r>
            <a:r>
              <a:rPr lang="en-US" altLang="zh-CN" sz="1400">
                <a:solidFill>
                  <a:srgbClr val="33CC33"/>
                </a:solidFill>
              </a:rPr>
              <a:t>input</a:t>
            </a:r>
            <a:r>
              <a:rPr lang="en-US" altLang="zh-CN" sz="1400"/>
              <a:t>");</a:t>
            </a:r>
          </a:p>
          <a:p>
            <a:pPr eaLnBrk="1" hangingPunct="1"/>
            <a:r>
              <a:rPr lang="en-US" altLang="zh-CN" sz="1400"/>
              <a:t>  	        var string = "";			</a:t>
            </a:r>
          </a:p>
          <a:p>
            <a:pPr eaLnBrk="1" hangingPunct="1"/>
            <a:r>
              <a:rPr lang="en-US" altLang="zh-CN" sz="1400"/>
              <a:t>                                  for (var i=0;i&lt;a.length;i++)</a:t>
            </a:r>
          </a:p>
          <a:p>
            <a:pPr eaLnBrk="1" hangingPunct="1"/>
            <a:r>
              <a:rPr lang="en-US" altLang="zh-CN" sz="1400"/>
              <a:t>	            string +=a[i].value;</a:t>
            </a:r>
          </a:p>
          <a:p>
            <a:pPr eaLnBrk="1" hangingPunct="1"/>
            <a:r>
              <a:rPr lang="en-US" altLang="zh-CN" sz="1400"/>
              <a:t>	            alert(string);</a:t>
            </a:r>
          </a:p>
          <a:p>
            <a:pPr eaLnBrk="1" hangingPunct="1"/>
            <a:r>
              <a:rPr lang="en-US" altLang="zh-CN" sz="1400"/>
              <a:t>	    &lt;/script&gt;</a:t>
            </a:r>
          </a:p>
          <a:p>
            <a:pPr eaLnBrk="1" hangingPunct="1"/>
            <a:r>
              <a:rPr lang="en-US" altLang="zh-CN" sz="1400"/>
              <a:t>	&lt;/body&gt;</a:t>
            </a:r>
          </a:p>
          <a:p>
            <a:pPr eaLnBrk="1" hangingPunct="1"/>
            <a:r>
              <a:rPr lang="en-US" altLang="zh-CN" sz="1400"/>
              <a:t>               &lt;/html&gt;</a:t>
            </a:r>
          </a:p>
          <a:p>
            <a:pPr eaLnBrk="1" hangingPunct="1">
              <a:spcBef>
                <a:spcPct val="50000"/>
              </a:spcBef>
            </a:pPr>
            <a:endParaRPr lang="en-US" altLang="zh-CN" sz="1400"/>
          </a:p>
        </p:txBody>
      </p:sp>
      <p:sp>
        <p:nvSpPr>
          <p:cNvPr id="88068" name="AutoShape 6"/>
          <p:cNvSpPr>
            <a:spLocks noChangeArrowheads="1"/>
          </p:cNvSpPr>
          <p:nvPr/>
        </p:nvSpPr>
        <p:spPr bwMode="auto">
          <a:xfrm>
            <a:off x="5791200" y="1752600"/>
            <a:ext cx="3352800" cy="1676400"/>
          </a:xfrm>
          <a:prstGeom prst="wedgeRectCallout">
            <a:avLst>
              <a:gd name="adj1" fmla="val -61931"/>
              <a:gd name="adj2" fmla="val 77366"/>
            </a:avLst>
          </a:prstGeom>
          <a:solidFill>
            <a:schemeClr val="bg1"/>
          </a:solidFill>
          <a:ln w="28575" algn="ctr">
            <a:solidFill>
              <a:schemeClr val="tx1"/>
            </a:solidFill>
            <a:miter lim="800000"/>
            <a:headEnd/>
            <a:tailEnd/>
          </a:ln>
        </p:spPr>
        <p:txBody>
          <a:bodyPr/>
          <a:lstStyle/>
          <a:p>
            <a:pPr algn="ctr"/>
            <a:r>
              <a:rPr lang="en-US" altLang="zh-CN"/>
              <a:t>getElementById</a:t>
            </a:r>
          </a:p>
          <a:p>
            <a:pPr algn="ctr"/>
            <a:r>
              <a:rPr lang="en-US" altLang="zh-CN"/>
              <a:t>getElementsByTagName</a:t>
            </a:r>
          </a:p>
          <a:p>
            <a:pPr algn="ctr"/>
            <a:r>
              <a:rPr lang="zh-CN" altLang="en-US"/>
              <a:t>注意这两个函数的用法</a:t>
            </a:r>
          </a:p>
        </p:txBody>
      </p:sp>
    </p:spTree>
    <p:extLst>
      <p:ext uri="{BB962C8B-B14F-4D97-AF65-F5344CB8AC3E}">
        <p14:creationId xmlns="" xmlns:p14="http://schemas.microsoft.com/office/powerpoint/2010/main" val="2594759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566738" y="1828800"/>
            <a:ext cx="8001000" cy="4191000"/>
          </a:xfrm>
        </p:spPr>
        <p:txBody>
          <a:bodyPr/>
          <a:lstStyle/>
          <a:p>
            <a:pPr eaLnBrk="1" hangingPunct="1">
              <a:lnSpc>
                <a:spcPct val="80000"/>
              </a:lnSpc>
              <a:buFont typeface="Wingdings" pitchFamily="2" charset="2"/>
              <a:buNone/>
            </a:pPr>
            <a:r>
              <a:rPr lang="en-US" altLang="zh-CN" sz="1100" smtClean="0"/>
              <a:t>1</a:t>
            </a:r>
            <a:r>
              <a:rPr lang="zh-CN" altLang="en-US" sz="1100" smtClean="0"/>
              <a:t>、</a:t>
            </a:r>
            <a:r>
              <a:rPr lang="en-US" altLang="zh-CN" sz="1100" smtClean="0"/>
              <a:t>getElementById()</a:t>
            </a:r>
          </a:p>
          <a:p>
            <a:pPr eaLnBrk="1" hangingPunct="1">
              <a:lnSpc>
                <a:spcPct val="80000"/>
              </a:lnSpc>
              <a:buFont typeface="Wingdings" pitchFamily="2" charset="2"/>
              <a:buNone/>
            </a:pPr>
            <a:r>
              <a:rPr lang="zh-CN" altLang="en-US" sz="1100" smtClean="0"/>
              <a:t>　　通过</a:t>
            </a:r>
            <a:r>
              <a:rPr lang="en-US" altLang="zh-CN" sz="1100" smtClean="0"/>
              <a:t>ID</a:t>
            </a:r>
            <a:r>
              <a:rPr lang="zh-CN" altLang="en-US" sz="1100" smtClean="0"/>
              <a:t>来取得元素，所以只能访问设置了</a:t>
            </a:r>
            <a:r>
              <a:rPr lang="en-US" altLang="zh-CN" sz="1100" smtClean="0"/>
              <a:t>ID</a:t>
            </a:r>
            <a:r>
              <a:rPr lang="zh-CN" altLang="en-US" sz="1100" smtClean="0"/>
              <a:t>的元素。比如说有一个</a:t>
            </a:r>
            <a:r>
              <a:rPr lang="en-US" altLang="zh-CN" sz="1100" smtClean="0"/>
              <a:t>DIV</a:t>
            </a:r>
            <a:r>
              <a:rPr lang="zh-CN" altLang="en-US" sz="1100" smtClean="0"/>
              <a:t>的</a:t>
            </a:r>
            <a:r>
              <a:rPr lang="en-US" altLang="zh-CN" sz="1100" smtClean="0"/>
              <a:t>ID</a:t>
            </a:r>
            <a:r>
              <a:rPr lang="zh-CN" altLang="en-US" sz="1100" smtClean="0"/>
              <a:t>为</a:t>
            </a:r>
            <a:r>
              <a:rPr lang="en-US" altLang="zh-CN" sz="1100" smtClean="0"/>
              <a:t>docid</a:t>
            </a:r>
            <a:r>
              <a:rPr lang="zh-CN" altLang="en-US" sz="1100" smtClean="0"/>
              <a:t>：</a:t>
            </a:r>
          </a:p>
          <a:p>
            <a:pPr eaLnBrk="1" hangingPunct="1">
              <a:lnSpc>
                <a:spcPct val="80000"/>
              </a:lnSpc>
              <a:buFont typeface="Wingdings" pitchFamily="2" charset="2"/>
              <a:buNone/>
            </a:pPr>
            <a:r>
              <a:rPr lang="zh-CN" altLang="en-US" sz="1100" smtClean="0"/>
              <a:t>      程序代码</a:t>
            </a:r>
            <a:br>
              <a:rPr lang="zh-CN" altLang="en-US" sz="1100" smtClean="0"/>
            </a:br>
            <a:r>
              <a:rPr lang="en-US" altLang="zh-CN" sz="1100" smtClean="0"/>
              <a:t>&lt;div id="docid"&gt;&lt;/div&gt;</a:t>
            </a:r>
          </a:p>
          <a:p>
            <a:pPr eaLnBrk="1" hangingPunct="1">
              <a:lnSpc>
                <a:spcPct val="80000"/>
              </a:lnSpc>
              <a:buFont typeface="Wingdings" pitchFamily="2" charset="2"/>
              <a:buNone/>
            </a:pPr>
            <a:r>
              <a:rPr lang="en-US" altLang="zh-CN" sz="1100" smtClean="0"/>
              <a:t>      </a:t>
            </a:r>
            <a:r>
              <a:rPr lang="zh-CN" altLang="en-US" sz="1100" smtClean="0"/>
              <a:t>那么就可以用</a:t>
            </a:r>
            <a:r>
              <a:rPr lang="en-US" altLang="zh-CN" sz="1100" smtClean="0"/>
              <a:t>getElementById("docid")</a:t>
            </a:r>
            <a:r>
              <a:rPr lang="zh-CN" altLang="en-US" sz="1100" smtClean="0"/>
              <a:t>来获得这个元素。</a:t>
            </a:r>
          </a:p>
          <a:p>
            <a:pPr eaLnBrk="1" hangingPunct="1">
              <a:lnSpc>
                <a:spcPct val="80000"/>
              </a:lnSpc>
              <a:buFont typeface="Wingdings" pitchFamily="2" charset="2"/>
              <a:buNone/>
            </a:pPr>
            <a:r>
              <a:rPr lang="en-US" altLang="zh-CN" sz="1100" smtClean="0"/>
              <a:t>2</a:t>
            </a:r>
            <a:r>
              <a:rPr lang="zh-CN" altLang="en-US" sz="1100" smtClean="0"/>
              <a:t>、</a:t>
            </a:r>
            <a:r>
              <a:rPr lang="en-US" altLang="zh-CN" sz="1100" smtClean="0"/>
              <a:t>getElementsByName()</a:t>
            </a:r>
          </a:p>
          <a:p>
            <a:pPr eaLnBrk="1" hangingPunct="1">
              <a:lnSpc>
                <a:spcPct val="80000"/>
              </a:lnSpc>
              <a:buFont typeface="Wingdings" pitchFamily="2" charset="2"/>
              <a:buNone/>
            </a:pPr>
            <a:r>
              <a:rPr lang="zh-CN" altLang="en-US" sz="1100" smtClean="0"/>
              <a:t>　　这个是通过</a:t>
            </a:r>
            <a:r>
              <a:rPr lang="en-US" altLang="zh-CN" sz="1100" smtClean="0"/>
              <a:t>NAME</a:t>
            </a:r>
            <a:r>
              <a:rPr lang="zh-CN" altLang="en-US" sz="1100" smtClean="0"/>
              <a:t>来获得元素，注意，这个是</a:t>
            </a:r>
            <a:r>
              <a:rPr lang="en-US" altLang="zh-CN" sz="1100" smtClean="0"/>
              <a:t>GET ELEMENTS</a:t>
            </a:r>
            <a:r>
              <a:rPr lang="zh-CN" altLang="en-US" sz="1100" smtClean="0"/>
              <a:t>，复数</a:t>
            </a:r>
            <a:r>
              <a:rPr lang="en-US" altLang="zh-CN" sz="1100" smtClean="0"/>
              <a:t>ELEMENTS</a:t>
            </a:r>
            <a:r>
              <a:rPr lang="zh-CN" altLang="en-US" sz="1100" smtClean="0"/>
              <a:t>代表获得的不是一个元素，为什么呢？</a:t>
            </a:r>
          </a:p>
          <a:p>
            <a:pPr eaLnBrk="1" hangingPunct="1">
              <a:lnSpc>
                <a:spcPct val="80000"/>
              </a:lnSpc>
              <a:buFont typeface="Wingdings" pitchFamily="2" charset="2"/>
              <a:buNone/>
            </a:pPr>
            <a:r>
              <a:rPr lang="zh-CN" altLang="en-US" sz="1100" smtClean="0"/>
              <a:t>　　因为</a:t>
            </a:r>
            <a:r>
              <a:rPr lang="en-US" altLang="zh-CN" sz="1100" smtClean="0"/>
              <a:t>DOCUMENT</a:t>
            </a:r>
            <a:r>
              <a:rPr lang="zh-CN" altLang="en-US" sz="1100" smtClean="0"/>
              <a:t>中每一个元素的</a:t>
            </a:r>
            <a:r>
              <a:rPr lang="en-US" altLang="zh-CN" sz="1100" smtClean="0"/>
              <a:t>ID</a:t>
            </a:r>
            <a:r>
              <a:rPr lang="zh-CN" altLang="en-US" sz="1100" smtClean="0"/>
              <a:t>是唯一的，但</a:t>
            </a:r>
            <a:r>
              <a:rPr lang="en-US" altLang="zh-CN" sz="1100" smtClean="0"/>
              <a:t>NAME</a:t>
            </a:r>
            <a:r>
              <a:rPr lang="zh-CN" altLang="en-US" sz="1100" smtClean="0"/>
              <a:t>却可以重复。打个比喻就像人的身份证号是唯一的（理论上，虽然</a:t>
            </a:r>
          </a:p>
          <a:p>
            <a:pPr eaLnBrk="1" hangingPunct="1">
              <a:lnSpc>
                <a:spcPct val="80000"/>
              </a:lnSpc>
              <a:buFont typeface="Wingdings" pitchFamily="2" charset="2"/>
              <a:buNone/>
            </a:pPr>
            <a:r>
              <a:rPr lang="zh-CN" altLang="en-US" sz="1100" smtClean="0"/>
              <a:t>      现实中有复），但名字重复的却很多。如果一个文档中有两个以上的标签</a:t>
            </a:r>
            <a:r>
              <a:rPr lang="en-US" altLang="zh-CN" sz="1100" smtClean="0"/>
              <a:t>NAME</a:t>
            </a:r>
            <a:r>
              <a:rPr lang="zh-CN" altLang="en-US" sz="1100" smtClean="0"/>
              <a:t>相同，那么</a:t>
            </a:r>
            <a:r>
              <a:rPr lang="en-US" altLang="zh-CN" sz="1100" smtClean="0"/>
              <a:t>getElementsByName()</a:t>
            </a:r>
            <a:r>
              <a:rPr lang="zh-CN" altLang="en-US" sz="1100" smtClean="0"/>
              <a:t>就可</a:t>
            </a:r>
          </a:p>
          <a:p>
            <a:pPr eaLnBrk="1" hangingPunct="1">
              <a:lnSpc>
                <a:spcPct val="80000"/>
              </a:lnSpc>
              <a:buFont typeface="Wingdings" pitchFamily="2" charset="2"/>
              <a:buNone/>
            </a:pPr>
            <a:r>
              <a:rPr lang="zh-CN" altLang="en-US" sz="1100" smtClean="0"/>
              <a:t>      以取得这些元素组成一个数组。</a:t>
            </a:r>
          </a:p>
          <a:p>
            <a:pPr eaLnBrk="1" hangingPunct="1">
              <a:lnSpc>
                <a:spcPct val="80000"/>
              </a:lnSpc>
              <a:buFont typeface="Wingdings" pitchFamily="2" charset="2"/>
              <a:buNone/>
            </a:pPr>
            <a:r>
              <a:rPr lang="zh-CN" altLang="en-US" sz="1100" smtClean="0"/>
              <a:t>　　比如有两个</a:t>
            </a:r>
            <a:r>
              <a:rPr lang="en-US" altLang="zh-CN" sz="1100" smtClean="0"/>
              <a:t>DIV</a:t>
            </a:r>
            <a:r>
              <a:rPr lang="zh-CN" altLang="en-US" sz="1100" smtClean="0"/>
              <a:t>：</a:t>
            </a:r>
            <a:br>
              <a:rPr lang="zh-CN" altLang="en-US" sz="1100" smtClean="0"/>
            </a:br>
            <a:r>
              <a:rPr lang="zh-CN" altLang="en-US" sz="1100" smtClean="0"/>
              <a:t>程序代码</a:t>
            </a:r>
            <a:br>
              <a:rPr lang="zh-CN" altLang="en-US" sz="1100" smtClean="0"/>
            </a:br>
            <a:r>
              <a:rPr lang="en-US" altLang="zh-CN" sz="1100" smtClean="0"/>
              <a:t>&lt;div name="docname" id="docid1"&gt;&lt;/div&gt;</a:t>
            </a:r>
            <a:br>
              <a:rPr lang="en-US" altLang="zh-CN" sz="1100" smtClean="0"/>
            </a:br>
            <a:r>
              <a:rPr lang="en-US" altLang="zh-CN" sz="1100" smtClean="0"/>
              <a:t>&lt;div name="docname" id="docid2"&gt;&lt;/div&gt;</a:t>
            </a:r>
          </a:p>
          <a:p>
            <a:pPr eaLnBrk="1" hangingPunct="1">
              <a:lnSpc>
                <a:spcPct val="80000"/>
              </a:lnSpc>
              <a:buFont typeface="Wingdings" pitchFamily="2" charset="2"/>
              <a:buNone/>
            </a:pPr>
            <a:r>
              <a:rPr lang="en-US" altLang="zh-CN" sz="1100" smtClean="0"/>
              <a:t>      </a:t>
            </a:r>
            <a:r>
              <a:rPr lang="zh-CN" altLang="en-US" sz="1100" smtClean="0"/>
              <a:t>那么可以用</a:t>
            </a:r>
            <a:r>
              <a:rPr lang="en-US" altLang="zh-CN" sz="1100" smtClean="0"/>
              <a:t>getElementsByName(</a:t>
            </a:r>
            <a:r>
              <a:rPr lang="en-US" altLang="zh-CN" sz="1100" smtClean="0">
                <a:latin typeface="Arial" charset="0"/>
              </a:rPr>
              <a:t>“</a:t>
            </a:r>
            <a:r>
              <a:rPr lang="en-US" altLang="zh-CN" sz="1100" smtClean="0"/>
              <a:t>docname</a:t>
            </a:r>
            <a:r>
              <a:rPr lang="en-US" altLang="zh-CN" sz="1100" smtClean="0">
                <a:latin typeface="Arial" charset="0"/>
              </a:rPr>
              <a:t>”</a:t>
            </a:r>
            <a:r>
              <a:rPr lang="en-US" altLang="zh-CN" sz="1100" smtClean="0"/>
              <a:t>)</a:t>
            </a:r>
            <a:r>
              <a:rPr lang="zh-CN" altLang="en-US" sz="1100" smtClean="0"/>
              <a:t>获得这两个</a:t>
            </a:r>
            <a:r>
              <a:rPr lang="en-US" altLang="zh-CN" sz="1100" smtClean="0"/>
              <a:t>DIV</a:t>
            </a:r>
            <a:r>
              <a:rPr lang="zh-CN" altLang="en-US" sz="1100" smtClean="0"/>
              <a:t>，用</a:t>
            </a:r>
            <a:r>
              <a:rPr lang="en-US" altLang="zh-CN" sz="1100" smtClean="0"/>
              <a:t>getElementsByName(</a:t>
            </a:r>
            <a:r>
              <a:rPr lang="en-US" altLang="zh-CN" sz="1100" smtClean="0">
                <a:latin typeface="Arial" charset="0"/>
              </a:rPr>
              <a:t>“</a:t>
            </a:r>
            <a:r>
              <a:rPr lang="en-US" altLang="zh-CN" sz="1100" smtClean="0"/>
              <a:t>docname</a:t>
            </a:r>
            <a:r>
              <a:rPr lang="en-US" altLang="zh-CN" sz="1100" smtClean="0">
                <a:latin typeface="Arial" charset="0"/>
              </a:rPr>
              <a:t>”</a:t>
            </a:r>
            <a:r>
              <a:rPr lang="en-US" altLang="zh-CN" sz="1100" smtClean="0"/>
              <a:t>)[0]</a:t>
            </a:r>
            <a:r>
              <a:rPr lang="zh-CN" altLang="en-US" sz="1100" smtClean="0"/>
              <a:t>访问第一</a:t>
            </a:r>
          </a:p>
          <a:p>
            <a:pPr eaLnBrk="1" hangingPunct="1">
              <a:lnSpc>
                <a:spcPct val="80000"/>
              </a:lnSpc>
              <a:buFont typeface="Wingdings" pitchFamily="2" charset="2"/>
              <a:buNone/>
            </a:pPr>
            <a:r>
              <a:rPr lang="zh-CN" altLang="en-US" sz="1100" smtClean="0"/>
              <a:t>      个</a:t>
            </a:r>
            <a:r>
              <a:rPr lang="en-US" altLang="zh-CN" sz="1100" smtClean="0"/>
              <a:t>DIV</a:t>
            </a:r>
            <a:r>
              <a:rPr lang="zh-CN" altLang="en-US" sz="1100" smtClean="0"/>
              <a:t>，</a:t>
            </a:r>
            <a:r>
              <a:rPr lang="en-US" altLang="zh-CN" sz="1100" smtClean="0"/>
              <a:t>getElementsByName("docname")[1]</a:t>
            </a:r>
            <a:r>
              <a:rPr lang="zh-CN" altLang="en-US" sz="1100" smtClean="0"/>
              <a:t>访问第二个</a:t>
            </a:r>
            <a:r>
              <a:rPr lang="en-US" altLang="zh-CN" sz="1100" smtClean="0"/>
              <a:t>DIV</a:t>
            </a:r>
            <a:r>
              <a:rPr lang="zh-CN" altLang="en-US" sz="1100" smtClean="0"/>
              <a:t>。</a:t>
            </a:r>
          </a:p>
          <a:p>
            <a:pPr eaLnBrk="1" hangingPunct="1">
              <a:lnSpc>
                <a:spcPct val="80000"/>
              </a:lnSpc>
              <a:buFont typeface="Wingdings" pitchFamily="2" charset="2"/>
              <a:buNone/>
            </a:pPr>
            <a:r>
              <a:rPr lang="en-US" altLang="zh-CN" sz="1100" smtClean="0"/>
              <a:t>3</a:t>
            </a:r>
            <a:r>
              <a:rPr lang="zh-CN" altLang="en-US" sz="1100" smtClean="0"/>
              <a:t>、</a:t>
            </a:r>
            <a:r>
              <a:rPr lang="en-US" altLang="zh-CN" sz="1100" smtClean="0"/>
              <a:t>getElementsByTagName()</a:t>
            </a:r>
          </a:p>
          <a:p>
            <a:pPr eaLnBrk="1" hangingPunct="1">
              <a:lnSpc>
                <a:spcPct val="80000"/>
              </a:lnSpc>
              <a:buFont typeface="Wingdings" pitchFamily="2" charset="2"/>
              <a:buNone/>
            </a:pPr>
            <a:r>
              <a:rPr lang="zh-CN" altLang="en-US" sz="1100" smtClean="0"/>
              <a:t>　　这个呢就是通过</a:t>
            </a:r>
            <a:r>
              <a:rPr lang="en-US" altLang="zh-CN" sz="1100" smtClean="0"/>
              <a:t>TAGNAME</a:t>
            </a:r>
            <a:r>
              <a:rPr lang="zh-CN" altLang="en-US" sz="1100" smtClean="0"/>
              <a:t>（标签名称）来获得元素，一个</a:t>
            </a:r>
            <a:r>
              <a:rPr lang="en-US" altLang="zh-CN" sz="1100" smtClean="0"/>
              <a:t>DOCUMENT</a:t>
            </a:r>
            <a:r>
              <a:rPr lang="zh-CN" altLang="en-US" sz="1100" smtClean="0"/>
              <a:t>中当然会有相同的标签，所以这个方法也是取得一</a:t>
            </a:r>
          </a:p>
          <a:p>
            <a:pPr eaLnBrk="1" hangingPunct="1">
              <a:lnSpc>
                <a:spcPct val="80000"/>
              </a:lnSpc>
              <a:buFont typeface="Wingdings" pitchFamily="2" charset="2"/>
              <a:buNone/>
            </a:pPr>
            <a:r>
              <a:rPr lang="zh-CN" altLang="en-US" sz="1100" smtClean="0"/>
              <a:t>      个数组。下面这个例子有两个</a:t>
            </a:r>
            <a:r>
              <a:rPr lang="en-US" altLang="zh-CN" sz="1100" smtClean="0"/>
              <a:t>DIV</a:t>
            </a:r>
            <a:r>
              <a:rPr lang="zh-CN" altLang="en-US" sz="1100" smtClean="0"/>
              <a:t>，可以用</a:t>
            </a:r>
            <a:r>
              <a:rPr lang="en-US" altLang="zh-CN" sz="1100" smtClean="0"/>
              <a:t>getElementsByTagName(</a:t>
            </a:r>
            <a:r>
              <a:rPr lang="en-US" altLang="zh-CN" sz="1100" smtClean="0">
                <a:latin typeface="Arial" charset="0"/>
              </a:rPr>
              <a:t>“</a:t>
            </a:r>
            <a:r>
              <a:rPr lang="en-US" altLang="zh-CN" sz="1100" smtClean="0"/>
              <a:t>div</a:t>
            </a:r>
            <a:r>
              <a:rPr lang="en-US" altLang="zh-CN" sz="1100" smtClean="0">
                <a:latin typeface="Arial" charset="0"/>
              </a:rPr>
              <a:t>”</a:t>
            </a:r>
            <a:r>
              <a:rPr lang="en-US" altLang="zh-CN" sz="1100" smtClean="0"/>
              <a:t>)</a:t>
            </a:r>
            <a:r>
              <a:rPr lang="zh-CN" altLang="en-US" sz="1100" smtClean="0"/>
              <a:t>来访问它们，</a:t>
            </a:r>
          </a:p>
          <a:p>
            <a:pPr eaLnBrk="1" hangingPunct="1">
              <a:lnSpc>
                <a:spcPct val="80000"/>
              </a:lnSpc>
              <a:buFont typeface="Wingdings" pitchFamily="2" charset="2"/>
              <a:buNone/>
            </a:pPr>
            <a:r>
              <a:rPr lang="zh-CN" altLang="en-US" sz="1100" smtClean="0"/>
              <a:t>      用</a:t>
            </a:r>
            <a:r>
              <a:rPr lang="en-US" altLang="zh-CN" sz="1100" smtClean="0"/>
              <a:t>getElementsByTagName(</a:t>
            </a:r>
            <a:r>
              <a:rPr lang="en-US" altLang="zh-CN" sz="1100" smtClean="0">
                <a:latin typeface="Arial" charset="0"/>
              </a:rPr>
              <a:t>“</a:t>
            </a:r>
            <a:r>
              <a:rPr lang="en-US" altLang="zh-CN" sz="1100" smtClean="0"/>
              <a:t>div</a:t>
            </a:r>
            <a:r>
              <a:rPr lang="en-US" altLang="zh-CN" sz="1100" smtClean="0">
                <a:latin typeface="Arial" charset="0"/>
              </a:rPr>
              <a:t>”</a:t>
            </a:r>
            <a:r>
              <a:rPr lang="en-US" altLang="zh-CN" sz="1100" smtClean="0"/>
              <a:t>)[0]</a:t>
            </a:r>
            <a:r>
              <a:rPr lang="zh-CN" altLang="en-US" sz="1100" smtClean="0"/>
              <a:t>访问第个</a:t>
            </a:r>
            <a:r>
              <a:rPr lang="en-US" altLang="zh-CN" sz="1100" smtClean="0"/>
              <a:t>DIV</a:t>
            </a:r>
            <a:r>
              <a:rPr lang="zh-CN" altLang="en-US" sz="1100" smtClean="0"/>
              <a:t>，用</a:t>
            </a:r>
            <a:r>
              <a:rPr lang="en-US" altLang="zh-CN" sz="1100" smtClean="0"/>
              <a:t>getElementsByTagName(</a:t>
            </a:r>
            <a:r>
              <a:rPr lang="en-US" altLang="zh-CN" sz="1100" smtClean="0">
                <a:latin typeface="Arial" charset="0"/>
              </a:rPr>
              <a:t>“</a:t>
            </a:r>
            <a:r>
              <a:rPr lang="en-US" altLang="zh-CN" sz="1100" smtClean="0"/>
              <a:t>div</a:t>
            </a:r>
            <a:r>
              <a:rPr lang="en-US" altLang="zh-CN" sz="1100" smtClean="0">
                <a:latin typeface="Arial" charset="0"/>
              </a:rPr>
              <a:t>”</a:t>
            </a:r>
            <a:r>
              <a:rPr lang="en-US" altLang="zh-CN" sz="1100" smtClean="0"/>
              <a:t>)[1]</a:t>
            </a:r>
            <a:r>
              <a:rPr lang="zh-CN" altLang="en-US" sz="1100" smtClean="0"/>
              <a:t>访问第二个</a:t>
            </a:r>
            <a:r>
              <a:rPr lang="en-US" altLang="zh-CN" sz="1100" smtClean="0"/>
              <a:t>DIV</a:t>
            </a:r>
            <a:r>
              <a:rPr lang="zh-CN" altLang="en-US" sz="1100" smtClean="0"/>
              <a:t>。</a:t>
            </a:r>
            <a:br>
              <a:rPr lang="zh-CN" altLang="en-US" sz="1100" smtClean="0"/>
            </a:br>
            <a:endParaRPr lang="zh-CN" altLang="en-US" sz="1100" smtClean="0"/>
          </a:p>
          <a:p>
            <a:pPr eaLnBrk="1" hangingPunct="1">
              <a:lnSpc>
                <a:spcPct val="80000"/>
              </a:lnSpc>
              <a:buFont typeface="Wingdings" pitchFamily="2" charset="2"/>
              <a:buNone/>
            </a:pPr>
            <a:r>
              <a:rPr lang="zh-CN" altLang="en-US" sz="1100" smtClean="0"/>
              <a:t>总结一下标准</a:t>
            </a:r>
            <a:r>
              <a:rPr lang="en-US" altLang="zh-CN" sz="1100" smtClean="0"/>
              <a:t>DOM</a:t>
            </a:r>
            <a:r>
              <a:rPr lang="zh-CN" altLang="en-US" sz="1100" smtClean="0"/>
              <a:t>，访问某一特定元素尽量用标准的</a:t>
            </a:r>
            <a:r>
              <a:rPr lang="en-US" altLang="zh-CN" sz="1100" smtClean="0"/>
              <a:t>getElementById()</a:t>
            </a:r>
            <a:r>
              <a:rPr lang="zh-CN" altLang="en-US" sz="1100" smtClean="0"/>
              <a:t>，访问标签用标准的</a:t>
            </a:r>
            <a:r>
              <a:rPr lang="en-US" altLang="zh-CN" sz="1100" smtClean="0"/>
              <a:t>getElementByTagName(),</a:t>
            </a:r>
            <a:r>
              <a:rPr lang="zh-CN" altLang="en-US" sz="1100" smtClean="0"/>
              <a:t>但</a:t>
            </a:r>
            <a:r>
              <a:rPr lang="en-US" altLang="zh-CN" sz="1100" smtClean="0"/>
              <a:t>IE</a:t>
            </a:r>
            <a:r>
              <a:rPr lang="zh-CN" altLang="en-US" sz="1100" smtClean="0"/>
              <a:t>不支持</a:t>
            </a:r>
            <a:r>
              <a:rPr lang="en-US" altLang="zh-CN" sz="1100" smtClean="0"/>
              <a:t>getElementsByName()</a:t>
            </a:r>
            <a:r>
              <a:rPr lang="zh-CN" altLang="en-US" sz="1100" smtClean="0"/>
              <a:t>，所以就要避免使用</a:t>
            </a:r>
          </a:p>
        </p:txBody>
      </p:sp>
      <p:sp>
        <p:nvSpPr>
          <p:cNvPr id="89091" name="Rectangle 4"/>
          <p:cNvSpPr>
            <a:spLocks noGrp="1" noChangeArrowheads="1"/>
          </p:cNvSpPr>
          <p:nvPr>
            <p:ph type="title"/>
          </p:nvPr>
        </p:nvSpPr>
        <p:spPr>
          <a:noFill/>
        </p:spPr>
        <p:txBody>
          <a:bodyPr/>
          <a:lstStyle/>
          <a:p>
            <a:pPr eaLnBrk="1" hangingPunct="1"/>
            <a:r>
              <a:rPr lang="zh-CN" altLang="en-US" smtClean="0"/>
              <a:t>结论</a:t>
            </a:r>
          </a:p>
        </p:txBody>
      </p:sp>
    </p:spTree>
    <p:extLst>
      <p:ext uri="{BB962C8B-B14F-4D97-AF65-F5344CB8AC3E}">
        <p14:creationId xmlns="" xmlns:p14="http://schemas.microsoft.com/office/powerpoint/2010/main" val="29466522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50825" y="0"/>
            <a:ext cx="7654925" cy="792163"/>
          </a:xfrm>
        </p:spPr>
        <p:txBody>
          <a:bodyPr anchor="ctr"/>
          <a:lstStyle/>
          <a:p>
            <a:pPr eaLnBrk="1" hangingPunct="1"/>
            <a:r>
              <a:rPr lang="en-US" altLang="zh-CN" smtClean="0"/>
              <a:t>BOM</a:t>
            </a:r>
            <a:r>
              <a:rPr lang="zh-CN" altLang="en-US" smtClean="0"/>
              <a:t>浏览器对象模型</a:t>
            </a:r>
          </a:p>
        </p:txBody>
      </p:sp>
      <p:sp>
        <p:nvSpPr>
          <p:cNvPr id="90115"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6698FC3A-59CA-4BB6-9EF4-22A3E8DDEAB5}" type="slidenum">
              <a:rPr lang="en-US" altLang="zh-CN" sz="1000">
                <a:solidFill>
                  <a:schemeClr val="tx1"/>
                </a:solidFill>
                <a:ea typeface="黑体" pitchFamily="49" charset="-122"/>
              </a:rPr>
              <a:pPr/>
              <a:t>87</a:t>
            </a:fld>
            <a:endParaRPr lang="en-US" altLang="zh-CN" sz="1000">
              <a:solidFill>
                <a:schemeClr val="tx1"/>
              </a:solidFill>
              <a:ea typeface="黑体" pitchFamily="49" charset="-122"/>
            </a:endParaRPr>
          </a:p>
        </p:txBody>
      </p:sp>
      <p:pic>
        <p:nvPicPr>
          <p:cNvPr id="824325" name="Picture 5" descr="图 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71663" y="1125538"/>
            <a:ext cx="6553200" cy="5060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4326" name="Text Box 6"/>
          <p:cNvSpPr txBox="1">
            <a:spLocks noChangeArrowheads="1"/>
          </p:cNvSpPr>
          <p:nvPr/>
        </p:nvSpPr>
        <p:spPr bwMode="auto">
          <a:xfrm>
            <a:off x="2484438" y="1844675"/>
            <a:ext cx="19780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wrap="none">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algn="ctr" eaLnBrk="1" hangingPunct="1"/>
            <a:r>
              <a:rPr lang="en-US" altLang="zh-CN" sz="1400" b="0">
                <a:solidFill>
                  <a:schemeClr val="tx1"/>
                </a:solidFill>
                <a:ea typeface="宋体" pitchFamily="2" charset="-122"/>
              </a:rPr>
              <a:t>http://www.google.com</a:t>
            </a:r>
          </a:p>
        </p:txBody>
      </p:sp>
      <p:pic>
        <p:nvPicPr>
          <p:cNvPr id="824327" name="Picture 7" descr="图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016125" y="2205038"/>
            <a:ext cx="5976938" cy="3624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4328" name="Rectangle 8"/>
          <p:cNvSpPr>
            <a:spLocks noChangeArrowheads="1"/>
          </p:cNvSpPr>
          <p:nvPr/>
        </p:nvSpPr>
        <p:spPr bwMode="auto">
          <a:xfrm>
            <a:off x="1728788" y="1052513"/>
            <a:ext cx="6875462" cy="5184775"/>
          </a:xfrm>
          <a:prstGeom prst="rect">
            <a:avLst/>
          </a:prstGeom>
          <a:noFill/>
          <a:ln w="28575" algn="ctr">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zh-CN" altLang="zh-CN" sz="1800">
              <a:solidFill>
                <a:schemeClr val="tx1"/>
              </a:solidFill>
              <a:ea typeface="黑体" pitchFamily="49" charset="-122"/>
            </a:endParaRPr>
          </a:p>
        </p:txBody>
      </p:sp>
      <p:sp>
        <p:nvSpPr>
          <p:cNvPr id="824330" name="AutoShape 10"/>
          <p:cNvSpPr>
            <a:spLocks noChangeArrowheads="1"/>
          </p:cNvSpPr>
          <p:nvPr/>
        </p:nvSpPr>
        <p:spPr bwMode="auto">
          <a:xfrm>
            <a:off x="287338" y="1268413"/>
            <a:ext cx="1295400" cy="693737"/>
          </a:xfrm>
          <a:prstGeom prst="wedgeRoundRectCallout">
            <a:avLst>
              <a:gd name="adj1" fmla="val 73407"/>
              <a:gd name="adj2" fmla="val 46796"/>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window </a:t>
            </a:r>
          </a:p>
          <a:p>
            <a:pPr>
              <a:defRPr/>
            </a:pPr>
            <a:r>
              <a:rPr lang="zh-CN" altLang="en-US" sz="1800">
                <a:solidFill>
                  <a:schemeClr val="tx1"/>
                </a:solidFill>
                <a:ea typeface="黑体" pitchFamily="2" charset="-122"/>
              </a:rPr>
              <a:t>窗口对象</a:t>
            </a:r>
          </a:p>
        </p:txBody>
      </p:sp>
      <p:sp>
        <p:nvSpPr>
          <p:cNvPr id="824331" name="Rectangle 11"/>
          <p:cNvSpPr>
            <a:spLocks noChangeArrowheads="1"/>
          </p:cNvSpPr>
          <p:nvPr/>
        </p:nvSpPr>
        <p:spPr bwMode="auto">
          <a:xfrm>
            <a:off x="2411413" y="1916113"/>
            <a:ext cx="5329237" cy="290512"/>
          </a:xfrm>
          <a:prstGeom prst="rect">
            <a:avLst/>
          </a:prstGeom>
          <a:noFill/>
          <a:ln w="28575"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zh-CN" sz="1800">
              <a:solidFill>
                <a:schemeClr val="tx1"/>
              </a:solidFill>
              <a:ea typeface="黑体" pitchFamily="49" charset="-122"/>
            </a:endParaRPr>
          </a:p>
        </p:txBody>
      </p:sp>
      <p:sp>
        <p:nvSpPr>
          <p:cNvPr id="824333" name="AutoShape 13"/>
          <p:cNvSpPr>
            <a:spLocks noChangeArrowheads="1"/>
          </p:cNvSpPr>
          <p:nvPr/>
        </p:nvSpPr>
        <p:spPr bwMode="auto">
          <a:xfrm>
            <a:off x="4319588" y="908050"/>
            <a:ext cx="1362075" cy="693738"/>
          </a:xfrm>
          <a:prstGeom prst="wedgeRoundRectCallout">
            <a:avLst>
              <a:gd name="adj1" fmla="val -46389"/>
              <a:gd name="adj2" fmla="val 8157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location</a:t>
            </a:r>
          </a:p>
          <a:p>
            <a:pPr>
              <a:defRPr/>
            </a:pPr>
            <a:r>
              <a:rPr lang="zh-CN" altLang="en-US" sz="1800">
                <a:solidFill>
                  <a:schemeClr val="tx1"/>
                </a:solidFill>
                <a:ea typeface="黑体" pitchFamily="2" charset="-122"/>
              </a:rPr>
              <a:t>地址位置</a:t>
            </a:r>
          </a:p>
        </p:txBody>
      </p:sp>
      <p:sp>
        <p:nvSpPr>
          <p:cNvPr id="824334" name="Rectangle 14"/>
          <p:cNvSpPr>
            <a:spLocks noChangeArrowheads="1"/>
          </p:cNvSpPr>
          <p:nvPr/>
        </p:nvSpPr>
        <p:spPr bwMode="auto">
          <a:xfrm>
            <a:off x="2016125" y="2420938"/>
            <a:ext cx="5976938" cy="3384550"/>
          </a:xfrm>
          <a:prstGeom prst="rect">
            <a:avLst/>
          </a:prstGeom>
          <a:noFill/>
          <a:ln w="28575" algn="ctr">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zh-CN" sz="1800">
              <a:solidFill>
                <a:schemeClr val="tx1"/>
              </a:solidFill>
              <a:ea typeface="黑体" pitchFamily="49" charset="-122"/>
            </a:endParaRPr>
          </a:p>
        </p:txBody>
      </p:sp>
      <p:sp>
        <p:nvSpPr>
          <p:cNvPr id="824338" name="Rectangle 18"/>
          <p:cNvSpPr>
            <a:spLocks noChangeArrowheads="1"/>
          </p:cNvSpPr>
          <p:nvPr/>
        </p:nvSpPr>
        <p:spPr bwMode="auto">
          <a:xfrm>
            <a:off x="2879725" y="3429000"/>
            <a:ext cx="4824413" cy="1295400"/>
          </a:xfrm>
          <a:prstGeom prst="rect">
            <a:avLst/>
          </a:prstGeom>
          <a:noFill/>
          <a:ln w="25400"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zh-CN" sz="1800">
              <a:solidFill>
                <a:schemeClr val="tx1"/>
              </a:solidFill>
              <a:ea typeface="黑体" pitchFamily="49" charset="-122"/>
            </a:endParaRPr>
          </a:p>
        </p:txBody>
      </p:sp>
      <p:sp>
        <p:nvSpPr>
          <p:cNvPr id="824341" name="AutoShape 21"/>
          <p:cNvSpPr>
            <a:spLocks noChangeArrowheads="1"/>
          </p:cNvSpPr>
          <p:nvPr/>
        </p:nvSpPr>
        <p:spPr bwMode="auto">
          <a:xfrm>
            <a:off x="2087563" y="5013325"/>
            <a:ext cx="1382712" cy="693738"/>
          </a:xfrm>
          <a:prstGeom prst="wedgeRoundRectCallout">
            <a:avLst>
              <a:gd name="adj1" fmla="val 42194"/>
              <a:gd name="adj2" fmla="val -8936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FORM</a:t>
            </a:r>
          </a:p>
          <a:p>
            <a:pPr>
              <a:defRPr/>
            </a:pPr>
            <a:r>
              <a:rPr lang="zh-CN" altLang="en-US" sz="1800">
                <a:solidFill>
                  <a:schemeClr val="tx1"/>
                </a:solidFill>
                <a:ea typeface="黑体" pitchFamily="2" charset="-122"/>
              </a:rPr>
              <a:t>表单对象</a:t>
            </a:r>
          </a:p>
        </p:txBody>
      </p:sp>
      <p:sp>
        <p:nvSpPr>
          <p:cNvPr id="824342" name="AutoShape 22"/>
          <p:cNvSpPr>
            <a:spLocks noChangeArrowheads="1"/>
          </p:cNvSpPr>
          <p:nvPr/>
        </p:nvSpPr>
        <p:spPr bwMode="gray">
          <a:xfrm>
            <a:off x="3024188" y="2492375"/>
            <a:ext cx="4321175" cy="649288"/>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wrap="none" anchor="ctr"/>
          <a:lstStyle/>
          <a:p>
            <a:pPr algn="ctr" eaLnBrk="0" hangingPunct="0">
              <a:defRPr/>
            </a:pPr>
            <a:r>
              <a:rPr lang="zh-CN" altLang="en-US" sz="1800">
                <a:solidFill>
                  <a:schemeClr val="tx1"/>
                </a:solidFill>
                <a:latin typeface="黑体" pitchFamily="2" charset="-122"/>
                <a:ea typeface="黑体" pitchFamily="2" charset="-122"/>
              </a:rPr>
              <a:t>浏览器对象的分层结构</a:t>
            </a:r>
          </a:p>
        </p:txBody>
      </p:sp>
      <p:sp>
        <p:nvSpPr>
          <p:cNvPr id="824343" name="AutoShape 23"/>
          <p:cNvSpPr>
            <a:spLocks noChangeArrowheads="1"/>
          </p:cNvSpPr>
          <p:nvPr/>
        </p:nvSpPr>
        <p:spPr bwMode="auto">
          <a:xfrm>
            <a:off x="5580063" y="4508500"/>
            <a:ext cx="2413000" cy="693738"/>
          </a:xfrm>
          <a:prstGeom prst="wedgeRoundRectCallout">
            <a:avLst>
              <a:gd name="adj1" fmla="val -45986"/>
              <a:gd name="adj2" fmla="val -128718"/>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window.document.myform.text1 </a:t>
            </a:r>
          </a:p>
        </p:txBody>
      </p:sp>
      <p:sp>
        <p:nvSpPr>
          <p:cNvPr id="824337" name="AutoShape 17"/>
          <p:cNvSpPr>
            <a:spLocks noChangeArrowheads="1"/>
          </p:cNvSpPr>
          <p:nvPr/>
        </p:nvSpPr>
        <p:spPr bwMode="auto">
          <a:xfrm>
            <a:off x="2087563" y="3213100"/>
            <a:ext cx="1539875" cy="693738"/>
          </a:xfrm>
          <a:prstGeom prst="wedgeRoundRectCallout">
            <a:avLst>
              <a:gd name="adj1" fmla="val -49690"/>
              <a:gd name="adj2" fmla="val 9668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document</a:t>
            </a:r>
          </a:p>
          <a:p>
            <a:pPr>
              <a:defRPr/>
            </a:pPr>
            <a:r>
              <a:rPr lang="zh-CN" altLang="en-US" sz="1800">
                <a:solidFill>
                  <a:schemeClr val="tx1"/>
                </a:solidFill>
                <a:ea typeface="黑体" pitchFamily="2" charset="-122"/>
              </a:rPr>
              <a:t>页面文档</a:t>
            </a:r>
          </a:p>
        </p:txBody>
      </p:sp>
      <p:sp>
        <p:nvSpPr>
          <p:cNvPr id="824347" name="Rectangle 27"/>
          <p:cNvSpPr>
            <a:spLocks noChangeArrowheads="1"/>
          </p:cNvSpPr>
          <p:nvPr/>
        </p:nvSpPr>
        <p:spPr bwMode="auto">
          <a:xfrm>
            <a:off x="1979613" y="1628775"/>
            <a:ext cx="1008062" cy="290513"/>
          </a:xfrm>
          <a:prstGeom prst="rect">
            <a:avLst/>
          </a:prstGeom>
          <a:noFill/>
          <a:ln w="28575" algn="ctr">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p>
            <a:endParaRPr lang="zh-CN" altLang="zh-CN" sz="1800">
              <a:solidFill>
                <a:schemeClr val="tx1"/>
              </a:solidFill>
              <a:ea typeface="黑体" pitchFamily="49" charset="-122"/>
            </a:endParaRPr>
          </a:p>
        </p:txBody>
      </p:sp>
      <p:sp>
        <p:nvSpPr>
          <p:cNvPr id="824348" name="AutoShape 28"/>
          <p:cNvSpPr>
            <a:spLocks noChangeArrowheads="1"/>
          </p:cNvSpPr>
          <p:nvPr/>
        </p:nvSpPr>
        <p:spPr bwMode="auto">
          <a:xfrm>
            <a:off x="2339975" y="692150"/>
            <a:ext cx="1362075" cy="693738"/>
          </a:xfrm>
          <a:prstGeom prst="wedgeRoundRectCallout">
            <a:avLst>
              <a:gd name="adj1" fmla="val -46389"/>
              <a:gd name="adj2" fmla="val 8157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en-US" altLang="zh-CN" sz="1800">
                <a:solidFill>
                  <a:schemeClr val="tx1"/>
                </a:solidFill>
                <a:ea typeface="黑体" pitchFamily="2" charset="-122"/>
              </a:rPr>
              <a:t>history</a:t>
            </a:r>
          </a:p>
          <a:p>
            <a:pPr>
              <a:defRPr/>
            </a:pPr>
            <a:r>
              <a:rPr lang="zh-CN" altLang="en-US" sz="1800">
                <a:solidFill>
                  <a:schemeClr val="tx1"/>
                </a:solidFill>
                <a:ea typeface="黑体" pitchFamily="2" charset="-122"/>
              </a:rPr>
              <a:t>历史记录</a:t>
            </a:r>
          </a:p>
        </p:txBody>
      </p:sp>
    </p:spTree>
    <p:extLst>
      <p:ext uri="{BB962C8B-B14F-4D97-AF65-F5344CB8AC3E}">
        <p14:creationId xmlns="" xmlns:p14="http://schemas.microsoft.com/office/powerpoint/2010/main" val="7555420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824325"/>
                                        </p:tgtEl>
                                        <p:attrNameLst>
                                          <p:attrName>style.visibility</p:attrName>
                                        </p:attrNameLst>
                                      </p:cBhvr>
                                      <p:to>
                                        <p:strVal val="visible"/>
                                      </p:to>
                                    </p:set>
                                    <p:animEffect transition="in" filter="checkerboard(across)">
                                      <p:cBhvr>
                                        <p:cTn id="7" dur="500"/>
                                        <p:tgtEl>
                                          <p:spTgt spid="824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4326"/>
                                        </p:tgtEl>
                                        <p:attrNameLst>
                                          <p:attrName>style.visibility</p:attrName>
                                        </p:attrNameLst>
                                      </p:cBhvr>
                                      <p:to>
                                        <p:strVal val="visible"/>
                                      </p:to>
                                    </p:set>
                                    <p:animEffect transition="in" filter="wipe(left)">
                                      <p:cBhvr>
                                        <p:cTn id="12" dur="500"/>
                                        <p:tgtEl>
                                          <p:spTgt spid="824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24327"/>
                                        </p:tgtEl>
                                        <p:attrNameLst>
                                          <p:attrName>style.visibility</p:attrName>
                                        </p:attrNameLst>
                                      </p:cBhvr>
                                      <p:to>
                                        <p:strVal val="visible"/>
                                      </p:to>
                                    </p:set>
                                    <p:animEffect transition="in" filter="checkerboard(across)">
                                      <p:cBhvr>
                                        <p:cTn id="17" dur="500"/>
                                        <p:tgtEl>
                                          <p:spTgt spid="824327"/>
                                        </p:tgtEl>
                                      </p:cBhvr>
                                    </p:animEffect>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824328"/>
                                        </p:tgtEl>
                                        <p:attrNameLst>
                                          <p:attrName>style.visibility</p:attrName>
                                        </p:attrNameLst>
                                      </p:cBhvr>
                                      <p:to>
                                        <p:strVal val="visible"/>
                                      </p:to>
                                    </p:set>
                                    <p:animEffect transition="in" filter="checkerboard(across)">
                                      <p:cBhvr>
                                        <p:cTn id="21" dur="500"/>
                                        <p:tgtEl>
                                          <p:spTgt spid="824328"/>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24330"/>
                                        </p:tgtEl>
                                        <p:attrNameLst>
                                          <p:attrName>style.visibility</p:attrName>
                                        </p:attrNameLst>
                                      </p:cBhvr>
                                      <p:to>
                                        <p:strVal val="visible"/>
                                      </p:to>
                                    </p:set>
                                    <p:animEffect transition="in" filter="wipe(left)">
                                      <p:cBhvr>
                                        <p:cTn id="25" dur="500"/>
                                        <p:tgtEl>
                                          <p:spTgt spid="8243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824331"/>
                                        </p:tgtEl>
                                        <p:attrNameLst>
                                          <p:attrName>style.visibility</p:attrName>
                                        </p:attrNameLst>
                                      </p:cBhvr>
                                      <p:to>
                                        <p:strVal val="visible"/>
                                      </p:to>
                                    </p:set>
                                    <p:animEffect transition="in" filter="checkerboard(across)">
                                      <p:cBhvr>
                                        <p:cTn id="30" dur="500"/>
                                        <p:tgtEl>
                                          <p:spTgt spid="824331"/>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24333"/>
                                        </p:tgtEl>
                                        <p:attrNameLst>
                                          <p:attrName>style.visibility</p:attrName>
                                        </p:attrNameLst>
                                      </p:cBhvr>
                                      <p:to>
                                        <p:strVal val="visible"/>
                                      </p:to>
                                    </p:set>
                                    <p:animEffect transition="in" filter="wipe(left)">
                                      <p:cBhvr>
                                        <p:cTn id="34" dur="500"/>
                                        <p:tgtEl>
                                          <p:spTgt spid="82433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824334"/>
                                        </p:tgtEl>
                                        <p:attrNameLst>
                                          <p:attrName>style.visibility</p:attrName>
                                        </p:attrNameLst>
                                      </p:cBhvr>
                                      <p:to>
                                        <p:strVal val="visible"/>
                                      </p:to>
                                    </p:set>
                                    <p:animEffect transition="in" filter="checkerboard(across)">
                                      <p:cBhvr>
                                        <p:cTn id="39" dur="500"/>
                                        <p:tgtEl>
                                          <p:spTgt spid="824334"/>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24337"/>
                                        </p:tgtEl>
                                        <p:attrNameLst>
                                          <p:attrName>style.visibility</p:attrName>
                                        </p:attrNameLst>
                                      </p:cBhvr>
                                      <p:to>
                                        <p:strVal val="visible"/>
                                      </p:to>
                                    </p:set>
                                    <p:animEffect transition="in" filter="wipe(left)">
                                      <p:cBhvr>
                                        <p:cTn id="43" dur="500"/>
                                        <p:tgtEl>
                                          <p:spTgt spid="82433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824338"/>
                                        </p:tgtEl>
                                        <p:attrNameLst>
                                          <p:attrName>style.visibility</p:attrName>
                                        </p:attrNameLst>
                                      </p:cBhvr>
                                      <p:to>
                                        <p:strVal val="visible"/>
                                      </p:to>
                                    </p:set>
                                    <p:animEffect transition="in" filter="checkerboard(across)">
                                      <p:cBhvr>
                                        <p:cTn id="48" dur="500"/>
                                        <p:tgtEl>
                                          <p:spTgt spid="824338"/>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824341"/>
                                        </p:tgtEl>
                                        <p:attrNameLst>
                                          <p:attrName>style.visibility</p:attrName>
                                        </p:attrNameLst>
                                      </p:cBhvr>
                                      <p:to>
                                        <p:strVal val="visible"/>
                                      </p:to>
                                    </p:set>
                                    <p:animEffect transition="in" filter="wipe(left)">
                                      <p:cBhvr>
                                        <p:cTn id="52" dur="500"/>
                                        <p:tgtEl>
                                          <p:spTgt spid="8243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24342"/>
                                        </p:tgtEl>
                                        <p:attrNameLst>
                                          <p:attrName>style.visibility</p:attrName>
                                        </p:attrNameLst>
                                      </p:cBhvr>
                                      <p:to>
                                        <p:strVal val="visible"/>
                                      </p:to>
                                    </p:set>
                                    <p:animEffect transition="in" filter="wipe(left)">
                                      <p:cBhvr>
                                        <p:cTn id="57" dur="500"/>
                                        <p:tgtEl>
                                          <p:spTgt spid="824342"/>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824343"/>
                                        </p:tgtEl>
                                        <p:attrNameLst>
                                          <p:attrName>style.visibility</p:attrName>
                                        </p:attrNameLst>
                                      </p:cBhvr>
                                      <p:to>
                                        <p:strVal val="visible"/>
                                      </p:to>
                                    </p:set>
                                    <p:animEffect transition="in" filter="wipe(left)">
                                      <p:cBhvr>
                                        <p:cTn id="61" dur="500"/>
                                        <p:tgtEl>
                                          <p:spTgt spid="8243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824347"/>
                                        </p:tgtEl>
                                        <p:attrNameLst>
                                          <p:attrName>style.visibility</p:attrName>
                                        </p:attrNameLst>
                                      </p:cBhvr>
                                      <p:to>
                                        <p:strVal val="visible"/>
                                      </p:to>
                                    </p:set>
                                    <p:animEffect transition="in" filter="checkerboard(across)">
                                      <p:cBhvr>
                                        <p:cTn id="66" dur="500"/>
                                        <p:tgtEl>
                                          <p:spTgt spid="824347"/>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24348"/>
                                        </p:tgtEl>
                                        <p:attrNameLst>
                                          <p:attrName>style.visibility</p:attrName>
                                        </p:attrNameLst>
                                      </p:cBhvr>
                                      <p:to>
                                        <p:strVal val="visible"/>
                                      </p:to>
                                    </p:set>
                                    <p:animEffect transition="in" filter="wipe(left)">
                                      <p:cBhvr>
                                        <p:cTn id="70" dur="500"/>
                                        <p:tgtEl>
                                          <p:spTgt spid="82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6" grpId="0"/>
      <p:bldP spid="824328" grpId="0" animBg="1"/>
      <p:bldP spid="824330" grpId="0" animBg="1"/>
      <p:bldP spid="824331" grpId="0" animBg="1"/>
      <p:bldP spid="824333" grpId="0" animBg="1"/>
      <p:bldP spid="824334" grpId="0" animBg="1"/>
      <p:bldP spid="824338" grpId="0" animBg="1"/>
      <p:bldP spid="824341" grpId="0" animBg="1"/>
      <p:bldP spid="824342" grpId="0" animBg="1"/>
      <p:bldP spid="824343" grpId="0" animBg="1"/>
      <p:bldP spid="824337" grpId="0" animBg="1"/>
      <p:bldP spid="824347" grpId="0" animBg="1"/>
      <p:bldP spid="82434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574675" y="981075"/>
            <a:ext cx="8001000" cy="539750"/>
          </a:xfrm>
        </p:spPr>
        <p:txBody>
          <a:bodyPr anchor="ctr"/>
          <a:lstStyle/>
          <a:p>
            <a:pPr eaLnBrk="1" hangingPunct="1"/>
            <a:r>
              <a:rPr lang="en-US" altLang="zh-CN" sz="3400" smtClean="0"/>
              <a:t>BOM</a:t>
            </a:r>
            <a:r>
              <a:rPr lang="zh-CN" altLang="en-US" sz="3400" smtClean="0"/>
              <a:t>浏览器对象模型</a:t>
            </a:r>
          </a:p>
        </p:txBody>
      </p:sp>
      <p:sp>
        <p:nvSpPr>
          <p:cNvPr id="91139"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3B03E99F-88EC-4D07-A217-8CC7D7A39BEE}" type="slidenum">
              <a:rPr lang="en-US" altLang="zh-CN" sz="1000">
                <a:solidFill>
                  <a:schemeClr val="tx1"/>
                </a:solidFill>
                <a:ea typeface="黑体" pitchFamily="49" charset="-122"/>
              </a:rPr>
              <a:pPr/>
              <a:t>88</a:t>
            </a:fld>
            <a:endParaRPr lang="en-US" altLang="zh-CN" sz="1000">
              <a:solidFill>
                <a:schemeClr val="tx1"/>
              </a:solidFill>
              <a:ea typeface="黑体" pitchFamily="49" charset="-122"/>
            </a:endParaRPr>
          </a:p>
        </p:txBody>
      </p:sp>
      <p:pic>
        <p:nvPicPr>
          <p:cNvPr id="815108" name="Picture 4" descr="Snap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0113" y="2133600"/>
            <a:ext cx="7488237" cy="38877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815109" name="Text Box 5"/>
          <p:cNvSpPr txBox="1">
            <a:spLocks noChangeArrowheads="1"/>
          </p:cNvSpPr>
          <p:nvPr/>
        </p:nvSpPr>
        <p:spPr bwMode="auto">
          <a:xfrm>
            <a:off x="900113" y="1700213"/>
            <a:ext cx="5473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marL="342900" indent="-342900"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20000"/>
              </a:spcBef>
              <a:buFontTx/>
              <a:buBlip>
                <a:blip r:embed="rId3"/>
              </a:buBlip>
            </a:pPr>
            <a:r>
              <a:rPr lang="zh-CN" altLang="en-US" sz="2400">
                <a:solidFill>
                  <a:schemeClr val="tx1"/>
                </a:solidFill>
                <a:ea typeface="黑体" pitchFamily="49" charset="-122"/>
              </a:rPr>
              <a:t>浏览器对象的分层结构</a:t>
            </a:r>
          </a:p>
        </p:txBody>
      </p:sp>
    </p:spTree>
    <p:extLst>
      <p:ext uri="{BB962C8B-B14F-4D97-AF65-F5344CB8AC3E}">
        <p14:creationId xmlns="" xmlns:p14="http://schemas.microsoft.com/office/powerpoint/2010/main" val="2315315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wipe(left)">
                                      <p:cBhvr>
                                        <p:cTn id="7" dur="500"/>
                                        <p:tgtEl>
                                          <p:spTgt spid="81510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815108"/>
                                        </p:tgtEl>
                                        <p:attrNameLst>
                                          <p:attrName>style.visibility</p:attrName>
                                        </p:attrNameLst>
                                      </p:cBhvr>
                                      <p:to>
                                        <p:strVal val="visible"/>
                                      </p:to>
                                    </p:set>
                                    <p:animEffect transition="in" filter="checkerboard(across)">
                                      <p:cBhvr>
                                        <p:cTn id="11" dur="500"/>
                                        <p:tgtEl>
                                          <p:spTgt spid="81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mtClean="0"/>
              <a:t>BOM(</a:t>
            </a:r>
            <a:r>
              <a:rPr lang="zh-CN" altLang="en-US" smtClean="0"/>
              <a:t>浏览器对象模型</a:t>
            </a:r>
            <a:r>
              <a:rPr lang="en-US" altLang="zh-CN" smtClean="0"/>
              <a:t>)</a:t>
            </a:r>
          </a:p>
        </p:txBody>
      </p:sp>
      <p:sp>
        <p:nvSpPr>
          <p:cNvPr id="92163" name="Rectangle 3"/>
          <p:cNvSpPr>
            <a:spLocks noGrp="1" noChangeArrowheads="1"/>
          </p:cNvSpPr>
          <p:nvPr>
            <p:ph type="body" idx="1"/>
          </p:nvPr>
        </p:nvSpPr>
        <p:spPr/>
        <p:txBody>
          <a:bodyPr/>
          <a:lstStyle/>
          <a:p>
            <a:pPr eaLnBrk="1" hangingPunct="1">
              <a:lnSpc>
                <a:spcPct val="90000"/>
              </a:lnSpc>
            </a:pPr>
            <a:r>
              <a:rPr lang="en-US" altLang="zh-CN" smtClean="0"/>
              <a:t>BOM(Browser Object Model)</a:t>
            </a:r>
            <a:r>
              <a:rPr lang="zh-CN" altLang="en-US" smtClean="0"/>
              <a:t>浏览器对象模型。</a:t>
            </a:r>
          </a:p>
          <a:p>
            <a:pPr eaLnBrk="1" hangingPunct="1">
              <a:lnSpc>
                <a:spcPct val="90000"/>
              </a:lnSpc>
            </a:pPr>
            <a:r>
              <a:rPr lang="en-US" altLang="zh-CN" smtClean="0"/>
              <a:t>BOM</a:t>
            </a:r>
            <a:r>
              <a:rPr lang="zh-CN" altLang="en-US" smtClean="0"/>
              <a:t>可以移动窗口、更改状态栏文本或执行其他不与页面内容发生直接联系的操作。</a:t>
            </a:r>
          </a:p>
          <a:p>
            <a:pPr eaLnBrk="1" hangingPunct="1">
              <a:lnSpc>
                <a:spcPct val="90000"/>
              </a:lnSpc>
            </a:pPr>
            <a:r>
              <a:rPr lang="en-US" altLang="zh-CN" smtClean="0"/>
              <a:t>BOM</a:t>
            </a:r>
            <a:r>
              <a:rPr lang="zh-CN" altLang="en-US" smtClean="0"/>
              <a:t>主要用于处理浏览器窗口和框架。</a:t>
            </a:r>
          </a:p>
          <a:p>
            <a:pPr eaLnBrk="1" hangingPunct="1">
              <a:lnSpc>
                <a:spcPct val="90000"/>
              </a:lnSpc>
            </a:pPr>
            <a:r>
              <a:rPr lang="en-US" altLang="zh-CN" smtClean="0"/>
              <a:t>BOM</a:t>
            </a:r>
            <a:r>
              <a:rPr lang="zh-CN" altLang="en-US" smtClean="0"/>
              <a:t>由一系列相关的对象构成，并且每个对象都提供了很多方法与属性 。</a:t>
            </a:r>
          </a:p>
          <a:p>
            <a:pPr eaLnBrk="1" hangingPunct="1">
              <a:lnSpc>
                <a:spcPct val="90000"/>
              </a:lnSpc>
            </a:pPr>
            <a:r>
              <a:rPr lang="en-US" altLang="zh-CN" smtClean="0"/>
              <a:t>BOM</a:t>
            </a:r>
            <a:r>
              <a:rPr lang="zh-CN" altLang="en-US" smtClean="0"/>
              <a:t>缺乏标准，</a:t>
            </a:r>
            <a:r>
              <a:rPr lang="en-US" altLang="zh-CN" smtClean="0"/>
              <a:t>JavaScript</a:t>
            </a:r>
            <a:r>
              <a:rPr lang="zh-CN" altLang="en-US" smtClean="0"/>
              <a:t>语法的标准化组织是</a:t>
            </a:r>
            <a:r>
              <a:rPr lang="en-US" altLang="zh-CN" smtClean="0"/>
              <a:t>ECMA</a:t>
            </a:r>
            <a:r>
              <a:rPr lang="zh-CN" altLang="en-US" smtClean="0"/>
              <a:t>，</a:t>
            </a:r>
            <a:r>
              <a:rPr lang="en-US" altLang="zh-CN" smtClean="0"/>
              <a:t>DOM</a:t>
            </a:r>
            <a:r>
              <a:rPr lang="zh-CN" altLang="en-US" smtClean="0"/>
              <a:t>的标准化组织是</a:t>
            </a:r>
            <a:r>
              <a:rPr lang="en-US" altLang="zh-CN" smtClean="0"/>
              <a:t>W3C</a:t>
            </a:r>
            <a:r>
              <a:rPr lang="zh-CN" altLang="en-US" smtClean="0"/>
              <a:t>。 </a:t>
            </a:r>
          </a:p>
        </p:txBody>
      </p:sp>
    </p:spTree>
    <p:extLst>
      <p:ext uri="{BB962C8B-B14F-4D97-AF65-F5344CB8AC3E}">
        <p14:creationId xmlns="" xmlns:p14="http://schemas.microsoft.com/office/powerpoint/2010/main" val="188929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b="1" smtClean="0"/>
              <a:t>区别</a:t>
            </a:r>
            <a:r>
              <a:rPr lang="en-US" altLang="zh-CN" b="1" smtClean="0"/>
              <a:t>2:</a:t>
            </a:r>
            <a:r>
              <a:rPr lang="zh-CN" altLang="en-US" b="1" smtClean="0"/>
              <a:t>解释和编译</a:t>
            </a:r>
            <a:r>
              <a:rPr lang="zh-CN" altLang="en-US" smtClean="0"/>
              <a:t> </a:t>
            </a:r>
          </a:p>
        </p:txBody>
      </p:sp>
      <p:sp>
        <p:nvSpPr>
          <p:cNvPr id="10243" name="Rectangle 3"/>
          <p:cNvSpPr>
            <a:spLocks noGrp="1" noChangeArrowheads="1"/>
          </p:cNvSpPr>
          <p:nvPr>
            <p:ph type="body" idx="1"/>
          </p:nvPr>
        </p:nvSpPr>
        <p:spPr/>
        <p:txBody>
          <a:bodyPr/>
          <a:lstStyle/>
          <a:p>
            <a:pPr eaLnBrk="1" hangingPunct="1"/>
            <a:r>
              <a:rPr lang="zh-CN" altLang="en-US" sz="2600" smtClean="0"/>
              <a:t>两种语言在其浏览器中所执行的方式不一样。</a:t>
            </a:r>
            <a:r>
              <a:rPr lang="en-US" altLang="zh-CN" sz="2600" smtClean="0"/>
              <a:t>Java</a:t>
            </a:r>
            <a:r>
              <a:rPr lang="zh-CN" altLang="en-US" sz="2600" smtClean="0"/>
              <a:t>的源代码在传递到客户端执行之前，必须经过</a:t>
            </a:r>
            <a:r>
              <a:rPr lang="zh-CN" altLang="en-US" sz="2600" b="1" smtClean="0">
                <a:solidFill>
                  <a:srgbClr val="FF3300"/>
                </a:solidFill>
              </a:rPr>
              <a:t>编译</a:t>
            </a:r>
            <a:r>
              <a:rPr lang="zh-CN" altLang="en-US" sz="2600" smtClean="0"/>
              <a:t>，因而客户端上必须具有相应平台上的仿真器或解释器，它可以通过编译器或解释器实现独立于某个特定的平台编译代码的束缚。</a:t>
            </a:r>
          </a:p>
          <a:p>
            <a:pPr eaLnBrk="1" hangingPunct="1"/>
            <a:r>
              <a:rPr lang="en-US" altLang="zh-CN" sz="2600" smtClean="0"/>
              <a:t>JavaScript</a:t>
            </a:r>
            <a:r>
              <a:rPr lang="zh-CN" altLang="en-US" sz="2600" smtClean="0"/>
              <a:t>是一种</a:t>
            </a:r>
            <a:r>
              <a:rPr lang="zh-CN" altLang="en-US" sz="2600" b="1" smtClean="0">
                <a:solidFill>
                  <a:srgbClr val="FF3300"/>
                </a:solidFill>
              </a:rPr>
              <a:t>解释</a:t>
            </a:r>
            <a:r>
              <a:rPr lang="zh-CN" altLang="en-US" sz="2600" smtClean="0"/>
              <a:t>性编程语言，其源代码在发往客户端执行之前不需经过编译，而是将文本格式的字符代码发送给客户编由浏览器解释执行。 </a:t>
            </a:r>
          </a:p>
        </p:txBody>
      </p:sp>
    </p:spTree>
    <p:extLst>
      <p:ext uri="{BB962C8B-B14F-4D97-AF65-F5344CB8AC3E}">
        <p14:creationId xmlns="" xmlns:p14="http://schemas.microsoft.com/office/powerpoint/2010/main" val="428993314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BOM</a:t>
            </a:r>
            <a:r>
              <a:rPr lang="zh-CN" altLang="en-US" smtClean="0"/>
              <a:t>结构图</a:t>
            </a:r>
          </a:p>
        </p:txBody>
      </p:sp>
      <p:pic>
        <p:nvPicPr>
          <p:cNvPr id="93187" name="Picture 3" descr="4_FAC()PZSIR0~65NKK5`D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676400"/>
            <a:ext cx="59436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03216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smtClean="0"/>
              <a:t>BOM</a:t>
            </a:r>
          </a:p>
        </p:txBody>
      </p:sp>
      <p:sp>
        <p:nvSpPr>
          <p:cNvPr id="94211" name="Text Box 5"/>
          <p:cNvSpPr txBox="1">
            <a:spLocks noChangeArrowheads="1"/>
          </p:cNvSpPr>
          <p:nvPr/>
        </p:nvSpPr>
        <p:spPr bwMode="auto">
          <a:xfrm>
            <a:off x="609600" y="1828800"/>
            <a:ext cx="8001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spcBef>
                <a:spcPct val="50000"/>
              </a:spcBef>
            </a:pPr>
            <a:endParaRPr lang="zh-CN" altLang="zh-CN"/>
          </a:p>
        </p:txBody>
      </p:sp>
      <p:sp>
        <p:nvSpPr>
          <p:cNvPr id="94212" name="Text Box 6"/>
          <p:cNvSpPr txBox="1">
            <a:spLocks noChangeArrowheads="1"/>
          </p:cNvSpPr>
          <p:nvPr/>
        </p:nvSpPr>
        <p:spPr bwMode="auto">
          <a:xfrm>
            <a:off x="609600" y="1752600"/>
            <a:ext cx="8001000"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rgbClr val="000000"/>
                </a:solidFill>
                <a:miter lim="800000"/>
                <a:headEnd/>
                <a:tailEnd/>
              </a14:hiddenLine>
            </a:ext>
          </a:extLst>
        </p:spPr>
        <p:txBody>
          <a:bodyPr>
            <a:spAutoFit/>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pPr eaLnBrk="1" hangingPunct="1"/>
            <a:r>
              <a:rPr lang="en-US" altLang="zh-CN"/>
              <a:t>        window</a:t>
            </a:r>
            <a:r>
              <a:rPr lang="zh-CN" altLang="en-US"/>
              <a:t>对象是</a:t>
            </a:r>
            <a:r>
              <a:rPr lang="en-US" altLang="zh-CN"/>
              <a:t>BOM</a:t>
            </a:r>
            <a:r>
              <a:rPr lang="zh-CN" altLang="en-US"/>
              <a:t>的顶层</a:t>
            </a:r>
            <a:r>
              <a:rPr lang="en-US" altLang="zh-CN"/>
              <a:t>(</a:t>
            </a:r>
            <a:r>
              <a:rPr lang="zh-CN" altLang="en-US"/>
              <a:t>核心</a:t>
            </a:r>
            <a:r>
              <a:rPr lang="en-US" altLang="zh-CN"/>
              <a:t>)</a:t>
            </a:r>
            <a:r>
              <a:rPr lang="zh-CN" altLang="en-US"/>
              <a:t>对象，所有对象都是通过它延伸出来的，也可以称为</a:t>
            </a:r>
            <a:r>
              <a:rPr lang="en-US" altLang="zh-CN"/>
              <a:t>window</a:t>
            </a:r>
            <a:r>
              <a:rPr lang="zh-CN" altLang="en-US"/>
              <a:t>的子对象。</a:t>
            </a:r>
          </a:p>
          <a:p>
            <a:pPr eaLnBrk="1" hangingPunct="1"/>
            <a:r>
              <a:rPr lang="zh-CN" altLang="en-US"/>
              <a:t>        由于</a:t>
            </a:r>
            <a:r>
              <a:rPr lang="en-US" altLang="zh-CN"/>
              <a:t>window</a:t>
            </a:r>
            <a:r>
              <a:rPr lang="zh-CN" altLang="en-US"/>
              <a:t>是顶层对象，因此调用它的子对象时可以不显示的指明</a:t>
            </a:r>
            <a:r>
              <a:rPr lang="en-US" altLang="zh-CN"/>
              <a:t>window</a:t>
            </a:r>
            <a:r>
              <a:rPr lang="zh-CN" altLang="en-US"/>
              <a:t>对象，例如下面两行代码是一样的：</a:t>
            </a:r>
          </a:p>
          <a:p>
            <a:pPr eaLnBrk="1" hangingPunct="1"/>
            <a:endParaRPr lang="zh-CN" altLang="en-US"/>
          </a:p>
          <a:p>
            <a:pPr eaLnBrk="1" hangingPunct="1"/>
            <a:r>
              <a:rPr lang="zh-CN" altLang="en-US"/>
              <a:t>示例： </a:t>
            </a:r>
          </a:p>
          <a:p>
            <a:pPr eaLnBrk="1" hangingPunct="1"/>
            <a:r>
              <a:rPr lang="en-US" altLang="zh-CN"/>
              <a:t>&lt;script language="javascript"&gt;       </a:t>
            </a:r>
          </a:p>
          <a:p>
            <a:pPr eaLnBrk="1" hangingPunct="1"/>
            <a:r>
              <a:rPr lang="en-US" altLang="zh-CN"/>
              <a:t>        document.write("www.dreamdu.com");        </a:t>
            </a:r>
          </a:p>
          <a:p>
            <a:pPr eaLnBrk="1" hangingPunct="1"/>
            <a:r>
              <a:rPr lang="en-US" altLang="zh-CN"/>
              <a:t>        window.document.write("www.dreamdu.com"); </a:t>
            </a:r>
          </a:p>
          <a:p>
            <a:pPr eaLnBrk="1" hangingPunct="1"/>
            <a:endParaRPr lang="en-US" altLang="zh-CN"/>
          </a:p>
          <a:p>
            <a:pPr eaLnBrk="1" hangingPunct="1"/>
            <a:r>
              <a:rPr lang="en-US" altLang="zh-CN"/>
              <a:t>        alert("</a:t>
            </a:r>
            <a:r>
              <a:rPr lang="zh-CN" altLang="en-US"/>
              <a:t>弹出此提示框！</a:t>
            </a:r>
            <a:r>
              <a:rPr lang="en-US" altLang="zh-CN"/>
              <a:t>");</a:t>
            </a:r>
          </a:p>
          <a:p>
            <a:pPr eaLnBrk="1" hangingPunct="1"/>
            <a:r>
              <a:rPr lang="en-US" altLang="zh-CN"/>
              <a:t>        window. alert("</a:t>
            </a:r>
            <a:r>
              <a:rPr lang="zh-CN" altLang="en-US"/>
              <a:t>弹出此提示框！</a:t>
            </a:r>
            <a:r>
              <a:rPr lang="en-US" altLang="zh-CN"/>
              <a:t>");</a:t>
            </a:r>
          </a:p>
          <a:p>
            <a:pPr eaLnBrk="1" hangingPunct="1"/>
            <a:r>
              <a:rPr lang="en-US" altLang="zh-CN"/>
              <a:t>&lt;/script&gt;</a:t>
            </a:r>
          </a:p>
        </p:txBody>
      </p:sp>
    </p:spTree>
    <p:extLst>
      <p:ext uri="{BB962C8B-B14F-4D97-AF65-F5344CB8AC3E}">
        <p14:creationId xmlns="" xmlns:p14="http://schemas.microsoft.com/office/powerpoint/2010/main" val="12168751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611188" y="908050"/>
            <a:ext cx="6551612" cy="635000"/>
          </a:xfrm>
        </p:spPr>
        <p:txBody>
          <a:bodyPr anchor="ctr"/>
          <a:lstStyle/>
          <a:p>
            <a:pPr eaLnBrk="1" hangingPunct="1"/>
            <a:r>
              <a:rPr lang="en-US" altLang="zh-CN" smtClean="0"/>
              <a:t>Window</a:t>
            </a:r>
            <a:r>
              <a:rPr lang="zh-CN" altLang="en-US" smtClean="0"/>
              <a:t>对象常用的属性</a:t>
            </a:r>
          </a:p>
        </p:txBody>
      </p:sp>
      <p:graphicFrame>
        <p:nvGraphicFramePr>
          <p:cNvPr id="313347" name="Group 3"/>
          <p:cNvGraphicFramePr>
            <a:graphicFrameLocks noGrp="1"/>
          </p:cNvGraphicFramePr>
          <p:nvPr>
            <p:ph type="tbl" idx="4294967295"/>
          </p:nvPr>
        </p:nvGraphicFramePr>
        <p:xfrm>
          <a:off x="611188" y="2060575"/>
          <a:ext cx="7993062" cy="2926020"/>
        </p:xfrm>
        <a:graphic>
          <a:graphicData uri="http://schemas.openxmlformats.org/drawingml/2006/table">
            <a:tbl>
              <a:tblPr/>
              <a:tblGrid>
                <a:gridCol w="2189162"/>
                <a:gridCol w="5803900"/>
              </a:tblGrid>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rgbClr val="FF0000"/>
                          </a:solidFill>
                          <a:effectLst/>
                          <a:latin typeface="黑体" pitchFamily="49" charset="-122"/>
                          <a:ea typeface="宋体" pitchFamily="2" charset="-122"/>
                        </a:rPr>
                        <a:t>名称 </a:t>
                      </a:r>
                      <a:endParaRPr kumimoji="0" lang="en-US" sz="2600" b="1" i="0" u="none" strike="noStrike" cap="none" normalizeH="0" baseline="0" smtClean="0">
                        <a:ln>
                          <a:noFill/>
                        </a:ln>
                        <a:solidFill>
                          <a:srgbClr val="FF0000"/>
                        </a:solidFill>
                        <a:effectLst/>
                        <a:latin typeface="黑体" pitchFamily="49" charset="-122"/>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rgbClr val="FF0000"/>
                          </a:solidFill>
                          <a:effectLst/>
                          <a:latin typeface="黑体" pitchFamily="49" charset="-122"/>
                          <a:ea typeface="宋体" pitchFamily="2" charset="-122"/>
                        </a:rPr>
                        <a:t>说明 </a:t>
                      </a:r>
                      <a:endParaRPr kumimoji="0" lang="en-US" sz="2600" b="1" i="0" u="none" strike="noStrike" cap="none" normalizeH="0" baseline="0" smtClean="0">
                        <a:ln>
                          <a:noFill/>
                        </a:ln>
                        <a:solidFill>
                          <a:srgbClr val="FF0000"/>
                        </a:solidFill>
                        <a:effectLst/>
                        <a:latin typeface="黑体" pitchFamily="49" charset="-122"/>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Verdana" pitchFamily="34" charset="0"/>
                          <a:ea typeface="宋体" pitchFamily="2" charset="-122"/>
                        </a:rPr>
                        <a:t>status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Verdana" pitchFamily="34" charset="0"/>
                          <a:ea typeface="宋体" pitchFamily="2" charset="-122"/>
                        </a:rPr>
                        <a:t>指定浏览器状态栏中显示的临时消息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Verdana" pitchFamily="34" charset="0"/>
                          <a:ea typeface="宋体" pitchFamily="2" charset="-122"/>
                        </a:rPr>
                        <a:t>screen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smtClean="0">
                          <a:ln>
                            <a:noFill/>
                          </a:ln>
                          <a:solidFill>
                            <a:schemeClr val="tx1"/>
                          </a:solidFill>
                          <a:effectLst/>
                          <a:latin typeface="Verdana" pitchFamily="34" charset="0"/>
                          <a:ea typeface="宋体" pitchFamily="2" charset="-122"/>
                        </a:rPr>
                        <a:t>有关客户</a:t>
                      </a:r>
                      <a:r>
                        <a:rPr kumimoji="0" lang="zh-CN" altLang="en-US" sz="2600" b="1" i="0" u="none" strike="noStrike" cap="none" normalizeH="0" baseline="0" smtClean="0">
                          <a:ln>
                            <a:noFill/>
                          </a:ln>
                          <a:solidFill>
                            <a:schemeClr val="tx1"/>
                          </a:solidFill>
                          <a:effectLst/>
                          <a:latin typeface="Verdana" pitchFamily="34" charset="0"/>
                          <a:ea typeface="宋体" pitchFamily="2" charset="-122"/>
                        </a:rPr>
                        <a:t>端的屏幕和显示性能的信息。 </a:t>
                      </a:r>
                      <a:endParaRPr kumimoji="0" lang="en-US" sz="2600" b="1"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Verdana" pitchFamily="34" charset="0"/>
                          <a:ea typeface="宋体" pitchFamily="2" charset="-122"/>
                        </a:rPr>
                        <a:t>location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Verdana" pitchFamily="34" charset="0"/>
                          <a:ea typeface="宋体" pitchFamily="2" charset="-122"/>
                        </a:rPr>
                        <a:t>有关当前 </a:t>
                      </a:r>
                      <a:r>
                        <a:rPr kumimoji="0" lang="en-US" altLang="zh-CN" sz="2600" b="1" i="0" u="none" strike="noStrike" cap="none" normalizeH="0" baseline="0" smtClean="0">
                          <a:ln>
                            <a:noFill/>
                          </a:ln>
                          <a:solidFill>
                            <a:schemeClr val="tx1"/>
                          </a:solidFill>
                          <a:effectLst/>
                          <a:latin typeface="Verdana" pitchFamily="34" charset="0"/>
                          <a:ea typeface="宋体" pitchFamily="2" charset="-122"/>
                        </a:rPr>
                        <a:t>URL </a:t>
                      </a:r>
                      <a:r>
                        <a:rPr kumimoji="0" lang="zh-CN" altLang="en-US" sz="2600" b="1" i="0" u="none" strike="noStrike" cap="none" normalizeH="0" baseline="0" smtClean="0">
                          <a:ln>
                            <a:noFill/>
                          </a:ln>
                          <a:solidFill>
                            <a:schemeClr val="tx1"/>
                          </a:solidFill>
                          <a:effectLst/>
                          <a:latin typeface="Verdana" pitchFamily="34" charset="0"/>
                          <a:ea typeface="宋体" pitchFamily="2" charset="-122"/>
                        </a:rPr>
                        <a:t>的信息。</a:t>
                      </a:r>
                      <a:endParaRPr kumimoji="0" lang="en-US" sz="2600" b="1"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Verdana" pitchFamily="34" charset="0"/>
                          <a:ea typeface="宋体" pitchFamily="2" charset="-122"/>
                        </a:rPr>
                        <a:t>history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GB" sz="2600" b="1" i="0" u="none" strike="noStrike" cap="none" normalizeH="0" baseline="0" smtClean="0">
                          <a:ln>
                            <a:noFill/>
                          </a:ln>
                          <a:solidFill>
                            <a:schemeClr val="tx1"/>
                          </a:solidFill>
                          <a:effectLst/>
                          <a:latin typeface="Verdana" pitchFamily="34" charset="0"/>
                          <a:ea typeface="宋体" pitchFamily="2" charset="-122"/>
                        </a:rPr>
                        <a:t>有关客户访问过的</a:t>
                      </a:r>
                      <a:r>
                        <a:rPr kumimoji="0" lang="en-GB" altLang="zh-CN" sz="2600" b="1" i="0" u="none" strike="noStrike" cap="none" normalizeH="0" baseline="0" smtClean="0">
                          <a:ln>
                            <a:noFill/>
                          </a:ln>
                          <a:solidFill>
                            <a:schemeClr val="tx1"/>
                          </a:solidFill>
                          <a:effectLst/>
                          <a:latin typeface="Verdana" pitchFamily="34" charset="0"/>
                          <a:ea typeface="宋体" pitchFamily="2" charset="-122"/>
                        </a:rPr>
                        <a:t>URL</a:t>
                      </a:r>
                      <a:r>
                        <a:rPr kumimoji="0" lang="zh-CN" altLang="en-GB" sz="2600" b="1" i="0" u="none" strike="noStrike" cap="none" normalizeH="0" baseline="0" smtClean="0">
                          <a:ln>
                            <a:noFill/>
                          </a:ln>
                          <a:solidFill>
                            <a:schemeClr val="tx1"/>
                          </a:solidFill>
                          <a:effectLst/>
                          <a:latin typeface="Verdana" pitchFamily="34" charset="0"/>
                          <a:ea typeface="宋体" pitchFamily="2" charset="-122"/>
                        </a:rPr>
                        <a:t>的信息。</a:t>
                      </a:r>
                      <a:endParaRPr kumimoji="0" lang="en-US" sz="2600" b="1"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876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600" b="1" i="0" u="none" strike="noStrike" cap="none" normalizeH="0" baseline="0" smtClean="0">
                          <a:ln>
                            <a:noFill/>
                          </a:ln>
                          <a:solidFill>
                            <a:schemeClr val="tx1"/>
                          </a:solidFill>
                          <a:effectLst/>
                          <a:latin typeface="Verdana" pitchFamily="34" charset="0"/>
                          <a:ea typeface="宋体" pitchFamily="2" charset="-122"/>
                        </a:rPr>
                        <a:t>document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600" b="1" i="0" u="none" strike="noStrike" cap="none" normalizeH="0" baseline="0" smtClean="0">
                          <a:ln>
                            <a:noFill/>
                          </a:ln>
                          <a:solidFill>
                            <a:schemeClr val="tx1"/>
                          </a:solidFill>
                          <a:effectLst/>
                          <a:latin typeface="Verdana" pitchFamily="34" charset="0"/>
                          <a:ea typeface="宋体" pitchFamily="2" charset="-122"/>
                        </a:rPr>
                        <a:t>表示浏览器窗口中的</a:t>
                      </a:r>
                      <a:r>
                        <a:rPr kumimoji="0" lang="en-US" altLang="zh-CN" sz="2600" b="1" i="0" u="none" strike="noStrike" cap="none" normalizeH="0" baseline="0" smtClean="0">
                          <a:ln>
                            <a:noFill/>
                          </a:ln>
                          <a:solidFill>
                            <a:schemeClr val="tx1"/>
                          </a:solidFill>
                          <a:effectLst/>
                          <a:latin typeface="Verdana" pitchFamily="34" charset="0"/>
                          <a:ea typeface="宋体" pitchFamily="2" charset="-122"/>
                        </a:rPr>
                        <a:t>HTML</a:t>
                      </a:r>
                      <a:r>
                        <a:rPr kumimoji="0" lang="zh-CN" altLang="en-US" sz="2600" b="1" i="0" u="none" strike="noStrike" cap="none" normalizeH="0" baseline="0" smtClean="0">
                          <a:ln>
                            <a:noFill/>
                          </a:ln>
                          <a:solidFill>
                            <a:schemeClr val="tx1"/>
                          </a:solidFill>
                          <a:effectLst/>
                          <a:latin typeface="Verdana" pitchFamily="34" charset="0"/>
                          <a:ea typeface="宋体" pitchFamily="2" charset="-122"/>
                        </a:rPr>
                        <a:t>文档</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95258" name="灯片编号占位符 5"/>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22A3963F-0F99-494F-8D80-EED46A1F9B82}" type="slidenum">
              <a:rPr lang="en-US" altLang="zh-CN" sz="1000">
                <a:solidFill>
                  <a:schemeClr val="tx1"/>
                </a:solidFill>
                <a:ea typeface="黑体" pitchFamily="49" charset="-122"/>
              </a:rPr>
              <a:pPr/>
              <a:t>92</a:t>
            </a:fld>
            <a:endParaRPr lang="en-US" altLang="zh-CN" sz="1000">
              <a:solidFill>
                <a:schemeClr val="tx1"/>
              </a:solidFill>
              <a:ea typeface="黑体" pitchFamily="49" charset="-122"/>
            </a:endParaRPr>
          </a:p>
        </p:txBody>
      </p:sp>
    </p:spTree>
    <p:extLst>
      <p:ext uri="{BB962C8B-B14F-4D97-AF65-F5344CB8AC3E}">
        <p14:creationId xmlns="" xmlns:p14="http://schemas.microsoft.com/office/powerpoint/2010/main" val="248602668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13347"/>
                                        </p:tgtEl>
                                        <p:attrNameLst>
                                          <p:attrName>style.visibility</p:attrName>
                                        </p:attrNameLst>
                                      </p:cBhvr>
                                      <p:to>
                                        <p:strVal val="visible"/>
                                      </p:to>
                                    </p:set>
                                    <p:animEffect transition="in" filter="checkerboard(across)">
                                      <p:cBhvr>
                                        <p:cTn id="7" dur="500"/>
                                        <p:tgtEl>
                                          <p:spTgt spid="313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611188" y="1052513"/>
            <a:ext cx="5386387" cy="490537"/>
          </a:xfrm>
        </p:spPr>
        <p:txBody>
          <a:bodyPr anchor="ctr"/>
          <a:lstStyle/>
          <a:p>
            <a:pPr eaLnBrk="1" hangingPunct="1"/>
            <a:r>
              <a:rPr lang="en-US" altLang="zh-CN" smtClean="0"/>
              <a:t>window</a:t>
            </a:r>
            <a:r>
              <a:rPr lang="zh-CN" altLang="en-US" smtClean="0"/>
              <a:t>对象常用的方法</a:t>
            </a:r>
          </a:p>
        </p:txBody>
      </p:sp>
      <p:graphicFrame>
        <p:nvGraphicFramePr>
          <p:cNvPr id="314371" name="Group 3"/>
          <p:cNvGraphicFramePr>
            <a:graphicFrameLocks noGrp="1"/>
          </p:cNvGraphicFramePr>
          <p:nvPr>
            <p:ph type="tbl" idx="4294967295"/>
          </p:nvPr>
        </p:nvGraphicFramePr>
        <p:xfrm>
          <a:off x="323850" y="1700213"/>
          <a:ext cx="8362950" cy="5021338"/>
        </p:xfrm>
        <a:graphic>
          <a:graphicData uri="http://schemas.openxmlformats.org/drawingml/2006/table">
            <a:tbl>
              <a:tblPr/>
              <a:tblGrid>
                <a:gridCol w="3095625"/>
                <a:gridCol w="5267325"/>
              </a:tblGrid>
              <a:tr h="4793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名称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说明</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08080"/>
                    </a:solidFill>
                  </a:tcPr>
                </a:tc>
              </a:tr>
              <a:tr h="4365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alert (</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提示信息</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显示一个带有提示信息和确定按钮的对话框</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009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prompt(</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提示信息</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显示可提示用户输入和确定</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取消按钮的对话框</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095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confirm("</a:t>
                      </a:r>
                      <a:r>
                        <a:rPr kumimoji="0" lang="zh-CN" altLang="en-GB"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提示信息</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显示一个带有提示信息、确定和取消按钮的对话框</a:t>
                      </a:r>
                      <a:r>
                        <a:rPr kumimoji="0" lang="zh-CN" altLang="en-GB"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0619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open ("url","name",</a:t>
                      </a:r>
                      <a:r>
                        <a:rPr kumimoji="0" lang="en-US" altLang="zh-CN" sz="20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窗口状态</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打开具有指定名称的新窗口，并加载</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所指定的文档；如果没有提供</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URL</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，则打开一个空白文档</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3653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close (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关闭当前窗口</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952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showModalDialog(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在一个模式窗口中显示指定的</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HTML</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文档</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009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setTimeout(</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函数</a:t>
                      </a:r>
                      <a:r>
                        <a:rPr kumimoji="0" lang="en-GB"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毫秒</a:t>
                      </a:r>
                      <a:r>
                        <a:rPr kumimoji="0" lang="en-US" altLang="zh-CN"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设置定时器：经过指定毫秒值后执行某个函数</a:t>
                      </a:r>
                      <a:r>
                        <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rPr>
                        <a:t> </a:t>
                      </a: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96288" name="灯片编号占位符 5"/>
          <p:cNvSpPr txBox="1">
            <a:spLocks noGrp="1"/>
          </p:cNvSpPr>
          <p:nvPr/>
        </p:nvSpPr>
        <p:spPr bwMode="auto">
          <a:xfrm>
            <a:off x="6553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565F9A2F-2C80-4D8F-9B15-DE825689EDA5}" type="slidenum">
              <a:rPr lang="en-US" altLang="zh-CN" sz="1000">
                <a:solidFill>
                  <a:schemeClr val="tx1"/>
                </a:solidFill>
                <a:ea typeface="黑体" pitchFamily="49" charset="-122"/>
              </a:rPr>
              <a:pPr/>
              <a:t>93</a:t>
            </a:fld>
            <a:endParaRPr lang="en-US" altLang="zh-CN" sz="1000">
              <a:solidFill>
                <a:schemeClr val="tx1"/>
              </a:solidFill>
              <a:ea typeface="黑体" pitchFamily="49" charset="-122"/>
            </a:endParaRPr>
          </a:p>
        </p:txBody>
      </p:sp>
    </p:spTree>
    <p:extLst>
      <p:ext uri="{BB962C8B-B14F-4D97-AF65-F5344CB8AC3E}">
        <p14:creationId xmlns="" xmlns:p14="http://schemas.microsoft.com/office/powerpoint/2010/main" val="315943959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p:txBody>
          <a:bodyPr anchor="ctr"/>
          <a:lstStyle/>
          <a:p>
            <a:pPr eaLnBrk="1" hangingPunct="1"/>
            <a:r>
              <a:rPr lang="en-US" altLang="zh-CN" smtClean="0"/>
              <a:t>window</a:t>
            </a:r>
            <a:r>
              <a:rPr lang="zh-CN" altLang="en-US" smtClean="0"/>
              <a:t>对象常用的事件</a:t>
            </a:r>
          </a:p>
        </p:txBody>
      </p:sp>
      <p:sp>
        <p:nvSpPr>
          <p:cNvPr id="97283" name="Rectangle 3"/>
          <p:cNvSpPr>
            <a:spLocks noGrp="1" noChangeArrowheads="1"/>
          </p:cNvSpPr>
          <p:nvPr>
            <p:ph idx="4294967295"/>
          </p:nvPr>
        </p:nvSpPr>
        <p:spPr/>
        <p:txBody>
          <a:bodyPr/>
          <a:lstStyle/>
          <a:p>
            <a:pPr marL="342900" indent="-342900" eaLnBrk="1" hangingPunct="1"/>
            <a:r>
              <a:rPr lang="en-US" altLang="zh-CN" smtClean="0"/>
              <a:t>onLoad</a:t>
            </a:r>
            <a:r>
              <a:rPr lang="zh-CN" altLang="en-US" smtClean="0"/>
              <a:t>事件：在窗口或框架完成文档加载时触发</a:t>
            </a:r>
          </a:p>
          <a:p>
            <a:pPr marL="539750" lvl="1" indent="-285750" eaLnBrk="1" hangingPunct="1">
              <a:buFont typeface="Wingdings" pitchFamily="2" charset="2"/>
              <a:buNone/>
            </a:pPr>
            <a:r>
              <a:rPr lang="zh-CN" altLang="en-US" smtClean="0"/>
              <a:t>    </a:t>
            </a:r>
            <a:r>
              <a:rPr lang="en-US" altLang="zh-CN" smtClean="0"/>
              <a:t>&lt;script&gt;</a:t>
            </a:r>
          </a:p>
          <a:p>
            <a:pPr marL="539750" lvl="1" indent="-285750" eaLnBrk="1" hangingPunct="1">
              <a:buFont typeface="Wingdings" pitchFamily="2" charset="2"/>
              <a:buNone/>
            </a:pPr>
            <a:r>
              <a:rPr lang="en-US" altLang="zh-CN" smtClean="0"/>
              <a:t>        window.onload =</a:t>
            </a:r>
            <a:r>
              <a:rPr lang="en-GB" altLang="zh-CN" sz="2000" b="1" smtClean="0">
                <a:cs typeface="Times New Roman" pitchFamily="18" charset="0"/>
              </a:rPr>
              <a:t>"</a:t>
            </a:r>
            <a:r>
              <a:rPr lang="zh-CN" altLang="en-US" smtClean="0"/>
              <a:t>事件处理函数</a:t>
            </a:r>
            <a:r>
              <a:rPr lang="en-GB" altLang="zh-CN" sz="2000" b="1" smtClean="0"/>
              <a:t>"</a:t>
            </a:r>
            <a:r>
              <a:rPr lang="en-US" altLang="zh-CN" smtClean="0"/>
              <a:t>;</a:t>
            </a:r>
          </a:p>
          <a:p>
            <a:pPr marL="539750" lvl="1" indent="-285750" eaLnBrk="1" hangingPunct="1">
              <a:buFont typeface="Wingdings" pitchFamily="2" charset="2"/>
              <a:buNone/>
            </a:pPr>
            <a:r>
              <a:rPr lang="en-US" altLang="zh-CN" smtClean="0"/>
              <a:t>    &lt;/script&gt;</a:t>
            </a:r>
          </a:p>
          <a:p>
            <a:pPr marL="539750" lvl="1" indent="-285750" eaLnBrk="1" hangingPunct="1">
              <a:buFont typeface="Wingdings" pitchFamily="2" charset="2"/>
              <a:buChar char="Ø"/>
            </a:pPr>
            <a:r>
              <a:rPr lang="zh-CN" altLang="en-US" smtClean="0"/>
              <a:t>或</a:t>
            </a:r>
          </a:p>
          <a:p>
            <a:pPr marL="539750" lvl="1" indent="-285750" eaLnBrk="1" hangingPunct="1">
              <a:buFont typeface="Wingdings" pitchFamily="2" charset="2"/>
              <a:buNone/>
            </a:pPr>
            <a:r>
              <a:rPr lang="zh-CN" altLang="en-US" smtClean="0"/>
              <a:t>    </a:t>
            </a:r>
            <a:r>
              <a:rPr lang="en-US" altLang="zh-CN" smtClean="0"/>
              <a:t>&lt;body onload= </a:t>
            </a:r>
            <a:r>
              <a:rPr lang="en-GB" altLang="zh-CN" sz="2000" b="1" smtClean="0"/>
              <a:t>"</a:t>
            </a:r>
            <a:r>
              <a:rPr lang="zh-CN" altLang="en-US" smtClean="0"/>
              <a:t>事件处理函数</a:t>
            </a:r>
            <a:r>
              <a:rPr lang="en-US" altLang="zh-CN" smtClean="0"/>
              <a:t>(); </a:t>
            </a:r>
            <a:r>
              <a:rPr lang="en-GB" altLang="zh-CN" sz="2000" b="1" smtClean="0"/>
              <a:t>"</a:t>
            </a:r>
            <a:r>
              <a:rPr lang="en-US" altLang="zh-CN" smtClean="0"/>
              <a:t>&gt;</a:t>
            </a:r>
          </a:p>
        </p:txBody>
      </p:sp>
      <p:sp>
        <p:nvSpPr>
          <p:cNvPr id="97284"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9FE8FBD7-311C-495C-BA1D-E328CE3EA041}" type="slidenum">
              <a:rPr lang="en-US" altLang="zh-CN" sz="1000">
                <a:solidFill>
                  <a:schemeClr val="tx1"/>
                </a:solidFill>
                <a:ea typeface="黑体" pitchFamily="49" charset="-122"/>
              </a:rPr>
              <a:pPr/>
              <a:t>94</a:t>
            </a:fld>
            <a:endParaRPr lang="en-US" altLang="zh-CN" sz="1000">
              <a:solidFill>
                <a:schemeClr val="tx1"/>
              </a:solidFill>
              <a:ea typeface="黑体" pitchFamily="49" charset="-122"/>
            </a:endParaRPr>
          </a:p>
        </p:txBody>
      </p:sp>
    </p:spTree>
    <p:extLst>
      <p:ext uri="{BB962C8B-B14F-4D97-AF65-F5344CB8AC3E}">
        <p14:creationId xmlns="" xmlns:p14="http://schemas.microsoft.com/office/powerpoint/2010/main" val="30690737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-1</a:t>
            </a:r>
          </a:p>
        </p:txBody>
      </p:sp>
      <p:sp>
        <p:nvSpPr>
          <p:cNvPr id="98307"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7A5587D2-DCB1-44A4-9563-283B04A6EB3D}" type="slidenum">
              <a:rPr lang="en-US" altLang="zh-CN" sz="1000">
                <a:solidFill>
                  <a:schemeClr val="tx1"/>
                </a:solidFill>
                <a:ea typeface="黑体" pitchFamily="49" charset="-122"/>
              </a:rPr>
              <a:pPr/>
              <a:t>95</a:t>
            </a:fld>
            <a:endParaRPr lang="en-US" altLang="zh-CN" sz="1000">
              <a:solidFill>
                <a:schemeClr val="tx1"/>
              </a:solidFill>
              <a:ea typeface="黑体" pitchFamily="49" charset="-122"/>
            </a:endParaRPr>
          </a:p>
        </p:txBody>
      </p:sp>
      <p:sp>
        <p:nvSpPr>
          <p:cNvPr id="98308" name="AutoShape 7"/>
          <p:cNvSpPr>
            <a:spLocks noChangeArrowheads="1"/>
          </p:cNvSpPr>
          <p:nvPr/>
        </p:nvSpPr>
        <p:spPr bwMode="auto">
          <a:xfrm>
            <a:off x="533400" y="1479550"/>
            <a:ext cx="8307388" cy="4587875"/>
          </a:xfrm>
          <a:prstGeom prst="roundRect">
            <a:avLst>
              <a:gd name="adj" fmla="val 3500"/>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黑体" pitchFamily="49" charset="-122"/>
              </a:rPr>
              <a:t>&lt;SCRIPT language="javascript"&gt;</a:t>
            </a:r>
          </a:p>
          <a:p>
            <a:pPr lvl="1"/>
            <a:r>
              <a:rPr lang="en-US" altLang="zh-CN" sz="1800">
                <a:solidFill>
                  <a:schemeClr val="tx1"/>
                </a:solidFill>
                <a:ea typeface="黑体" pitchFamily="49" charset="-122"/>
              </a:rPr>
              <a:t>function openwindow( ) </a:t>
            </a:r>
          </a:p>
          <a:p>
            <a:pPr lvl="1"/>
            <a:r>
              <a:rPr lang="en-US" altLang="zh-CN" sz="1800">
                <a:solidFill>
                  <a:schemeClr val="tx1"/>
                </a:solidFill>
                <a:ea typeface="黑体" pitchFamily="49" charset="-122"/>
              </a:rPr>
              <a:t>{  window.</a:t>
            </a:r>
            <a:r>
              <a:rPr lang="en-US" altLang="zh-CN" sz="1800">
                <a:solidFill>
                  <a:srgbClr val="0000FF"/>
                </a:solidFill>
                <a:ea typeface="黑体" pitchFamily="49" charset="-122"/>
              </a:rPr>
              <a:t>status</a:t>
            </a:r>
            <a:r>
              <a:rPr lang="en-US" altLang="zh-CN" sz="1800">
                <a:solidFill>
                  <a:schemeClr val="tx1"/>
                </a:solidFill>
                <a:ea typeface="黑体" pitchFamily="49" charset="-122"/>
              </a:rPr>
              <a:t>="</a:t>
            </a:r>
            <a:r>
              <a:rPr lang="zh-CN" altLang="en-US" sz="1800">
                <a:solidFill>
                  <a:schemeClr val="tx1"/>
                </a:solidFill>
                <a:ea typeface="黑体" pitchFamily="49" charset="-122"/>
              </a:rPr>
              <a:t>系统当前状态：您正在注册用户</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if (window.</a:t>
            </a:r>
            <a:r>
              <a:rPr lang="en-US" altLang="zh-CN" sz="1800">
                <a:solidFill>
                  <a:srgbClr val="0000FF"/>
                </a:solidFill>
                <a:ea typeface="黑体" pitchFamily="49" charset="-122"/>
              </a:rPr>
              <a:t>screen.width</a:t>
            </a:r>
            <a:r>
              <a:rPr lang="en-US" altLang="zh-CN" sz="1800">
                <a:solidFill>
                  <a:schemeClr val="tx1"/>
                </a:solidFill>
                <a:ea typeface="黑体" pitchFamily="49" charset="-122"/>
              </a:rPr>
              <a:t> == 1024 &amp;&amp; window.</a:t>
            </a:r>
            <a:r>
              <a:rPr lang="en-US" altLang="zh-CN" sz="1800">
                <a:solidFill>
                  <a:srgbClr val="0000FF"/>
                </a:solidFill>
                <a:ea typeface="黑体" pitchFamily="49" charset="-122"/>
              </a:rPr>
              <a:t>screen.height</a:t>
            </a:r>
            <a:r>
              <a:rPr lang="en-US" altLang="zh-CN" sz="1800">
                <a:solidFill>
                  <a:srgbClr val="3366FF"/>
                </a:solidFill>
                <a:ea typeface="黑体" pitchFamily="49" charset="-122"/>
              </a:rPr>
              <a:t> </a:t>
            </a:r>
            <a:r>
              <a:rPr lang="en-US" altLang="zh-CN" sz="1800">
                <a:solidFill>
                  <a:schemeClr val="tx1"/>
                </a:solidFill>
                <a:ea typeface="黑体" pitchFamily="49" charset="-122"/>
              </a:rPr>
              <a:t>== 768)</a:t>
            </a:r>
          </a:p>
          <a:p>
            <a:pPr lvl="1"/>
            <a:r>
              <a:rPr lang="en-US" altLang="zh-CN" sz="1800">
                <a:solidFill>
                  <a:schemeClr val="tx1"/>
                </a:solidFill>
                <a:ea typeface="黑体" pitchFamily="49" charset="-122"/>
              </a:rPr>
              <a:t>       </a:t>
            </a:r>
            <a:r>
              <a:rPr lang="en-US" altLang="zh-CN" sz="1800">
                <a:solidFill>
                  <a:srgbClr val="0000FF"/>
                </a:solidFill>
                <a:ea typeface="黑体" pitchFamily="49" charset="-122"/>
              </a:rPr>
              <a:t>window.open("register.html</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   else</a:t>
            </a:r>
          </a:p>
          <a:p>
            <a:pPr lvl="1"/>
            <a:r>
              <a:rPr lang="en-US" altLang="zh-CN" sz="1800">
                <a:solidFill>
                  <a:schemeClr val="tx1"/>
                </a:solidFill>
                <a:ea typeface="黑体" pitchFamily="49" charset="-122"/>
              </a:rPr>
              <a:t>       window.</a:t>
            </a:r>
            <a:r>
              <a:rPr lang="en-US" altLang="zh-CN" sz="1800">
                <a:solidFill>
                  <a:srgbClr val="0000FF"/>
                </a:solidFill>
                <a:ea typeface="黑体" pitchFamily="49" charset="-122"/>
              </a:rPr>
              <a:t>alert</a:t>
            </a:r>
            <a:r>
              <a:rPr lang="en-US" altLang="zh-CN" sz="1800">
                <a:solidFill>
                  <a:schemeClr val="tx1"/>
                </a:solidFill>
                <a:ea typeface="黑体" pitchFamily="49" charset="-122"/>
              </a:rPr>
              <a:t>("</a:t>
            </a:r>
            <a:r>
              <a:rPr lang="zh-CN" altLang="en-US" sz="1800">
                <a:solidFill>
                  <a:schemeClr val="tx1"/>
                </a:solidFill>
                <a:ea typeface="黑体" pitchFamily="49" charset="-122"/>
              </a:rPr>
              <a:t>请设置分辨率为</a:t>
            </a:r>
            <a:r>
              <a:rPr lang="en-US" altLang="zh-CN" sz="1800">
                <a:solidFill>
                  <a:schemeClr val="tx1"/>
                </a:solidFill>
                <a:ea typeface="黑体" pitchFamily="49" charset="-122"/>
              </a:rPr>
              <a:t>1024x768</a:t>
            </a:r>
            <a:r>
              <a:rPr lang="zh-CN" altLang="en-US" sz="1800">
                <a:solidFill>
                  <a:schemeClr val="tx1"/>
                </a:solidFill>
                <a:ea typeface="黑体" pitchFamily="49" charset="-122"/>
              </a:rPr>
              <a:t>，然后再打开</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function closewindow( )</a:t>
            </a:r>
          </a:p>
          <a:p>
            <a:pPr lvl="1"/>
            <a:r>
              <a:rPr lang="en-US" altLang="zh-CN" sz="1800">
                <a:solidFill>
                  <a:schemeClr val="tx1"/>
                </a:solidFill>
                <a:ea typeface="黑体" pitchFamily="49" charset="-122"/>
              </a:rPr>
              <a:t>{  if(window.</a:t>
            </a:r>
            <a:r>
              <a:rPr lang="en-US" altLang="zh-CN" sz="1800">
                <a:solidFill>
                  <a:srgbClr val="0000FF"/>
                </a:solidFill>
                <a:ea typeface="黑体" pitchFamily="49" charset="-122"/>
              </a:rPr>
              <a:t>confirm</a:t>
            </a:r>
            <a:r>
              <a:rPr lang="en-US" altLang="zh-CN" sz="1800">
                <a:solidFill>
                  <a:schemeClr val="tx1"/>
                </a:solidFill>
                <a:ea typeface="黑体" pitchFamily="49" charset="-122"/>
              </a:rPr>
              <a:t>("</a:t>
            </a:r>
            <a:r>
              <a:rPr lang="zh-CN" altLang="en-US" sz="1800">
                <a:solidFill>
                  <a:schemeClr val="tx1"/>
                </a:solidFill>
                <a:ea typeface="黑体" pitchFamily="49" charset="-122"/>
              </a:rPr>
              <a:t>您确认要退出系统吗？</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window.</a:t>
            </a:r>
            <a:r>
              <a:rPr lang="en-US" altLang="zh-CN" sz="1800">
                <a:solidFill>
                  <a:srgbClr val="0000FF"/>
                </a:solidFill>
                <a:ea typeface="黑体" pitchFamily="49" charset="-122"/>
              </a:rPr>
              <a:t>close</a:t>
            </a:r>
            <a:r>
              <a:rPr lang="en-US" altLang="zh-CN" sz="1800">
                <a:solidFill>
                  <a:schemeClr val="tx1"/>
                </a:solidFill>
                <a:ea typeface="黑体" pitchFamily="49" charset="-122"/>
              </a:rPr>
              <a:t>( );    </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&lt;/SCRIPT&gt;</a:t>
            </a:r>
          </a:p>
          <a:p>
            <a:pPr lvl="1"/>
            <a:r>
              <a:rPr lang="en-US" altLang="zh-CN" sz="1800">
                <a:solidFill>
                  <a:schemeClr val="tx1"/>
                </a:solidFill>
                <a:ea typeface="黑体" pitchFamily="49" charset="-122"/>
              </a:rPr>
              <a:t>&lt;INPUT type="button" name="regButton" value=" </a:t>
            </a:r>
            <a:r>
              <a:rPr lang="zh-CN" altLang="en-US" sz="1800">
                <a:solidFill>
                  <a:schemeClr val="tx1"/>
                </a:solidFill>
                <a:ea typeface="黑体" pitchFamily="49" charset="-122"/>
              </a:rPr>
              <a:t>用户注册 </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              </a:t>
            </a:r>
            <a:r>
              <a:rPr lang="en-US" altLang="zh-CN" sz="1800">
                <a:solidFill>
                  <a:srgbClr val="0000FF"/>
                </a:solidFill>
                <a:ea typeface="黑体" pitchFamily="49" charset="-122"/>
              </a:rPr>
              <a:t>onclick</a:t>
            </a:r>
            <a:r>
              <a:rPr lang="en-US" altLang="zh-CN" sz="1800">
                <a:solidFill>
                  <a:schemeClr val="tx1"/>
                </a:solidFill>
                <a:ea typeface="黑体" pitchFamily="49" charset="-122"/>
              </a:rPr>
              <a:t>="openwindow( )"&gt;</a:t>
            </a:r>
          </a:p>
          <a:p>
            <a:pPr lvl="1"/>
            <a:r>
              <a:rPr lang="en-US" altLang="zh-CN" sz="1800">
                <a:solidFill>
                  <a:schemeClr val="tx1"/>
                </a:solidFill>
                <a:ea typeface="黑体" pitchFamily="49" charset="-122"/>
              </a:rPr>
              <a:t>&lt;INPUT type="button" name="exitButton" value=" </a:t>
            </a:r>
            <a:r>
              <a:rPr lang="zh-CN" altLang="en-US" sz="1800">
                <a:solidFill>
                  <a:schemeClr val="tx1"/>
                </a:solidFill>
                <a:ea typeface="黑体" pitchFamily="49" charset="-122"/>
              </a:rPr>
              <a:t>退 出 </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              </a:t>
            </a:r>
            <a:r>
              <a:rPr lang="en-US" altLang="zh-CN" sz="1800">
                <a:solidFill>
                  <a:srgbClr val="0000FF"/>
                </a:solidFill>
                <a:ea typeface="黑体" pitchFamily="49" charset="-122"/>
              </a:rPr>
              <a:t>onclick</a:t>
            </a:r>
            <a:r>
              <a:rPr lang="en-US" altLang="zh-CN" sz="1800">
                <a:solidFill>
                  <a:schemeClr val="tx1"/>
                </a:solidFill>
                <a:ea typeface="黑体" pitchFamily="49" charset="-122"/>
              </a:rPr>
              <a:t>="closewindow( )"&gt;</a:t>
            </a:r>
          </a:p>
        </p:txBody>
      </p:sp>
      <p:sp>
        <p:nvSpPr>
          <p:cNvPr id="819213" name="AutoShape 13"/>
          <p:cNvSpPr>
            <a:spLocks noChangeArrowheads="1"/>
          </p:cNvSpPr>
          <p:nvPr/>
        </p:nvSpPr>
        <p:spPr bwMode="auto">
          <a:xfrm>
            <a:off x="2627313" y="1052513"/>
            <a:ext cx="1755775" cy="693737"/>
          </a:xfrm>
          <a:prstGeom prst="wedgeRoundRectCallout">
            <a:avLst>
              <a:gd name="adj1" fmla="val -50634"/>
              <a:gd name="adj2" fmla="val 118194"/>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在窗口状态栏中设置文本</a:t>
            </a:r>
          </a:p>
        </p:txBody>
      </p:sp>
      <p:sp>
        <p:nvSpPr>
          <p:cNvPr id="819214" name="AutoShape 14"/>
          <p:cNvSpPr>
            <a:spLocks noChangeArrowheads="1"/>
          </p:cNvSpPr>
          <p:nvPr/>
        </p:nvSpPr>
        <p:spPr bwMode="auto">
          <a:xfrm>
            <a:off x="6804025" y="1628775"/>
            <a:ext cx="1871663" cy="693738"/>
          </a:xfrm>
          <a:prstGeom prst="wedgeRoundRectCallout">
            <a:avLst>
              <a:gd name="adj1" fmla="val -41602"/>
              <a:gd name="adj2" fmla="val 73556"/>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获得屏幕的垂直分辨率</a:t>
            </a:r>
          </a:p>
        </p:txBody>
      </p:sp>
      <p:sp>
        <p:nvSpPr>
          <p:cNvPr id="819215" name="AutoShape 15"/>
          <p:cNvSpPr>
            <a:spLocks noChangeArrowheads="1"/>
          </p:cNvSpPr>
          <p:nvPr/>
        </p:nvSpPr>
        <p:spPr bwMode="auto">
          <a:xfrm>
            <a:off x="4932363" y="1484313"/>
            <a:ext cx="1728787" cy="693737"/>
          </a:xfrm>
          <a:prstGeom prst="wedgeRoundRectCallout">
            <a:avLst>
              <a:gd name="adj1" fmla="val -78468"/>
              <a:gd name="adj2" fmla="val 134208"/>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使用</a:t>
            </a:r>
            <a:r>
              <a:rPr lang="en-US" altLang="zh-CN" sz="1800">
                <a:solidFill>
                  <a:schemeClr val="tx1"/>
                </a:solidFill>
                <a:ea typeface="黑体" pitchFamily="2" charset="-122"/>
              </a:rPr>
              <a:t>open</a:t>
            </a:r>
            <a:r>
              <a:rPr lang="zh-CN" altLang="en-US" sz="1800">
                <a:solidFill>
                  <a:schemeClr val="tx1"/>
                </a:solidFill>
                <a:ea typeface="黑体" pitchFamily="2" charset="-122"/>
              </a:rPr>
              <a:t>方法打开新窗口</a:t>
            </a:r>
          </a:p>
        </p:txBody>
      </p:sp>
      <p:sp>
        <p:nvSpPr>
          <p:cNvPr id="819216" name="AutoShape 16"/>
          <p:cNvSpPr>
            <a:spLocks noChangeArrowheads="1"/>
          </p:cNvSpPr>
          <p:nvPr/>
        </p:nvSpPr>
        <p:spPr bwMode="auto">
          <a:xfrm>
            <a:off x="5076825" y="2806700"/>
            <a:ext cx="2681288"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弹出警告对话框</a:t>
            </a:r>
          </a:p>
        </p:txBody>
      </p:sp>
      <p:sp>
        <p:nvSpPr>
          <p:cNvPr id="819217" name="AutoShape 17"/>
          <p:cNvSpPr>
            <a:spLocks noChangeArrowheads="1"/>
          </p:cNvSpPr>
          <p:nvPr/>
        </p:nvSpPr>
        <p:spPr bwMode="auto">
          <a:xfrm>
            <a:off x="6242050" y="3743325"/>
            <a:ext cx="2203450" cy="406400"/>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99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弹出确认对话框</a:t>
            </a:r>
          </a:p>
        </p:txBody>
      </p:sp>
      <p:sp>
        <p:nvSpPr>
          <p:cNvPr id="819218" name="AutoShape 18"/>
          <p:cNvSpPr>
            <a:spLocks noChangeArrowheads="1"/>
          </p:cNvSpPr>
          <p:nvPr/>
        </p:nvSpPr>
        <p:spPr bwMode="auto">
          <a:xfrm>
            <a:off x="3562350" y="4076700"/>
            <a:ext cx="1081088" cy="693738"/>
          </a:xfrm>
          <a:prstGeom prst="wedgeRoundRectCallout">
            <a:avLst>
              <a:gd name="adj1" fmla="val -87593"/>
              <a:gd name="adj2" fmla="val -28491"/>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关闭当前窗口</a:t>
            </a:r>
          </a:p>
        </p:txBody>
      </p:sp>
      <p:sp>
        <p:nvSpPr>
          <p:cNvPr id="819219" name="AutoShape 19"/>
          <p:cNvSpPr>
            <a:spLocks noChangeArrowheads="1"/>
          </p:cNvSpPr>
          <p:nvPr/>
        </p:nvSpPr>
        <p:spPr bwMode="auto">
          <a:xfrm>
            <a:off x="2195513" y="4379913"/>
            <a:ext cx="1081087" cy="693737"/>
          </a:xfrm>
          <a:prstGeom prst="wedgeRoundRectCallout">
            <a:avLst>
              <a:gd name="adj1" fmla="val -24889"/>
              <a:gd name="adj2" fmla="val 77458"/>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添加单击事件</a:t>
            </a:r>
          </a:p>
        </p:txBody>
      </p:sp>
      <p:pic>
        <p:nvPicPr>
          <p:cNvPr id="819221" name="Picture 21"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908050"/>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223" name="AutoShape 23"/>
          <p:cNvSpPr>
            <a:spLocks noChangeArrowheads="1"/>
          </p:cNvSpPr>
          <p:nvPr/>
        </p:nvSpPr>
        <p:spPr bwMode="auto">
          <a:xfrm>
            <a:off x="1473200" y="4649788"/>
            <a:ext cx="5981700" cy="1624012"/>
          </a:xfrm>
          <a:prstGeom prst="roundRect">
            <a:avLst>
              <a:gd name="adj" fmla="val 16667"/>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因为</a:t>
            </a:r>
            <a:r>
              <a:rPr lang="en-US" altLang="zh-CN" sz="1800">
                <a:solidFill>
                  <a:schemeClr val="tx1"/>
                </a:solidFill>
                <a:ea typeface="黑体" pitchFamily="2" charset="-122"/>
              </a:rPr>
              <a:t>window</a:t>
            </a:r>
            <a:r>
              <a:rPr lang="zh-CN" altLang="en-US" sz="1800">
                <a:solidFill>
                  <a:schemeClr val="tx1"/>
                </a:solidFill>
                <a:ea typeface="黑体" pitchFamily="2" charset="-122"/>
              </a:rPr>
              <a:t>是最顶层的根，所以可以省略</a:t>
            </a:r>
          </a:p>
          <a:p>
            <a:pPr>
              <a:defRPr/>
            </a:pPr>
            <a:r>
              <a:rPr lang="en-US" sz="1800">
                <a:solidFill>
                  <a:schemeClr val="tx1"/>
                </a:solidFill>
                <a:ea typeface="黑体" pitchFamily="2" charset="-122"/>
              </a:rPr>
              <a:t>window.open("google.htm");</a:t>
            </a:r>
          </a:p>
          <a:p>
            <a:pPr>
              <a:defRPr/>
            </a:pPr>
            <a:r>
              <a:rPr lang="zh-CN" altLang="en-US" sz="1800">
                <a:solidFill>
                  <a:schemeClr val="tx1"/>
                </a:solidFill>
                <a:ea typeface="黑体" pitchFamily="2" charset="-122"/>
              </a:rPr>
              <a:t>可简写为：</a:t>
            </a:r>
          </a:p>
          <a:p>
            <a:pPr>
              <a:defRPr/>
            </a:pPr>
            <a:r>
              <a:rPr lang="en-US" sz="1800">
                <a:solidFill>
                  <a:schemeClr val="tx1"/>
                </a:solidFill>
                <a:ea typeface="黑体" pitchFamily="2" charset="-122"/>
              </a:rPr>
              <a:t>open("google.htm");</a:t>
            </a:r>
            <a:endParaRPr lang="en-US" altLang="zh-CN" sz="1800">
              <a:solidFill>
                <a:schemeClr val="tx1"/>
              </a:solidFill>
              <a:ea typeface="黑体" pitchFamily="2" charset="-122"/>
            </a:endParaRPr>
          </a:p>
          <a:p>
            <a:pPr>
              <a:defRPr/>
            </a:pPr>
            <a:r>
              <a:rPr lang="en-US" altLang="zh-CN" sz="1800">
                <a:solidFill>
                  <a:schemeClr val="tx1"/>
                </a:solidFill>
                <a:ea typeface="黑体" pitchFamily="2" charset="-122"/>
              </a:rPr>
              <a:t>close( )</a:t>
            </a:r>
            <a:r>
              <a:rPr lang="zh-CN" altLang="en-US" sz="1800">
                <a:solidFill>
                  <a:schemeClr val="tx1"/>
                </a:solidFill>
                <a:ea typeface="黑体" pitchFamily="2" charset="-122"/>
              </a:rPr>
              <a:t>方法及属性也是如此。</a:t>
            </a:r>
          </a:p>
        </p:txBody>
      </p:sp>
    </p:spTree>
    <p:extLst>
      <p:ext uri="{BB962C8B-B14F-4D97-AF65-F5344CB8AC3E}">
        <p14:creationId xmlns="" xmlns:p14="http://schemas.microsoft.com/office/powerpoint/2010/main" val="4202279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19221"/>
                                        </p:tgtEl>
                                        <p:attrNameLst>
                                          <p:attrName>style.visibility</p:attrName>
                                        </p:attrNameLst>
                                      </p:cBhvr>
                                      <p:to>
                                        <p:strVal val="visible"/>
                                      </p:to>
                                    </p:set>
                                    <p:anim calcmode="lin" valueType="num">
                                      <p:cBhvr additive="base">
                                        <p:cTn id="7" dur="500" fill="hold"/>
                                        <p:tgtEl>
                                          <p:spTgt spid="819221"/>
                                        </p:tgtEl>
                                        <p:attrNameLst>
                                          <p:attrName>ppt_x</p:attrName>
                                        </p:attrNameLst>
                                      </p:cBhvr>
                                      <p:tavLst>
                                        <p:tav tm="0">
                                          <p:val>
                                            <p:strVal val="1+#ppt_w/2"/>
                                          </p:val>
                                        </p:tav>
                                        <p:tav tm="100000">
                                          <p:val>
                                            <p:strVal val="#ppt_x"/>
                                          </p:val>
                                        </p:tav>
                                      </p:tavLst>
                                    </p:anim>
                                    <p:anim calcmode="lin" valueType="num">
                                      <p:cBhvr additive="base">
                                        <p:cTn id="8" dur="500" fill="hold"/>
                                        <p:tgtEl>
                                          <p:spTgt spid="8192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19213"/>
                                        </p:tgtEl>
                                        <p:attrNameLst>
                                          <p:attrName>style.visibility</p:attrName>
                                        </p:attrNameLst>
                                      </p:cBhvr>
                                      <p:to>
                                        <p:strVal val="visible"/>
                                      </p:to>
                                    </p:set>
                                    <p:animEffect transition="in" filter="wipe(left)">
                                      <p:cBhvr>
                                        <p:cTn id="12" dur="500"/>
                                        <p:tgtEl>
                                          <p:spTgt spid="819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14"/>
                                        </p:tgtEl>
                                        <p:attrNameLst>
                                          <p:attrName>style.visibility</p:attrName>
                                        </p:attrNameLst>
                                      </p:cBhvr>
                                      <p:to>
                                        <p:strVal val="visible"/>
                                      </p:to>
                                    </p:set>
                                    <p:animEffect transition="in" filter="wipe(left)">
                                      <p:cBhvr>
                                        <p:cTn id="17" dur="500"/>
                                        <p:tgtEl>
                                          <p:spTgt spid="8192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15"/>
                                        </p:tgtEl>
                                        <p:attrNameLst>
                                          <p:attrName>style.visibility</p:attrName>
                                        </p:attrNameLst>
                                      </p:cBhvr>
                                      <p:to>
                                        <p:strVal val="visible"/>
                                      </p:to>
                                    </p:set>
                                    <p:animEffect transition="in" filter="wipe(left)">
                                      <p:cBhvr>
                                        <p:cTn id="22" dur="500"/>
                                        <p:tgtEl>
                                          <p:spTgt spid="8192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16"/>
                                        </p:tgtEl>
                                        <p:attrNameLst>
                                          <p:attrName>style.visibility</p:attrName>
                                        </p:attrNameLst>
                                      </p:cBhvr>
                                      <p:to>
                                        <p:strVal val="visible"/>
                                      </p:to>
                                    </p:set>
                                    <p:animEffect transition="in" filter="wipe(left)">
                                      <p:cBhvr>
                                        <p:cTn id="27" dur="500"/>
                                        <p:tgtEl>
                                          <p:spTgt spid="8192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217"/>
                                        </p:tgtEl>
                                        <p:attrNameLst>
                                          <p:attrName>style.visibility</p:attrName>
                                        </p:attrNameLst>
                                      </p:cBhvr>
                                      <p:to>
                                        <p:strVal val="visible"/>
                                      </p:to>
                                    </p:set>
                                    <p:animEffect transition="in" filter="wipe(left)">
                                      <p:cBhvr>
                                        <p:cTn id="32" dur="500"/>
                                        <p:tgtEl>
                                          <p:spTgt spid="8192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218"/>
                                        </p:tgtEl>
                                        <p:attrNameLst>
                                          <p:attrName>style.visibility</p:attrName>
                                        </p:attrNameLst>
                                      </p:cBhvr>
                                      <p:to>
                                        <p:strVal val="visible"/>
                                      </p:to>
                                    </p:set>
                                    <p:animEffect transition="in" filter="wipe(left)">
                                      <p:cBhvr>
                                        <p:cTn id="37" dur="500"/>
                                        <p:tgtEl>
                                          <p:spTgt spid="8192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219"/>
                                        </p:tgtEl>
                                        <p:attrNameLst>
                                          <p:attrName>style.visibility</p:attrName>
                                        </p:attrNameLst>
                                      </p:cBhvr>
                                      <p:to>
                                        <p:strVal val="visible"/>
                                      </p:to>
                                    </p:set>
                                    <p:animEffect transition="in" filter="wipe(left)">
                                      <p:cBhvr>
                                        <p:cTn id="42" dur="500"/>
                                        <p:tgtEl>
                                          <p:spTgt spid="8192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19223"/>
                                        </p:tgtEl>
                                        <p:attrNameLst>
                                          <p:attrName>style.visibility</p:attrName>
                                        </p:attrNameLst>
                                      </p:cBhvr>
                                      <p:to>
                                        <p:strVal val="visible"/>
                                      </p:to>
                                    </p:set>
                                    <p:animEffect transition="in" filter="wipe(left)">
                                      <p:cBhvr>
                                        <p:cTn id="47" dur="500"/>
                                        <p:tgtEl>
                                          <p:spTgt spid="81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3" grpId="0" animBg="1"/>
      <p:bldP spid="819214" grpId="0" animBg="1"/>
      <p:bldP spid="819215" grpId="0" animBg="1"/>
      <p:bldP spid="819216" grpId="0" animBg="1"/>
      <p:bldP spid="819217" grpId="0" animBg="1"/>
      <p:bldP spid="819218" grpId="0" animBg="1"/>
      <p:bldP spid="819219" grpId="0" animBg="1"/>
      <p:bldP spid="81922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-2-1</a:t>
            </a:r>
          </a:p>
        </p:txBody>
      </p:sp>
      <p:sp>
        <p:nvSpPr>
          <p:cNvPr id="99331"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9A018120-0D3D-484A-A574-42EDFCEB0B5E}" type="slidenum">
              <a:rPr lang="en-US" altLang="zh-CN" sz="1000">
                <a:solidFill>
                  <a:schemeClr val="tx1"/>
                </a:solidFill>
                <a:ea typeface="黑体" pitchFamily="49" charset="-122"/>
              </a:rPr>
              <a:pPr/>
              <a:t>96</a:t>
            </a:fld>
            <a:endParaRPr lang="en-US" altLang="zh-CN" sz="1000">
              <a:solidFill>
                <a:schemeClr val="tx1"/>
              </a:solidFill>
              <a:ea typeface="黑体" pitchFamily="49" charset="-122"/>
            </a:endParaRPr>
          </a:p>
        </p:txBody>
      </p:sp>
      <p:pic>
        <p:nvPicPr>
          <p:cNvPr id="820234" name="Picture 1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47813" y="942975"/>
            <a:ext cx="6372225" cy="591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820233" name="AutoShape 9"/>
          <p:cNvSpPr>
            <a:spLocks noChangeArrowheads="1"/>
          </p:cNvSpPr>
          <p:nvPr/>
        </p:nvSpPr>
        <p:spPr bwMode="auto">
          <a:xfrm>
            <a:off x="365125" y="950913"/>
            <a:ext cx="8483600" cy="3470275"/>
          </a:xfrm>
          <a:prstGeom prst="roundRect">
            <a:avLst>
              <a:gd name="adj" fmla="val 369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r>
              <a:rPr lang="en-US" altLang="zh-CN" sz="1800">
                <a:solidFill>
                  <a:schemeClr val="tx1"/>
                </a:solidFill>
                <a:ea typeface="黑体" pitchFamily="49" charset="-122"/>
              </a:rPr>
              <a:t>open</a:t>
            </a:r>
            <a:r>
              <a:rPr lang="zh-CN" altLang="en-US" sz="1800">
                <a:solidFill>
                  <a:schemeClr val="tx1"/>
                </a:solidFill>
                <a:ea typeface="黑体" pitchFamily="49" charset="-122"/>
              </a:rPr>
              <a:t>（”打开窗口的</a:t>
            </a:r>
            <a:r>
              <a:rPr lang="en-US" altLang="zh-CN" sz="1800">
                <a:solidFill>
                  <a:schemeClr val="tx1"/>
                </a:solidFill>
                <a:ea typeface="黑体" pitchFamily="49" charset="-122"/>
              </a:rPr>
              <a:t>url”</a:t>
            </a:r>
            <a:r>
              <a:rPr lang="zh-CN" altLang="en-US" sz="1800">
                <a:solidFill>
                  <a:schemeClr val="tx1"/>
                </a:solidFill>
                <a:ea typeface="黑体" pitchFamily="49" charset="-122"/>
              </a:rPr>
              <a:t>，”窗口名”，”窗口特征”）</a:t>
            </a:r>
          </a:p>
          <a:p>
            <a:endParaRPr lang="zh-CN" altLang="en-US" sz="1800">
              <a:solidFill>
                <a:schemeClr val="tx1"/>
              </a:solidFill>
              <a:ea typeface="黑体" pitchFamily="49" charset="-122"/>
            </a:endParaRPr>
          </a:p>
          <a:p>
            <a:r>
              <a:rPr lang="zh-CN" altLang="en-US" sz="1800">
                <a:solidFill>
                  <a:schemeClr val="tx1"/>
                </a:solidFill>
                <a:ea typeface="黑体" pitchFamily="49" charset="-122"/>
              </a:rPr>
              <a:t>窗口的特征如下，可以任意组合：</a:t>
            </a:r>
          </a:p>
          <a:p>
            <a:r>
              <a:rPr lang="en-US" altLang="zh-CN" sz="1800">
                <a:solidFill>
                  <a:schemeClr val="tx1"/>
                </a:solidFill>
                <a:ea typeface="黑体" pitchFamily="49" charset="-122"/>
              </a:rPr>
              <a:t>height</a:t>
            </a:r>
            <a:r>
              <a:rPr lang="zh-CN" altLang="en-US" sz="1800">
                <a:solidFill>
                  <a:schemeClr val="tx1"/>
                </a:solidFill>
                <a:ea typeface="黑体" pitchFamily="49" charset="-122"/>
              </a:rPr>
              <a:t>： 窗口高度； </a:t>
            </a:r>
          </a:p>
          <a:p>
            <a:r>
              <a:rPr lang="en-US" altLang="zh-CN" sz="1800">
                <a:solidFill>
                  <a:schemeClr val="tx1"/>
                </a:solidFill>
                <a:ea typeface="黑体" pitchFamily="49" charset="-122"/>
              </a:rPr>
              <a:t>width</a:t>
            </a:r>
            <a:r>
              <a:rPr lang="zh-CN" altLang="en-US" sz="1800">
                <a:solidFill>
                  <a:schemeClr val="tx1"/>
                </a:solidFill>
                <a:ea typeface="黑体" pitchFamily="49" charset="-122"/>
              </a:rPr>
              <a:t>： 窗口宽度； </a:t>
            </a:r>
          </a:p>
          <a:p>
            <a:r>
              <a:rPr lang="en-US" altLang="zh-CN" sz="1800">
                <a:solidFill>
                  <a:schemeClr val="tx1"/>
                </a:solidFill>
                <a:ea typeface="黑体" pitchFamily="49" charset="-122"/>
              </a:rPr>
              <a:t>top</a:t>
            </a:r>
            <a:r>
              <a:rPr lang="zh-CN" altLang="en-US" sz="1800">
                <a:solidFill>
                  <a:schemeClr val="tx1"/>
                </a:solidFill>
                <a:ea typeface="黑体" pitchFamily="49" charset="-122"/>
              </a:rPr>
              <a:t>： 窗口距离屏幕上方的象素值； </a:t>
            </a:r>
          </a:p>
          <a:p>
            <a:r>
              <a:rPr lang="en-US" altLang="zh-CN" sz="1800">
                <a:solidFill>
                  <a:schemeClr val="tx1"/>
                </a:solidFill>
                <a:ea typeface="黑体" pitchFamily="49" charset="-122"/>
              </a:rPr>
              <a:t>left</a:t>
            </a:r>
            <a:r>
              <a:rPr lang="zh-CN" altLang="en-US" sz="1800">
                <a:solidFill>
                  <a:schemeClr val="tx1"/>
                </a:solidFill>
                <a:ea typeface="黑体" pitchFamily="49" charset="-122"/>
              </a:rPr>
              <a:t>：窗口距离屏幕左侧的象素值； </a:t>
            </a:r>
          </a:p>
          <a:p>
            <a:r>
              <a:rPr lang="en-US" altLang="zh-CN" sz="1800">
                <a:solidFill>
                  <a:schemeClr val="tx1"/>
                </a:solidFill>
                <a:ea typeface="黑体" pitchFamily="49" charset="-122"/>
              </a:rPr>
              <a:t>toolbar</a:t>
            </a:r>
            <a:r>
              <a:rPr lang="zh-CN" altLang="en-US" sz="1800">
                <a:solidFill>
                  <a:schemeClr val="tx1"/>
                </a:solidFill>
                <a:ea typeface="黑体" pitchFamily="49" charset="-122"/>
              </a:rPr>
              <a:t>： 是否显示工具栏，</a:t>
            </a:r>
            <a:r>
              <a:rPr lang="en-US" altLang="zh-CN" sz="1800">
                <a:solidFill>
                  <a:schemeClr val="tx1"/>
                </a:solidFill>
                <a:ea typeface="黑体" pitchFamily="49" charset="-122"/>
              </a:rPr>
              <a:t>yes</a:t>
            </a:r>
            <a:r>
              <a:rPr lang="zh-CN" altLang="en-US" sz="1800">
                <a:solidFill>
                  <a:schemeClr val="tx1"/>
                </a:solidFill>
                <a:ea typeface="黑体" pitchFamily="49" charset="-122"/>
              </a:rPr>
              <a:t>为显示； </a:t>
            </a:r>
          </a:p>
          <a:p>
            <a:r>
              <a:rPr lang="en-US" altLang="zh-CN" sz="1800">
                <a:solidFill>
                  <a:schemeClr val="tx1"/>
                </a:solidFill>
                <a:ea typeface="黑体" pitchFamily="49" charset="-122"/>
              </a:rPr>
              <a:t>menubar</a:t>
            </a:r>
            <a:r>
              <a:rPr lang="zh-CN" altLang="en-US" sz="1800">
                <a:solidFill>
                  <a:schemeClr val="tx1"/>
                </a:solidFill>
                <a:ea typeface="黑体" pitchFamily="49" charset="-122"/>
              </a:rPr>
              <a:t>，</a:t>
            </a:r>
            <a:r>
              <a:rPr lang="en-US" altLang="zh-CN" sz="1800">
                <a:solidFill>
                  <a:schemeClr val="tx1"/>
                </a:solidFill>
                <a:ea typeface="黑体" pitchFamily="49" charset="-122"/>
              </a:rPr>
              <a:t>scrollbars </a:t>
            </a:r>
            <a:r>
              <a:rPr lang="zh-CN" altLang="en-US" sz="1800">
                <a:solidFill>
                  <a:schemeClr val="tx1"/>
                </a:solidFill>
                <a:ea typeface="黑体" pitchFamily="49" charset="-122"/>
              </a:rPr>
              <a:t>表示菜单栏和滚动栏。 </a:t>
            </a:r>
          </a:p>
          <a:p>
            <a:r>
              <a:rPr lang="en-US" altLang="zh-CN" sz="1800">
                <a:solidFill>
                  <a:schemeClr val="tx1"/>
                </a:solidFill>
                <a:ea typeface="黑体" pitchFamily="49" charset="-122"/>
              </a:rPr>
              <a:t>resizable</a:t>
            </a:r>
            <a:r>
              <a:rPr lang="zh-CN" altLang="en-US" sz="1800">
                <a:solidFill>
                  <a:schemeClr val="tx1"/>
                </a:solidFill>
                <a:ea typeface="黑体" pitchFamily="49" charset="-122"/>
              </a:rPr>
              <a:t>： 是否允许改变窗口大小，</a:t>
            </a:r>
            <a:r>
              <a:rPr lang="en-US" altLang="zh-CN" sz="1800">
                <a:solidFill>
                  <a:schemeClr val="tx1"/>
                </a:solidFill>
                <a:ea typeface="黑体" pitchFamily="49" charset="-122"/>
              </a:rPr>
              <a:t>yes</a:t>
            </a:r>
            <a:r>
              <a:rPr lang="zh-CN" altLang="en-US" sz="1800">
                <a:solidFill>
                  <a:schemeClr val="tx1"/>
                </a:solidFill>
                <a:ea typeface="黑体" pitchFamily="49" charset="-122"/>
              </a:rPr>
              <a:t>或</a:t>
            </a:r>
            <a:r>
              <a:rPr lang="en-US" altLang="zh-CN" sz="1800">
                <a:solidFill>
                  <a:schemeClr val="tx1"/>
                </a:solidFill>
                <a:ea typeface="黑体" pitchFamily="49" charset="-122"/>
              </a:rPr>
              <a:t>1</a:t>
            </a:r>
            <a:r>
              <a:rPr lang="zh-CN" altLang="en-US" sz="1800">
                <a:solidFill>
                  <a:schemeClr val="tx1"/>
                </a:solidFill>
                <a:ea typeface="黑体" pitchFamily="49" charset="-122"/>
              </a:rPr>
              <a:t>为允许 </a:t>
            </a:r>
          </a:p>
          <a:p>
            <a:r>
              <a:rPr lang="en-US" altLang="zh-CN" sz="1800">
                <a:solidFill>
                  <a:schemeClr val="tx1"/>
                </a:solidFill>
                <a:ea typeface="黑体" pitchFamily="49" charset="-122"/>
              </a:rPr>
              <a:t>location</a:t>
            </a:r>
            <a:r>
              <a:rPr lang="zh-CN" altLang="en-US" sz="1800">
                <a:solidFill>
                  <a:schemeClr val="tx1"/>
                </a:solidFill>
                <a:ea typeface="黑体" pitchFamily="49" charset="-122"/>
              </a:rPr>
              <a:t>： 是否显示地址栏，</a:t>
            </a:r>
            <a:r>
              <a:rPr lang="en-US" altLang="zh-CN" sz="1800">
                <a:solidFill>
                  <a:schemeClr val="tx1"/>
                </a:solidFill>
                <a:ea typeface="黑体" pitchFamily="49" charset="-122"/>
              </a:rPr>
              <a:t>yes</a:t>
            </a:r>
            <a:r>
              <a:rPr lang="zh-CN" altLang="en-US" sz="1800">
                <a:solidFill>
                  <a:schemeClr val="tx1"/>
                </a:solidFill>
                <a:ea typeface="黑体" pitchFamily="49" charset="-122"/>
              </a:rPr>
              <a:t>或</a:t>
            </a:r>
            <a:r>
              <a:rPr lang="en-US" altLang="zh-CN" sz="1800">
                <a:solidFill>
                  <a:schemeClr val="tx1"/>
                </a:solidFill>
                <a:ea typeface="黑体" pitchFamily="49" charset="-122"/>
              </a:rPr>
              <a:t>1</a:t>
            </a:r>
            <a:r>
              <a:rPr lang="zh-CN" altLang="en-US" sz="1800">
                <a:solidFill>
                  <a:schemeClr val="tx1"/>
                </a:solidFill>
                <a:ea typeface="黑体" pitchFamily="49" charset="-122"/>
              </a:rPr>
              <a:t>为允许 </a:t>
            </a:r>
          </a:p>
          <a:p>
            <a:r>
              <a:rPr lang="en-US" altLang="zh-CN" sz="1800">
                <a:solidFill>
                  <a:schemeClr val="tx1"/>
                </a:solidFill>
                <a:ea typeface="黑体" pitchFamily="49" charset="-122"/>
              </a:rPr>
              <a:t>status</a:t>
            </a:r>
            <a:r>
              <a:rPr lang="zh-CN" altLang="en-US" sz="1800">
                <a:solidFill>
                  <a:schemeClr val="tx1"/>
                </a:solidFill>
                <a:ea typeface="黑体" pitchFamily="49" charset="-122"/>
              </a:rPr>
              <a:t>：是否显示状态栏内的信息，</a:t>
            </a:r>
            <a:r>
              <a:rPr lang="en-US" altLang="zh-CN" sz="1800">
                <a:solidFill>
                  <a:schemeClr val="tx1"/>
                </a:solidFill>
                <a:ea typeface="黑体" pitchFamily="49" charset="-122"/>
              </a:rPr>
              <a:t>yes</a:t>
            </a:r>
            <a:r>
              <a:rPr lang="zh-CN" altLang="en-US" sz="1800">
                <a:solidFill>
                  <a:schemeClr val="tx1"/>
                </a:solidFill>
                <a:ea typeface="黑体" pitchFamily="49" charset="-122"/>
              </a:rPr>
              <a:t>或</a:t>
            </a:r>
            <a:r>
              <a:rPr lang="en-US" altLang="zh-CN" sz="1800">
                <a:solidFill>
                  <a:schemeClr val="tx1"/>
                </a:solidFill>
                <a:ea typeface="黑体" pitchFamily="49" charset="-122"/>
              </a:rPr>
              <a:t>1</a:t>
            </a:r>
            <a:r>
              <a:rPr lang="zh-CN" altLang="en-US" sz="1800">
                <a:solidFill>
                  <a:schemeClr val="tx1"/>
                </a:solidFill>
                <a:ea typeface="黑体" pitchFamily="49" charset="-122"/>
              </a:rPr>
              <a:t>为允许；</a:t>
            </a:r>
          </a:p>
        </p:txBody>
      </p:sp>
      <p:sp>
        <p:nvSpPr>
          <p:cNvPr id="820235" name="AutoShape 11"/>
          <p:cNvSpPr>
            <a:spLocks noChangeArrowheads="1"/>
          </p:cNvSpPr>
          <p:nvPr/>
        </p:nvSpPr>
        <p:spPr bwMode="gray">
          <a:xfrm>
            <a:off x="323850" y="1917700"/>
            <a:ext cx="8569325" cy="1525588"/>
          </a:xfrm>
          <a:prstGeom prst="roundRect">
            <a:avLst>
              <a:gd name="adj" fmla="val 10111"/>
            </a:avLst>
          </a:prstGeom>
          <a:gradFill rotWithShape="1">
            <a:gsLst>
              <a:gs pos="0">
                <a:srgbClr val="FFFF99"/>
              </a:gs>
              <a:gs pos="100000">
                <a:srgbClr val="FFFF99">
                  <a:gamma/>
                  <a:tint val="0"/>
                  <a:invGamma/>
                </a:srgbClr>
              </a:gs>
            </a:gsLst>
            <a:lin ang="5400000" scaled="1"/>
          </a:gradFill>
          <a:ln w="9525" algn="ctr">
            <a:solidFill>
              <a:srgbClr val="FFCC00"/>
            </a:solidFill>
            <a:round/>
            <a:headEnd/>
            <a:tailEnd/>
          </a:ln>
          <a:effectLst>
            <a:outerShdw dist="107763" dir="2700000" algn="ctr" rotWithShape="0">
              <a:schemeClr val="bg2">
                <a:alpha val="50000"/>
              </a:schemeClr>
            </a:outerShdw>
          </a:effectLst>
        </p:spPr>
        <p:txBody>
          <a:bodyPr anchor="ctr"/>
          <a:lstStyle/>
          <a:p>
            <a:pPr algn="ctr" eaLnBrk="0" hangingPunct="0">
              <a:defRPr/>
            </a:pPr>
            <a:r>
              <a:rPr lang="zh-CN" altLang="en-US" sz="1800">
                <a:solidFill>
                  <a:schemeClr val="tx1"/>
                </a:solidFill>
                <a:ea typeface="黑体" pitchFamily="2" charset="-122"/>
                <a:cs typeface="Times New Roman" pitchFamily="18" charset="0"/>
              </a:rPr>
              <a:t>我们需要预先制作好注册页面，假设为</a:t>
            </a:r>
            <a:r>
              <a:rPr lang="en-US" altLang="zh-CN" sz="1800">
                <a:solidFill>
                  <a:schemeClr val="tx1"/>
                </a:solidFill>
                <a:ea typeface="黑体" pitchFamily="2" charset="-122"/>
                <a:cs typeface="Times New Roman" pitchFamily="18" charset="0"/>
              </a:rPr>
              <a:t>register.html</a:t>
            </a:r>
            <a:r>
              <a:rPr lang="zh-CN" altLang="en-US" sz="1800">
                <a:solidFill>
                  <a:schemeClr val="tx1"/>
                </a:solidFill>
                <a:ea typeface="黑体" pitchFamily="2" charset="-122"/>
                <a:cs typeface="Times New Roman" pitchFamily="18" charset="0"/>
              </a:rPr>
              <a:t>，打开注册窗口的语句如下 </a:t>
            </a:r>
          </a:p>
          <a:p>
            <a:pPr algn="ctr" eaLnBrk="0" hangingPunct="0">
              <a:defRPr/>
            </a:pPr>
            <a:r>
              <a:rPr lang="en-US" altLang="zh-CN" sz="1800">
                <a:solidFill>
                  <a:schemeClr val="tx1"/>
                </a:solidFill>
                <a:ea typeface="黑体" pitchFamily="2" charset="-122"/>
                <a:cs typeface="Times New Roman" pitchFamily="18" charset="0"/>
              </a:rPr>
              <a:t>open("register.html", "</a:t>
            </a:r>
            <a:r>
              <a:rPr lang="zh-CN" altLang="en-US" sz="1800">
                <a:solidFill>
                  <a:schemeClr val="tx1"/>
                </a:solidFill>
                <a:ea typeface="黑体" pitchFamily="2" charset="-122"/>
                <a:cs typeface="Times New Roman" pitchFamily="18" charset="0"/>
              </a:rPr>
              <a:t>注册窗口</a:t>
            </a:r>
            <a:r>
              <a:rPr lang="en-US" altLang="zh-CN" sz="1800">
                <a:solidFill>
                  <a:schemeClr val="tx1"/>
                </a:solidFill>
                <a:ea typeface="黑体" pitchFamily="2" charset="-122"/>
                <a:cs typeface="Times New Roman" pitchFamily="18" charset="0"/>
              </a:rPr>
              <a:t>", "toolbars=0, location=0, </a:t>
            </a:r>
          </a:p>
          <a:p>
            <a:pPr algn="ctr" eaLnBrk="0" hangingPunct="0">
              <a:defRPr/>
            </a:pPr>
            <a:r>
              <a:rPr lang="en-US" altLang="zh-CN" sz="1800">
                <a:solidFill>
                  <a:schemeClr val="tx1"/>
                </a:solidFill>
                <a:ea typeface="黑体" pitchFamily="2" charset="-122"/>
                <a:cs typeface="Times New Roman" pitchFamily="18" charset="0"/>
              </a:rPr>
              <a:t>statusbars=0,menubars=0,width=700,height=550,scrollbars=1");</a:t>
            </a:r>
          </a:p>
        </p:txBody>
      </p:sp>
      <p:pic>
        <p:nvPicPr>
          <p:cNvPr id="820236" name="Picture 1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9750" y="1125538"/>
            <a:ext cx="6762750" cy="551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pic>
      <p:sp>
        <p:nvSpPr>
          <p:cNvPr id="820237" name="AutoShape 13"/>
          <p:cNvSpPr>
            <a:spLocks noChangeArrowheads="1"/>
          </p:cNvSpPr>
          <p:nvPr/>
        </p:nvSpPr>
        <p:spPr bwMode="auto">
          <a:xfrm>
            <a:off x="6948488" y="1557338"/>
            <a:ext cx="1874837" cy="990600"/>
          </a:xfrm>
          <a:prstGeom prst="wedgeRoundRectCallout">
            <a:avLst>
              <a:gd name="adj1" fmla="val -60245"/>
              <a:gd name="adj2" fmla="val 106412"/>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通过</a:t>
            </a:r>
            <a:r>
              <a:rPr lang="en-US" altLang="zh-CN" sz="1800">
                <a:solidFill>
                  <a:schemeClr val="tx1"/>
                </a:solidFill>
                <a:ea typeface="黑体" pitchFamily="2" charset="-122"/>
              </a:rPr>
              <a:t>open</a:t>
            </a:r>
            <a:r>
              <a:rPr lang="zh-CN" altLang="en-US" sz="1800">
                <a:solidFill>
                  <a:schemeClr val="tx1"/>
                </a:solidFill>
                <a:ea typeface="黑体" pitchFamily="2" charset="-122"/>
              </a:rPr>
              <a:t>方法打开注册页面之后的效果</a:t>
            </a:r>
          </a:p>
        </p:txBody>
      </p:sp>
    </p:spTree>
    <p:extLst>
      <p:ext uri="{BB962C8B-B14F-4D97-AF65-F5344CB8AC3E}">
        <p14:creationId xmlns="" xmlns:p14="http://schemas.microsoft.com/office/powerpoint/2010/main" val="16140805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820234"/>
                                        </p:tgtEl>
                                        <p:attrNameLst>
                                          <p:attrName>style.visibility</p:attrName>
                                        </p:attrNameLst>
                                      </p:cBhvr>
                                      <p:to>
                                        <p:strVal val="visible"/>
                                      </p:to>
                                    </p:set>
                                    <p:animEffect transition="in" filter="checkerboard(across)">
                                      <p:cBhvr>
                                        <p:cTn id="7" dur="500"/>
                                        <p:tgtEl>
                                          <p:spTgt spid="820234"/>
                                        </p:tgtEl>
                                      </p:cBhvr>
                                    </p:animEffect>
                                  </p:childTnLst>
                                  <p:subTnLst>
                                    <p:set>
                                      <p:cBhvr override="childStyle">
                                        <p:cTn dur="1" fill="hold" display="0" masterRel="nextClick" afterEffect="1"/>
                                        <p:tgtEl>
                                          <p:spTgt spid="82023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233"/>
                                        </p:tgtEl>
                                        <p:attrNameLst>
                                          <p:attrName>style.visibility</p:attrName>
                                        </p:attrNameLst>
                                      </p:cBhvr>
                                      <p:to>
                                        <p:strVal val="visible"/>
                                      </p:to>
                                    </p:set>
                                    <p:animEffect transition="in" filter="blinds(horizontal)">
                                      <p:cBhvr>
                                        <p:cTn id="12" dur="500"/>
                                        <p:tgtEl>
                                          <p:spTgt spid="820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0235"/>
                                        </p:tgtEl>
                                        <p:attrNameLst>
                                          <p:attrName>style.visibility</p:attrName>
                                        </p:attrNameLst>
                                      </p:cBhvr>
                                      <p:to>
                                        <p:strVal val="visible"/>
                                      </p:to>
                                    </p:set>
                                    <p:animEffect transition="in" filter="wipe(left)">
                                      <p:cBhvr>
                                        <p:cTn id="17" dur="500"/>
                                        <p:tgtEl>
                                          <p:spTgt spid="820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20236"/>
                                        </p:tgtEl>
                                        <p:attrNameLst>
                                          <p:attrName>style.visibility</p:attrName>
                                        </p:attrNameLst>
                                      </p:cBhvr>
                                      <p:to>
                                        <p:strVal val="visible"/>
                                      </p:to>
                                    </p:set>
                                    <p:animEffect transition="in" filter="checkerboard(across)">
                                      <p:cBhvr>
                                        <p:cTn id="22" dur="500"/>
                                        <p:tgtEl>
                                          <p:spTgt spid="8202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20237"/>
                                        </p:tgtEl>
                                        <p:attrNameLst>
                                          <p:attrName>style.visibility</p:attrName>
                                        </p:attrNameLst>
                                      </p:cBhvr>
                                      <p:to>
                                        <p:strVal val="visible"/>
                                      </p:to>
                                    </p:set>
                                    <p:animEffect transition="in" filter="wipe(left)">
                                      <p:cBhvr>
                                        <p:cTn id="26" dur="500"/>
                                        <p:tgtEl>
                                          <p:spTgt spid="820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33" grpId="0" animBg="1"/>
      <p:bldP spid="820235" grpId="0" animBg="1"/>
      <p:bldP spid="82023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-2-2</a:t>
            </a:r>
          </a:p>
        </p:txBody>
      </p:sp>
      <p:sp>
        <p:nvSpPr>
          <p:cNvPr id="100355"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0057F5B8-0CBA-4AEC-91E1-A027314B2F45}" type="slidenum">
              <a:rPr lang="en-US" altLang="zh-CN" sz="1000">
                <a:solidFill>
                  <a:schemeClr val="tx1"/>
                </a:solidFill>
                <a:ea typeface="黑体" pitchFamily="49" charset="-122"/>
              </a:rPr>
              <a:pPr/>
              <a:t>97</a:t>
            </a:fld>
            <a:endParaRPr lang="en-US" altLang="zh-CN" sz="1000">
              <a:solidFill>
                <a:schemeClr val="tx1"/>
              </a:solidFill>
              <a:ea typeface="黑体" pitchFamily="49" charset="-122"/>
            </a:endParaRPr>
          </a:p>
        </p:txBody>
      </p:sp>
      <p:sp>
        <p:nvSpPr>
          <p:cNvPr id="827398" name="AutoShape 6"/>
          <p:cNvSpPr>
            <a:spLocks noChangeArrowheads="1"/>
          </p:cNvSpPr>
          <p:nvPr/>
        </p:nvSpPr>
        <p:spPr bwMode="auto">
          <a:xfrm>
            <a:off x="295275" y="1585913"/>
            <a:ext cx="8597900" cy="5118100"/>
          </a:xfrm>
          <a:prstGeom prst="roundRect">
            <a:avLst>
              <a:gd name="adj" fmla="val 2458"/>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黑体" pitchFamily="49" charset="-122"/>
              </a:rPr>
              <a:t>&lt;SCRIPT language="javascript"&gt;</a:t>
            </a:r>
          </a:p>
          <a:p>
            <a:pPr lvl="1"/>
            <a:r>
              <a:rPr lang="en-US" altLang="zh-CN" sz="1800">
                <a:solidFill>
                  <a:schemeClr val="tx1"/>
                </a:solidFill>
                <a:ea typeface="黑体" pitchFamily="49" charset="-122"/>
              </a:rPr>
              <a:t>function openwindow( ) {</a:t>
            </a:r>
          </a:p>
          <a:p>
            <a:pPr lvl="1"/>
            <a:r>
              <a:rPr lang="en-US" altLang="zh-CN" sz="1800">
                <a:solidFill>
                  <a:schemeClr val="tx1"/>
                </a:solidFill>
                <a:ea typeface="黑体" pitchFamily="49" charset="-122"/>
              </a:rPr>
              <a:t>  window.status="</a:t>
            </a:r>
            <a:r>
              <a:rPr lang="zh-CN" altLang="en-US" sz="1800">
                <a:solidFill>
                  <a:schemeClr val="tx1"/>
                </a:solidFill>
                <a:ea typeface="黑体" pitchFamily="49" charset="-122"/>
              </a:rPr>
              <a:t>系统当前状态：您正在注册用户</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if (window.screen.width == 1024 &amp;&amp; window.screen.height == 768)</a:t>
            </a:r>
          </a:p>
          <a:p>
            <a:pPr lvl="1"/>
            <a:r>
              <a:rPr lang="en-US" altLang="zh-CN" sz="1800">
                <a:solidFill>
                  <a:srgbClr val="0000FF"/>
                </a:solidFill>
                <a:ea typeface="黑体" pitchFamily="49" charset="-122"/>
              </a:rPr>
              <a:t>    open("register.html", "</a:t>
            </a:r>
            <a:r>
              <a:rPr lang="zh-CN" altLang="en-US" sz="1800">
                <a:solidFill>
                  <a:srgbClr val="0000FF"/>
                </a:solidFill>
                <a:ea typeface="黑体" pitchFamily="49" charset="-122"/>
              </a:rPr>
              <a:t>注册窗口</a:t>
            </a:r>
            <a:r>
              <a:rPr lang="en-US" altLang="zh-CN" sz="1800">
                <a:solidFill>
                  <a:srgbClr val="0000FF"/>
                </a:solidFill>
                <a:ea typeface="黑体" pitchFamily="49" charset="-122"/>
              </a:rPr>
              <a:t>", "toolbars=0, location=0, statusbars=0, menubars=0,width=700,height=550,scrollbars=1");</a:t>
            </a:r>
          </a:p>
          <a:p>
            <a:pPr lvl="1"/>
            <a:r>
              <a:rPr lang="en-US" altLang="zh-CN" sz="1800">
                <a:solidFill>
                  <a:schemeClr val="tx1"/>
                </a:solidFill>
                <a:ea typeface="黑体" pitchFamily="49" charset="-122"/>
              </a:rPr>
              <a:t>  else</a:t>
            </a:r>
          </a:p>
          <a:p>
            <a:pPr lvl="1"/>
            <a:r>
              <a:rPr lang="en-US" altLang="zh-CN" sz="1800">
                <a:solidFill>
                  <a:schemeClr val="tx1"/>
                </a:solidFill>
                <a:ea typeface="黑体" pitchFamily="49" charset="-122"/>
              </a:rPr>
              <a:t>        window.alert("</a:t>
            </a:r>
            <a:r>
              <a:rPr lang="zh-CN" altLang="en-US" sz="1800">
                <a:solidFill>
                  <a:schemeClr val="tx1"/>
                </a:solidFill>
                <a:ea typeface="黑体" pitchFamily="49" charset="-122"/>
              </a:rPr>
              <a:t>请设置分辨率为</a:t>
            </a:r>
            <a:r>
              <a:rPr lang="en-US" altLang="zh-CN" sz="1800">
                <a:solidFill>
                  <a:schemeClr val="tx1"/>
                </a:solidFill>
                <a:ea typeface="黑体" pitchFamily="49" charset="-122"/>
              </a:rPr>
              <a:t>1024x768</a:t>
            </a:r>
            <a:r>
              <a:rPr lang="zh-CN" altLang="en-US" sz="1800">
                <a:solidFill>
                  <a:schemeClr val="tx1"/>
                </a:solidFill>
                <a:ea typeface="黑体" pitchFamily="49" charset="-122"/>
              </a:rPr>
              <a:t>，然后再打开</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function closewindow( )</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    if(window.confirm("</a:t>
            </a:r>
            <a:r>
              <a:rPr lang="zh-CN" altLang="en-US" sz="1800">
                <a:solidFill>
                  <a:schemeClr val="tx1"/>
                </a:solidFill>
                <a:ea typeface="黑体" pitchFamily="49" charset="-122"/>
              </a:rPr>
              <a:t>您确认要退出系统吗？</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window.close( );</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&lt;/SCRIPT&gt;</a:t>
            </a:r>
          </a:p>
          <a:p>
            <a:pPr lvl="1"/>
            <a:r>
              <a:rPr lang="en-US" altLang="zh-CN" sz="1800">
                <a:solidFill>
                  <a:schemeClr val="tx1"/>
                </a:solidFill>
                <a:ea typeface="黑体" pitchFamily="49" charset="-122"/>
              </a:rPr>
              <a:t>&lt;INPUT type="button" name="regButton" value=" </a:t>
            </a:r>
            <a:r>
              <a:rPr lang="zh-CN" altLang="en-US" sz="1800">
                <a:solidFill>
                  <a:schemeClr val="tx1"/>
                </a:solidFill>
                <a:ea typeface="黑体" pitchFamily="49" charset="-122"/>
              </a:rPr>
              <a:t>用户注册 </a:t>
            </a:r>
            <a:r>
              <a:rPr lang="en-US" altLang="zh-CN" sz="1800">
                <a:solidFill>
                  <a:schemeClr val="tx1"/>
                </a:solidFill>
                <a:ea typeface="黑体" pitchFamily="49" charset="-122"/>
              </a:rPr>
              <a:t>"  </a:t>
            </a:r>
            <a:r>
              <a:rPr lang="en-US" altLang="zh-CN" sz="1800">
                <a:solidFill>
                  <a:srgbClr val="0000FF"/>
                </a:solidFill>
                <a:ea typeface="黑体" pitchFamily="49" charset="-122"/>
              </a:rPr>
              <a:t>onclick</a:t>
            </a:r>
            <a:r>
              <a:rPr lang="en-US" altLang="zh-CN" sz="1800">
                <a:solidFill>
                  <a:schemeClr val="tx1"/>
                </a:solidFill>
                <a:ea typeface="黑体" pitchFamily="49" charset="-122"/>
              </a:rPr>
              <a:t>="openwindow( )"&gt;</a:t>
            </a:r>
          </a:p>
          <a:p>
            <a:pPr lvl="1"/>
            <a:r>
              <a:rPr lang="en-US" altLang="zh-CN" sz="1800">
                <a:solidFill>
                  <a:schemeClr val="tx1"/>
                </a:solidFill>
                <a:ea typeface="黑体" pitchFamily="49" charset="-122"/>
              </a:rPr>
              <a:t>      &lt;INPUT type="button" name="exitButton" value=" </a:t>
            </a:r>
            <a:r>
              <a:rPr lang="zh-CN" altLang="en-US" sz="1800">
                <a:solidFill>
                  <a:schemeClr val="tx1"/>
                </a:solidFill>
                <a:ea typeface="黑体" pitchFamily="49" charset="-122"/>
              </a:rPr>
              <a:t>退 出 </a:t>
            </a:r>
            <a:r>
              <a:rPr lang="en-US" altLang="zh-CN" sz="1800">
                <a:solidFill>
                  <a:schemeClr val="tx1"/>
                </a:solidFill>
                <a:ea typeface="黑体" pitchFamily="49" charset="-122"/>
              </a:rPr>
              <a:t>"  </a:t>
            </a:r>
            <a:r>
              <a:rPr lang="en-US" altLang="zh-CN" sz="1800">
                <a:solidFill>
                  <a:srgbClr val="0000FF"/>
                </a:solidFill>
                <a:ea typeface="黑体" pitchFamily="49" charset="-122"/>
              </a:rPr>
              <a:t>onclick</a:t>
            </a:r>
            <a:r>
              <a:rPr lang="en-US" altLang="zh-CN" sz="1800">
                <a:solidFill>
                  <a:schemeClr val="tx1"/>
                </a:solidFill>
                <a:ea typeface="黑体" pitchFamily="49" charset="-122"/>
              </a:rPr>
              <a:t>="closewindow( )"&gt;</a:t>
            </a:r>
          </a:p>
        </p:txBody>
      </p:sp>
      <p:sp>
        <p:nvSpPr>
          <p:cNvPr id="827401" name="AutoShape 9"/>
          <p:cNvSpPr>
            <a:spLocks noChangeArrowheads="1"/>
          </p:cNvSpPr>
          <p:nvPr/>
        </p:nvSpPr>
        <p:spPr bwMode="auto">
          <a:xfrm>
            <a:off x="1503363" y="1839913"/>
            <a:ext cx="2016125" cy="693737"/>
          </a:xfrm>
          <a:prstGeom prst="wedgeRoundRectCallout">
            <a:avLst>
              <a:gd name="adj1" fmla="val -49213"/>
              <a:gd name="adj2" fmla="val 97347"/>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使用 </a:t>
            </a:r>
            <a:r>
              <a:rPr lang="en-US" altLang="zh-CN" sz="1800">
                <a:solidFill>
                  <a:schemeClr val="tx1"/>
                </a:solidFill>
                <a:ea typeface="黑体" pitchFamily="2" charset="-122"/>
              </a:rPr>
              <a:t>Open </a:t>
            </a:r>
            <a:r>
              <a:rPr lang="zh-CN" altLang="en-US" sz="1800">
                <a:solidFill>
                  <a:schemeClr val="tx1"/>
                </a:solidFill>
                <a:ea typeface="黑体" pitchFamily="2" charset="-122"/>
              </a:rPr>
              <a:t>方法</a:t>
            </a:r>
          </a:p>
          <a:p>
            <a:pPr>
              <a:defRPr/>
            </a:pPr>
            <a:r>
              <a:rPr lang="zh-CN" altLang="en-US" sz="1800">
                <a:solidFill>
                  <a:schemeClr val="tx1"/>
                </a:solidFill>
                <a:ea typeface="黑体" pitchFamily="2" charset="-122"/>
              </a:rPr>
              <a:t>打开注册新窗口</a:t>
            </a:r>
          </a:p>
        </p:txBody>
      </p:sp>
      <p:sp>
        <p:nvSpPr>
          <p:cNvPr id="827402" name="AutoShape 10"/>
          <p:cNvSpPr>
            <a:spLocks noChangeArrowheads="1"/>
          </p:cNvSpPr>
          <p:nvPr/>
        </p:nvSpPr>
        <p:spPr bwMode="auto">
          <a:xfrm>
            <a:off x="1647825" y="5054600"/>
            <a:ext cx="1150938" cy="693738"/>
          </a:xfrm>
          <a:prstGeom prst="wedgeRoundRectCallout">
            <a:avLst>
              <a:gd name="adj1" fmla="val -53032"/>
              <a:gd name="adj2" fmla="val 68079"/>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添加单击事件</a:t>
            </a:r>
          </a:p>
        </p:txBody>
      </p:sp>
      <p:pic>
        <p:nvPicPr>
          <p:cNvPr id="827403" name="Picture 11"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6725" y="692150"/>
            <a:ext cx="1081088"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298615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27403"/>
                                        </p:tgtEl>
                                        <p:attrNameLst>
                                          <p:attrName>style.visibility</p:attrName>
                                        </p:attrNameLst>
                                      </p:cBhvr>
                                      <p:to>
                                        <p:strVal val="visible"/>
                                      </p:to>
                                    </p:set>
                                    <p:anim calcmode="lin" valueType="num">
                                      <p:cBhvr additive="base">
                                        <p:cTn id="7" dur="500" fill="hold"/>
                                        <p:tgtEl>
                                          <p:spTgt spid="827403"/>
                                        </p:tgtEl>
                                        <p:attrNameLst>
                                          <p:attrName>ppt_x</p:attrName>
                                        </p:attrNameLst>
                                      </p:cBhvr>
                                      <p:tavLst>
                                        <p:tav tm="0">
                                          <p:val>
                                            <p:strVal val="1+#ppt_w/2"/>
                                          </p:val>
                                        </p:tav>
                                        <p:tav tm="100000">
                                          <p:val>
                                            <p:strVal val="#ppt_x"/>
                                          </p:val>
                                        </p:tav>
                                      </p:tavLst>
                                    </p:anim>
                                    <p:anim calcmode="lin" valueType="num">
                                      <p:cBhvr additive="base">
                                        <p:cTn id="8" dur="500" fill="hold"/>
                                        <p:tgtEl>
                                          <p:spTgt spid="8274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27398"/>
                                        </p:tgtEl>
                                        <p:attrNameLst>
                                          <p:attrName>style.visibility</p:attrName>
                                        </p:attrNameLst>
                                      </p:cBhvr>
                                      <p:to>
                                        <p:strVal val="visible"/>
                                      </p:to>
                                    </p:set>
                                    <p:animEffect transition="in" filter="blinds(horizontal)">
                                      <p:cBhvr>
                                        <p:cTn id="12" dur="500"/>
                                        <p:tgtEl>
                                          <p:spTgt spid="827398"/>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27401"/>
                                        </p:tgtEl>
                                        <p:attrNameLst>
                                          <p:attrName>style.visibility</p:attrName>
                                        </p:attrNameLst>
                                      </p:cBhvr>
                                      <p:to>
                                        <p:strVal val="visible"/>
                                      </p:to>
                                    </p:set>
                                    <p:animEffect transition="in" filter="wipe(left)">
                                      <p:cBhvr>
                                        <p:cTn id="16" dur="500"/>
                                        <p:tgtEl>
                                          <p:spTgt spid="827401"/>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827402"/>
                                        </p:tgtEl>
                                        <p:attrNameLst>
                                          <p:attrName>style.visibility</p:attrName>
                                        </p:attrNameLst>
                                      </p:cBhvr>
                                      <p:to>
                                        <p:strVal val="visible"/>
                                      </p:to>
                                    </p:set>
                                    <p:animEffect transition="in" filter="wipe(left)">
                                      <p:cBhvr>
                                        <p:cTn id="20" dur="500"/>
                                        <p:tgtEl>
                                          <p:spTgt spid="827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8" grpId="0" animBg="1"/>
      <p:bldP spid="827401" grpId="0" animBg="1"/>
      <p:bldP spid="82740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-3</a:t>
            </a:r>
          </a:p>
        </p:txBody>
      </p:sp>
      <p:sp>
        <p:nvSpPr>
          <p:cNvPr id="101379"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0FD8808C-D145-408C-8B65-80F5551DB3A4}" type="slidenum">
              <a:rPr lang="en-US" altLang="zh-CN" sz="1000">
                <a:solidFill>
                  <a:schemeClr val="tx1"/>
                </a:solidFill>
                <a:ea typeface="黑体" pitchFamily="49" charset="-122"/>
              </a:rPr>
              <a:pPr/>
              <a:t>98</a:t>
            </a:fld>
            <a:endParaRPr lang="en-US" altLang="zh-CN" sz="1000">
              <a:solidFill>
                <a:schemeClr val="tx1"/>
              </a:solidFill>
              <a:ea typeface="黑体" pitchFamily="49" charset="-122"/>
            </a:endParaRPr>
          </a:p>
        </p:txBody>
      </p:sp>
      <p:sp>
        <p:nvSpPr>
          <p:cNvPr id="821255" name="AutoShape 7"/>
          <p:cNvSpPr>
            <a:spLocks noChangeArrowheads="1"/>
          </p:cNvSpPr>
          <p:nvPr/>
        </p:nvSpPr>
        <p:spPr bwMode="auto">
          <a:xfrm>
            <a:off x="515938" y="1812925"/>
            <a:ext cx="8462962" cy="4575175"/>
          </a:xfrm>
          <a:prstGeom prst="roundRect">
            <a:avLst>
              <a:gd name="adj" fmla="val 2995"/>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黑体" pitchFamily="49" charset="-122"/>
              </a:rPr>
              <a:t>&lt;SCRIPT language="javascript"&gt;</a:t>
            </a:r>
          </a:p>
          <a:p>
            <a:pPr lvl="1"/>
            <a:r>
              <a:rPr lang="en-US" altLang="zh-CN" sz="1800">
                <a:solidFill>
                  <a:schemeClr val="tx1"/>
                </a:solidFill>
                <a:ea typeface="黑体" pitchFamily="49" charset="-122"/>
              </a:rPr>
              <a:t>function </a:t>
            </a:r>
            <a:r>
              <a:rPr lang="en-US" altLang="zh-CN" sz="1800">
                <a:solidFill>
                  <a:srgbClr val="0000FF"/>
                </a:solidFill>
                <a:ea typeface="黑体" pitchFamily="49" charset="-122"/>
              </a:rPr>
              <a:t>openwindow</a:t>
            </a:r>
            <a:r>
              <a:rPr lang="en-US" altLang="zh-CN" sz="1800">
                <a:solidFill>
                  <a:schemeClr val="tx1"/>
                </a:solidFill>
                <a:ea typeface="黑体" pitchFamily="49" charset="-122"/>
              </a:rPr>
              <a:t>( ) </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  window.status="</a:t>
            </a:r>
            <a:r>
              <a:rPr lang="zh-CN" altLang="en-US" sz="1800">
                <a:solidFill>
                  <a:schemeClr val="tx1"/>
                </a:solidFill>
                <a:ea typeface="黑体" pitchFamily="49" charset="-122"/>
              </a:rPr>
              <a:t>系统当前状态：您正在注册用户</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if (window.screen.width == 1024 &amp;&amp; window.screen.height == 768)</a:t>
            </a:r>
          </a:p>
          <a:p>
            <a:pPr lvl="1"/>
            <a:r>
              <a:rPr lang="en-US" altLang="zh-CN" sz="1800">
                <a:solidFill>
                  <a:schemeClr val="tx1"/>
                </a:solidFill>
                <a:ea typeface="黑体" pitchFamily="49" charset="-122"/>
              </a:rPr>
              <a:t>    open("register.html", "</a:t>
            </a:r>
            <a:r>
              <a:rPr lang="zh-CN" altLang="en-US" sz="1800">
                <a:solidFill>
                  <a:schemeClr val="tx1"/>
                </a:solidFill>
                <a:ea typeface="黑体" pitchFamily="49" charset="-122"/>
              </a:rPr>
              <a:t>注册窗口</a:t>
            </a:r>
            <a:r>
              <a:rPr lang="en-US" altLang="zh-CN" sz="1800">
                <a:solidFill>
                  <a:schemeClr val="tx1"/>
                </a:solidFill>
                <a:ea typeface="黑体" pitchFamily="49" charset="-122"/>
              </a:rPr>
              <a:t>", "toolbar=0, location=0, status=0, menubar=0,width=700,height=550,scrollbars=1");</a:t>
            </a:r>
          </a:p>
          <a:p>
            <a:pPr lvl="1"/>
            <a:r>
              <a:rPr lang="en-US" altLang="zh-CN" sz="1800">
                <a:solidFill>
                  <a:schemeClr val="tx1"/>
                </a:solidFill>
                <a:ea typeface="黑体" pitchFamily="49" charset="-122"/>
              </a:rPr>
              <a:t>  else</a:t>
            </a:r>
          </a:p>
          <a:p>
            <a:pPr lvl="1"/>
            <a:r>
              <a:rPr lang="en-US" altLang="zh-CN" sz="1800">
                <a:solidFill>
                  <a:schemeClr val="tx1"/>
                </a:solidFill>
                <a:ea typeface="黑体" pitchFamily="49" charset="-122"/>
              </a:rPr>
              <a:t>    window.alert("</a:t>
            </a:r>
            <a:r>
              <a:rPr lang="zh-CN" altLang="en-US" sz="1800">
                <a:solidFill>
                  <a:schemeClr val="tx1"/>
                </a:solidFill>
                <a:ea typeface="黑体" pitchFamily="49" charset="-122"/>
              </a:rPr>
              <a:t>请设置分辨率为</a:t>
            </a:r>
            <a:r>
              <a:rPr lang="en-US" altLang="zh-CN" sz="1800">
                <a:solidFill>
                  <a:schemeClr val="tx1"/>
                </a:solidFill>
                <a:ea typeface="黑体" pitchFamily="49" charset="-122"/>
              </a:rPr>
              <a:t>1024x768</a:t>
            </a:r>
            <a:r>
              <a:rPr lang="zh-CN" altLang="en-US" sz="1800">
                <a:solidFill>
                  <a:schemeClr val="tx1"/>
                </a:solidFill>
                <a:ea typeface="黑体" pitchFamily="49" charset="-122"/>
              </a:rPr>
              <a:t>，然后再打开</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a:t>
            </a:r>
          </a:p>
          <a:p>
            <a:pPr lvl="1"/>
            <a:r>
              <a:rPr lang="en-US" altLang="zh-CN" sz="1800">
                <a:solidFill>
                  <a:schemeClr val="tx1"/>
                </a:solidFill>
                <a:ea typeface="黑体" pitchFamily="49" charset="-122"/>
              </a:rPr>
              <a:t>function </a:t>
            </a:r>
            <a:r>
              <a:rPr lang="en-US" altLang="zh-CN" sz="1800">
                <a:solidFill>
                  <a:srgbClr val="0000FF"/>
                </a:solidFill>
                <a:ea typeface="黑体" pitchFamily="49" charset="-122"/>
              </a:rPr>
              <a:t>closewindow</a:t>
            </a:r>
            <a:r>
              <a:rPr lang="en-US" altLang="zh-CN" sz="1800">
                <a:solidFill>
                  <a:schemeClr val="tx1"/>
                </a:solidFill>
                <a:ea typeface="黑体" pitchFamily="49" charset="-122"/>
              </a:rPr>
              <a:t>( )</a:t>
            </a:r>
          </a:p>
          <a:p>
            <a:pPr lvl="1"/>
            <a:r>
              <a:rPr lang="en-US" altLang="zh-CN" sz="1800">
                <a:solidFill>
                  <a:schemeClr val="tx1"/>
                </a:solidFill>
                <a:ea typeface="黑体" pitchFamily="49" charset="-122"/>
              </a:rPr>
              <a:t>{ if(window.confirm("</a:t>
            </a:r>
            <a:r>
              <a:rPr lang="zh-CN" altLang="en-US" sz="1800">
                <a:solidFill>
                  <a:schemeClr val="tx1"/>
                </a:solidFill>
                <a:ea typeface="黑体" pitchFamily="49" charset="-122"/>
              </a:rPr>
              <a:t>您确认要退出系统吗？</a:t>
            </a:r>
            <a:r>
              <a:rPr lang="en-US" altLang="zh-CN" sz="1800">
                <a:solidFill>
                  <a:schemeClr val="tx1"/>
                </a:solidFill>
                <a:ea typeface="黑体" pitchFamily="49" charset="-122"/>
              </a:rPr>
              <a:t>"))</a:t>
            </a:r>
          </a:p>
          <a:p>
            <a:pPr lvl="1"/>
            <a:r>
              <a:rPr lang="en-US" altLang="zh-CN" sz="1800">
                <a:solidFill>
                  <a:schemeClr val="tx1"/>
                </a:solidFill>
                <a:ea typeface="黑体" pitchFamily="49" charset="-122"/>
              </a:rPr>
              <a:t>    window.close( );   }</a:t>
            </a:r>
          </a:p>
          <a:p>
            <a:pPr lvl="1"/>
            <a:r>
              <a:rPr lang="en-US" altLang="zh-CN" sz="1800">
                <a:solidFill>
                  <a:schemeClr val="tx1"/>
                </a:solidFill>
                <a:ea typeface="黑体" pitchFamily="49" charset="-122"/>
              </a:rPr>
              <a:t>&lt;/SCRIPT&gt; </a:t>
            </a:r>
          </a:p>
          <a:p>
            <a:pPr lvl="1"/>
            <a:r>
              <a:rPr lang="en-US" altLang="zh-CN" sz="1800">
                <a:solidFill>
                  <a:schemeClr val="tx1"/>
                </a:solidFill>
                <a:ea typeface="黑体" pitchFamily="49" charset="-122"/>
              </a:rPr>
              <a:t>&lt;H3&gt;&lt;A </a:t>
            </a:r>
            <a:r>
              <a:rPr lang="en-US" altLang="zh-CN" sz="1800">
                <a:solidFill>
                  <a:srgbClr val="0000FF"/>
                </a:solidFill>
                <a:ea typeface="黑体" pitchFamily="49" charset="-122"/>
              </a:rPr>
              <a:t>href="javascript: openwindow</a:t>
            </a:r>
            <a:r>
              <a:rPr lang="en-US" altLang="zh-CN" sz="1800">
                <a:solidFill>
                  <a:schemeClr val="tx1"/>
                </a:solidFill>
                <a:ea typeface="黑体" pitchFamily="49" charset="-122"/>
              </a:rPr>
              <a:t>( ) "&gt;</a:t>
            </a:r>
            <a:r>
              <a:rPr lang="zh-CN" altLang="en-US" sz="1800">
                <a:solidFill>
                  <a:schemeClr val="tx1"/>
                </a:solidFill>
                <a:ea typeface="黑体" pitchFamily="49" charset="-122"/>
              </a:rPr>
              <a:t>用户注册 </a:t>
            </a:r>
            <a:r>
              <a:rPr lang="en-US" altLang="zh-CN" sz="1800">
                <a:solidFill>
                  <a:schemeClr val="tx1"/>
                </a:solidFill>
                <a:ea typeface="黑体" pitchFamily="49" charset="-122"/>
              </a:rPr>
              <a:t>&lt;/A&gt;&lt;/H3&gt;</a:t>
            </a:r>
          </a:p>
          <a:p>
            <a:pPr lvl="1"/>
            <a:r>
              <a:rPr lang="en-US" altLang="zh-CN" sz="1800">
                <a:solidFill>
                  <a:schemeClr val="tx1"/>
                </a:solidFill>
                <a:ea typeface="黑体" pitchFamily="49" charset="-122"/>
              </a:rPr>
              <a:t>&lt;H3&gt;&lt;A </a:t>
            </a:r>
            <a:r>
              <a:rPr lang="en-US" altLang="zh-CN" sz="1800">
                <a:solidFill>
                  <a:srgbClr val="0000FF"/>
                </a:solidFill>
                <a:ea typeface="黑体" pitchFamily="49" charset="-122"/>
              </a:rPr>
              <a:t>href="javascript: closewindow</a:t>
            </a:r>
            <a:r>
              <a:rPr lang="en-US" altLang="zh-CN" sz="1800">
                <a:solidFill>
                  <a:schemeClr val="tx1"/>
                </a:solidFill>
                <a:ea typeface="黑体" pitchFamily="49" charset="-122"/>
              </a:rPr>
              <a:t>( ) "&gt;</a:t>
            </a:r>
            <a:r>
              <a:rPr lang="zh-CN" altLang="en-US" sz="1800">
                <a:solidFill>
                  <a:schemeClr val="tx1"/>
                </a:solidFill>
                <a:ea typeface="黑体" pitchFamily="49" charset="-122"/>
              </a:rPr>
              <a:t>退 出</a:t>
            </a:r>
            <a:r>
              <a:rPr lang="en-US" altLang="zh-CN" sz="1800">
                <a:solidFill>
                  <a:schemeClr val="tx1"/>
                </a:solidFill>
                <a:ea typeface="黑体" pitchFamily="49" charset="-122"/>
              </a:rPr>
              <a:t>&lt;/A&gt;&lt;/H3&gt;</a:t>
            </a:r>
          </a:p>
        </p:txBody>
      </p:sp>
      <p:sp>
        <p:nvSpPr>
          <p:cNvPr id="821257" name="AutoShape 9"/>
          <p:cNvSpPr>
            <a:spLocks noChangeArrowheads="1"/>
          </p:cNvSpPr>
          <p:nvPr/>
        </p:nvSpPr>
        <p:spPr bwMode="auto">
          <a:xfrm>
            <a:off x="5292725" y="4581525"/>
            <a:ext cx="1728788" cy="990600"/>
          </a:xfrm>
          <a:prstGeom prst="wedgeRoundRectCallout">
            <a:avLst>
              <a:gd name="adj1" fmla="val -53306"/>
              <a:gd name="adj2" fmla="val 7708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使用超链接调用方法来打开注册新窗口</a:t>
            </a:r>
          </a:p>
        </p:txBody>
      </p:sp>
      <p:pic>
        <p:nvPicPr>
          <p:cNvPr id="821258" name="Picture 10"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908050"/>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6163599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21258"/>
                                        </p:tgtEl>
                                        <p:attrNameLst>
                                          <p:attrName>style.visibility</p:attrName>
                                        </p:attrNameLst>
                                      </p:cBhvr>
                                      <p:to>
                                        <p:strVal val="visible"/>
                                      </p:to>
                                    </p:set>
                                    <p:anim calcmode="lin" valueType="num">
                                      <p:cBhvr additive="base">
                                        <p:cTn id="7" dur="500" fill="hold"/>
                                        <p:tgtEl>
                                          <p:spTgt spid="821258"/>
                                        </p:tgtEl>
                                        <p:attrNameLst>
                                          <p:attrName>ppt_x</p:attrName>
                                        </p:attrNameLst>
                                      </p:cBhvr>
                                      <p:tavLst>
                                        <p:tav tm="0">
                                          <p:val>
                                            <p:strVal val="1+#ppt_w/2"/>
                                          </p:val>
                                        </p:tav>
                                        <p:tav tm="100000">
                                          <p:val>
                                            <p:strVal val="#ppt_x"/>
                                          </p:val>
                                        </p:tav>
                                      </p:tavLst>
                                    </p:anim>
                                    <p:anim calcmode="lin" valueType="num">
                                      <p:cBhvr additive="base">
                                        <p:cTn id="8" dur="500" fill="hold"/>
                                        <p:tgtEl>
                                          <p:spTgt spid="8212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821255"/>
                                        </p:tgtEl>
                                        <p:attrNameLst>
                                          <p:attrName>style.visibility</p:attrName>
                                        </p:attrNameLst>
                                      </p:cBhvr>
                                      <p:to>
                                        <p:strVal val="visible"/>
                                      </p:to>
                                    </p:set>
                                    <p:animEffect transition="in" filter="blinds(horizontal)">
                                      <p:cBhvr>
                                        <p:cTn id="12" dur="500"/>
                                        <p:tgtEl>
                                          <p:spTgt spid="821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1257"/>
                                        </p:tgtEl>
                                        <p:attrNameLst>
                                          <p:attrName>style.visibility</p:attrName>
                                        </p:attrNameLst>
                                      </p:cBhvr>
                                      <p:to>
                                        <p:strVal val="visible"/>
                                      </p:to>
                                    </p:set>
                                    <p:animEffect transition="in" filter="wipe(left)">
                                      <p:cBhvr>
                                        <p:cTn id="17" dur="500"/>
                                        <p:tgtEl>
                                          <p:spTgt spid="82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5" grpId="0" animBg="1"/>
      <p:bldP spid="82125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nchor="ctr"/>
          <a:lstStyle/>
          <a:p>
            <a:pPr eaLnBrk="1" hangingPunct="1"/>
            <a:r>
              <a:rPr lang="zh-CN" altLang="en-US" smtClean="0"/>
              <a:t>如何使用</a:t>
            </a:r>
            <a:r>
              <a:rPr lang="en-US" altLang="zh-CN" smtClean="0"/>
              <a:t>window</a:t>
            </a:r>
            <a:r>
              <a:rPr lang="zh-CN" altLang="en-US" smtClean="0"/>
              <a:t>对象</a:t>
            </a:r>
            <a:r>
              <a:rPr lang="en-US" altLang="zh-CN" smtClean="0"/>
              <a:t>-4</a:t>
            </a:r>
          </a:p>
        </p:txBody>
      </p:sp>
      <p:sp>
        <p:nvSpPr>
          <p:cNvPr id="102403" name="灯片编号占位符 5"/>
          <p:cNvSpPr txBox="1">
            <a:spLocks noGrp="1"/>
          </p:cNvSpPr>
          <p:nvPr/>
        </p:nvSpPr>
        <p:spPr bwMode="auto">
          <a:xfrm>
            <a:off x="468313" y="6524625"/>
            <a:ext cx="1439862" cy="19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b="1">
                <a:solidFill>
                  <a:schemeClr val="hlink"/>
                </a:solidFill>
                <a:latin typeface="Arial" charset="0"/>
                <a:ea typeface="楷体_GB2312" pitchFamily="49" charset="-122"/>
              </a:defRPr>
            </a:lvl1pPr>
            <a:lvl2pPr marL="742950" indent="-285750" eaLnBrk="0" hangingPunct="0">
              <a:defRPr sz="2000" b="1">
                <a:solidFill>
                  <a:schemeClr val="hlink"/>
                </a:solidFill>
                <a:latin typeface="Arial" charset="0"/>
                <a:ea typeface="楷体_GB2312" pitchFamily="49" charset="-122"/>
              </a:defRPr>
            </a:lvl2pPr>
            <a:lvl3pPr marL="1143000" indent="-228600" eaLnBrk="0" hangingPunct="0">
              <a:defRPr sz="2000" b="1">
                <a:solidFill>
                  <a:schemeClr val="hlink"/>
                </a:solidFill>
                <a:latin typeface="Arial" charset="0"/>
                <a:ea typeface="楷体_GB2312" pitchFamily="49" charset="-122"/>
              </a:defRPr>
            </a:lvl3pPr>
            <a:lvl4pPr marL="1600200" indent="-228600" eaLnBrk="0" hangingPunct="0">
              <a:defRPr sz="2000" b="1">
                <a:solidFill>
                  <a:schemeClr val="hlink"/>
                </a:solidFill>
                <a:latin typeface="Arial" charset="0"/>
                <a:ea typeface="楷体_GB2312" pitchFamily="49" charset="-122"/>
              </a:defRPr>
            </a:lvl4pPr>
            <a:lvl5pPr marL="2057400" indent="-228600" eaLnBrk="0" hangingPunct="0">
              <a:defRPr sz="2000" b="1">
                <a:solidFill>
                  <a:schemeClr val="hlink"/>
                </a:solidFill>
                <a:latin typeface="Arial" charset="0"/>
                <a:ea typeface="楷体_GB2312" pitchFamily="49" charset="-122"/>
              </a:defRPr>
            </a:lvl5pPr>
            <a:lvl6pPr marL="2514600" indent="-228600" eaLnBrk="0" fontAlgn="base" hangingPunct="0">
              <a:spcBef>
                <a:spcPct val="0"/>
              </a:spcBef>
              <a:spcAft>
                <a:spcPct val="0"/>
              </a:spcAft>
              <a:defRPr sz="2000" b="1">
                <a:solidFill>
                  <a:schemeClr val="hlink"/>
                </a:solidFill>
                <a:latin typeface="Arial" charset="0"/>
                <a:ea typeface="楷体_GB2312" pitchFamily="49" charset="-122"/>
              </a:defRPr>
            </a:lvl6pPr>
            <a:lvl7pPr marL="2971800" indent="-228600" eaLnBrk="0" fontAlgn="base" hangingPunct="0">
              <a:spcBef>
                <a:spcPct val="0"/>
              </a:spcBef>
              <a:spcAft>
                <a:spcPct val="0"/>
              </a:spcAft>
              <a:defRPr sz="2000" b="1">
                <a:solidFill>
                  <a:schemeClr val="hlink"/>
                </a:solidFill>
                <a:latin typeface="Arial" charset="0"/>
                <a:ea typeface="楷体_GB2312" pitchFamily="49" charset="-122"/>
              </a:defRPr>
            </a:lvl7pPr>
            <a:lvl8pPr marL="3429000" indent="-228600" eaLnBrk="0" fontAlgn="base" hangingPunct="0">
              <a:spcBef>
                <a:spcPct val="0"/>
              </a:spcBef>
              <a:spcAft>
                <a:spcPct val="0"/>
              </a:spcAft>
              <a:defRPr sz="2000" b="1">
                <a:solidFill>
                  <a:schemeClr val="hlink"/>
                </a:solidFill>
                <a:latin typeface="Arial" charset="0"/>
                <a:ea typeface="楷体_GB2312" pitchFamily="49" charset="-122"/>
              </a:defRPr>
            </a:lvl8pPr>
            <a:lvl9pPr marL="3886200" indent="-228600" eaLnBrk="0" fontAlgn="base" hangingPunct="0">
              <a:spcBef>
                <a:spcPct val="0"/>
              </a:spcBef>
              <a:spcAft>
                <a:spcPct val="0"/>
              </a:spcAft>
              <a:defRPr sz="2000" b="1">
                <a:solidFill>
                  <a:schemeClr val="hlink"/>
                </a:solidFill>
                <a:latin typeface="Arial" charset="0"/>
                <a:ea typeface="楷体_GB2312" pitchFamily="49" charset="-122"/>
              </a:defRPr>
            </a:lvl9pPr>
          </a:lstStyle>
          <a:p>
            <a:fld id="{64EC40FA-E15C-4C9F-936C-05897AA5AA6A}" type="slidenum">
              <a:rPr lang="en-US" altLang="zh-CN" sz="1000">
                <a:solidFill>
                  <a:schemeClr val="tx1"/>
                </a:solidFill>
                <a:ea typeface="黑体" pitchFamily="49" charset="-122"/>
              </a:rPr>
              <a:pPr/>
              <a:t>99</a:t>
            </a:fld>
            <a:endParaRPr lang="en-US" altLang="zh-CN" sz="1000">
              <a:solidFill>
                <a:schemeClr val="tx1"/>
              </a:solidFill>
              <a:ea typeface="黑体" pitchFamily="49" charset="-122"/>
            </a:endParaRPr>
          </a:p>
        </p:txBody>
      </p:sp>
      <p:sp>
        <p:nvSpPr>
          <p:cNvPr id="822279" name="AutoShape 7"/>
          <p:cNvSpPr>
            <a:spLocks noChangeArrowheads="1"/>
          </p:cNvSpPr>
          <p:nvPr/>
        </p:nvSpPr>
        <p:spPr bwMode="auto">
          <a:xfrm>
            <a:off x="466725" y="1657350"/>
            <a:ext cx="8345488" cy="4845050"/>
          </a:xfrm>
          <a:prstGeom prst="roundRect">
            <a:avLst>
              <a:gd name="adj" fmla="val 2699"/>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p>
            <a:pPr lvl="1"/>
            <a:r>
              <a:rPr lang="en-US" altLang="zh-CN" sz="1800">
                <a:solidFill>
                  <a:schemeClr val="tx1"/>
                </a:solidFill>
                <a:ea typeface="宋体" pitchFamily="2" charset="-122"/>
              </a:rPr>
              <a:t>&lt;HTML&gt;</a:t>
            </a:r>
          </a:p>
          <a:p>
            <a:pPr lvl="1"/>
            <a:r>
              <a:rPr lang="en-US" altLang="zh-CN" sz="1800">
                <a:solidFill>
                  <a:schemeClr val="tx1"/>
                </a:solidFill>
                <a:ea typeface="宋体" pitchFamily="2" charset="-122"/>
              </a:rPr>
              <a:t>&lt;HEAD&gt;</a:t>
            </a:r>
          </a:p>
          <a:p>
            <a:pPr lvl="1"/>
            <a:r>
              <a:rPr lang="en-US" altLang="zh-CN" sz="1800">
                <a:solidFill>
                  <a:schemeClr val="tx1"/>
                </a:solidFill>
                <a:ea typeface="宋体" pitchFamily="2" charset="-122"/>
              </a:rPr>
              <a:t>&lt;META http-equiv="Content-Type" content="text/html; charset=gb2312"&gt;</a:t>
            </a:r>
          </a:p>
          <a:p>
            <a:pPr lvl="1"/>
            <a:r>
              <a:rPr lang="en-US" altLang="zh-CN" sz="1800">
                <a:solidFill>
                  <a:schemeClr val="tx1"/>
                </a:solidFill>
                <a:ea typeface="宋体" pitchFamily="2" charset="-122"/>
              </a:rPr>
              <a:t>&lt;SCRIPT language="JavaScript"  &gt;</a:t>
            </a:r>
          </a:p>
          <a:p>
            <a:pPr lvl="1"/>
            <a:r>
              <a:rPr lang="en-US" altLang="zh-CN" sz="1800">
                <a:solidFill>
                  <a:schemeClr val="tx1"/>
                </a:solidFill>
                <a:ea typeface="宋体" pitchFamily="2" charset="-122"/>
              </a:rPr>
              <a:t>function </a:t>
            </a:r>
            <a:r>
              <a:rPr lang="en-US" altLang="zh-CN" sz="1800">
                <a:solidFill>
                  <a:srgbClr val="0000FF"/>
                </a:solidFill>
                <a:ea typeface="宋体" pitchFamily="2" charset="-122"/>
              </a:rPr>
              <a:t>openwindow( )</a:t>
            </a:r>
          </a:p>
          <a:p>
            <a:pPr lvl="1"/>
            <a:r>
              <a:rPr lang="en-US" altLang="zh-CN" sz="1800">
                <a:solidFill>
                  <a:schemeClr val="tx1"/>
                </a:solidFill>
                <a:ea typeface="宋体" pitchFamily="2" charset="-122"/>
              </a:rPr>
              <a:t>{</a:t>
            </a:r>
          </a:p>
          <a:p>
            <a:pPr lvl="1"/>
            <a:r>
              <a:rPr lang="en-US" altLang="zh-CN" sz="1800">
                <a:solidFill>
                  <a:schemeClr val="tx1"/>
                </a:solidFill>
                <a:ea typeface="宋体" pitchFamily="2" charset="-122"/>
              </a:rPr>
              <a:t>    open("adv.htm", "</a:t>
            </a:r>
            <a:r>
              <a:rPr lang="zh-CN" altLang="en-US" sz="1800">
                <a:solidFill>
                  <a:schemeClr val="tx1"/>
                </a:solidFill>
                <a:ea typeface="宋体" pitchFamily="2" charset="-122"/>
              </a:rPr>
              <a:t>广告窗口</a:t>
            </a:r>
            <a:r>
              <a:rPr lang="en-US" altLang="zh-CN" sz="1800">
                <a:solidFill>
                  <a:schemeClr val="tx1"/>
                </a:solidFill>
                <a:ea typeface="宋体" pitchFamily="2" charset="-122"/>
              </a:rPr>
              <a:t>", " menubar=no , toolbar=0, location=yes , status=1 scrollbars=0, resizable=0, width=700, height=250 ,left = 0, top = 0");</a:t>
            </a:r>
          </a:p>
          <a:p>
            <a:pPr lvl="1"/>
            <a:r>
              <a:rPr lang="en-US" altLang="zh-CN" sz="1800">
                <a:solidFill>
                  <a:schemeClr val="tx1"/>
                </a:solidFill>
                <a:ea typeface="宋体" pitchFamily="2" charset="-122"/>
              </a:rPr>
              <a:t>}</a:t>
            </a:r>
          </a:p>
          <a:p>
            <a:pPr lvl="1"/>
            <a:r>
              <a:rPr lang="en-US" altLang="zh-CN" sz="1800">
                <a:solidFill>
                  <a:schemeClr val="tx1"/>
                </a:solidFill>
                <a:ea typeface="宋体" pitchFamily="2" charset="-122"/>
              </a:rPr>
              <a:t>&lt;/SCRIPT&gt;</a:t>
            </a:r>
          </a:p>
          <a:p>
            <a:pPr lvl="1"/>
            <a:r>
              <a:rPr lang="en-US" altLang="zh-CN" sz="1800">
                <a:solidFill>
                  <a:schemeClr val="tx1"/>
                </a:solidFill>
                <a:ea typeface="宋体" pitchFamily="2" charset="-122"/>
              </a:rPr>
              <a:t>&lt;/HEAD&gt;</a:t>
            </a:r>
          </a:p>
          <a:p>
            <a:pPr lvl="1"/>
            <a:r>
              <a:rPr lang="en-US" altLang="zh-CN" sz="1800">
                <a:solidFill>
                  <a:schemeClr val="tx1"/>
                </a:solidFill>
                <a:ea typeface="宋体" pitchFamily="2" charset="-122"/>
              </a:rPr>
              <a:t> &lt;BODY </a:t>
            </a:r>
            <a:r>
              <a:rPr lang="en-US" altLang="zh-CN" sz="1800">
                <a:solidFill>
                  <a:srgbClr val="0000FF"/>
                </a:solidFill>
                <a:ea typeface="宋体" pitchFamily="2" charset="-122"/>
              </a:rPr>
              <a:t>onLoad="openwindow( )"</a:t>
            </a:r>
            <a:r>
              <a:rPr lang="en-US" altLang="zh-CN" sz="1800">
                <a:solidFill>
                  <a:schemeClr val="tx1"/>
                </a:solidFill>
                <a:ea typeface="宋体" pitchFamily="2" charset="-122"/>
              </a:rPr>
              <a:t>&gt;</a:t>
            </a:r>
          </a:p>
          <a:p>
            <a:pPr lvl="1"/>
            <a:r>
              <a:rPr lang="en-US" altLang="zh-CN" sz="1800">
                <a:solidFill>
                  <a:schemeClr val="tx1"/>
                </a:solidFill>
                <a:ea typeface="宋体" pitchFamily="2" charset="-122"/>
              </a:rPr>
              <a:t> &lt;H2&gt;&amp;nbsp;&lt;/H2&gt;</a:t>
            </a:r>
          </a:p>
          <a:p>
            <a:pPr lvl="1"/>
            <a:r>
              <a:rPr lang="en-US" altLang="zh-CN" sz="1800">
                <a:solidFill>
                  <a:schemeClr val="tx1"/>
                </a:solidFill>
                <a:ea typeface="宋体" pitchFamily="2" charset="-122"/>
              </a:rPr>
              <a:t> &lt;/BODY&gt;</a:t>
            </a:r>
          </a:p>
          <a:p>
            <a:pPr lvl="1"/>
            <a:r>
              <a:rPr lang="en-US" altLang="zh-CN" sz="1800">
                <a:solidFill>
                  <a:schemeClr val="tx1"/>
                </a:solidFill>
                <a:ea typeface="宋体" pitchFamily="2" charset="-122"/>
              </a:rPr>
              <a:t>&lt;/HTML&gt;</a:t>
            </a:r>
          </a:p>
        </p:txBody>
      </p:sp>
      <p:sp>
        <p:nvSpPr>
          <p:cNvPr id="822281" name="AutoShape 9"/>
          <p:cNvSpPr>
            <a:spLocks noChangeArrowheads="1"/>
          </p:cNvSpPr>
          <p:nvPr/>
        </p:nvSpPr>
        <p:spPr bwMode="auto">
          <a:xfrm>
            <a:off x="4392613" y="3933825"/>
            <a:ext cx="1728787" cy="990600"/>
          </a:xfrm>
          <a:prstGeom prst="wedgeRoundRectCallout">
            <a:avLst>
              <a:gd name="adj1" fmla="val -48620"/>
              <a:gd name="adj2" fmla="val 70833"/>
              <a:gd name="adj3" fmla="val 16667"/>
            </a:avLst>
          </a:prstGeom>
          <a:gradFill rotWithShape="1">
            <a:gsLst>
              <a:gs pos="0">
                <a:srgbClr val="FFFF99"/>
              </a:gs>
              <a:gs pos="100000">
                <a:srgbClr val="FFFF99">
                  <a:gamma/>
                  <a:tint val="0"/>
                  <a:invGamma/>
                </a:srgbClr>
              </a:gs>
            </a:gsLst>
            <a:lin ang="5400000" scaled="1"/>
          </a:gradFill>
          <a:ln w="9525" algn="ctr">
            <a:solidFill>
              <a:srgbClr val="FF9900"/>
            </a:solidFill>
            <a:miter lim="800000"/>
            <a:headEnd/>
            <a:tailEnd/>
          </a:ln>
          <a:effectLst>
            <a:outerShdw dist="53882" dir="2700000" algn="ctr" rotWithShape="0">
              <a:schemeClr val="bg2">
                <a:alpha val="50000"/>
              </a:schemeClr>
            </a:outerShdw>
          </a:effectLst>
        </p:spPr>
        <p:txBody>
          <a:bodyPr anchorCtr="1">
            <a:spAutoFit/>
          </a:bodyPr>
          <a:lstStyle/>
          <a:p>
            <a:pPr>
              <a:defRPr/>
            </a:pPr>
            <a:r>
              <a:rPr lang="zh-CN" altLang="en-US" sz="1800">
                <a:solidFill>
                  <a:schemeClr val="tx1"/>
                </a:solidFill>
                <a:ea typeface="黑体" pitchFamily="2" charset="-122"/>
              </a:rPr>
              <a:t>窗口完成文档加载时触发打开广告窗口</a:t>
            </a:r>
          </a:p>
        </p:txBody>
      </p:sp>
      <p:pic>
        <p:nvPicPr>
          <p:cNvPr id="822282" name="Picture 10" descr="示例"/>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765175"/>
            <a:ext cx="1081087" cy="981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65072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822282"/>
                                        </p:tgtEl>
                                        <p:attrNameLst>
                                          <p:attrName>style.visibility</p:attrName>
                                        </p:attrNameLst>
                                      </p:cBhvr>
                                      <p:to>
                                        <p:strVal val="visible"/>
                                      </p:to>
                                    </p:set>
                                    <p:anim calcmode="lin" valueType="num">
                                      <p:cBhvr additive="base">
                                        <p:cTn id="7" dur="500" fill="hold"/>
                                        <p:tgtEl>
                                          <p:spTgt spid="822282"/>
                                        </p:tgtEl>
                                        <p:attrNameLst>
                                          <p:attrName>ppt_x</p:attrName>
                                        </p:attrNameLst>
                                      </p:cBhvr>
                                      <p:tavLst>
                                        <p:tav tm="0">
                                          <p:val>
                                            <p:strVal val="1+#ppt_w/2"/>
                                          </p:val>
                                        </p:tav>
                                        <p:tav tm="100000">
                                          <p:val>
                                            <p:strVal val="#ppt_x"/>
                                          </p:val>
                                        </p:tav>
                                      </p:tavLst>
                                    </p:anim>
                                    <p:anim calcmode="lin" valueType="num">
                                      <p:cBhvr additive="base">
                                        <p:cTn id="8" dur="500" fill="hold"/>
                                        <p:tgtEl>
                                          <p:spTgt spid="8222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822279"/>
                                        </p:tgtEl>
                                        <p:attrNameLst>
                                          <p:attrName>style.visibility</p:attrName>
                                        </p:attrNameLst>
                                      </p:cBhvr>
                                      <p:to>
                                        <p:strVal val="visible"/>
                                      </p:to>
                                    </p:set>
                                    <p:animEffect transition="in" filter="checkerboard(across)">
                                      <p:cBhvr>
                                        <p:cTn id="12" dur="500"/>
                                        <p:tgtEl>
                                          <p:spTgt spid="822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281"/>
                                        </p:tgtEl>
                                        <p:attrNameLst>
                                          <p:attrName>style.visibility</p:attrName>
                                        </p:attrNameLst>
                                      </p:cBhvr>
                                      <p:to>
                                        <p:strVal val="visible"/>
                                      </p:to>
                                    </p:set>
                                    <p:animEffect transition="in" filter="wipe(left)">
                                      <p:cBhvr>
                                        <p:cTn id="17" dur="500"/>
                                        <p:tgtEl>
                                          <p:spTgt spid="82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9" grpId="0" animBg="1"/>
      <p:bldP spid="82228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1" fontAlgn="base" latinLnBrk="0" hangingPunct="1">
          <a:lnSpc>
            <a:spcPct val="120000"/>
          </a:lnSpc>
          <a:spcBef>
            <a:spcPct val="50000"/>
          </a:spcBef>
          <a:spcAft>
            <a:spcPct val="0"/>
          </a:spcAft>
          <a:buClrTx/>
          <a:buSzTx/>
          <a:buFontTx/>
          <a:buBlip>
            <a:blip xmlns:r="http://schemas.openxmlformats.org/officeDocument/2006/relationships" r:embed="rId1"/>
          </a:buBlip>
          <a:tabLst/>
          <a:defRPr kumimoji="1" lang="en-US" sz="1000" b="1" i="1" u="none" strike="noStrike" cap="none" normalizeH="0" baseline="0" smtClean="0">
            <a:ln>
              <a:noFill/>
            </a:ln>
            <a:solidFill>
              <a:schemeClr val="accent2"/>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1" fontAlgn="base" latinLnBrk="0" hangingPunct="1">
          <a:lnSpc>
            <a:spcPct val="120000"/>
          </a:lnSpc>
          <a:spcBef>
            <a:spcPct val="50000"/>
          </a:spcBef>
          <a:spcAft>
            <a:spcPct val="0"/>
          </a:spcAft>
          <a:buClrTx/>
          <a:buSzTx/>
          <a:buFontTx/>
          <a:buBlip>
            <a:blip xmlns:r="http://schemas.openxmlformats.org/officeDocument/2006/relationships" r:embed="rId1"/>
          </a:buBlip>
          <a:tabLst/>
          <a:defRPr kumimoji="1" lang="en-US" sz="1000" b="1" i="1" u="none" strike="noStrike" cap="none" normalizeH="0" baseline="0" smtClean="0">
            <a:ln>
              <a:noFill/>
            </a:ln>
            <a:solidFill>
              <a:schemeClr val="accent2"/>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3216</TotalTime>
  <Words>10331</Words>
  <Application>Microsoft Office PowerPoint</Application>
  <PresentationFormat>全屏显示(4:3)</PresentationFormat>
  <Paragraphs>1842</Paragraphs>
  <Slides>206</Slides>
  <Notes>13</Notes>
  <HiddenSlides>0</HiddenSlides>
  <MMClips>0</MMClips>
  <ScaleCrop>false</ScaleCrop>
  <HeadingPairs>
    <vt:vector size="4" baseType="variant">
      <vt:variant>
        <vt:lpstr>主题</vt:lpstr>
      </vt:variant>
      <vt:variant>
        <vt:i4>1</vt:i4>
      </vt:variant>
      <vt:variant>
        <vt:lpstr>幻灯片标题</vt:lpstr>
      </vt:variant>
      <vt:variant>
        <vt:i4>206</vt:i4>
      </vt:variant>
    </vt:vector>
  </HeadingPairs>
  <TitlesOfParts>
    <vt:vector size="207" baseType="lpstr">
      <vt:lpstr>商务型PPT模板</vt:lpstr>
      <vt:lpstr>JavaScript教程</vt:lpstr>
      <vt:lpstr>幻灯片 2</vt:lpstr>
      <vt:lpstr>1.1 JavaScript简介</vt:lpstr>
      <vt:lpstr>JavaScript的应用举例 </vt:lpstr>
      <vt:lpstr>JavaScript功能和作用</vt:lpstr>
      <vt:lpstr>JavaScript几个基本特点  </vt:lpstr>
      <vt:lpstr>JavaScript和Java的区别 </vt:lpstr>
      <vt:lpstr>区别1:基于对象和面向对象 </vt:lpstr>
      <vt:lpstr>区别2:解释和编译 </vt:lpstr>
      <vt:lpstr>区别3:强变量和弱变量 </vt:lpstr>
      <vt:lpstr>区别4:代码格式不一样 </vt:lpstr>
      <vt:lpstr>区别5:嵌入方式不一样 </vt:lpstr>
      <vt:lpstr>区别6:静态联编和动态联编 </vt:lpstr>
      <vt:lpstr>一个简单的JavaScript程序 </vt:lpstr>
      <vt:lpstr>编写第一个JavaScript程序 </vt:lpstr>
      <vt:lpstr>JavaScript执行原理  </vt:lpstr>
      <vt:lpstr>幻灯片 17</vt:lpstr>
      <vt:lpstr>JavaScript的版本  </vt:lpstr>
      <vt:lpstr>1.2 JavaScript编写工具  </vt:lpstr>
      <vt:lpstr>JavaScript运行环境  </vt:lpstr>
      <vt:lpstr>1.3 编写第一个JavaScript程序</vt:lpstr>
      <vt:lpstr>JavaScript在网页文档中的位置1</vt:lpstr>
      <vt:lpstr>JavaScript在网页文档中的位置2</vt:lpstr>
      <vt:lpstr>JavaScript在网页文档中的位置3</vt:lpstr>
      <vt:lpstr>JavaScript程序错误类型 </vt:lpstr>
      <vt:lpstr>调试运行JavaScript程序</vt:lpstr>
      <vt:lpstr>附讲:Javascript大小写敏感性</vt:lpstr>
      <vt:lpstr>附讲:换行与空格</vt:lpstr>
      <vt:lpstr>内容线索</vt:lpstr>
      <vt:lpstr>数据类型分类 </vt:lpstr>
      <vt:lpstr>数字类型</vt:lpstr>
      <vt:lpstr>整数直接量</vt:lpstr>
      <vt:lpstr>八进制和十六进制的直接量</vt:lpstr>
      <vt:lpstr>浮点直接量 </vt:lpstr>
      <vt:lpstr>字符串</vt:lpstr>
      <vt:lpstr>字符串直接量中的转义序列</vt:lpstr>
      <vt:lpstr>Boolean数据类型</vt:lpstr>
      <vt:lpstr>Null、Undefined</vt:lpstr>
      <vt:lpstr>数据类型转换</vt:lpstr>
      <vt:lpstr>数据类型转换</vt:lpstr>
      <vt:lpstr>数据类型转换</vt:lpstr>
      <vt:lpstr>1.4 变量与运算法</vt:lpstr>
      <vt:lpstr>附讲:常量与标识符</vt:lpstr>
      <vt:lpstr>附讲:常量与标识符</vt:lpstr>
      <vt:lpstr>附讲:Javascript保留字(ECMAScript V3) </vt:lpstr>
      <vt:lpstr>变量的声明与使用</vt:lpstr>
      <vt:lpstr>运算符</vt:lpstr>
      <vt:lpstr>算术运算符</vt:lpstr>
      <vt:lpstr>算术运算符</vt:lpstr>
      <vt:lpstr>幻灯片 50</vt:lpstr>
      <vt:lpstr>比较运算符</vt:lpstr>
      <vt:lpstr>比较运算符</vt:lpstr>
      <vt:lpstr>比较运算符</vt:lpstr>
      <vt:lpstr>逻辑运算符</vt:lpstr>
      <vt:lpstr>逻辑运算符</vt:lpstr>
      <vt:lpstr>赋值运算符</vt:lpstr>
      <vt:lpstr>条件运算符</vt:lpstr>
      <vt:lpstr>字符串运算符</vt:lpstr>
      <vt:lpstr>JavaScript运算符优先级</vt:lpstr>
      <vt:lpstr>JavaScript注释</vt:lpstr>
      <vt:lpstr>JavaScript程序构成 </vt:lpstr>
      <vt:lpstr>if选择控制语句</vt:lpstr>
      <vt:lpstr>if选择控制语句</vt:lpstr>
      <vt:lpstr>if选择控制语句</vt:lpstr>
      <vt:lpstr>if选择控制语句</vt:lpstr>
      <vt:lpstr>switch选择控制语句</vt:lpstr>
      <vt:lpstr>switch选择控制语句</vt:lpstr>
      <vt:lpstr>for循环控制语句</vt:lpstr>
      <vt:lpstr>for循环控制语句</vt:lpstr>
      <vt:lpstr>while循环控制语句</vt:lpstr>
      <vt:lpstr>while循环控制语句</vt:lpstr>
      <vt:lpstr>函数的声明与使用</vt:lpstr>
      <vt:lpstr>函数的声明与使用</vt:lpstr>
      <vt:lpstr>函数的声明与使用</vt:lpstr>
      <vt:lpstr>按钮事件</vt:lpstr>
      <vt:lpstr>获取文本框的值</vt:lpstr>
      <vt:lpstr>第三章:对象模型DOM和BOM</vt:lpstr>
      <vt:lpstr>DOM文档对象模型</vt:lpstr>
      <vt:lpstr>DOM规定</vt:lpstr>
      <vt:lpstr>HTML文档的层级关系</vt:lpstr>
      <vt:lpstr>根节点访问方式</vt:lpstr>
      <vt:lpstr>parentNode、firstChild、lastChild</vt:lpstr>
      <vt:lpstr>document.getElementById()方法</vt:lpstr>
      <vt:lpstr>getElementsByTagName()方法</vt:lpstr>
      <vt:lpstr>第二种方法</vt:lpstr>
      <vt:lpstr>结论</vt:lpstr>
      <vt:lpstr>BOM浏览器对象模型</vt:lpstr>
      <vt:lpstr>BOM浏览器对象模型</vt:lpstr>
      <vt:lpstr>BOM(浏览器对象模型)</vt:lpstr>
      <vt:lpstr>BOM结构图</vt:lpstr>
      <vt:lpstr>BOM</vt:lpstr>
      <vt:lpstr>Window对象常用的属性</vt:lpstr>
      <vt:lpstr>window对象常用的方法</vt:lpstr>
      <vt:lpstr>window对象常用的事件</vt:lpstr>
      <vt:lpstr>如何使用window对象-1</vt:lpstr>
      <vt:lpstr>如何使用window对象-2-1</vt:lpstr>
      <vt:lpstr>如何使用window对象-2-2</vt:lpstr>
      <vt:lpstr>如何使用window对象-3</vt:lpstr>
      <vt:lpstr>如何使用window对象-4</vt:lpstr>
      <vt:lpstr>如何使用window对象-5</vt:lpstr>
      <vt:lpstr>小结1</vt:lpstr>
      <vt:lpstr>Date对象做时钟显示-1</vt:lpstr>
      <vt:lpstr>Date对象做时钟显示-2</vt:lpstr>
      <vt:lpstr>Date对象做时钟显示-3</vt:lpstr>
      <vt:lpstr>Date对象做时钟显示-4</vt:lpstr>
      <vt:lpstr>Date对象做时钟显示-5-1</vt:lpstr>
      <vt:lpstr>Date对象做时钟显示-5-2</vt:lpstr>
      <vt:lpstr>Date对象做时钟显示-6</vt:lpstr>
      <vt:lpstr>小结2</vt:lpstr>
      <vt:lpstr>BOM:history对象</vt:lpstr>
      <vt:lpstr>BOM:location对象</vt:lpstr>
      <vt:lpstr>http://www.jsworkshop.com:80/test.cgi?lines=1#anchor </vt:lpstr>
      <vt:lpstr>location对象的三个方法</vt:lpstr>
      <vt:lpstr>history 和location对象-1</vt:lpstr>
      <vt:lpstr>history 和location对象-2</vt:lpstr>
      <vt:lpstr>history 和location对象-3</vt:lpstr>
      <vt:lpstr>第四章 内置对象</vt:lpstr>
      <vt:lpstr>常用内置对象</vt:lpstr>
      <vt:lpstr>Date对象</vt:lpstr>
      <vt:lpstr>Date对象做时钟显示-4</vt:lpstr>
      <vt:lpstr>Date对象实现动态时钟</vt:lpstr>
      <vt:lpstr>String对象</vt:lpstr>
      <vt:lpstr>String对象说明</vt:lpstr>
      <vt:lpstr>Math对象的属性</vt:lpstr>
      <vt:lpstr>Math对象的方法</vt:lpstr>
      <vt:lpstr>Array对象(一维数组)</vt:lpstr>
      <vt:lpstr>Array对象(二维数组)</vt:lpstr>
      <vt:lpstr>Array对象(一维数组)</vt:lpstr>
      <vt:lpstr>第五章 常用事件</vt:lpstr>
      <vt:lpstr>事件和事件处理程序</vt:lpstr>
      <vt:lpstr>事件举例</vt:lpstr>
      <vt:lpstr>指定事件处理程序的方式</vt:lpstr>
      <vt:lpstr>单击表单元素触发onClick事件</vt:lpstr>
      <vt:lpstr>键盘鼠标事件</vt:lpstr>
      <vt:lpstr>单击事件(onclick)应用</vt:lpstr>
      <vt:lpstr>event对象</vt:lpstr>
      <vt:lpstr>event对象</vt:lpstr>
      <vt:lpstr>event对象</vt:lpstr>
      <vt:lpstr>事件及事件属性的使用举例1</vt:lpstr>
      <vt:lpstr>事件及事件属性的使用举例2</vt:lpstr>
      <vt:lpstr>事件及事件属性的使用举例2</vt:lpstr>
      <vt:lpstr>页面相关事件</vt:lpstr>
      <vt:lpstr>页面加载事件(onload)/页面卸载事件(onunload)</vt:lpstr>
      <vt:lpstr>页面事件举例</vt:lpstr>
      <vt:lpstr>表单事件</vt:lpstr>
      <vt:lpstr>表单事件示例</vt:lpstr>
      <vt:lpstr>编辑事件</vt:lpstr>
      <vt:lpstr>编辑事件示例</vt:lpstr>
      <vt:lpstr>Javascript总结</vt:lpstr>
      <vt:lpstr>基于对象的JavaScript语言 </vt:lpstr>
      <vt:lpstr>对象的基础知识</vt:lpstr>
      <vt:lpstr>对象的基本结构 </vt:lpstr>
      <vt:lpstr>引用对象的途径</vt:lpstr>
      <vt:lpstr>有关对象操作语句 </vt:lpstr>
      <vt:lpstr>For...in语句 </vt:lpstr>
      <vt:lpstr>with语句 </vt:lpstr>
      <vt:lpstr>this关键字</vt:lpstr>
      <vt:lpstr>New运算符 </vt:lpstr>
      <vt:lpstr>对象属性的引用 </vt:lpstr>
      <vt:lpstr>对象的方法的引用 </vt:lpstr>
      <vt:lpstr>常用对象的属性和方法</vt:lpstr>
      <vt:lpstr>常用内部对象 </vt:lpstr>
      <vt:lpstr>串对象</vt:lpstr>
      <vt:lpstr>串对象的属性</vt:lpstr>
      <vt:lpstr>串对象的方法</vt:lpstr>
      <vt:lpstr>算术函数的math对象 </vt:lpstr>
      <vt:lpstr>算术函数的math对象</vt:lpstr>
      <vt:lpstr>日期及时间对象 </vt:lpstr>
      <vt:lpstr>获取日期的时间方法 </vt:lpstr>
      <vt:lpstr>设置日期和时间 </vt:lpstr>
      <vt:lpstr>JavaScript中的系统函数</vt:lpstr>
      <vt:lpstr>在JavaScript中创建新对象 </vt:lpstr>
      <vt:lpstr>对象的定义</vt:lpstr>
      <vt:lpstr>创建对象实例</vt:lpstr>
      <vt:lpstr>对象方法的使用 </vt:lpstr>
      <vt:lpstr>JavaScript中的数组 </vt:lpstr>
      <vt:lpstr>定义对象的数组 </vt:lpstr>
      <vt:lpstr>创建数组实例 </vt:lpstr>
      <vt:lpstr>创建多维数组 </vt:lpstr>
      <vt:lpstr>内部数组</vt:lpstr>
      <vt:lpstr>JavaScript对象系统的使用 </vt:lpstr>
      <vt:lpstr>JavaScript对象系统 </vt:lpstr>
      <vt:lpstr>document对象的主要作用 </vt:lpstr>
      <vt:lpstr>文档对象中的attribute属性 </vt:lpstr>
      <vt:lpstr>文档对象的基本元素 </vt:lpstr>
      <vt:lpstr>JavaScript窗口及输入输出 </vt:lpstr>
      <vt:lpstr>窗口及输入输出</vt:lpstr>
      <vt:lpstr>窗口对象 </vt:lpstr>
      <vt:lpstr>窗口对象的事件驱动 </vt:lpstr>
      <vt:lpstr>窗口对象的方法 </vt:lpstr>
      <vt:lpstr>窗口对象中的属性</vt:lpstr>
      <vt:lpstr>输出流及文档对象</vt:lpstr>
      <vt:lpstr>简单的输入、输出例子 </vt:lpstr>
      <vt:lpstr>利用输入、输出方法实现交互</vt:lpstr>
      <vt:lpstr>窗体基础知识 </vt:lpstr>
      <vt:lpstr>什么是窗体对象 </vt:lpstr>
      <vt:lpstr>窗体对象的方法 </vt:lpstr>
      <vt:lpstr>窗体对象的属性 </vt:lpstr>
      <vt:lpstr>访问窗体对象 </vt:lpstr>
      <vt:lpstr>引用窗体的先决条件</vt:lpstr>
      <vt:lpstr>窗体中的基本元素 </vt:lpstr>
      <vt:lpstr>什么是框架 </vt:lpstr>
      <vt:lpstr>一下框架的例子</vt:lpstr>
      <vt:lpstr>一下框架的例子</vt:lpstr>
      <vt:lpstr>如何访问框架</vt:lpstr>
      <vt:lpstr>幻灯片 206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gaoy</dc:creator>
  <cp:lastModifiedBy>User</cp:lastModifiedBy>
  <cp:revision>282</cp:revision>
  <dcterms:created xsi:type="dcterms:W3CDTF">2009-08-24T08:01:18Z</dcterms:created>
  <dcterms:modified xsi:type="dcterms:W3CDTF">2012-07-10T05:39:50Z</dcterms:modified>
</cp:coreProperties>
</file>