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3"/>
  </p:notesMasterIdLst>
  <p:sldIdLst>
    <p:sldId id="256" r:id="rId2"/>
    <p:sldId id="257" r:id="rId3"/>
    <p:sldId id="284" r:id="rId4"/>
    <p:sldId id="258" r:id="rId5"/>
    <p:sldId id="287" r:id="rId6"/>
    <p:sldId id="294" r:id="rId7"/>
    <p:sldId id="263" r:id="rId8"/>
    <p:sldId id="292" r:id="rId9"/>
    <p:sldId id="265" r:id="rId10"/>
    <p:sldId id="295" r:id="rId11"/>
    <p:sldId id="296" r:id="rId12"/>
    <p:sldId id="266" r:id="rId13"/>
    <p:sldId id="267" r:id="rId14"/>
    <p:sldId id="268" r:id="rId15"/>
    <p:sldId id="269" r:id="rId16"/>
    <p:sldId id="322" r:id="rId17"/>
    <p:sldId id="270" r:id="rId18"/>
    <p:sldId id="271" r:id="rId19"/>
    <p:sldId id="272" r:id="rId20"/>
    <p:sldId id="323" r:id="rId21"/>
    <p:sldId id="273" r:id="rId22"/>
    <p:sldId id="274" r:id="rId23"/>
    <p:sldId id="275" r:id="rId24"/>
    <p:sldId id="276" r:id="rId25"/>
    <p:sldId id="277" r:id="rId26"/>
    <p:sldId id="278" r:id="rId27"/>
    <p:sldId id="298" r:id="rId28"/>
    <p:sldId id="311" r:id="rId29"/>
    <p:sldId id="325" r:id="rId30"/>
    <p:sldId id="327" r:id="rId31"/>
    <p:sldId id="328" r:id="rId32"/>
    <p:sldId id="313" r:id="rId33"/>
    <p:sldId id="329" r:id="rId34"/>
    <p:sldId id="332" r:id="rId35"/>
    <p:sldId id="315" r:id="rId36"/>
    <p:sldId id="301" r:id="rId37"/>
    <p:sldId id="333" r:id="rId38"/>
    <p:sldId id="334" r:id="rId39"/>
    <p:sldId id="335" r:id="rId40"/>
    <p:sldId id="336" r:id="rId41"/>
    <p:sldId id="302" r:id="rId42"/>
    <p:sldId id="337" r:id="rId43"/>
    <p:sldId id="318" r:id="rId44"/>
    <p:sldId id="285" r:id="rId45"/>
    <p:sldId id="319" r:id="rId46"/>
    <p:sldId id="286" r:id="rId47"/>
    <p:sldId id="338" r:id="rId48"/>
    <p:sldId id="306" r:id="rId49"/>
    <p:sldId id="307" r:id="rId50"/>
    <p:sldId id="321" r:id="rId51"/>
    <p:sldId id="309" r:id="rId52"/>
    <p:sldId id="339" r:id="rId53"/>
    <p:sldId id="259" r:id="rId54"/>
    <p:sldId id="289" r:id="rId55"/>
    <p:sldId id="290" r:id="rId56"/>
    <p:sldId id="340" r:id="rId57"/>
    <p:sldId id="279" r:id="rId58"/>
    <p:sldId id="280" r:id="rId59"/>
    <p:sldId id="281" r:id="rId60"/>
    <p:sldId id="282" r:id="rId61"/>
    <p:sldId id="283" r:id="rId62"/>
  </p:sldIdLst>
  <p:sldSz cx="12192000" cy="6858000"/>
  <p:notesSz cx="6858000" cy="9144000"/>
  <p:embeddedFontLst>
    <p:embeddedFont>
      <p:font typeface="cmsy10" panose="020F0502020204030204" pitchFamily="34" charset="0"/>
      <p:regular r:id="rId64"/>
      <p:bold r:id="rId65"/>
      <p:italic r:id="rId66"/>
      <p:boldItalic r:id="rId67"/>
    </p:embeddedFont>
    <p:embeddedFont>
      <p:font typeface="Lato" panose="020F0502020204030203" pitchFamily="34" charset="77"/>
      <p:regular r:id="rId68"/>
      <p:bold r:id="rId69"/>
      <p:italic r:id="rId70"/>
      <p:boldItalic r:id="rId71"/>
    </p:embeddedFont>
    <p:embeddedFont>
      <p:font typeface="Raleway" panose="020B0503030101060003" pitchFamily="34" charset="77"/>
      <p:regular r:id="rId72"/>
      <p:bold r:id="rId73"/>
      <p:italic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408E25-8956-4972-B14A-0DADBA0B9D53}">
  <a:tblStyle styleId="{FB408E25-8956-4972-B14A-0DADBA0B9D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4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3.fntdata"/><Relationship Id="rId74" Type="http://schemas.openxmlformats.org/officeDocument/2006/relationships/font" Target="fonts/font11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584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43b3862eb_156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43b3862eb_156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61900" y="3785246"/>
            <a:ext cx="69556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17661" y="3377550"/>
            <a:ext cx="9624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2" name="Google Shape;12;p2"/>
          <p:cNvSpPr/>
          <p:nvPr/>
        </p:nvSpPr>
        <p:spPr>
          <a:xfrm>
            <a:off x="8879815" y="3377550"/>
            <a:ext cx="9624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3" name="Google Shape;13;p2"/>
          <p:cNvSpPr/>
          <p:nvPr/>
        </p:nvSpPr>
        <p:spPr>
          <a:xfrm>
            <a:off x="-1" y="3377550"/>
            <a:ext cx="9624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" name="Google Shape;14;p2"/>
          <p:cNvSpPr/>
          <p:nvPr/>
        </p:nvSpPr>
        <p:spPr>
          <a:xfrm>
            <a:off x="961900" y="3377550"/>
            <a:ext cx="69556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2192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914400" y="2111123"/>
            <a:ext cx="103632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914400" y="3786738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4063605" y="5323800"/>
            <a:ext cx="4063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0" name="Google Shape;20;p3"/>
          <p:cNvSpPr/>
          <p:nvPr/>
        </p:nvSpPr>
        <p:spPr>
          <a:xfrm>
            <a:off x="8128361" y="5323800"/>
            <a:ext cx="4063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3"/>
          <p:cNvSpPr/>
          <p:nvPr/>
        </p:nvSpPr>
        <p:spPr>
          <a:xfrm>
            <a:off x="1" y="5323800"/>
            <a:ext cx="4063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67" y="6440375"/>
            <a:ext cx="12192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0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1191500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5625941" y="1600200"/>
            <a:ext cx="41824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6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4" name="Google Shape;44;p6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5" name="Google Shape;45;p6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6" name="Google Shape;46;p6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4" name="Google Shape;74;p10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5" name="Google Shape;75;p10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6" name="Google Shape;76;p10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rgbClr val="2185C5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0" name="Google Shape;80;p11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1" name="Google Shape;81;p11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2" name="Google Shape;82;p11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4319-4AB0-3A45-8D20-B2A00975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11BF-1A68-F248-A495-B3792CCA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95966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0;p8">
            <a:extLst>
              <a:ext uri="{FF2B5EF4-FFF2-40B4-BE49-F238E27FC236}">
                <a16:creationId xmlns:a16="http://schemas.microsoft.com/office/drawing/2014/main" id="{B364B5FD-BEAF-6E4C-A1B9-7A1305C7F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8634" y="6754814"/>
            <a:ext cx="1191684" cy="103187"/>
          </a:xfrm>
          <a:prstGeom prst="rect">
            <a:avLst/>
          </a:prstGeom>
          <a:solidFill>
            <a:srgbClr val="FF97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4" name="Google Shape;61;p8">
            <a:extLst>
              <a:ext uri="{FF2B5EF4-FFF2-40B4-BE49-F238E27FC236}">
                <a16:creationId xmlns:a16="http://schemas.microsoft.com/office/drawing/2014/main" id="{92247992-8575-6C4E-896D-088E94004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0317" y="6754814"/>
            <a:ext cx="1191683" cy="103187"/>
          </a:xfrm>
          <a:prstGeom prst="rect">
            <a:avLst/>
          </a:prstGeom>
          <a:solidFill>
            <a:srgbClr val="F202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5" name="Google Shape;62;p8">
            <a:extLst>
              <a:ext uri="{FF2B5EF4-FFF2-40B4-BE49-F238E27FC236}">
                <a16:creationId xmlns:a16="http://schemas.microsoft.com/office/drawing/2014/main" id="{EEDB08B0-2DA2-284C-B447-83406DA50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754814"/>
            <a:ext cx="1191684" cy="103187"/>
          </a:xfrm>
          <a:prstGeom prst="rect">
            <a:avLst/>
          </a:prstGeom>
          <a:solidFill>
            <a:srgbClr val="7ECEF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6" name="Google Shape;63;p8">
            <a:extLst>
              <a:ext uri="{FF2B5EF4-FFF2-40B4-BE49-F238E27FC236}">
                <a16:creationId xmlns:a16="http://schemas.microsoft.com/office/drawing/2014/main" id="{0A9F9376-7089-3849-8BA0-3AE399245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684" y="6754814"/>
            <a:ext cx="8616949" cy="103187"/>
          </a:xfrm>
          <a:prstGeom prst="rect">
            <a:avLst/>
          </a:prstGeom>
          <a:solidFill>
            <a:srgbClr val="2185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Google Shape;64;p8">
            <a:extLst>
              <a:ext uri="{FF2B5EF4-FFF2-40B4-BE49-F238E27FC236}">
                <a16:creationId xmlns:a16="http://schemas.microsoft.com/office/drawing/2014/main" id="{36326E14-A4DA-0F42-9F96-54141F0D92B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07DBEAE-2FB4-D440-B073-930510C7D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74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91599" y="274650"/>
            <a:ext cx="9318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7ABBC"/>
              </a:buClr>
              <a:buSzPts val="36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91600" y="1831450"/>
            <a:ext cx="9653878" cy="4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77480"/>
              </a:buClr>
              <a:buSzPts val="3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○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2400"/>
              <a:buFont typeface="Lato"/>
              <a:buChar char="■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●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○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77480"/>
              </a:buClr>
              <a:buSzPts val="1800"/>
              <a:buFont typeface="Lato"/>
              <a:buChar char="■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rgbClr val="97ABBC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3" name="Google Shape;34;p5">
            <a:extLst>
              <a:ext uri="{FF2B5EF4-FFF2-40B4-BE49-F238E27FC236}">
                <a16:creationId xmlns:a16="http://schemas.microsoft.com/office/drawing/2014/main" id="{9365BD09-449E-6A4F-8B87-8B072C09E196}"/>
              </a:ext>
            </a:extLst>
          </p:cNvPr>
          <p:cNvSpPr/>
          <p:nvPr userDrawn="1"/>
        </p:nvSpPr>
        <p:spPr>
          <a:xfrm>
            <a:off x="9808488" y="6782077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4" name="Google Shape;35;p5">
            <a:extLst>
              <a:ext uri="{FF2B5EF4-FFF2-40B4-BE49-F238E27FC236}">
                <a16:creationId xmlns:a16="http://schemas.microsoft.com/office/drawing/2014/main" id="{D09CBD3A-7B70-F74D-8447-D4D228B71264}"/>
              </a:ext>
            </a:extLst>
          </p:cNvPr>
          <p:cNvSpPr/>
          <p:nvPr userDrawn="1"/>
        </p:nvSpPr>
        <p:spPr>
          <a:xfrm>
            <a:off x="11000416" y="6782077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5" name="Google Shape;36;p5">
            <a:extLst>
              <a:ext uri="{FF2B5EF4-FFF2-40B4-BE49-F238E27FC236}">
                <a16:creationId xmlns:a16="http://schemas.microsoft.com/office/drawing/2014/main" id="{DFB9E8C3-431E-964B-87A8-858FF4D17749}"/>
              </a:ext>
            </a:extLst>
          </p:cNvPr>
          <p:cNvSpPr/>
          <p:nvPr userDrawn="1"/>
        </p:nvSpPr>
        <p:spPr>
          <a:xfrm>
            <a:off x="0" y="6782077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6" name="Google Shape;37;p5">
            <a:extLst>
              <a:ext uri="{FF2B5EF4-FFF2-40B4-BE49-F238E27FC236}">
                <a16:creationId xmlns:a16="http://schemas.microsoft.com/office/drawing/2014/main" id="{45094AEB-3E48-8E4E-A31C-F78EE99E065A}"/>
              </a:ext>
            </a:extLst>
          </p:cNvPr>
          <p:cNvSpPr/>
          <p:nvPr userDrawn="1"/>
        </p:nvSpPr>
        <p:spPr>
          <a:xfrm>
            <a:off x="1191613" y="6782077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17" name="Google Shape;38;p5">
            <a:extLst>
              <a:ext uri="{FF2B5EF4-FFF2-40B4-BE49-F238E27FC236}">
                <a16:creationId xmlns:a16="http://schemas.microsoft.com/office/drawing/2014/main" id="{28D856C1-4291-F14D-969E-6D003CEAD8E3}"/>
              </a:ext>
            </a:extLst>
          </p:cNvPr>
          <p:cNvSpPr txBox="1">
            <a:spLocks/>
          </p:cNvSpPr>
          <p:nvPr userDrawn="1"/>
        </p:nvSpPr>
        <p:spPr>
          <a:xfrm>
            <a:off x="11459833" y="65165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  <p:sldLayoutId id="2147483659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22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4.xml"/><Relationship Id="rId7" Type="http://schemas.openxmlformats.org/officeDocument/2006/relationships/image" Target="../media/image2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Relationship Id="rId9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3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32.png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33.png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34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33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5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32.xml"/><Relationship Id="rId7" Type="http://schemas.openxmlformats.org/officeDocument/2006/relationships/image" Target="../media/image39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38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3.xml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44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5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alewa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lato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920716" y="1651646"/>
            <a:ext cx="10157592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" dirty="0"/>
              <a:t>CS 4215: </a:t>
            </a:r>
            <a:r>
              <a:rPr lang="en-US" dirty="0"/>
              <a:t>Quantitative</a:t>
            </a:r>
            <a:r>
              <a:rPr lang="en" dirty="0"/>
              <a:t> Performance Evaluation for Computing Systems</a:t>
            </a:r>
            <a:endParaRPr dirty="0"/>
          </a:p>
        </p:txBody>
      </p:sp>
      <p:sp>
        <p:nvSpPr>
          <p:cNvPr id="3" name="Google Shape;88;p12">
            <a:extLst>
              <a:ext uri="{FF2B5EF4-FFF2-40B4-BE49-F238E27FC236}">
                <a16:creationId xmlns:a16="http://schemas.microsoft.com/office/drawing/2014/main" id="{88E5FD1E-9D64-2443-807E-9B3BEC3811F1}"/>
              </a:ext>
            </a:extLst>
          </p:cNvPr>
          <p:cNvSpPr txBox="1">
            <a:spLocks/>
          </p:cNvSpPr>
          <p:nvPr/>
        </p:nvSpPr>
        <p:spPr>
          <a:xfrm>
            <a:off x="1166902" y="4078322"/>
            <a:ext cx="6628944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Font typeface="Raleway"/>
              <a:buNone/>
              <a:defRPr sz="4800" b="0" i="0" u="none" strike="noStrike" cap="none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it" dirty="0"/>
              <a:t>Lydia Y. Chen</a:t>
            </a:r>
          </a:p>
          <a:p>
            <a:r>
              <a:rPr lang="it" dirty="0"/>
              <a:t>y.chen-10@tudelft.nl</a:t>
            </a:r>
            <a:br>
              <a:rPr lang="it" dirty="0"/>
            </a:br>
            <a:endParaRPr lang="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026">
            <a:extLst>
              <a:ext uri="{FF2B5EF4-FFF2-40B4-BE49-F238E27FC236}">
                <a16:creationId xmlns:a16="http://schemas.microsoft.com/office/drawing/2014/main" id="{AB74A0AC-88CE-1A4B-9CF8-7E4B9F7FB0E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Top Down Modular Design (Cont)</a:t>
            </a:r>
          </a:p>
        </p:txBody>
      </p:sp>
      <p:sp>
        <p:nvSpPr>
          <p:cNvPr id="6146" name="Rectangle 1027">
            <a:extLst>
              <a:ext uri="{FF2B5EF4-FFF2-40B4-BE49-F238E27FC236}">
                <a16:creationId xmlns:a16="http://schemas.microsoft.com/office/drawing/2014/main" id="{8EBEC6D3-C3A1-4D40-8A59-0622BB247F01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6147" name="Picture 1028" descr="D:\perf\fignew\png\chp_25_01-1.png">
            <a:extLst>
              <a:ext uri="{FF2B5EF4-FFF2-40B4-BE49-F238E27FC236}">
                <a16:creationId xmlns:a16="http://schemas.microsoft.com/office/drawing/2014/main" id="{AC0B613B-5C06-9743-8A86-F0C50B81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19200"/>
            <a:ext cx="2878138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0052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1C20B41-ACD3-3245-8325-BBE08D36297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Top Down Modular Design (Cont)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EFB0D4B7-56EE-B143-9FCD-DDAE3AEAF0CB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7171" name="Picture 5" descr="D:\perf\fignew\png\chp_25_02-1.png">
            <a:extLst>
              <a:ext uri="{FF2B5EF4-FFF2-40B4-BE49-F238E27FC236}">
                <a16:creationId xmlns:a16="http://schemas.microsoft.com/office/drawing/2014/main" id="{629AC5D6-4AD5-194E-BD00-8E2358D8F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1"/>
            <a:ext cx="641985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56327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1CF1942D-B69C-1746-A64B-31219A1F396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Verification Techniques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93399CE8-1F2F-0440-91B4-1715EC439F64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Anti-bugging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 Include self-checks: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 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å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Probabilities = 1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  Jobs left = Generated - Serviced </a:t>
            </a: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Structured Walk-Through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</a:t>
            </a:r>
          </a:p>
          <a:p>
            <a:pPr lvl="1">
              <a:lnSpc>
                <a:spcPct val="90000"/>
              </a:lnSpc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Explain the code another person or group</a:t>
            </a:r>
          </a:p>
          <a:p>
            <a:pPr lvl="1">
              <a:lnSpc>
                <a:spcPct val="90000"/>
              </a:lnSpc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Works even if the person is sleeping</a:t>
            </a: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Deterministic Models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 Use constant values</a:t>
            </a: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Run Simplified Cases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</a:t>
            </a:r>
          </a:p>
          <a:p>
            <a:pPr lvl="1">
              <a:lnSpc>
                <a:spcPct val="90000"/>
              </a:lnSpc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Only one packet</a:t>
            </a:r>
          </a:p>
          <a:p>
            <a:pPr lvl="1">
              <a:lnSpc>
                <a:spcPct val="90000"/>
              </a:lnSpc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Only one source</a:t>
            </a:r>
          </a:p>
          <a:p>
            <a:pPr lvl="1">
              <a:lnSpc>
                <a:spcPct val="90000"/>
              </a:lnSpc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Only one intermediate node</a:t>
            </a:r>
          </a:p>
        </p:txBody>
      </p:sp>
    </p:spTree>
    <p:extLst>
      <p:ext uri="{BB962C8B-B14F-4D97-AF65-F5344CB8AC3E}">
        <p14:creationId xmlns:p14="http://schemas.microsoft.com/office/powerpoint/2010/main" val="256572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>
            <a:extLst>
              <a:ext uri="{FF2B5EF4-FFF2-40B4-BE49-F238E27FC236}">
                <a16:creationId xmlns:a16="http://schemas.microsoft.com/office/drawing/2014/main" id="{2580E338-2185-BF4F-BB60-B19E0BE0C5D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Trace</a:t>
            </a:r>
          </a:p>
        </p:txBody>
      </p:sp>
      <p:sp>
        <p:nvSpPr>
          <p:cNvPr id="9218" name="Rectangle 5">
            <a:extLst>
              <a:ext uri="{FF2B5EF4-FFF2-40B4-BE49-F238E27FC236}">
                <a16:creationId xmlns:a16="http://schemas.microsoft.com/office/drawing/2014/main" id="{3DC543A3-6228-3C47-A293-CE4AA81D28DA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Trace = Time-ordered list of events and variables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Several levels of detail: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Events trace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Procedure trace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Variables trace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User selects the detail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Include on and off</a:t>
            </a: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See  Fig 25.3 in the Text Book on page 418 for a sample trace</a:t>
            </a:r>
          </a:p>
        </p:txBody>
      </p:sp>
    </p:spTree>
    <p:extLst>
      <p:ext uri="{BB962C8B-B14F-4D97-AF65-F5344CB8AC3E}">
        <p14:creationId xmlns:p14="http://schemas.microsoft.com/office/powerpoint/2010/main" val="102593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4">
            <a:extLst>
              <a:ext uri="{FF2B5EF4-FFF2-40B4-BE49-F238E27FC236}">
                <a16:creationId xmlns:a16="http://schemas.microsoft.com/office/drawing/2014/main" id="{CCC1DB8D-39C6-D247-8F18-17CE99D9310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On-Line Graphic Displays</a:t>
            </a:r>
          </a:p>
        </p:txBody>
      </p:sp>
      <p:sp>
        <p:nvSpPr>
          <p:cNvPr id="10242" name="Rectangle 5">
            <a:extLst>
              <a:ext uri="{FF2B5EF4-FFF2-40B4-BE49-F238E27FC236}">
                <a16:creationId xmlns:a16="http://schemas.microsoft.com/office/drawing/2014/main" id="{DF963384-00E8-FC47-9378-2363B0C7607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Make simulation interesting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Help selling the results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More comprehensive than trace</a:t>
            </a: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98315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5">
            <a:extLst>
              <a:ext uri="{FF2B5EF4-FFF2-40B4-BE49-F238E27FC236}">
                <a16:creationId xmlns:a16="http://schemas.microsoft.com/office/drawing/2014/main" id="{A13D7647-7FD9-274C-9954-81C69AD0244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Continuity Test</a:t>
            </a:r>
          </a:p>
        </p:txBody>
      </p:sp>
      <p:sp>
        <p:nvSpPr>
          <p:cNvPr id="11266" name="Rectangle 6">
            <a:extLst>
              <a:ext uri="{FF2B5EF4-FFF2-40B4-BE49-F238E27FC236}">
                <a16:creationId xmlns:a16="http://schemas.microsoft.com/office/drawing/2014/main" id="{D0F8D5D6-9924-9F44-A7C8-3221C2D4991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Run for different values of input parameters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Slight change in input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slight change in output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Before: </a:t>
            </a: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11267" name="Picture 4" descr="D:\perf\fignew\png\chp_25_04-1.png">
            <a:extLst>
              <a:ext uri="{FF2B5EF4-FFF2-40B4-BE49-F238E27FC236}">
                <a16:creationId xmlns:a16="http://schemas.microsoft.com/office/drawing/2014/main" id="{ADC5466F-E195-3F49-8693-15EC2976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90800"/>
            <a:ext cx="5791200" cy="357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89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5">
            <a:extLst>
              <a:ext uri="{FF2B5EF4-FFF2-40B4-BE49-F238E27FC236}">
                <a16:creationId xmlns:a16="http://schemas.microsoft.com/office/drawing/2014/main" id="{CE26D334-F9D5-AF46-AA62-C4DC93DD390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Continuity Test (Cont)</a:t>
            </a:r>
          </a:p>
        </p:txBody>
      </p:sp>
      <p:sp>
        <p:nvSpPr>
          <p:cNvPr id="12290" name="Rectangle 6">
            <a:extLst>
              <a:ext uri="{FF2B5EF4-FFF2-40B4-BE49-F238E27FC236}">
                <a16:creationId xmlns:a16="http://schemas.microsoft.com/office/drawing/2014/main" id="{35D4A162-1E9C-CA4D-A20A-47F2A3B1194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After:</a:t>
            </a: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12291" name="Picture 4" descr="D:\perf\fignew\png\chp_25_05-1.png">
            <a:extLst>
              <a:ext uri="{FF2B5EF4-FFF2-40B4-BE49-F238E27FC236}">
                <a16:creationId xmlns:a16="http://schemas.microsoft.com/office/drawing/2014/main" id="{93506245-BD90-544C-9FD7-7CFCF84DC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05000"/>
            <a:ext cx="6737350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04469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">
            <a:extLst>
              <a:ext uri="{FF2B5EF4-FFF2-40B4-BE49-F238E27FC236}">
                <a16:creationId xmlns:a16="http://schemas.microsoft.com/office/drawing/2014/main" id="{215C4314-3C17-724D-8997-DD512E68A8A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More Verification Techniques</a:t>
            </a:r>
          </a:p>
        </p:txBody>
      </p:sp>
      <p:sp>
        <p:nvSpPr>
          <p:cNvPr id="13314" name="Rectangle 5">
            <a:extLst>
              <a:ext uri="{FF2B5EF4-FFF2-40B4-BE49-F238E27FC236}">
                <a16:creationId xmlns:a16="http://schemas.microsoft.com/office/drawing/2014/main" id="{BD7CECB5-FF8F-1D40-9630-CDB8836631F1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Degeneracy Tests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 Try extreme configuration and workloads</a:t>
            </a:r>
          </a:p>
          <a:p>
            <a:pPr lvl="2">
              <a:buFont typeface="Lato" panose="020F0502020204030203" pitchFamily="34" charset="77"/>
              <a:buChar char="■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One CPU, Zero disk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Consistency Tests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Similar result for inputs that have same effect</a:t>
            </a:r>
          </a:p>
          <a:p>
            <a:pPr lvl="2">
              <a:buFont typeface="Lato" panose="020F0502020204030203" pitchFamily="34" charset="77"/>
              <a:buChar char="■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Four users at 100 Mbps vs. Two at 200 Mbps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Build a test library of continuity, degeneracy and consistency tests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Seed Independence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 Similar results for different seeds</a:t>
            </a:r>
          </a:p>
        </p:txBody>
      </p:sp>
    </p:spTree>
    <p:extLst>
      <p:ext uri="{BB962C8B-B14F-4D97-AF65-F5344CB8AC3E}">
        <p14:creationId xmlns:p14="http://schemas.microsoft.com/office/powerpoint/2010/main" val="2128195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B8A074BF-5291-E34B-A1E0-64D960AB2BB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Model Validation Techniques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E59DB058-9A76-2A43-8F8C-6D89A8ED9BF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Validation techniques for one problem may not apply to another problem.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Aspects to Validate: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1. Assumptions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2. Input parameter values and distributions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3. Output values and conclusions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Techniques: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1. Expert intuition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2. Real system measurements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3. Theoretical results</a:t>
            </a:r>
          </a:p>
          <a:p>
            <a:pPr>
              <a:buNone/>
            </a:pPr>
            <a:r>
              <a:rPr lang="en-US" altLang="zh-CN" b="1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 </a:t>
            </a:r>
            <a:r>
              <a:rPr lang="en-US" altLang="zh-CN">
                <a:latin typeface="cmsy10" panose="020F0502020204030204" pitchFamily="34" charset="0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 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 </a:t>
            </a:r>
            <a:r>
              <a:rPr lang="en-US" altLang="zh-CN" b="1">
                <a:latin typeface="cmsy10" panose="020F0502020204030204" pitchFamily="34" charset="0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£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3 = 9 validation tests </a:t>
            </a:r>
          </a:p>
        </p:txBody>
      </p:sp>
    </p:spTree>
    <p:extLst>
      <p:ext uri="{BB962C8B-B14F-4D97-AF65-F5344CB8AC3E}">
        <p14:creationId xmlns:p14="http://schemas.microsoft.com/office/powerpoint/2010/main" val="4045461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>
            <a:extLst>
              <a:ext uri="{FF2B5EF4-FFF2-40B4-BE49-F238E27FC236}">
                <a16:creationId xmlns:a16="http://schemas.microsoft.com/office/drawing/2014/main" id="{963EF8C6-56CA-CA49-9E7B-512E90AF09C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Expert Intuition</a:t>
            </a:r>
          </a:p>
        </p:txBody>
      </p:sp>
      <p:sp>
        <p:nvSpPr>
          <p:cNvPr id="15362" name="Rectangle 5">
            <a:extLst>
              <a:ext uri="{FF2B5EF4-FFF2-40B4-BE49-F238E27FC236}">
                <a16:creationId xmlns:a16="http://schemas.microsoft.com/office/drawing/2014/main" id="{97B7758E-760A-7A4D-BFAC-8DD95DBF004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Most practical and common way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Experts = Involved in design, architecture, implementation, analysis,  marketing, or maintenance of the system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Selection = fn of Life cycle stage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Present assumption, input, output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Better to validate one at a time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See if the experts can distinguish simulation vs. measurement</a:t>
            </a:r>
          </a:p>
        </p:txBody>
      </p:sp>
    </p:spTree>
    <p:extLst>
      <p:ext uri="{BB962C8B-B14F-4D97-AF65-F5344CB8AC3E}">
        <p14:creationId xmlns:p14="http://schemas.microsoft.com/office/powerpoint/2010/main" val="203600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8C8D4E-B6E4-154A-BA0E-6CE51DB2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599" y="274650"/>
            <a:ext cx="10332185" cy="11430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78679A8-8EBE-5044-BF3C-416A060B13D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Expert Intuition (Cont)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E20506A0-C8B4-A441-B9B0-25CEB9A3CEC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16387" name="Picture 4" descr="D:\perf\fignew\png\chp_25_06-1.png">
            <a:extLst>
              <a:ext uri="{FF2B5EF4-FFF2-40B4-BE49-F238E27FC236}">
                <a16:creationId xmlns:a16="http://schemas.microsoft.com/office/drawing/2014/main" id="{BA593F54-82C3-D448-B028-786B87944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6737350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554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>
            <a:extLst>
              <a:ext uri="{FF2B5EF4-FFF2-40B4-BE49-F238E27FC236}">
                <a16:creationId xmlns:a16="http://schemas.microsoft.com/office/drawing/2014/main" id="{F0C2095E-B5DF-E34B-8C9C-07396AA4D48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Real System Measurements</a:t>
            </a:r>
          </a:p>
        </p:txBody>
      </p:sp>
      <p:sp>
        <p:nvSpPr>
          <p:cNvPr id="17410" name="Rectangle 5">
            <a:extLst>
              <a:ext uri="{FF2B5EF4-FFF2-40B4-BE49-F238E27FC236}">
                <a16:creationId xmlns:a16="http://schemas.microsoft.com/office/drawing/2014/main" id="{CF48A7D0-AA34-3549-8321-5581C1B262B1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Compare assumptions, input, output with the real world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Often infeasible or expensive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Even one or two measurements add to the validity </a:t>
            </a:r>
          </a:p>
        </p:txBody>
      </p:sp>
    </p:spTree>
    <p:extLst>
      <p:ext uri="{BB962C8B-B14F-4D97-AF65-F5344CB8AC3E}">
        <p14:creationId xmlns:p14="http://schemas.microsoft.com/office/powerpoint/2010/main" val="3803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>
            <a:extLst>
              <a:ext uri="{FF2B5EF4-FFF2-40B4-BE49-F238E27FC236}">
                <a16:creationId xmlns:a16="http://schemas.microsoft.com/office/drawing/2014/main" id="{01BBE782-4718-ED44-BDA8-D8DB74CA65F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Theoretical Results</a:t>
            </a:r>
          </a:p>
        </p:txBody>
      </p:sp>
      <p:sp>
        <p:nvSpPr>
          <p:cNvPr id="18434" name="Rectangle 5">
            <a:extLst>
              <a:ext uri="{FF2B5EF4-FFF2-40B4-BE49-F238E27FC236}">
                <a16:creationId xmlns:a16="http://schemas.microsoft.com/office/drawing/2014/main" id="{AAF41F54-9573-174B-9807-576CD6BDD7B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Analysis = Simulation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Used to validate analysis also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Both may be invalid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Use theory in conjunction with experts' intuition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E.g., Use theory for a large configuration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Can show that the model is not invalid </a:t>
            </a:r>
          </a:p>
        </p:txBody>
      </p:sp>
    </p:spTree>
    <p:extLst>
      <p:ext uri="{BB962C8B-B14F-4D97-AF65-F5344CB8AC3E}">
        <p14:creationId xmlns:p14="http://schemas.microsoft.com/office/powerpoint/2010/main" val="1819462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>
            <a:extLst>
              <a:ext uri="{FF2B5EF4-FFF2-40B4-BE49-F238E27FC236}">
                <a16:creationId xmlns:a16="http://schemas.microsoft.com/office/drawing/2014/main" id="{64282351-B3D4-0C44-8D80-314FACA16CA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Transient Removal</a:t>
            </a:r>
          </a:p>
        </p:txBody>
      </p:sp>
      <p:sp>
        <p:nvSpPr>
          <p:cNvPr id="19458" name="Rectangle 5">
            <a:extLst>
              <a:ext uri="{FF2B5EF4-FFF2-40B4-BE49-F238E27FC236}">
                <a16:creationId xmlns:a16="http://schemas.microsoft.com/office/drawing/2014/main" id="{ABADFD1C-B008-B84A-BEC9-C6D0073B9D2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Generally steady state performance is interesting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Remove the initial part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No exact definition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Heuristics:</a:t>
            </a: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Long Runs</a:t>
            </a: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Proper Initialization</a:t>
            </a: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Truncation</a:t>
            </a: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4. Initial Data Deletion</a:t>
            </a: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5. Moving Average of Independent Replications</a:t>
            </a: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6. Batch Means</a:t>
            </a:r>
          </a:p>
        </p:txBody>
      </p:sp>
    </p:spTree>
    <p:extLst>
      <p:ext uri="{BB962C8B-B14F-4D97-AF65-F5344CB8AC3E}">
        <p14:creationId xmlns:p14="http://schemas.microsoft.com/office/powerpoint/2010/main" val="235949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>
            <a:extLst>
              <a:ext uri="{FF2B5EF4-FFF2-40B4-BE49-F238E27FC236}">
                <a16:creationId xmlns:a16="http://schemas.microsoft.com/office/drawing/2014/main" id="{FD0091B4-688F-3046-A3BD-D281FE868E4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Transient Removal Techniques</a:t>
            </a:r>
          </a:p>
        </p:txBody>
      </p:sp>
      <p:sp>
        <p:nvSpPr>
          <p:cNvPr id="20482" name="Rectangle 5">
            <a:extLst>
              <a:ext uri="{FF2B5EF4-FFF2-40B4-BE49-F238E27FC236}">
                <a16:creationId xmlns:a16="http://schemas.microsoft.com/office/drawing/2014/main" id="{A00A0C2B-6B11-834D-8EF6-02C8CCAB443E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Long Runs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Wastes resources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Difficult to insure that it is long enough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Proper Initialization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Start in a state close to expected steady state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Reduces the length and effect of transient state</a:t>
            </a:r>
          </a:p>
        </p:txBody>
      </p:sp>
    </p:spTree>
    <p:extLst>
      <p:ext uri="{BB962C8B-B14F-4D97-AF65-F5344CB8AC3E}">
        <p14:creationId xmlns:p14="http://schemas.microsoft.com/office/powerpoint/2010/main" val="1514696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8">
            <a:extLst>
              <a:ext uri="{FF2B5EF4-FFF2-40B4-BE49-F238E27FC236}">
                <a16:creationId xmlns:a16="http://schemas.microsoft.com/office/drawing/2014/main" id="{87E60241-DB5D-8143-8D5E-6DF44900D07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Truncation</a:t>
            </a:r>
          </a:p>
        </p:txBody>
      </p:sp>
      <p:sp>
        <p:nvSpPr>
          <p:cNvPr id="21506" name="Rectangle 9">
            <a:extLst>
              <a:ext uri="{FF2B5EF4-FFF2-40B4-BE49-F238E27FC236}">
                <a16:creationId xmlns:a16="http://schemas.microsoft.com/office/drawing/2014/main" id="{F595DD62-75B7-0146-BE04-4B47E10F4A88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Assumes variability is lower during steady state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Plot max-min of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n-l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observation for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l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=1, 2,  ……….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When 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(l+1)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th observation is neither the minimum nor maximum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transient state ended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At l = 9, Range = (9, 11), next observation = 10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Sometimes incorrect result.</a:t>
            </a:r>
          </a:p>
        </p:txBody>
      </p:sp>
      <p:pic>
        <p:nvPicPr>
          <p:cNvPr id="21507" name="Picture 4" descr="D:\perf\TP_tmp.png">
            <a:extLst>
              <a:ext uri="{FF2B5EF4-FFF2-40B4-BE49-F238E27FC236}">
                <a16:creationId xmlns:a16="http://schemas.microsoft.com/office/drawing/2014/main" id="{0EF8440E-B88D-7C4A-9C74-3A159F3AB6C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784600"/>
            <a:ext cx="279400" cy="5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5" descr="D:\perf\TP_tmp.png">
            <a:extLst>
              <a:ext uri="{FF2B5EF4-FFF2-40B4-BE49-F238E27FC236}">
                <a16:creationId xmlns:a16="http://schemas.microsoft.com/office/drawing/2014/main" id="{BB1BE57F-9691-454E-A5DE-B5AEAE57586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3784600"/>
            <a:ext cx="279400" cy="5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509" name="Group 10">
            <a:extLst>
              <a:ext uri="{FF2B5EF4-FFF2-40B4-BE49-F238E27FC236}">
                <a16:creationId xmlns:a16="http://schemas.microsoft.com/office/drawing/2014/main" id="{17C67B91-4CB0-A641-A5A7-E47C170E7B29}"/>
              </a:ext>
            </a:extLst>
          </p:cNvPr>
          <p:cNvGrpSpPr>
            <a:grpSpLocks/>
          </p:cNvGrpSpPr>
          <p:nvPr/>
        </p:nvGrpSpPr>
        <p:grpSpPr bwMode="auto">
          <a:xfrm>
            <a:off x="5430376" y="3651250"/>
            <a:ext cx="4170824" cy="2600356"/>
            <a:chOff x="330" y="580"/>
            <a:chExt cx="4946" cy="3085"/>
          </a:xfrm>
        </p:grpSpPr>
        <p:sp>
          <p:nvSpPr>
            <p:cNvPr id="21510" name="Line 11">
              <a:extLst>
                <a:ext uri="{FF2B5EF4-FFF2-40B4-BE49-F238E27FC236}">
                  <a16:creationId xmlns:a16="http://schemas.microsoft.com/office/drawing/2014/main" id="{7F35741B-CE25-C940-A4A9-5D074DA09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580"/>
              <a:ext cx="0" cy="2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12">
              <a:extLst>
                <a:ext uri="{FF2B5EF4-FFF2-40B4-BE49-F238E27FC236}">
                  <a16:creationId xmlns:a16="http://schemas.microsoft.com/office/drawing/2014/main" id="{AFF8D1BE-8867-AB44-81BF-682E12898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8" y="2880"/>
              <a:ext cx="3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Rectangle 13">
              <a:extLst>
                <a:ext uri="{FF2B5EF4-FFF2-40B4-BE49-F238E27FC236}">
                  <a16:creationId xmlns:a16="http://schemas.microsoft.com/office/drawing/2014/main" id="{1ECDB18E-9B16-3841-9F57-B89EDDF34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" y="2917"/>
              <a:ext cx="335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0</a:t>
              </a:r>
            </a:p>
          </p:txBody>
        </p:sp>
        <p:sp>
          <p:nvSpPr>
            <p:cNvPr id="21513" name="Rectangle 14">
              <a:extLst>
                <a:ext uri="{FF2B5EF4-FFF2-40B4-BE49-F238E27FC236}">
                  <a16:creationId xmlns:a16="http://schemas.microsoft.com/office/drawing/2014/main" id="{6A344F6F-1F0B-A84A-B29D-D965A3F97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2917"/>
              <a:ext cx="335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21514" name="Rectangle 15">
              <a:extLst>
                <a:ext uri="{FF2B5EF4-FFF2-40B4-BE49-F238E27FC236}">
                  <a16:creationId xmlns:a16="http://schemas.microsoft.com/office/drawing/2014/main" id="{6B32F533-0B3A-9742-996E-C7AFB8AFE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917"/>
              <a:ext cx="335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21515" name="Rectangle 16">
              <a:extLst>
                <a:ext uri="{FF2B5EF4-FFF2-40B4-BE49-F238E27FC236}">
                  <a16:creationId xmlns:a16="http://schemas.microsoft.com/office/drawing/2014/main" id="{6A2D9F84-CF96-A84D-88C0-A66A608AF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2917"/>
              <a:ext cx="45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12</a:t>
              </a:r>
            </a:p>
          </p:txBody>
        </p:sp>
        <p:sp>
          <p:nvSpPr>
            <p:cNvPr id="21516" name="Rectangle 17">
              <a:extLst>
                <a:ext uri="{FF2B5EF4-FFF2-40B4-BE49-F238E27FC236}">
                  <a16:creationId xmlns:a16="http://schemas.microsoft.com/office/drawing/2014/main" id="{DAF6DE8A-9608-BE4A-A8C1-A1768EC0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2917"/>
              <a:ext cx="45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16</a:t>
              </a:r>
            </a:p>
          </p:txBody>
        </p:sp>
        <p:sp>
          <p:nvSpPr>
            <p:cNvPr id="21517" name="Rectangle 18">
              <a:extLst>
                <a:ext uri="{FF2B5EF4-FFF2-40B4-BE49-F238E27FC236}">
                  <a16:creationId xmlns:a16="http://schemas.microsoft.com/office/drawing/2014/main" id="{9AACD06E-3B8B-DE4A-9891-D4A3CD776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2917"/>
              <a:ext cx="45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20</a:t>
              </a:r>
            </a:p>
          </p:txBody>
        </p:sp>
        <p:sp>
          <p:nvSpPr>
            <p:cNvPr id="21518" name="Rectangle 19">
              <a:extLst>
                <a:ext uri="{FF2B5EF4-FFF2-40B4-BE49-F238E27FC236}">
                  <a16:creationId xmlns:a16="http://schemas.microsoft.com/office/drawing/2014/main" id="{AF4916AE-F502-5E4C-8C15-58F49C9E3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2249"/>
              <a:ext cx="335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21519" name="Rectangle 20">
              <a:extLst>
                <a:ext uri="{FF2B5EF4-FFF2-40B4-BE49-F238E27FC236}">
                  <a16:creationId xmlns:a16="http://schemas.microsoft.com/office/drawing/2014/main" id="{8DB833F4-3CEE-664D-B614-6BEA76C49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646"/>
              <a:ext cx="335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8</a:t>
              </a:r>
            </a:p>
          </p:txBody>
        </p:sp>
        <p:sp>
          <p:nvSpPr>
            <p:cNvPr id="21520" name="Rectangle 21">
              <a:extLst>
                <a:ext uri="{FF2B5EF4-FFF2-40B4-BE49-F238E27FC236}">
                  <a16:creationId xmlns:a16="http://schemas.microsoft.com/office/drawing/2014/main" id="{9957667C-C789-8E4A-9F8B-CDFEED7EC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1072"/>
              <a:ext cx="45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12</a:t>
              </a:r>
            </a:p>
          </p:txBody>
        </p:sp>
        <p:sp>
          <p:nvSpPr>
            <p:cNvPr id="21521" name="Line 22">
              <a:extLst>
                <a:ext uri="{FF2B5EF4-FFF2-40B4-BE49-F238E27FC236}">
                  <a16:creationId xmlns:a16="http://schemas.microsoft.com/office/drawing/2014/main" id="{E2B4F19D-0A31-6546-81BE-1AFEDFED2C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2" y="2780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23">
              <a:extLst>
                <a:ext uri="{FF2B5EF4-FFF2-40B4-BE49-F238E27FC236}">
                  <a16:creationId xmlns:a16="http://schemas.microsoft.com/office/drawing/2014/main" id="{E305A383-02D7-BD4A-8F10-483BBE8BF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780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24">
              <a:extLst>
                <a:ext uri="{FF2B5EF4-FFF2-40B4-BE49-F238E27FC236}">
                  <a16:creationId xmlns:a16="http://schemas.microsoft.com/office/drawing/2014/main" id="{FCDF4353-FB43-F349-95A8-5B4344A776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780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Line 25">
              <a:extLst>
                <a:ext uri="{FF2B5EF4-FFF2-40B4-BE49-F238E27FC236}">
                  <a16:creationId xmlns:a16="http://schemas.microsoft.com/office/drawing/2014/main" id="{FAF4368C-6F1D-DA4C-9066-40FD8D7057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780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Line 26">
              <a:extLst>
                <a:ext uri="{FF2B5EF4-FFF2-40B4-BE49-F238E27FC236}">
                  <a16:creationId xmlns:a16="http://schemas.microsoft.com/office/drawing/2014/main" id="{8BFF7E24-4E12-D74E-9B60-070C62B14D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2780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27">
              <a:extLst>
                <a:ext uri="{FF2B5EF4-FFF2-40B4-BE49-F238E27FC236}">
                  <a16:creationId xmlns:a16="http://schemas.microsoft.com/office/drawing/2014/main" id="{725B162E-BCE0-E544-A4A3-792ED347C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2780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7" name="Line 28">
              <a:extLst>
                <a:ext uri="{FF2B5EF4-FFF2-40B4-BE49-F238E27FC236}">
                  <a16:creationId xmlns:a16="http://schemas.microsoft.com/office/drawing/2014/main" id="{17C168AF-5493-E445-B8A9-44A76897C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2" y="2780"/>
              <a:ext cx="0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Line 29">
              <a:extLst>
                <a:ext uri="{FF2B5EF4-FFF2-40B4-BE49-F238E27FC236}">
                  <a16:creationId xmlns:a16="http://schemas.microsoft.com/office/drawing/2014/main" id="{830810B3-FDDA-7345-A982-5FD620659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8" y="2777"/>
              <a:ext cx="0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Line 30">
              <a:extLst>
                <a:ext uri="{FF2B5EF4-FFF2-40B4-BE49-F238E27FC236}">
                  <a16:creationId xmlns:a16="http://schemas.microsoft.com/office/drawing/2014/main" id="{6595E189-6F82-EC40-85CD-17C61D9B0A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4" y="2777"/>
              <a:ext cx="0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Line 31">
              <a:extLst>
                <a:ext uri="{FF2B5EF4-FFF2-40B4-BE49-F238E27FC236}">
                  <a16:creationId xmlns:a16="http://schemas.microsoft.com/office/drawing/2014/main" id="{B4E23D31-3E0C-0D49-B132-2A32E9F5B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2" y="2783"/>
              <a:ext cx="0" cy="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Rectangle 32">
              <a:extLst>
                <a:ext uri="{FF2B5EF4-FFF2-40B4-BE49-F238E27FC236}">
                  <a16:creationId xmlns:a16="http://schemas.microsoft.com/office/drawing/2014/main" id="{9D36BEA9-4877-4E4C-811F-3419DC907B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" y="1863"/>
              <a:ext cx="783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Value</a:t>
              </a:r>
            </a:p>
          </p:txBody>
        </p:sp>
        <p:sp>
          <p:nvSpPr>
            <p:cNvPr id="21532" name="Rectangle 33">
              <a:extLst>
                <a:ext uri="{FF2B5EF4-FFF2-40B4-BE49-F238E27FC236}">
                  <a16:creationId xmlns:a16="http://schemas.microsoft.com/office/drawing/2014/main" id="{4C23746D-C05E-174B-9F89-D94E67109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3303"/>
              <a:ext cx="2410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Observation number </a:t>
              </a:r>
              <a:r>
                <a:rPr lang="en-US" altLang="en-US" b="1" i="1"/>
                <a:t>i</a:t>
              </a:r>
            </a:p>
          </p:txBody>
        </p:sp>
        <p:sp>
          <p:nvSpPr>
            <p:cNvPr id="21533" name="Line 34">
              <a:extLst>
                <a:ext uri="{FF2B5EF4-FFF2-40B4-BE49-F238E27FC236}">
                  <a16:creationId xmlns:a16="http://schemas.microsoft.com/office/drawing/2014/main" id="{04A965DA-CD4C-C446-B108-ECC23A542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1114"/>
              <a:ext cx="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4" name="Line 35">
              <a:extLst>
                <a:ext uri="{FF2B5EF4-FFF2-40B4-BE49-F238E27FC236}">
                  <a16:creationId xmlns:a16="http://schemas.microsoft.com/office/drawing/2014/main" id="{E820C4F5-9E60-D24C-9542-26971DAB4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1702"/>
              <a:ext cx="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5" name="Line 36">
              <a:extLst>
                <a:ext uri="{FF2B5EF4-FFF2-40B4-BE49-F238E27FC236}">
                  <a16:creationId xmlns:a16="http://schemas.microsoft.com/office/drawing/2014/main" id="{CE87201E-9596-3C49-92BC-790AB29CD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2290"/>
              <a:ext cx="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6" name="Line 37">
              <a:extLst>
                <a:ext uri="{FF2B5EF4-FFF2-40B4-BE49-F238E27FC236}">
                  <a16:creationId xmlns:a16="http://schemas.microsoft.com/office/drawing/2014/main" id="{CE0A0333-C4B8-7E4B-A453-C34F8575A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1438"/>
              <a:ext cx="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7" name="Line 38">
              <a:extLst>
                <a:ext uri="{FF2B5EF4-FFF2-40B4-BE49-F238E27FC236}">
                  <a16:creationId xmlns:a16="http://schemas.microsoft.com/office/drawing/2014/main" id="{656AEE80-E254-574A-A97B-CF6A4A14E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1990"/>
              <a:ext cx="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8" name="Line 39">
              <a:extLst>
                <a:ext uri="{FF2B5EF4-FFF2-40B4-BE49-F238E27FC236}">
                  <a16:creationId xmlns:a16="http://schemas.microsoft.com/office/drawing/2014/main" id="{707CA6FE-0B36-CD49-922B-5C683BA90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2557"/>
              <a:ext cx="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9" name="Oval 40">
              <a:extLst>
                <a:ext uri="{FF2B5EF4-FFF2-40B4-BE49-F238E27FC236}">
                  <a16:creationId xmlns:a16="http://schemas.microsoft.com/office/drawing/2014/main" id="{740870F3-4CA5-D94D-9002-3A742C127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134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0" name="Oval 41">
              <a:extLst>
                <a:ext uri="{FF2B5EF4-FFF2-40B4-BE49-F238E27FC236}">
                  <a16:creationId xmlns:a16="http://schemas.microsoft.com/office/drawing/2014/main" id="{91676422-4B77-EE45-BAD9-65E607C45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146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1" name="Oval 42">
              <a:extLst>
                <a:ext uri="{FF2B5EF4-FFF2-40B4-BE49-F238E27FC236}">
                  <a16:creationId xmlns:a16="http://schemas.microsoft.com/office/drawing/2014/main" id="{92A5DE4C-B249-764B-A054-AF1A25CAC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158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2" name="Oval 43">
              <a:extLst>
                <a:ext uri="{FF2B5EF4-FFF2-40B4-BE49-F238E27FC236}">
                  <a16:creationId xmlns:a16="http://schemas.microsoft.com/office/drawing/2014/main" id="{397EB11A-4B97-AC4C-B23B-68BCB3D8E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8" y="170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3" name="Oval 44">
              <a:extLst>
                <a:ext uri="{FF2B5EF4-FFF2-40B4-BE49-F238E27FC236}">
                  <a16:creationId xmlns:a16="http://schemas.microsoft.com/office/drawing/2014/main" id="{71F6D6AA-EC5C-E943-8FA3-64F10A542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182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4" name="Oval 45">
              <a:extLst>
                <a:ext uri="{FF2B5EF4-FFF2-40B4-BE49-F238E27FC236}">
                  <a16:creationId xmlns:a16="http://schemas.microsoft.com/office/drawing/2014/main" id="{8D1EDD91-6D40-5E4D-89C1-50A1FC1D1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" y="194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5" name="Oval 46">
              <a:extLst>
                <a:ext uri="{FF2B5EF4-FFF2-40B4-BE49-F238E27FC236}">
                  <a16:creationId xmlns:a16="http://schemas.microsoft.com/office/drawing/2014/main" id="{8B732598-4D71-AF46-B1ED-8EFDC515B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206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6" name="Oval 47">
              <a:extLst>
                <a:ext uri="{FF2B5EF4-FFF2-40B4-BE49-F238E27FC236}">
                  <a16:creationId xmlns:a16="http://schemas.microsoft.com/office/drawing/2014/main" id="{5208A565-173A-EE49-B366-2C23C91D8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218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7" name="Oval 48">
              <a:extLst>
                <a:ext uri="{FF2B5EF4-FFF2-40B4-BE49-F238E27FC236}">
                  <a16:creationId xmlns:a16="http://schemas.microsoft.com/office/drawing/2014/main" id="{AE5AE89E-08CD-604F-A95D-AEC2C122C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230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8" name="Oval 49">
              <a:extLst>
                <a:ext uri="{FF2B5EF4-FFF2-40B4-BE49-F238E27FC236}">
                  <a16:creationId xmlns:a16="http://schemas.microsoft.com/office/drawing/2014/main" id="{35289B68-5652-4042-BB36-5E69693A9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242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49" name="Oval 50">
              <a:extLst>
                <a:ext uri="{FF2B5EF4-FFF2-40B4-BE49-F238E27FC236}">
                  <a16:creationId xmlns:a16="http://schemas.microsoft.com/office/drawing/2014/main" id="{0F920441-D94A-3644-B1ED-0A717E019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" y="254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0" name="Oval 51">
              <a:extLst>
                <a:ext uri="{FF2B5EF4-FFF2-40B4-BE49-F238E27FC236}">
                  <a16:creationId xmlns:a16="http://schemas.microsoft.com/office/drawing/2014/main" id="{196C6350-A708-1646-942D-25E1E9E46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266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1" name="Line 52">
              <a:extLst>
                <a:ext uri="{FF2B5EF4-FFF2-40B4-BE49-F238E27FC236}">
                  <a16:creationId xmlns:a16="http://schemas.microsoft.com/office/drawing/2014/main" id="{23DA5DD8-83D1-234E-A40D-1B4A4C6AC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0" y="1372"/>
              <a:ext cx="1304" cy="1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2" name="Line 53">
              <a:extLst>
                <a:ext uri="{FF2B5EF4-FFF2-40B4-BE49-F238E27FC236}">
                  <a16:creationId xmlns:a16="http://schemas.microsoft.com/office/drawing/2014/main" id="{F90CE062-2837-3542-A682-C93AB4DCE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8" y="1524"/>
              <a:ext cx="1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Line 54">
              <a:extLst>
                <a:ext uri="{FF2B5EF4-FFF2-40B4-BE49-F238E27FC236}">
                  <a16:creationId xmlns:a16="http://schemas.microsoft.com/office/drawing/2014/main" id="{1249B2C8-CC68-384B-A841-F4E6027EF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4" y="1028"/>
              <a:ext cx="0" cy="7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4" name="Rectangle 55">
              <a:extLst>
                <a:ext uri="{FF2B5EF4-FFF2-40B4-BE49-F238E27FC236}">
                  <a16:creationId xmlns:a16="http://schemas.microsoft.com/office/drawing/2014/main" id="{50C0B6D7-B5CF-0B4D-A54D-DA8B80914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060"/>
              <a:ext cx="1101" cy="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Transient</a:t>
              </a:r>
            </a:p>
            <a:p>
              <a:pPr algn="ctr" eaLnBrk="1" hangingPunct="1"/>
              <a:r>
                <a:rPr lang="en-US" altLang="en-US"/>
                <a:t>interval</a:t>
              </a:r>
            </a:p>
          </p:txBody>
        </p:sp>
        <p:sp>
          <p:nvSpPr>
            <p:cNvPr id="21555" name="Line 56">
              <a:extLst>
                <a:ext uri="{FF2B5EF4-FFF2-40B4-BE49-F238E27FC236}">
                  <a16:creationId xmlns:a16="http://schemas.microsoft.com/office/drawing/2014/main" id="{5F18D130-4C86-814F-8CFC-4574DFFBC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0" y="1352"/>
              <a:ext cx="212" cy="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56" name="Group 57">
              <a:extLst>
                <a:ext uri="{FF2B5EF4-FFF2-40B4-BE49-F238E27FC236}">
                  <a16:creationId xmlns:a16="http://schemas.microsoft.com/office/drawing/2014/main" id="{2548FA04-95F0-BE48-AB8F-B8AB3E443F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8" y="1342"/>
              <a:ext cx="244" cy="244"/>
              <a:chOff x="2818" y="1342"/>
              <a:chExt cx="244" cy="244"/>
            </a:xfrm>
          </p:grpSpPr>
          <p:sp>
            <p:nvSpPr>
              <p:cNvPr id="21576" name="Oval 58">
                <a:extLst>
                  <a:ext uri="{FF2B5EF4-FFF2-40B4-BE49-F238E27FC236}">
                    <a16:creationId xmlns:a16="http://schemas.microsoft.com/office/drawing/2014/main" id="{D5BB3B54-E35B-1B40-B8F2-BCF240F33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8" y="1342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77" name="Oval 59">
                <a:extLst>
                  <a:ext uri="{FF2B5EF4-FFF2-40B4-BE49-F238E27FC236}">
                    <a16:creationId xmlns:a16="http://schemas.microsoft.com/office/drawing/2014/main" id="{BD500E26-F907-7B47-BBFF-233E81A1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4" y="1438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78" name="Oval 60">
                <a:extLst>
                  <a:ext uri="{FF2B5EF4-FFF2-40B4-BE49-F238E27FC236}">
                    <a16:creationId xmlns:a16="http://schemas.microsoft.com/office/drawing/2014/main" id="{B6E075B2-4AA2-3D42-B9AD-2D2B01832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0" y="1534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1557" name="Line 61">
              <a:extLst>
                <a:ext uri="{FF2B5EF4-FFF2-40B4-BE49-F238E27FC236}">
                  <a16:creationId xmlns:a16="http://schemas.microsoft.com/office/drawing/2014/main" id="{0E4E34F2-D648-2B46-A473-CDC4DAE5B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4" y="1340"/>
              <a:ext cx="188" cy="2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8" name="Oval 62">
              <a:extLst>
                <a:ext uri="{FF2B5EF4-FFF2-40B4-BE49-F238E27FC236}">
                  <a16:creationId xmlns:a16="http://schemas.microsoft.com/office/drawing/2014/main" id="{5043C53B-33E5-A847-9E42-BFF45A51E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" y="1534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9" name="Oval 63">
              <a:extLst>
                <a:ext uri="{FF2B5EF4-FFF2-40B4-BE49-F238E27FC236}">
                  <a16:creationId xmlns:a16="http://schemas.microsoft.com/office/drawing/2014/main" id="{EEA34CC7-EE43-634A-AD17-7A1BF860C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1438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60" name="Oval 64">
              <a:extLst>
                <a:ext uri="{FF2B5EF4-FFF2-40B4-BE49-F238E27FC236}">
                  <a16:creationId xmlns:a16="http://schemas.microsoft.com/office/drawing/2014/main" id="{317485D1-71DA-A649-AF93-3F8C7A0CE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2" y="1342"/>
              <a:ext cx="52" cy="5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61" name="Line 65">
              <a:extLst>
                <a:ext uri="{FF2B5EF4-FFF2-40B4-BE49-F238E27FC236}">
                  <a16:creationId xmlns:a16="http://schemas.microsoft.com/office/drawing/2014/main" id="{1D2BADDA-1F64-0A4C-A8F9-03C64E24F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" y="1372"/>
              <a:ext cx="196" cy="1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62" name="Group 66">
              <a:extLst>
                <a:ext uri="{FF2B5EF4-FFF2-40B4-BE49-F238E27FC236}">
                  <a16:creationId xmlns:a16="http://schemas.microsoft.com/office/drawing/2014/main" id="{9E31F6C0-A397-664F-977E-8DD3670402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2" y="1342"/>
              <a:ext cx="244" cy="244"/>
              <a:chOff x="3202" y="1342"/>
              <a:chExt cx="244" cy="244"/>
            </a:xfrm>
          </p:grpSpPr>
          <p:sp>
            <p:nvSpPr>
              <p:cNvPr id="21573" name="Oval 67">
                <a:extLst>
                  <a:ext uri="{FF2B5EF4-FFF2-40B4-BE49-F238E27FC236}">
                    <a16:creationId xmlns:a16="http://schemas.microsoft.com/office/drawing/2014/main" id="{16550751-2AAB-E748-9AB7-C740A1EA7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2" y="1342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74" name="Oval 68">
                <a:extLst>
                  <a:ext uri="{FF2B5EF4-FFF2-40B4-BE49-F238E27FC236}">
                    <a16:creationId xmlns:a16="http://schemas.microsoft.com/office/drawing/2014/main" id="{1B17C3A1-10C8-8443-AE8C-232631BA0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8" y="1438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75" name="Oval 69">
                <a:extLst>
                  <a:ext uri="{FF2B5EF4-FFF2-40B4-BE49-F238E27FC236}">
                    <a16:creationId xmlns:a16="http://schemas.microsoft.com/office/drawing/2014/main" id="{5C295EA8-F276-6240-9B6F-826E7ED32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4" y="1534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1563" name="Group 70">
              <a:extLst>
                <a:ext uri="{FF2B5EF4-FFF2-40B4-BE49-F238E27FC236}">
                  <a16:creationId xmlns:a16="http://schemas.microsoft.com/office/drawing/2014/main" id="{524C3EFA-8357-FD47-B98A-070B7C758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4" y="1346"/>
              <a:ext cx="244" cy="244"/>
              <a:chOff x="3394" y="1346"/>
              <a:chExt cx="244" cy="244"/>
            </a:xfrm>
          </p:grpSpPr>
          <p:sp>
            <p:nvSpPr>
              <p:cNvPr id="21570" name="Oval 71">
                <a:extLst>
                  <a:ext uri="{FF2B5EF4-FFF2-40B4-BE49-F238E27FC236}">
                    <a16:creationId xmlns:a16="http://schemas.microsoft.com/office/drawing/2014/main" id="{1886945C-010E-0A43-9EEA-310E0534B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4" y="1538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71" name="Oval 72">
                <a:extLst>
                  <a:ext uri="{FF2B5EF4-FFF2-40B4-BE49-F238E27FC236}">
                    <a16:creationId xmlns:a16="http://schemas.microsoft.com/office/drawing/2014/main" id="{1C60D391-E15D-564D-86EE-95AD71849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0" y="1442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72" name="Oval 73">
                <a:extLst>
                  <a:ext uri="{FF2B5EF4-FFF2-40B4-BE49-F238E27FC236}">
                    <a16:creationId xmlns:a16="http://schemas.microsoft.com/office/drawing/2014/main" id="{57F04263-655D-294B-A710-5316DE6B9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6" y="1346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1564" name="Group 74">
              <a:extLst>
                <a:ext uri="{FF2B5EF4-FFF2-40B4-BE49-F238E27FC236}">
                  <a16:creationId xmlns:a16="http://schemas.microsoft.com/office/drawing/2014/main" id="{CDE5A5EE-C950-7C45-880B-E107EA6D1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6" y="1346"/>
              <a:ext cx="244" cy="244"/>
              <a:chOff x="3586" y="1346"/>
              <a:chExt cx="244" cy="244"/>
            </a:xfrm>
          </p:grpSpPr>
          <p:sp>
            <p:nvSpPr>
              <p:cNvPr id="21567" name="Oval 75">
                <a:extLst>
                  <a:ext uri="{FF2B5EF4-FFF2-40B4-BE49-F238E27FC236}">
                    <a16:creationId xmlns:a16="http://schemas.microsoft.com/office/drawing/2014/main" id="{79F477E7-7C5D-8F42-9C22-AB17443F2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6" y="1346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68" name="Oval 76">
                <a:extLst>
                  <a:ext uri="{FF2B5EF4-FFF2-40B4-BE49-F238E27FC236}">
                    <a16:creationId xmlns:a16="http://schemas.microsoft.com/office/drawing/2014/main" id="{1E395CAB-B740-BC44-B604-29C262DAA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2" y="1442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69" name="Oval 77">
                <a:extLst>
                  <a:ext uri="{FF2B5EF4-FFF2-40B4-BE49-F238E27FC236}">
                    <a16:creationId xmlns:a16="http://schemas.microsoft.com/office/drawing/2014/main" id="{F6D379DB-B01F-964F-8CAD-2C3E845F8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8" y="1538"/>
                <a:ext cx="52" cy="5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1pPr>
                <a:lvl2pPr marL="742950" indent="-28575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2pPr>
                <a:lvl3pPr marL="11430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3pPr>
                <a:lvl4pPr marL="16002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4pPr>
                <a:lvl5pPr marL="2057400" indent="-228600"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 panose="020B0604020202020204" pitchFamily="34" charset="0"/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1565" name="Line 78">
              <a:extLst>
                <a:ext uri="{FF2B5EF4-FFF2-40B4-BE49-F238E27FC236}">
                  <a16:creationId xmlns:a16="http://schemas.microsoft.com/office/drawing/2014/main" id="{F618F48C-D81B-9F47-BCEC-8F42B9FBA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1" y="1364"/>
              <a:ext cx="181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6" name="Line 79">
              <a:extLst>
                <a:ext uri="{FF2B5EF4-FFF2-40B4-BE49-F238E27FC236}">
                  <a16:creationId xmlns:a16="http://schemas.microsoft.com/office/drawing/2014/main" id="{7A231372-DAE7-AB4F-B64F-9B5AED848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6" y="1388"/>
              <a:ext cx="19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6977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5">
            <a:extLst>
              <a:ext uri="{FF2B5EF4-FFF2-40B4-BE49-F238E27FC236}">
                <a16:creationId xmlns:a16="http://schemas.microsoft.com/office/drawing/2014/main" id="{C3E3F295-6EF6-BD4A-B1F3-93308E2E1D8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Initial Data Deletion</a:t>
            </a:r>
          </a:p>
        </p:txBody>
      </p:sp>
      <p:sp>
        <p:nvSpPr>
          <p:cNvPr id="22530" name="Rectangle 6">
            <a:extLst>
              <a:ext uri="{FF2B5EF4-FFF2-40B4-BE49-F238E27FC236}">
                <a16:creationId xmlns:a16="http://schemas.microsoft.com/office/drawing/2014/main" id="{DA8D6A01-A0FA-E64B-83EE-75FE380EC8B0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Delete some initial observation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Compute average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No change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Steady state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Use several replications to smoothen the average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 replications of size n each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x</a:t>
            </a:r>
            <a:r>
              <a:rPr lang="en-US" altLang="zh-CN" baseline="-25000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ij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= jth observation in the ith replication</a:t>
            </a:r>
          </a:p>
        </p:txBody>
      </p:sp>
    </p:spTree>
    <p:extLst>
      <p:ext uri="{BB962C8B-B14F-4D97-AF65-F5344CB8AC3E}">
        <p14:creationId xmlns:p14="http://schemas.microsoft.com/office/powerpoint/2010/main" val="1369002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72656C52-20B6-044B-A3A2-E0D999EB34C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Initial Data Deletion (Cont)</a:t>
            </a:r>
          </a:p>
        </p:txBody>
      </p:sp>
      <p:sp>
        <p:nvSpPr>
          <p:cNvPr id="23554" name="Rectangle 8">
            <a:extLst>
              <a:ext uri="{FF2B5EF4-FFF2-40B4-BE49-F238E27FC236}">
                <a16:creationId xmlns:a16="http://schemas.microsoft.com/office/drawing/2014/main" id="{FA92F936-19B2-4348-AE1F-779B4A7C1068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Steps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Get a mean trajectory by averaging across replications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Get the overall mean:</a:t>
            </a: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Set l=1 and proceed to the next step.</a:t>
            </a:r>
          </a:p>
        </p:txBody>
      </p:sp>
      <p:pic>
        <p:nvPicPr>
          <p:cNvPr id="23555" name="Picture 4" descr="D:\perf\TP_tmp.png">
            <a:extLst>
              <a:ext uri="{FF2B5EF4-FFF2-40B4-BE49-F238E27FC236}">
                <a16:creationId xmlns:a16="http://schemas.microsoft.com/office/drawing/2014/main" id="{0D5E2EAF-2F87-DF4E-83F1-339827F209E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08" y="4571730"/>
            <a:ext cx="1636712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9" descr="D:\POWERPNT\97\TP_tmp.bmp">
            <a:extLst>
              <a:ext uri="{FF2B5EF4-FFF2-40B4-BE49-F238E27FC236}">
                <a16:creationId xmlns:a16="http://schemas.microsoft.com/office/drawing/2014/main" id="{8D908E24-706D-6143-A635-08F249D9C2F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08" y="2988468"/>
            <a:ext cx="4103688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917687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6">
            <a:extLst>
              <a:ext uri="{FF2B5EF4-FFF2-40B4-BE49-F238E27FC236}">
                <a16:creationId xmlns:a16="http://schemas.microsoft.com/office/drawing/2014/main" id="{2F85BF43-FF2C-1D41-9EC0-CC54382AC78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Initial Data Deletion (Cont)</a:t>
            </a:r>
          </a:p>
        </p:txBody>
      </p:sp>
      <p:sp>
        <p:nvSpPr>
          <p:cNvPr id="24578" name="Rectangle 7">
            <a:extLst>
              <a:ext uri="{FF2B5EF4-FFF2-40B4-BE49-F238E27FC236}">
                <a16:creationId xmlns:a16="http://schemas.microsoft.com/office/drawing/2014/main" id="{F5B199A2-945B-0A46-AFAC-BD47472AA64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Delete the first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l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observations and get an overall mean  from the remaining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n-l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values: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4. Compute the relative change: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5. Repeat steps 3 and 4 by varying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l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from 1 to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n-1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.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6. Plot the overall mean and the relative change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7.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l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at knee = length of the transient interval.</a:t>
            </a:r>
          </a:p>
        </p:txBody>
      </p:sp>
      <p:pic>
        <p:nvPicPr>
          <p:cNvPr id="24579" name="Picture 4" descr="D:\perf\TP_tmp.png">
            <a:extLst>
              <a:ext uri="{FF2B5EF4-FFF2-40B4-BE49-F238E27FC236}">
                <a16:creationId xmlns:a16="http://schemas.microsoft.com/office/drawing/2014/main" id="{EFC11F4F-ECA2-434D-8F02-67C88B59F860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2133600"/>
            <a:ext cx="246856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5" descr="D:\perf\TP_tmp.png">
            <a:extLst>
              <a:ext uri="{FF2B5EF4-FFF2-40B4-BE49-F238E27FC236}">
                <a16:creationId xmlns:a16="http://schemas.microsoft.com/office/drawing/2014/main" id="{26898D1B-B0A9-F643-979A-819E2966865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3748088"/>
            <a:ext cx="3351213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93161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811E92A6-C441-564A-ABE7-01A9926997C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417763" y="274638"/>
            <a:ext cx="6462712" cy="1143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97ABBC"/>
              </a:buClr>
              <a:buFont typeface="Raleway" panose="020B0503030101060003" pitchFamily="34" charset="77"/>
              <a:buNone/>
            </a:pPr>
            <a:r>
              <a:rPr lang="zh-CN" altLang="en-US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 </a:t>
            </a: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Initial Data Deletion (Cont)</a:t>
            </a:r>
          </a:p>
        </p:txBody>
      </p:sp>
      <p:pic>
        <p:nvPicPr>
          <p:cNvPr id="25602" name="Picture 5" descr="D:\perf\fignew\png\chp_25_08-1a.png">
            <a:extLst>
              <a:ext uri="{FF2B5EF4-FFF2-40B4-BE49-F238E27FC236}">
                <a16:creationId xmlns:a16="http://schemas.microsoft.com/office/drawing/2014/main" id="{D6CE5FA6-E2E4-544C-AE30-D3C9F2D58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295401"/>
            <a:ext cx="4132263" cy="397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6" descr="D:\perf\fignew\png\chp_25_08-1b.png">
            <a:extLst>
              <a:ext uri="{FF2B5EF4-FFF2-40B4-BE49-F238E27FC236}">
                <a16:creationId xmlns:a16="http://schemas.microsoft.com/office/drawing/2014/main" id="{825379D7-6313-C546-BC26-73917059F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1" y="1295400"/>
            <a:ext cx="4543425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860907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8643-1E66-C944-BE43-2A52C911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237FD-302C-F443-9100-5ABD26DC9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D72D1-F896-C046-AD86-6B5850F16AD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C1EB3-4157-5F48-9C44-D63D9296F9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0816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EE4030F3-86E3-1347-866F-4EB10C9787C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417763" y="274638"/>
            <a:ext cx="6462712" cy="1143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97ABBC"/>
              </a:buClr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Initial Data Deletion (Cont)</a:t>
            </a:r>
          </a:p>
        </p:txBody>
      </p:sp>
      <p:pic>
        <p:nvPicPr>
          <p:cNvPr id="26626" name="Picture 4" descr="D:\perf\fignew\png\chp_25_08-1c.png">
            <a:extLst>
              <a:ext uri="{FF2B5EF4-FFF2-40B4-BE49-F238E27FC236}">
                <a16:creationId xmlns:a16="http://schemas.microsoft.com/office/drawing/2014/main" id="{47B32925-9BA2-944D-9077-D66B1EF64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95401"/>
            <a:ext cx="426720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5" descr="D:\perf\fignew\png\chp_25_08-1d.png">
            <a:extLst>
              <a:ext uri="{FF2B5EF4-FFF2-40B4-BE49-F238E27FC236}">
                <a16:creationId xmlns:a16="http://schemas.microsoft.com/office/drawing/2014/main" id="{DCEF80BD-4FAB-0344-A171-F4752F417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08100"/>
            <a:ext cx="4114800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2546567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8">
            <a:extLst>
              <a:ext uri="{FF2B5EF4-FFF2-40B4-BE49-F238E27FC236}">
                <a16:creationId xmlns:a16="http://schemas.microsoft.com/office/drawing/2014/main" id="{4A380FB0-B308-C147-B64F-11B88CFB655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 sz="3200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Moving Average of Independent Replications</a:t>
            </a:r>
          </a:p>
        </p:txBody>
      </p:sp>
      <p:sp>
        <p:nvSpPr>
          <p:cNvPr id="27650" name="Rectangle 9">
            <a:extLst>
              <a:ext uri="{FF2B5EF4-FFF2-40B4-BE49-F238E27FC236}">
                <a16:creationId xmlns:a16="http://schemas.microsoft.com/office/drawing/2014/main" id="{EA08A927-3C4E-F045-840D-4D460F1E02DB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Mean over a moving time interval window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Get a mean trajectory by averaging across replications: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Set k = 1 and proceed to the next step.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Plot a trajectory of  the moving average of successive 2k+1 values:</a:t>
            </a: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27651" name="Picture 6" descr="D:\POWERPNT\97\TP_tmp.bmp">
            <a:extLst>
              <a:ext uri="{FF2B5EF4-FFF2-40B4-BE49-F238E27FC236}">
                <a16:creationId xmlns:a16="http://schemas.microsoft.com/office/drawing/2014/main" id="{476037C7-7C51-FE4A-A821-870B1508C3B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362201"/>
            <a:ext cx="4103688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7" descr="D:\POWERPNT\97\TP_tmp.bmp">
            <a:extLst>
              <a:ext uri="{FF2B5EF4-FFF2-40B4-BE49-F238E27FC236}">
                <a16:creationId xmlns:a16="http://schemas.microsoft.com/office/drawing/2014/main" id="{ACBBE597-7D56-7047-8CAA-47039E7073F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4495801"/>
            <a:ext cx="6481763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676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4">
            <a:extLst>
              <a:ext uri="{FF2B5EF4-FFF2-40B4-BE49-F238E27FC236}">
                <a16:creationId xmlns:a16="http://schemas.microsoft.com/office/drawing/2014/main" id="{BF810ECB-ED96-AD43-96B9-F4524BF3E80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 sz="3200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Moving Avg. of Independent Repl. (Cont)</a:t>
            </a:r>
          </a:p>
        </p:txBody>
      </p:sp>
      <p:sp>
        <p:nvSpPr>
          <p:cNvPr id="28674" name="Rectangle 5">
            <a:extLst>
              <a:ext uri="{FF2B5EF4-FFF2-40B4-BE49-F238E27FC236}">
                <a16:creationId xmlns:a16="http://schemas.microsoft.com/office/drawing/2014/main" id="{42CCF1F0-B093-4345-BA22-8899B1772F9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Repeat step 2, with k=2, 3, and so on until the  plot is smooth.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4. Value of j at the knee gives the length of the transient phase</a:t>
            </a:r>
          </a:p>
        </p:txBody>
      </p:sp>
      <p:pic>
        <p:nvPicPr>
          <p:cNvPr id="28675" name="Picture 6" descr="D:\perf\fignew\png\chp_25_09-1a.png">
            <a:extLst>
              <a:ext uri="{FF2B5EF4-FFF2-40B4-BE49-F238E27FC236}">
                <a16:creationId xmlns:a16="http://schemas.microsoft.com/office/drawing/2014/main" id="{2EE90B74-32FC-584C-BE81-961E5236A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28864"/>
            <a:ext cx="4038600" cy="384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7" descr="D:\perf\fignew\png\chp_25_09-1b.png">
            <a:extLst>
              <a:ext uri="{FF2B5EF4-FFF2-40B4-BE49-F238E27FC236}">
                <a16:creationId xmlns:a16="http://schemas.microsoft.com/office/drawing/2014/main" id="{BCBCB4A4-D56C-E547-95EB-9B2F01F95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0"/>
            <a:ext cx="3652838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58508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>
            <a:extLst>
              <a:ext uri="{FF2B5EF4-FFF2-40B4-BE49-F238E27FC236}">
                <a16:creationId xmlns:a16="http://schemas.microsoft.com/office/drawing/2014/main" id="{C27953BF-2930-CF41-BA98-E5674923305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Batch Means</a:t>
            </a:r>
          </a:p>
        </p:txBody>
      </p:sp>
      <p:sp>
        <p:nvSpPr>
          <p:cNvPr id="29698" name="Rectangle 5">
            <a:extLst>
              <a:ext uri="{FF2B5EF4-FFF2-40B4-BE49-F238E27FC236}">
                <a16:creationId xmlns:a16="http://schemas.microsoft.com/office/drawing/2014/main" id="{C5F10E7A-5DE7-D741-9A36-888DA28BCAB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Run a long simulation and divide into equal duration part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Part = Batch = Sub-sample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Study variance of batch means as a function of the batch size</a:t>
            </a:r>
          </a:p>
        </p:txBody>
      </p:sp>
      <p:pic>
        <p:nvPicPr>
          <p:cNvPr id="29699" name="Picture 6" descr="D:\perf\fignew\png\chp_25_10-1.png">
            <a:extLst>
              <a:ext uri="{FF2B5EF4-FFF2-40B4-BE49-F238E27FC236}">
                <a16:creationId xmlns:a16="http://schemas.microsoft.com/office/drawing/2014/main" id="{D0454FE7-8A63-4F4C-BC6D-B9A217BF0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6" y="2895600"/>
            <a:ext cx="65944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2872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6">
            <a:extLst>
              <a:ext uri="{FF2B5EF4-FFF2-40B4-BE49-F238E27FC236}">
                <a16:creationId xmlns:a16="http://schemas.microsoft.com/office/drawing/2014/main" id="{7FE4EE4D-6279-494C-877A-3CEEC4F46BA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Batch Means (cont)</a:t>
            </a:r>
          </a:p>
        </p:txBody>
      </p:sp>
      <p:sp>
        <p:nvSpPr>
          <p:cNvPr id="30722" name="Rectangle 7">
            <a:extLst>
              <a:ext uri="{FF2B5EF4-FFF2-40B4-BE49-F238E27FC236}">
                <a16:creationId xmlns:a16="http://schemas.microsoft.com/office/drawing/2014/main" id="{D3C2B5A7-E870-6648-B5DB-7BBA52ACC72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Steps: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For each batch, compute a batch mean: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Compute overall mean: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Compute the variance of the batch means:</a:t>
            </a: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4. Repeat steps 1 and 3, for n=3, 4, 5, and so on.</a:t>
            </a:r>
          </a:p>
        </p:txBody>
      </p:sp>
      <p:pic>
        <p:nvPicPr>
          <p:cNvPr id="30723" name="Picture 4" descr="D:\perf\TP_tmp.png">
            <a:extLst>
              <a:ext uri="{FF2B5EF4-FFF2-40B4-BE49-F238E27FC236}">
                <a16:creationId xmlns:a16="http://schemas.microsoft.com/office/drawing/2014/main" id="{382930D6-65F9-4440-B37C-F84B0A87B7B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352801"/>
            <a:ext cx="1727200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4" name="Picture 5" descr="D:\POWERPNT\97\TP_tmp.bmp">
            <a:extLst>
              <a:ext uri="{FF2B5EF4-FFF2-40B4-BE49-F238E27FC236}">
                <a16:creationId xmlns:a16="http://schemas.microsoft.com/office/drawing/2014/main" id="{A5EDF4FF-1887-2E45-9BD0-9EFE4365E11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09801"/>
            <a:ext cx="4076700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8" descr="D:\perf\TP_tmp.png">
            <a:extLst>
              <a:ext uri="{FF2B5EF4-FFF2-40B4-BE49-F238E27FC236}">
                <a16:creationId xmlns:a16="http://schemas.microsoft.com/office/drawing/2014/main" id="{2E528F70-324F-6441-ADD7-AE7530BDBD85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4876801"/>
            <a:ext cx="3857625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150645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07F1993A-5C23-6B4B-AE47-97E45F21FFD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Batch Means (Cont)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7668D6A4-80DD-AC4A-9AD3-D94B6469AB5D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5. Plot the variance as a function of batch size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.</a:t>
            </a:r>
          </a:p>
          <a:p>
            <a:pPr>
              <a:lnSpc>
                <a:spcPct val="14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6. Value of </a:t>
            </a:r>
            <a:r>
              <a:rPr lang="en-US" altLang="zh-CN" i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at which the variance definitely starts decreasing gives transient interval</a:t>
            </a:r>
          </a:p>
          <a:p>
            <a:pPr>
              <a:lnSpc>
                <a:spcPct val="14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7. Rationale:</a:t>
            </a:r>
          </a:p>
          <a:p>
            <a:pPr>
              <a:lnSpc>
                <a:spcPct val="14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 -Batch size </a:t>
            </a:r>
            <a:r>
              <a:rPr lang="en-US" altLang="zh-CN" b="1">
                <a:latin typeface="cmsy10" panose="020F0502020204030204" pitchFamily="34" charset="0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¿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transient 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 b="1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overall mean = initial mean </a:t>
            </a:r>
            <a:r>
              <a:rPr lang="en-US" altLang="zh-CN" b="1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</a:t>
            </a:r>
            <a:r>
              <a:rPr lang="en-US" altLang="zh-CN">
                <a:solidFill>
                  <a:schemeClr val="accent1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Higher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variance</a:t>
            </a:r>
          </a:p>
          <a:p>
            <a:pPr>
              <a:lnSpc>
                <a:spcPct val="14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   -Batch size </a:t>
            </a:r>
            <a:r>
              <a:rPr lang="en-US" altLang="zh-CN" b="1">
                <a:latin typeface="cmsy10" panose="020F0502020204030204" pitchFamily="34" charset="0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À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transient 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 b="1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Overall mean = steady state mean </a:t>
            </a:r>
            <a:r>
              <a:rPr lang="en-US" altLang="zh-CN" b="1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Lower variance</a:t>
            </a:r>
          </a:p>
        </p:txBody>
      </p:sp>
    </p:spTree>
    <p:extLst>
      <p:ext uri="{BB962C8B-B14F-4D97-AF65-F5344CB8AC3E}">
        <p14:creationId xmlns:p14="http://schemas.microsoft.com/office/powerpoint/2010/main" val="196858443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5">
            <a:extLst>
              <a:ext uri="{FF2B5EF4-FFF2-40B4-BE49-F238E27FC236}">
                <a16:creationId xmlns:a16="http://schemas.microsoft.com/office/drawing/2014/main" id="{47C74D61-9227-DC4A-830E-32A2034FEB7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Batch Means (Cont)</a:t>
            </a:r>
          </a:p>
        </p:txBody>
      </p:sp>
      <p:sp>
        <p:nvSpPr>
          <p:cNvPr id="32770" name="Rectangle 6">
            <a:extLst>
              <a:ext uri="{FF2B5EF4-FFF2-40B4-BE49-F238E27FC236}">
                <a16:creationId xmlns:a16="http://schemas.microsoft.com/office/drawing/2014/main" id="{D013E23A-35B0-EC45-8FA9-4BC90874F7AE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Ignore peaks followed by an upswing  </a:t>
            </a: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32771" name="Picture 4" descr="D:\perf\fignew\png\chp_25_11-1.png">
            <a:extLst>
              <a:ext uri="{FF2B5EF4-FFF2-40B4-BE49-F238E27FC236}">
                <a16:creationId xmlns:a16="http://schemas.microsoft.com/office/drawing/2014/main" id="{0A659307-179B-D747-89E7-33E1C0C9C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81200"/>
            <a:ext cx="49149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81597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>
            <a:extLst>
              <a:ext uri="{FF2B5EF4-FFF2-40B4-BE49-F238E27FC236}">
                <a16:creationId xmlns:a16="http://schemas.microsoft.com/office/drawing/2014/main" id="{D13893EA-AD42-5445-8EA9-1B02DB33838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Terminating Simulations</a:t>
            </a:r>
          </a:p>
        </p:txBody>
      </p:sp>
      <p:sp>
        <p:nvSpPr>
          <p:cNvPr id="33794" name="Rectangle 5">
            <a:extLst>
              <a:ext uri="{FF2B5EF4-FFF2-40B4-BE49-F238E27FC236}">
                <a16:creationId xmlns:a16="http://schemas.microsoft.com/office/drawing/2014/main" id="{8C40866F-D44D-1742-99E1-24C648F9259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Transient performance is of interest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E.g., Network traffic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System shuts down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Do not need transient removal.  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Final conditions: 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May need to exclude the final portion from results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Techniques similar to transient removal </a:t>
            </a:r>
          </a:p>
        </p:txBody>
      </p:sp>
    </p:spTree>
    <p:extLst>
      <p:ext uri="{BB962C8B-B14F-4D97-AF65-F5344CB8AC3E}">
        <p14:creationId xmlns:p14="http://schemas.microsoft.com/office/powerpoint/2010/main" val="1227230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030">
            <a:extLst>
              <a:ext uri="{FF2B5EF4-FFF2-40B4-BE49-F238E27FC236}">
                <a16:creationId xmlns:a16="http://schemas.microsoft.com/office/drawing/2014/main" id="{263E3D42-BABF-7747-AD15-DFFC922AB8D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Treatment of Leftover Entities</a:t>
            </a:r>
          </a:p>
        </p:txBody>
      </p:sp>
      <p:sp>
        <p:nvSpPr>
          <p:cNvPr id="34818" name="Rectangle 1031">
            <a:extLst>
              <a:ext uri="{FF2B5EF4-FFF2-40B4-BE49-F238E27FC236}">
                <a16:creationId xmlns:a16="http://schemas.microsoft.com/office/drawing/2014/main" id="{948C0B7E-B90F-9943-A9A2-FCCCC6FD31BB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Mean service time</a:t>
            </a: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Mean waiting time</a:t>
            </a:r>
          </a:p>
          <a:p>
            <a:pPr>
              <a:buNone/>
            </a:pP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Mean Queue Length</a:t>
            </a: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34819" name="Picture 1028" descr="D:\perf\TP_tmp.png">
            <a:extLst>
              <a:ext uri="{FF2B5EF4-FFF2-40B4-BE49-F238E27FC236}">
                <a16:creationId xmlns:a16="http://schemas.microsoft.com/office/drawing/2014/main" id="{908E7DB1-6628-714B-9000-BEF99D3C6CC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219200"/>
            <a:ext cx="5514975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1029" descr="D:\perf\TP_tmp.png">
            <a:extLst>
              <a:ext uri="{FF2B5EF4-FFF2-40B4-BE49-F238E27FC236}">
                <a16:creationId xmlns:a16="http://schemas.microsoft.com/office/drawing/2014/main" id="{1A4928BB-7B90-D947-8E3D-A2AD7E7641C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2468564"/>
            <a:ext cx="5241925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1033" descr="D:\perf\TP_tmp.png">
            <a:extLst>
              <a:ext uri="{FF2B5EF4-FFF2-40B4-BE49-F238E27FC236}">
                <a16:creationId xmlns:a16="http://schemas.microsoft.com/office/drawing/2014/main" id="{BB5A0835-BB57-A944-921B-C57E74F08900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4" y="4770438"/>
            <a:ext cx="359568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2" name="Picture 1034" descr="D:\POWERPNT\97\TP_tmp.png">
            <a:extLst>
              <a:ext uri="{FF2B5EF4-FFF2-40B4-BE49-F238E27FC236}">
                <a16:creationId xmlns:a16="http://schemas.microsoft.com/office/drawing/2014/main" id="{0F46CAA6-64D9-CB46-B454-D814659B959D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3703639"/>
            <a:ext cx="4295775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8002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177D5127-E70F-464D-832B-EF86241F8DD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 sz="3200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Example 25.3: Treatment of Leftover Entities</a:t>
            </a:r>
          </a:p>
        </p:txBody>
      </p:sp>
      <p:sp>
        <p:nvSpPr>
          <p:cNvPr id="35842" name="Rectangle 36">
            <a:extLst>
              <a:ext uri="{FF2B5EF4-FFF2-40B4-BE49-F238E27FC236}">
                <a16:creationId xmlns:a16="http://schemas.microsoft.com/office/drawing/2014/main" id="{6A167659-7048-CB4D-850F-05D22F14334B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1903414" y="5105401"/>
            <a:ext cx="8307387" cy="847725"/>
          </a:xfrm>
        </p:spPr>
        <p:txBody>
          <a:bodyPr/>
          <a:lstStyle/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Three events: Arrival at t=0, departures at t=1 and t=4</a:t>
            </a: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Q = 2, 1, 0 at these events. Avg Q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Symbol" pitchFamily="2" charset="2"/>
              </a:rPr>
              <a:t>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(2+1+0)/3 = 1</a:t>
            </a: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Avg Q = Area/4 = 5/4</a:t>
            </a:r>
          </a:p>
        </p:txBody>
      </p:sp>
      <p:grpSp>
        <p:nvGrpSpPr>
          <p:cNvPr id="35843" name="Group 5">
            <a:extLst>
              <a:ext uri="{FF2B5EF4-FFF2-40B4-BE49-F238E27FC236}">
                <a16:creationId xmlns:a16="http://schemas.microsoft.com/office/drawing/2014/main" id="{088259AB-1926-A04D-9834-CE0D3DD6F4EB}"/>
              </a:ext>
            </a:extLst>
          </p:cNvPr>
          <p:cNvGrpSpPr>
            <a:grpSpLocks/>
          </p:cNvGrpSpPr>
          <p:nvPr/>
        </p:nvGrpSpPr>
        <p:grpSpPr bwMode="auto">
          <a:xfrm>
            <a:off x="2244871" y="1143000"/>
            <a:ext cx="6441928" cy="3718184"/>
            <a:chOff x="568" y="868"/>
            <a:chExt cx="4324" cy="2496"/>
          </a:xfrm>
        </p:grpSpPr>
        <p:sp>
          <p:nvSpPr>
            <p:cNvPr id="35844" name="Line 6">
              <a:extLst>
                <a:ext uri="{FF2B5EF4-FFF2-40B4-BE49-F238E27FC236}">
                  <a16:creationId xmlns:a16="http://schemas.microsoft.com/office/drawing/2014/main" id="{C8C3C999-D9A7-B549-B89D-06E4D922B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868"/>
              <a:ext cx="0" cy="2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5" name="Line 7">
              <a:extLst>
                <a:ext uri="{FF2B5EF4-FFF2-40B4-BE49-F238E27FC236}">
                  <a16:creationId xmlns:a16="http://schemas.microsoft.com/office/drawing/2014/main" id="{40757846-3099-6144-9F3C-FD40B9580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8" y="2880"/>
              <a:ext cx="3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Line 8">
              <a:extLst>
                <a:ext uri="{FF2B5EF4-FFF2-40B4-BE49-F238E27FC236}">
                  <a16:creationId xmlns:a16="http://schemas.microsoft.com/office/drawing/2014/main" id="{962CE65A-9D23-4B4E-8906-E4C510016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8" y="16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7" name="Line 9">
              <a:extLst>
                <a:ext uri="{FF2B5EF4-FFF2-40B4-BE49-F238E27FC236}">
                  <a16:creationId xmlns:a16="http://schemas.microsoft.com/office/drawing/2014/main" id="{A948DF74-D2B8-CA49-A851-967997145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8" y="235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Rectangle 10">
              <a:extLst>
                <a:ext uri="{FF2B5EF4-FFF2-40B4-BE49-F238E27FC236}">
                  <a16:creationId xmlns:a16="http://schemas.microsoft.com/office/drawing/2014/main" id="{1FECC653-84B3-BB4F-865A-0BBBB7484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2871"/>
              <a:ext cx="18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0</a:t>
              </a:r>
            </a:p>
          </p:txBody>
        </p:sp>
        <p:sp>
          <p:nvSpPr>
            <p:cNvPr id="35849" name="Rectangle 11">
              <a:extLst>
                <a:ext uri="{FF2B5EF4-FFF2-40B4-BE49-F238E27FC236}">
                  <a16:creationId xmlns:a16="http://schemas.microsoft.com/office/drawing/2014/main" id="{E4797A95-4622-EB4D-8BFA-B821D4CAA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2871"/>
              <a:ext cx="21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</a:t>
              </a:r>
            </a:p>
          </p:txBody>
        </p:sp>
        <p:sp>
          <p:nvSpPr>
            <p:cNvPr id="35850" name="Rectangle 12">
              <a:extLst>
                <a:ext uri="{FF2B5EF4-FFF2-40B4-BE49-F238E27FC236}">
                  <a16:creationId xmlns:a16="http://schemas.microsoft.com/office/drawing/2014/main" id="{971CC3A5-422C-6441-90EF-5DD9EBF60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2871"/>
              <a:ext cx="18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35851" name="Rectangle 13">
              <a:extLst>
                <a:ext uri="{FF2B5EF4-FFF2-40B4-BE49-F238E27FC236}">
                  <a16:creationId xmlns:a16="http://schemas.microsoft.com/office/drawing/2014/main" id="{155CD09C-EB59-D544-89E4-3622BD283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8" y="2871"/>
              <a:ext cx="18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</a:t>
              </a:r>
            </a:p>
          </p:txBody>
        </p:sp>
        <p:sp>
          <p:nvSpPr>
            <p:cNvPr id="35852" name="Rectangle 14">
              <a:extLst>
                <a:ext uri="{FF2B5EF4-FFF2-40B4-BE49-F238E27FC236}">
                  <a16:creationId xmlns:a16="http://schemas.microsoft.com/office/drawing/2014/main" id="{9545DA8C-615D-044B-83D3-D5F99A74A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2871"/>
              <a:ext cx="18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4</a:t>
              </a:r>
            </a:p>
          </p:txBody>
        </p:sp>
        <p:sp>
          <p:nvSpPr>
            <p:cNvPr id="35853" name="Line 15">
              <a:extLst>
                <a:ext uri="{FF2B5EF4-FFF2-40B4-BE49-F238E27FC236}">
                  <a16:creationId xmlns:a16="http://schemas.microsoft.com/office/drawing/2014/main" id="{FB37540B-D2B4-114C-B389-CD4A878808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68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Line 16">
              <a:extLst>
                <a:ext uri="{FF2B5EF4-FFF2-40B4-BE49-F238E27FC236}">
                  <a16:creationId xmlns:a16="http://schemas.microsoft.com/office/drawing/2014/main" id="{4470D15B-DD87-684D-A28A-489C37ACC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268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Line 17">
              <a:extLst>
                <a:ext uri="{FF2B5EF4-FFF2-40B4-BE49-F238E27FC236}">
                  <a16:creationId xmlns:a16="http://schemas.microsoft.com/office/drawing/2014/main" id="{76BB24FF-D341-8A41-8470-B603C85FD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68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Line 18">
              <a:extLst>
                <a:ext uri="{FF2B5EF4-FFF2-40B4-BE49-F238E27FC236}">
                  <a16:creationId xmlns:a16="http://schemas.microsoft.com/office/drawing/2014/main" id="{4F5BB648-DED5-024C-B333-84679387D2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268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Line 19">
              <a:extLst>
                <a:ext uri="{FF2B5EF4-FFF2-40B4-BE49-F238E27FC236}">
                  <a16:creationId xmlns:a16="http://schemas.microsoft.com/office/drawing/2014/main" id="{4B480AD5-1B93-0049-B94E-00E9E6F33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68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Rectangle 20" descr="Light downward diagonal">
              <a:extLst>
                <a:ext uri="{FF2B5EF4-FFF2-40B4-BE49-F238E27FC236}">
                  <a16:creationId xmlns:a16="http://schemas.microsoft.com/office/drawing/2014/main" id="{E44AD3F2-BC59-3542-8904-A898A218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632"/>
              <a:ext cx="528" cy="124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9" name="Rectangle 21" descr="Light downward diagonal">
              <a:extLst>
                <a:ext uri="{FF2B5EF4-FFF2-40B4-BE49-F238E27FC236}">
                  <a16:creationId xmlns:a16="http://schemas.microsoft.com/office/drawing/2014/main" id="{CE7479F4-3BBC-1346-9014-36B74340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352"/>
              <a:ext cx="1680" cy="528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60" name="Line 22">
              <a:extLst>
                <a:ext uri="{FF2B5EF4-FFF2-40B4-BE49-F238E27FC236}">
                  <a16:creationId xmlns:a16="http://schemas.microsoft.com/office/drawing/2014/main" id="{D4A16477-CBF2-E845-B243-468202B49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1632"/>
              <a:ext cx="49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1" name="Line 23">
              <a:extLst>
                <a:ext uri="{FF2B5EF4-FFF2-40B4-BE49-F238E27FC236}">
                  <a16:creationId xmlns:a16="http://schemas.microsoft.com/office/drawing/2014/main" id="{5D35FE09-5D02-2E4C-8C7F-619937F21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648"/>
              <a:ext cx="0" cy="6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Line 24">
              <a:extLst>
                <a:ext uri="{FF2B5EF4-FFF2-40B4-BE49-F238E27FC236}">
                  <a16:creationId xmlns:a16="http://schemas.microsoft.com/office/drawing/2014/main" id="{7873B502-E181-ED4D-9602-DDA692A82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48"/>
              <a:ext cx="0" cy="121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3" name="Line 25">
              <a:extLst>
                <a:ext uri="{FF2B5EF4-FFF2-40B4-BE49-F238E27FC236}">
                  <a16:creationId xmlns:a16="http://schemas.microsoft.com/office/drawing/2014/main" id="{85643C18-9131-864B-96C9-028BFAF00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" y="2352"/>
              <a:ext cx="1504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Line 26">
              <a:extLst>
                <a:ext uri="{FF2B5EF4-FFF2-40B4-BE49-F238E27FC236}">
                  <a16:creationId xmlns:a16="http://schemas.microsoft.com/office/drawing/2014/main" id="{C4CF458C-5B5A-2E45-BB87-ECC219285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368"/>
              <a:ext cx="0" cy="4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5" name="Line 27">
              <a:extLst>
                <a:ext uri="{FF2B5EF4-FFF2-40B4-BE49-F238E27FC236}">
                  <a16:creationId xmlns:a16="http://schemas.microsoft.com/office/drawing/2014/main" id="{585C5E38-A5A3-A147-8D14-BE097EA1D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2" y="2880"/>
              <a:ext cx="2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6" name="Rectangle 28">
              <a:extLst>
                <a:ext uri="{FF2B5EF4-FFF2-40B4-BE49-F238E27FC236}">
                  <a16:creationId xmlns:a16="http://schemas.microsoft.com/office/drawing/2014/main" id="{326D2896-8F30-B64F-AC4C-E96A3241E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1479"/>
              <a:ext cx="18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</a:t>
              </a:r>
            </a:p>
          </p:txBody>
        </p:sp>
        <p:sp>
          <p:nvSpPr>
            <p:cNvPr id="35867" name="Rectangle 29">
              <a:extLst>
                <a:ext uri="{FF2B5EF4-FFF2-40B4-BE49-F238E27FC236}">
                  <a16:creationId xmlns:a16="http://schemas.microsoft.com/office/drawing/2014/main" id="{E2785A38-4CDE-2D4F-98EE-282F9F3BD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2199"/>
              <a:ext cx="18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</a:t>
              </a:r>
            </a:p>
          </p:txBody>
        </p:sp>
        <p:sp>
          <p:nvSpPr>
            <p:cNvPr id="35868" name="Rectangle 30">
              <a:extLst>
                <a:ext uri="{FF2B5EF4-FFF2-40B4-BE49-F238E27FC236}">
                  <a16:creationId xmlns:a16="http://schemas.microsoft.com/office/drawing/2014/main" id="{23772723-5A61-5E46-8045-D989FF22A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2775"/>
              <a:ext cx="189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0</a:t>
              </a:r>
            </a:p>
          </p:txBody>
        </p:sp>
        <p:sp>
          <p:nvSpPr>
            <p:cNvPr id="35869" name="Line 31">
              <a:extLst>
                <a:ext uri="{FF2B5EF4-FFF2-40B4-BE49-F238E27FC236}">
                  <a16:creationId xmlns:a16="http://schemas.microsoft.com/office/drawing/2014/main" id="{C890A630-064C-0847-BF9B-421BE178C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73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Line 32">
              <a:extLst>
                <a:ext uri="{FF2B5EF4-FFF2-40B4-BE49-F238E27FC236}">
                  <a16:creationId xmlns:a16="http://schemas.microsoft.com/office/drawing/2014/main" id="{AD9400BF-3D85-D741-AC42-A1BAC3C21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6" y="273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1" name="Line 33">
              <a:extLst>
                <a:ext uri="{FF2B5EF4-FFF2-40B4-BE49-F238E27FC236}">
                  <a16:creationId xmlns:a16="http://schemas.microsoft.com/office/drawing/2014/main" id="{706E7AA4-2536-E44A-9D2E-1C31C836FB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8" y="2732"/>
              <a:ext cx="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2" name="Rectangle 34">
              <a:extLst>
                <a:ext uri="{FF2B5EF4-FFF2-40B4-BE49-F238E27FC236}">
                  <a16:creationId xmlns:a16="http://schemas.microsoft.com/office/drawing/2014/main" id="{89F9C469-DBF5-1348-B265-E078EBDC0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1672"/>
              <a:ext cx="496" cy="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Queue</a:t>
              </a:r>
            </a:p>
            <a:p>
              <a:pPr algn="ctr" eaLnBrk="1" hangingPunct="1"/>
              <a:r>
                <a:rPr lang="en-US" altLang="en-US" b="1"/>
                <a:t>length</a:t>
              </a:r>
            </a:p>
            <a:p>
              <a:pPr algn="ctr" eaLnBrk="1" hangingPunct="1"/>
              <a:r>
                <a:rPr lang="en-US" altLang="en-US" i="1"/>
                <a:t>q(t)</a:t>
              </a:r>
            </a:p>
          </p:txBody>
        </p:sp>
        <p:sp>
          <p:nvSpPr>
            <p:cNvPr id="35873" name="Rectangle 35">
              <a:extLst>
                <a:ext uri="{FF2B5EF4-FFF2-40B4-BE49-F238E27FC236}">
                  <a16:creationId xmlns:a16="http://schemas.microsoft.com/office/drawing/2014/main" id="{310BBD68-9030-4A4E-8FDC-8C8DA68B4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3159"/>
              <a:ext cx="470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/>
                <a:t>Time </a:t>
              </a:r>
              <a:r>
                <a:rPr lang="en-US" altLang="en-US" i="1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5236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ctrTitle" idx="4294967295"/>
          </p:nvPr>
        </p:nvSpPr>
        <p:spPr>
          <a:xfrm>
            <a:off x="2440025" y="587125"/>
            <a:ext cx="5561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6000" dirty="0">
                <a:solidFill>
                  <a:srgbClr val="7ECEFD"/>
                </a:solidFill>
              </a:rPr>
              <a:t>Last week</a:t>
            </a:r>
            <a:endParaRPr sz="6000" dirty="0">
              <a:solidFill>
                <a:srgbClr val="7ECEFD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4294967295"/>
          </p:nvPr>
        </p:nvSpPr>
        <p:spPr>
          <a:xfrm>
            <a:off x="2440025" y="1957950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sz="4800" b="1" dirty="0">
              <a:solidFill>
                <a:srgbClr val="2185C5"/>
              </a:solidFill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4294967295"/>
          </p:nvPr>
        </p:nvSpPr>
        <p:spPr>
          <a:xfrm>
            <a:off x="2440025" y="3297675"/>
            <a:ext cx="5561100" cy="26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400" dirty="0"/>
              <a:t>Characterization</a:t>
            </a:r>
          </a:p>
          <a:p>
            <a:pPr marL="0" indent="0">
              <a:buNone/>
            </a:pPr>
            <a:r>
              <a:rPr lang="en-US" sz="2400" dirty="0"/>
              <a:t>Modeling</a:t>
            </a:r>
          </a:p>
          <a:p>
            <a:pPr marL="0" indent="0">
              <a:buNone/>
            </a:pPr>
            <a:r>
              <a:rPr lang="en-US" sz="2400" dirty="0"/>
              <a:t>Predicting</a:t>
            </a:r>
          </a:p>
          <a:p>
            <a:pPr marL="0" indent="0">
              <a:buNone/>
            </a:pPr>
            <a:r>
              <a:rPr lang="en-US" sz="2400" dirty="0"/>
              <a:t>Resource management</a:t>
            </a:r>
            <a:endParaRPr sz="2400" dirty="0"/>
          </a:p>
        </p:txBody>
      </p:sp>
      <p:pic>
        <p:nvPicPr>
          <p:cNvPr id="105" name="Google Shape;105;p14" descr="cat_bn.jpg"/>
          <p:cNvPicPr preferRelativeResize="0"/>
          <p:nvPr/>
        </p:nvPicPr>
        <p:blipFill rotWithShape="1">
          <a:blip r:embed="rId3">
            <a:alphaModFix/>
          </a:blip>
          <a:srcRect l="41832" r="32044" b="1419"/>
          <a:stretch/>
        </p:blipFill>
        <p:spPr>
          <a:xfrm>
            <a:off x="10400500" y="21353"/>
            <a:ext cx="1791500" cy="6760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C97DF7B7-2D8E-2940-B0F0-E9740289F1D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Stopping Criteria: Variance Estimation</a:t>
            </a:r>
          </a:p>
        </p:txBody>
      </p:sp>
      <p:sp>
        <p:nvSpPr>
          <p:cNvPr id="36866" name="Rectangle 8">
            <a:extLst>
              <a:ext uri="{FF2B5EF4-FFF2-40B4-BE49-F238E27FC236}">
                <a16:creationId xmlns:a16="http://schemas.microsoft.com/office/drawing/2014/main" id="{DBBCBCA0-9D6F-6A4B-971C-21133A6707B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zh-CN" altLang="en-US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Run until confidence interval is narrow enough</a:t>
            </a: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For Independent observations:</a:t>
            </a: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Independence not applicable to most simulations.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Large waiting time for ith job 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Large waiting time for (i+1)th job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For correlated observations: 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36867" name="Picture 10" descr="D:\POWERPNT\97\TP_tmp.png">
            <a:extLst>
              <a:ext uri="{FF2B5EF4-FFF2-40B4-BE49-F238E27FC236}">
                <a16:creationId xmlns:a16="http://schemas.microsoft.com/office/drawing/2014/main" id="{1F172BCB-C502-6943-BF9A-06CB303435C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1" y="1981200"/>
            <a:ext cx="26209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11" descr="D:\POWERPNT\97\TP_tmp.bmp">
            <a:extLst>
              <a:ext uri="{FF2B5EF4-FFF2-40B4-BE49-F238E27FC236}">
                <a16:creationId xmlns:a16="http://schemas.microsoft.com/office/drawing/2014/main" id="{E0AF1359-4E60-4D42-889F-BC70F0FF4E8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3138489"/>
            <a:ext cx="22542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9" name="Picture 12" descr="D:\POWERPNT\97\TP_tmp.bmp">
            <a:extLst>
              <a:ext uri="{FF2B5EF4-FFF2-40B4-BE49-F238E27FC236}">
                <a16:creationId xmlns:a16="http://schemas.microsoft.com/office/drawing/2014/main" id="{EE84B21D-FC76-1C46-8267-B6305A70B265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1" y="5638800"/>
            <a:ext cx="3463925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4686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>
            <a:extLst>
              <a:ext uri="{FF2B5EF4-FFF2-40B4-BE49-F238E27FC236}">
                <a16:creationId xmlns:a16="http://schemas.microsoft.com/office/drawing/2014/main" id="{DF4D1596-D5CD-354D-9E3C-D739B65F37C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Variance Estimation Methods</a:t>
            </a:r>
          </a:p>
        </p:txBody>
      </p:sp>
      <p:sp>
        <p:nvSpPr>
          <p:cNvPr id="37890" name="Rectangle 5">
            <a:extLst>
              <a:ext uri="{FF2B5EF4-FFF2-40B4-BE49-F238E27FC236}">
                <a16:creationId xmlns:a16="http://schemas.microsoft.com/office/drawing/2014/main" id="{89196FD7-71F4-D244-8A94-5BA7CD2FED27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Independent Replications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Batch Means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Method of Regeneration</a:t>
            </a:r>
          </a:p>
          <a:p>
            <a:pPr>
              <a:buNone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926465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6">
            <a:extLst>
              <a:ext uri="{FF2B5EF4-FFF2-40B4-BE49-F238E27FC236}">
                <a16:creationId xmlns:a16="http://schemas.microsoft.com/office/drawing/2014/main" id="{72F6B932-BB18-BC46-A365-FC4694F62DF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Independent Replications</a:t>
            </a:r>
          </a:p>
        </p:txBody>
      </p:sp>
      <p:sp>
        <p:nvSpPr>
          <p:cNvPr id="38914" name="Rectangle 7">
            <a:extLst>
              <a:ext uri="{FF2B5EF4-FFF2-40B4-BE49-F238E27FC236}">
                <a16:creationId xmlns:a16="http://schemas.microsoft.com/office/drawing/2014/main" id="{ECA18066-1071-9943-AA29-B78AAE81E6F0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Assumes that means of independent replications are independent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Conduct m replications of size n+n</a:t>
            </a:r>
            <a:r>
              <a:rPr lang="en-US" altLang="zh-CN" baseline="-25000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0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each</a:t>
            </a: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 Compute a mean for each replication: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 Compute an overall mean for all replications:</a:t>
            </a:r>
          </a:p>
        </p:txBody>
      </p:sp>
      <p:pic>
        <p:nvPicPr>
          <p:cNvPr id="38915" name="Picture 4" descr="D:\perf\TP_tmp.png">
            <a:extLst>
              <a:ext uri="{FF2B5EF4-FFF2-40B4-BE49-F238E27FC236}">
                <a16:creationId xmlns:a16="http://schemas.microsoft.com/office/drawing/2014/main" id="{D08BED5E-B6A5-EB47-9DBF-8F075FC3AC1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4648200"/>
            <a:ext cx="17367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6" name="Picture 5" descr="D:\POWERPNT\97\TP_tmp.bmp">
            <a:extLst>
              <a:ext uri="{FF2B5EF4-FFF2-40B4-BE49-F238E27FC236}">
                <a16:creationId xmlns:a16="http://schemas.microsoft.com/office/drawing/2014/main" id="{07986BDC-9E55-4348-8EF7-F5530E7ED6C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971801"/>
            <a:ext cx="4510088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9201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D4FD27D-9AFB-8946-AA55-684CE303174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Independent Replications (Cont)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E991DD57-5BBD-3C4C-B3FB-234509817D6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 Calculate the variance of replicate means:</a:t>
            </a: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4. Confidence interval for the mean response is:</a:t>
            </a: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Keep replications large to avoid waste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Ten replications generally sufficient</a:t>
            </a:r>
          </a:p>
        </p:txBody>
      </p:sp>
      <p:pic>
        <p:nvPicPr>
          <p:cNvPr id="39939" name="Picture 4" descr="D:\perf\TP_tmp.png">
            <a:extLst>
              <a:ext uri="{FF2B5EF4-FFF2-40B4-BE49-F238E27FC236}">
                <a16:creationId xmlns:a16="http://schemas.microsoft.com/office/drawing/2014/main" id="{6E7C4EB2-8C24-4047-868A-ED75BA6BA69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1936750"/>
            <a:ext cx="38703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40" name="Picture 6" descr="D:\POWERPNT\97\TP_tmp.png">
            <a:extLst>
              <a:ext uri="{FF2B5EF4-FFF2-40B4-BE49-F238E27FC236}">
                <a16:creationId xmlns:a16="http://schemas.microsoft.com/office/drawing/2014/main" id="{C5233D9A-B1E3-214E-B299-7886A0DF256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641725"/>
            <a:ext cx="320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070604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6">
            <a:extLst>
              <a:ext uri="{FF2B5EF4-FFF2-40B4-BE49-F238E27FC236}">
                <a16:creationId xmlns:a16="http://schemas.microsoft.com/office/drawing/2014/main" id="{456E8495-9560-F843-8108-724F6DAE4A0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Batch Means</a:t>
            </a:r>
          </a:p>
        </p:txBody>
      </p:sp>
      <p:sp>
        <p:nvSpPr>
          <p:cNvPr id="40962" name="Rectangle 7">
            <a:extLst>
              <a:ext uri="{FF2B5EF4-FFF2-40B4-BE49-F238E27FC236}">
                <a16:creationId xmlns:a16="http://schemas.microsoft.com/office/drawing/2014/main" id="{57674971-3348-DD48-8FEF-D4652E7F3D31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Also called method of sub-samples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Run a long simulation run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Discard initial transient interval, and Divide the remaining   observations run into several batches or sub-samples. </a:t>
            </a: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 Compute means for each batch: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 lvl="1"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 Compute an overall mean:</a:t>
            </a: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40963" name="Picture 4" descr="D:\perf\TP_tmp.png">
            <a:extLst>
              <a:ext uri="{FF2B5EF4-FFF2-40B4-BE49-F238E27FC236}">
                <a16:creationId xmlns:a16="http://schemas.microsoft.com/office/drawing/2014/main" id="{CDCD3B6B-F2F4-744C-B5B8-198F3F7500E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089" y="5137150"/>
            <a:ext cx="17367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64" name="Picture 5" descr="D:\POWERPNT\97\TP_tmp.bmp">
            <a:extLst>
              <a:ext uri="{FF2B5EF4-FFF2-40B4-BE49-F238E27FC236}">
                <a16:creationId xmlns:a16="http://schemas.microsoft.com/office/drawing/2014/main" id="{00C3099B-3FAD-C642-A478-6BA99B023A4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505200"/>
            <a:ext cx="405288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327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6">
            <a:extLst>
              <a:ext uri="{FF2B5EF4-FFF2-40B4-BE49-F238E27FC236}">
                <a16:creationId xmlns:a16="http://schemas.microsoft.com/office/drawing/2014/main" id="{477CD797-D909-2B44-AAD3-610590D196F6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Batch Means (Cont)</a:t>
            </a:r>
          </a:p>
        </p:txBody>
      </p:sp>
      <p:sp>
        <p:nvSpPr>
          <p:cNvPr id="41986" name="Rectangle 7">
            <a:extLst>
              <a:ext uri="{FF2B5EF4-FFF2-40B4-BE49-F238E27FC236}">
                <a16:creationId xmlns:a16="http://schemas.microsoft.com/office/drawing/2014/main" id="{8744154F-61A3-1D4C-AE08-A50E06F3CA01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 Calculate the variance of batch means:</a:t>
            </a: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4. Confidence interval for the mean response is: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Less waste than independent replications</a:t>
            </a: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Keep batches long to avoid correlation</a:t>
            </a: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Check: Compute the auto-covariance of successive batch means: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Double n until autocovariance is small.</a:t>
            </a:r>
          </a:p>
        </p:txBody>
      </p:sp>
      <p:pic>
        <p:nvPicPr>
          <p:cNvPr id="41987" name="Picture 4" descr="D:\perf\TP_tmp.png">
            <a:extLst>
              <a:ext uri="{FF2B5EF4-FFF2-40B4-BE49-F238E27FC236}">
                <a16:creationId xmlns:a16="http://schemas.microsoft.com/office/drawing/2014/main" id="{461FD7C3-764D-A940-98CC-69938DA78DB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1676400"/>
            <a:ext cx="38703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8" name="Picture 8" descr="D:\POWERPNT\97\TP_tmp.bmp">
            <a:extLst>
              <a:ext uri="{FF2B5EF4-FFF2-40B4-BE49-F238E27FC236}">
                <a16:creationId xmlns:a16="http://schemas.microsoft.com/office/drawing/2014/main" id="{C368F49C-8ADF-2943-8ED2-A42C848ED47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797426"/>
            <a:ext cx="6024562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989" name="Picture 9" descr="D:\POWERPNT\97\TP_tmp.png">
            <a:extLst>
              <a:ext uri="{FF2B5EF4-FFF2-40B4-BE49-F238E27FC236}">
                <a16:creationId xmlns:a16="http://schemas.microsoft.com/office/drawing/2014/main" id="{3EF39F74-F082-A243-8343-3B60F5B3B138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95600"/>
            <a:ext cx="320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342914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38FC2408-2852-8F48-80CE-F37F3E73EB6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 sz="3200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Case Study 25.1: Interconnection Networks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1822B76F-D3AD-6C46-8567-299C12EBABF0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Indirect binary n-cube networks: 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Used for processor-memory interconnection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Two stage network with full fan out.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At 64, autocovariance 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&lt; 1% of sample variance</a:t>
            </a:r>
          </a:p>
        </p:txBody>
      </p:sp>
      <p:pic>
        <p:nvPicPr>
          <p:cNvPr id="43011" name="Picture 4" descr="D:\POWERPNT\97\TP_tmp.png">
            <a:extLst>
              <a:ext uri="{FF2B5EF4-FFF2-40B4-BE49-F238E27FC236}">
                <a16:creationId xmlns:a16="http://schemas.microsoft.com/office/drawing/2014/main" id="{5107C3BB-BC64-B344-807D-CCE7EB5F09F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657476"/>
            <a:ext cx="4724400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5076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E3FF2A7A-6BC5-C945-95CB-58489532953F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Method of Regeneration 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E7757B5D-B30C-3047-92CD-D713D5AF0315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1905000" y="4267201"/>
            <a:ext cx="8307388" cy="1533525"/>
          </a:xfrm>
        </p:spPr>
        <p:txBody>
          <a:bodyPr/>
          <a:lstStyle/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Behavior after idle period does not depend upon the past history 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 b="1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 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System takes a new birth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 b="1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 </a:t>
            </a:r>
            <a:r>
              <a:rPr lang="en-US" altLang="zh-CN" b="1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egeneration point</a:t>
            </a:r>
          </a:p>
          <a:p>
            <a:pPr>
              <a:lnSpc>
                <a:spcPct val="90000"/>
              </a:lnSpc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Note: The regeneration point are the beginning of the idle interval. (not at the ends as shown in the book).</a:t>
            </a:r>
          </a:p>
        </p:txBody>
      </p:sp>
      <p:sp>
        <p:nvSpPr>
          <p:cNvPr id="44035" name="Line 8">
            <a:extLst>
              <a:ext uri="{FF2B5EF4-FFF2-40B4-BE49-F238E27FC236}">
                <a16:creationId xmlns:a16="http://schemas.microsoft.com/office/drawing/2014/main" id="{01667898-3BD8-8B47-AA0D-2D835BD531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1828800"/>
            <a:ext cx="2514600" cy="220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6" name="Line 9">
            <a:extLst>
              <a:ext uri="{FF2B5EF4-FFF2-40B4-BE49-F238E27FC236}">
                <a16:creationId xmlns:a16="http://schemas.microsoft.com/office/drawing/2014/main" id="{7D5E32E5-00FC-364A-977C-9003C94E91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1828801"/>
            <a:ext cx="304800" cy="2225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7" name="Line 10">
            <a:extLst>
              <a:ext uri="{FF2B5EF4-FFF2-40B4-BE49-F238E27FC236}">
                <a16:creationId xmlns:a16="http://schemas.microsoft.com/office/drawing/2014/main" id="{EF5F5F36-E139-AB45-9C3F-0548E924F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1" y="1828800"/>
            <a:ext cx="2041525" cy="220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Line 11">
            <a:extLst>
              <a:ext uri="{FF2B5EF4-FFF2-40B4-BE49-F238E27FC236}">
                <a16:creationId xmlns:a16="http://schemas.microsoft.com/office/drawing/2014/main" id="{4C368F46-C9F6-E84C-A3D9-8BB82687E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038600"/>
            <a:ext cx="647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12">
            <a:extLst>
              <a:ext uri="{FF2B5EF4-FFF2-40B4-BE49-F238E27FC236}">
                <a16:creationId xmlns:a16="http://schemas.microsoft.com/office/drawing/2014/main" id="{1CA7B08F-3F6E-6141-8D3F-7101DF97C4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1828800"/>
            <a:ext cx="0" cy="220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13">
            <a:extLst>
              <a:ext uri="{FF2B5EF4-FFF2-40B4-BE49-F238E27FC236}">
                <a16:creationId xmlns:a16="http://schemas.microsoft.com/office/drawing/2014/main" id="{ED52A9A3-5183-344D-93AC-DC318DA98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0386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14">
            <a:extLst>
              <a:ext uri="{FF2B5EF4-FFF2-40B4-BE49-F238E27FC236}">
                <a16:creationId xmlns:a16="http://schemas.microsoft.com/office/drawing/2014/main" id="{57DAE132-85B1-254B-91EF-5B0927BAF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733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15">
            <a:extLst>
              <a:ext uri="{FF2B5EF4-FFF2-40B4-BE49-F238E27FC236}">
                <a16:creationId xmlns:a16="http://schemas.microsoft.com/office/drawing/2014/main" id="{3577E2F1-D8CE-6B4A-9C43-3CD2F5B43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Line 16">
            <a:extLst>
              <a:ext uri="{FF2B5EF4-FFF2-40B4-BE49-F238E27FC236}">
                <a16:creationId xmlns:a16="http://schemas.microsoft.com/office/drawing/2014/main" id="{BE078016-B064-B544-A38E-DA4CF63E39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7">
            <a:extLst>
              <a:ext uri="{FF2B5EF4-FFF2-40B4-BE49-F238E27FC236}">
                <a16:creationId xmlns:a16="http://schemas.microsoft.com/office/drawing/2014/main" id="{6650134E-FB45-C340-B5CE-4049E3311F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18">
            <a:extLst>
              <a:ext uri="{FF2B5EF4-FFF2-40B4-BE49-F238E27FC236}">
                <a16:creationId xmlns:a16="http://schemas.microsoft.com/office/drawing/2014/main" id="{0947EADF-A972-DC42-BB5E-474051667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819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9">
            <a:extLst>
              <a:ext uri="{FF2B5EF4-FFF2-40B4-BE49-F238E27FC236}">
                <a16:creationId xmlns:a16="http://schemas.microsoft.com/office/drawing/2014/main" id="{E20BA3F2-8DE9-3143-B128-6A8B83EC9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53047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20">
            <a:extLst>
              <a:ext uri="{FF2B5EF4-FFF2-40B4-BE49-F238E27FC236}">
                <a16:creationId xmlns:a16="http://schemas.microsoft.com/office/drawing/2014/main" id="{7EE4ABF4-44CD-0346-94C9-F0F66CB69B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2256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21">
            <a:extLst>
              <a:ext uri="{FF2B5EF4-FFF2-40B4-BE49-F238E27FC236}">
                <a16:creationId xmlns:a16="http://schemas.microsoft.com/office/drawing/2014/main" id="{CE15C65F-E062-3D4A-99E4-315C252E8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2567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22">
            <a:extLst>
              <a:ext uri="{FF2B5EF4-FFF2-40B4-BE49-F238E27FC236}">
                <a16:creationId xmlns:a16="http://schemas.microsoft.com/office/drawing/2014/main" id="{24699BE5-55FC-BB4A-9064-2011021119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2256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23">
            <a:extLst>
              <a:ext uri="{FF2B5EF4-FFF2-40B4-BE49-F238E27FC236}">
                <a16:creationId xmlns:a16="http://schemas.microsoft.com/office/drawing/2014/main" id="{707248E9-6559-1E4D-885C-4B024668BE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5304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24">
            <a:extLst>
              <a:ext uri="{FF2B5EF4-FFF2-40B4-BE49-F238E27FC236}">
                <a16:creationId xmlns:a16="http://schemas.microsoft.com/office/drawing/2014/main" id="{F0CAA84D-7591-CC4A-AD8B-B0DE12124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83527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25">
            <a:extLst>
              <a:ext uri="{FF2B5EF4-FFF2-40B4-BE49-F238E27FC236}">
                <a16:creationId xmlns:a16="http://schemas.microsoft.com/office/drawing/2014/main" id="{45E5236D-8B86-7C4D-A510-63DC857EB5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8352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Line 26">
            <a:extLst>
              <a:ext uri="{FF2B5EF4-FFF2-40B4-BE49-F238E27FC236}">
                <a16:creationId xmlns:a16="http://schemas.microsoft.com/office/drawing/2014/main" id="{9ECBB630-803F-244B-A71F-7860F551BA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1400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27">
            <a:extLst>
              <a:ext uri="{FF2B5EF4-FFF2-40B4-BE49-F238E27FC236}">
                <a16:creationId xmlns:a16="http://schemas.microsoft.com/office/drawing/2014/main" id="{E429D477-33DE-9A44-89E4-A18118984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44487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8">
            <a:extLst>
              <a:ext uri="{FF2B5EF4-FFF2-40B4-BE49-F238E27FC236}">
                <a16:creationId xmlns:a16="http://schemas.microsoft.com/office/drawing/2014/main" id="{16F23312-10DA-7944-ABF6-8D4F263283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34448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Line 29">
            <a:extLst>
              <a:ext uri="{FF2B5EF4-FFF2-40B4-BE49-F238E27FC236}">
                <a16:creationId xmlns:a16="http://schemas.microsoft.com/office/drawing/2014/main" id="{895A35C6-A15F-AE4A-B038-BA91FB666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74967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Line 30">
            <a:extLst>
              <a:ext uri="{FF2B5EF4-FFF2-40B4-BE49-F238E27FC236}">
                <a16:creationId xmlns:a16="http://schemas.microsoft.com/office/drawing/2014/main" id="{DB60FD96-3D2E-5A4C-9741-BCC9ED23D4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3733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Line 31">
            <a:extLst>
              <a:ext uri="{FF2B5EF4-FFF2-40B4-BE49-F238E27FC236}">
                <a16:creationId xmlns:a16="http://schemas.microsoft.com/office/drawing/2014/main" id="{A7DF0DD3-0905-9F45-B847-A38AEF6030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733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Line 32">
            <a:extLst>
              <a:ext uri="{FF2B5EF4-FFF2-40B4-BE49-F238E27FC236}">
                <a16:creationId xmlns:a16="http://schemas.microsoft.com/office/drawing/2014/main" id="{2F615CFA-F770-EC4B-A7B4-9B82D3F56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7338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Line 33">
            <a:extLst>
              <a:ext uri="{FF2B5EF4-FFF2-40B4-BE49-F238E27FC236}">
                <a16:creationId xmlns:a16="http://schemas.microsoft.com/office/drawing/2014/main" id="{8A25F7CC-85F3-B24A-BEB7-84E1A01ED6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Line 34">
            <a:extLst>
              <a:ext uri="{FF2B5EF4-FFF2-40B4-BE49-F238E27FC236}">
                <a16:creationId xmlns:a16="http://schemas.microsoft.com/office/drawing/2014/main" id="{FD1186A8-CB16-D74C-9627-0173196B3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3414713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Line 35">
            <a:extLst>
              <a:ext uri="{FF2B5EF4-FFF2-40B4-BE49-F238E27FC236}">
                <a16:creationId xmlns:a16="http://schemas.microsoft.com/office/drawing/2014/main" id="{FAD7091F-1FAB-744F-A41D-2E5EA37894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3124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Line 36">
            <a:extLst>
              <a:ext uri="{FF2B5EF4-FFF2-40B4-BE49-F238E27FC236}">
                <a16:creationId xmlns:a16="http://schemas.microsoft.com/office/drawing/2014/main" id="{87BFB71D-19C3-D346-8C4B-990DBC48D1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Line 37">
            <a:extLst>
              <a:ext uri="{FF2B5EF4-FFF2-40B4-BE49-F238E27FC236}">
                <a16:creationId xmlns:a16="http://schemas.microsoft.com/office/drawing/2014/main" id="{111D347B-FE01-A04C-B4A0-4DD058FD87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5304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Line 38">
            <a:extLst>
              <a:ext uri="{FF2B5EF4-FFF2-40B4-BE49-F238E27FC236}">
                <a16:creationId xmlns:a16="http://schemas.microsoft.com/office/drawing/2014/main" id="{85E069BD-CA1C-B34C-9C61-C6829980B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146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Line 39">
            <a:extLst>
              <a:ext uri="{FF2B5EF4-FFF2-40B4-BE49-F238E27FC236}">
                <a16:creationId xmlns:a16="http://schemas.microsoft.com/office/drawing/2014/main" id="{CE217F1D-9C40-9A46-A774-71FCD7C7E9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Line 40">
            <a:extLst>
              <a:ext uri="{FF2B5EF4-FFF2-40B4-BE49-F238E27FC236}">
                <a16:creationId xmlns:a16="http://schemas.microsoft.com/office/drawing/2014/main" id="{50FA90E3-0D2D-834D-AD6C-253160FA9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8" name="Line 41">
            <a:extLst>
              <a:ext uri="{FF2B5EF4-FFF2-40B4-BE49-F238E27FC236}">
                <a16:creationId xmlns:a16="http://schemas.microsoft.com/office/drawing/2014/main" id="{6E1B78EF-27D8-174E-A995-1E91AC886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24163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9" name="Line 42">
            <a:extLst>
              <a:ext uri="{FF2B5EF4-FFF2-40B4-BE49-F238E27FC236}">
                <a16:creationId xmlns:a16="http://schemas.microsoft.com/office/drawing/2014/main" id="{0C75CCAC-5C35-9948-9873-9640EE53D2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0" name="Line 43">
            <a:extLst>
              <a:ext uri="{FF2B5EF4-FFF2-40B4-BE49-F238E27FC236}">
                <a16:creationId xmlns:a16="http://schemas.microsoft.com/office/drawing/2014/main" id="{4C9C8A65-F9D2-6447-9328-CD31DF717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5146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1" name="Line 44">
            <a:extLst>
              <a:ext uri="{FF2B5EF4-FFF2-40B4-BE49-F238E27FC236}">
                <a16:creationId xmlns:a16="http://schemas.microsoft.com/office/drawing/2014/main" id="{95C2D1D7-C27E-A64F-99D1-8AE8EADC12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5525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2" name="Line 45">
            <a:extLst>
              <a:ext uri="{FF2B5EF4-FFF2-40B4-BE49-F238E27FC236}">
                <a16:creationId xmlns:a16="http://schemas.microsoft.com/office/drawing/2014/main" id="{7B4EA746-E2ED-1B43-8C9C-0E888B5DA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5525" y="28194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3" name="Line 46">
            <a:extLst>
              <a:ext uri="{FF2B5EF4-FFF2-40B4-BE49-F238E27FC236}">
                <a16:creationId xmlns:a16="http://schemas.microsoft.com/office/drawing/2014/main" id="{947C2B6C-610A-3C49-9EA2-947DE04E04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4125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4" name="Line 47">
            <a:extLst>
              <a:ext uri="{FF2B5EF4-FFF2-40B4-BE49-F238E27FC236}">
                <a16:creationId xmlns:a16="http://schemas.microsoft.com/office/drawing/2014/main" id="{C3BC286B-7BEB-E843-9380-E05C0FE1C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2538" y="3124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5" name="Line 48">
            <a:extLst>
              <a:ext uri="{FF2B5EF4-FFF2-40B4-BE49-F238E27FC236}">
                <a16:creationId xmlns:a16="http://schemas.microsoft.com/office/drawing/2014/main" id="{D9A1B565-D795-0742-ABD3-D104E1559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4125" y="3429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6" name="Line 49">
            <a:extLst>
              <a:ext uri="{FF2B5EF4-FFF2-40B4-BE49-F238E27FC236}">
                <a16:creationId xmlns:a16="http://schemas.microsoft.com/office/drawing/2014/main" id="{048D9867-D662-1744-9B88-D4EFC90D23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2725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7" name="Line 50">
            <a:extLst>
              <a:ext uri="{FF2B5EF4-FFF2-40B4-BE49-F238E27FC236}">
                <a16:creationId xmlns:a16="http://schemas.microsoft.com/office/drawing/2014/main" id="{D4E9DCA9-53FA-044C-B556-E5FAB915B8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2725" y="3733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8" name="Line 51">
            <a:extLst>
              <a:ext uri="{FF2B5EF4-FFF2-40B4-BE49-F238E27FC236}">
                <a16:creationId xmlns:a16="http://schemas.microsoft.com/office/drawing/2014/main" id="{EBD705DD-3837-8B43-9C71-CAB0CE76CC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3400" y="37496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79" name="Line 52">
            <a:extLst>
              <a:ext uri="{FF2B5EF4-FFF2-40B4-BE49-F238E27FC236}">
                <a16:creationId xmlns:a16="http://schemas.microsoft.com/office/drawing/2014/main" id="{E062BA89-518F-294A-929E-28B119088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749675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0" name="Line 53">
            <a:extLst>
              <a:ext uri="{FF2B5EF4-FFF2-40B4-BE49-F238E27FC236}">
                <a16:creationId xmlns:a16="http://schemas.microsoft.com/office/drawing/2014/main" id="{E4784947-7D7F-B349-860B-D331ABDC7E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0" y="34448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1" name="Line 54">
            <a:extLst>
              <a:ext uri="{FF2B5EF4-FFF2-40B4-BE49-F238E27FC236}">
                <a16:creationId xmlns:a16="http://schemas.microsoft.com/office/drawing/2014/main" id="{C27888A9-3608-3543-9773-8FBC861CD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46075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2" name="Line 55">
            <a:extLst>
              <a:ext uri="{FF2B5EF4-FFF2-40B4-BE49-F238E27FC236}">
                <a16:creationId xmlns:a16="http://schemas.microsoft.com/office/drawing/2014/main" id="{592CCE2A-E8AD-B14E-AF54-3FBB9B574A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96313" y="31559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3" name="Line 56">
            <a:extLst>
              <a:ext uri="{FF2B5EF4-FFF2-40B4-BE49-F238E27FC236}">
                <a16:creationId xmlns:a16="http://schemas.microsoft.com/office/drawing/2014/main" id="{A09A9A30-1340-654F-9114-8D15E6E2E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15595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4" name="Line 57">
            <a:extLst>
              <a:ext uri="{FF2B5EF4-FFF2-40B4-BE49-F238E27FC236}">
                <a16:creationId xmlns:a16="http://schemas.microsoft.com/office/drawing/2014/main" id="{6592B707-B674-C944-AA78-3635A16C03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9200" y="31559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5" name="Line 58">
            <a:extLst>
              <a:ext uri="{FF2B5EF4-FFF2-40B4-BE49-F238E27FC236}">
                <a16:creationId xmlns:a16="http://schemas.microsoft.com/office/drawing/2014/main" id="{72738034-E278-F545-B9D5-C6A8ACABC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46075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6" name="Line 59">
            <a:extLst>
              <a:ext uri="{FF2B5EF4-FFF2-40B4-BE49-F238E27FC236}">
                <a16:creationId xmlns:a16="http://schemas.microsoft.com/office/drawing/2014/main" id="{7391E6B7-5604-A043-99BE-4DC02D5903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9200" y="34448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7" name="Line 60">
            <a:extLst>
              <a:ext uri="{FF2B5EF4-FFF2-40B4-BE49-F238E27FC236}">
                <a16:creationId xmlns:a16="http://schemas.microsoft.com/office/drawing/2014/main" id="{42472426-5B70-0042-8012-AED68783E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37338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8" name="Line 61">
            <a:extLst>
              <a:ext uri="{FF2B5EF4-FFF2-40B4-BE49-F238E27FC236}">
                <a16:creationId xmlns:a16="http://schemas.microsoft.com/office/drawing/2014/main" id="{A14E869B-132E-B44D-9509-FE2C1935E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7800" y="37338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9" name="Line 62">
            <a:extLst>
              <a:ext uri="{FF2B5EF4-FFF2-40B4-BE49-F238E27FC236}">
                <a16:creationId xmlns:a16="http://schemas.microsoft.com/office/drawing/2014/main" id="{193DDA0A-8BC0-E44A-9E78-CB14091943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96400" y="37496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0" name="Line 63">
            <a:extLst>
              <a:ext uri="{FF2B5EF4-FFF2-40B4-BE49-F238E27FC236}">
                <a16:creationId xmlns:a16="http://schemas.microsoft.com/office/drawing/2014/main" id="{E7406D5F-4E48-6D4C-9215-7E02F5D9C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429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1" name="Line 64">
            <a:extLst>
              <a:ext uri="{FF2B5EF4-FFF2-40B4-BE49-F238E27FC236}">
                <a16:creationId xmlns:a16="http://schemas.microsoft.com/office/drawing/2014/main" id="{EAD3629D-5C8D-F945-B1C8-43ACD9900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7338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2" name="Line 65">
            <a:extLst>
              <a:ext uri="{FF2B5EF4-FFF2-40B4-BE49-F238E27FC236}">
                <a16:creationId xmlns:a16="http://schemas.microsoft.com/office/drawing/2014/main" id="{595CF94F-D695-6E4D-9690-EAB00A5E7E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124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93" name="Text Box 66">
            <a:extLst>
              <a:ext uri="{FF2B5EF4-FFF2-40B4-BE49-F238E27FC236}">
                <a16:creationId xmlns:a16="http://schemas.microsoft.com/office/drawing/2014/main" id="{36E647FF-A896-E942-B159-9739620E2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6" y="1260476"/>
            <a:ext cx="18069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Regeneration Points</a:t>
            </a:r>
          </a:p>
        </p:txBody>
      </p:sp>
      <p:sp>
        <p:nvSpPr>
          <p:cNvPr id="44094" name="Text Box 67">
            <a:extLst>
              <a:ext uri="{FF2B5EF4-FFF2-40B4-BE49-F238E27FC236}">
                <a16:creationId xmlns:a16="http://schemas.microsoft.com/office/drawing/2014/main" id="{0C5FAEE6-6640-B842-80D0-2CD7C11D7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190750"/>
            <a:ext cx="731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  <a:br>
              <a:rPr lang="en-US" altLang="en-US"/>
            </a:br>
            <a:r>
              <a:rPr lang="en-US" altLang="en-US"/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17311108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5">
            <a:extLst>
              <a:ext uri="{FF2B5EF4-FFF2-40B4-BE49-F238E27FC236}">
                <a16:creationId xmlns:a16="http://schemas.microsoft.com/office/drawing/2014/main" id="{68192EAA-B483-5F4F-9C84-660A5E8D284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Method of Regeneration (Cont)</a:t>
            </a:r>
          </a:p>
        </p:txBody>
      </p:sp>
      <p:sp>
        <p:nvSpPr>
          <p:cNvPr id="45058" name="Rectangle 6">
            <a:extLst>
              <a:ext uri="{FF2B5EF4-FFF2-40B4-BE49-F238E27FC236}">
                <a16:creationId xmlns:a16="http://schemas.microsoft.com/office/drawing/2014/main" id="{D38B87E4-D1AA-5D48-B562-D359CE999A6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Regeneration cycle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 Between two successive regeneration points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Use means of regeneration cycles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Problems: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Not all systems are regenerative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Different lengths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Computation complex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Overall mean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¹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Average of cycle means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Cycle means are given by:</a:t>
            </a:r>
          </a:p>
          <a:p>
            <a:pPr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  <p:pic>
        <p:nvPicPr>
          <p:cNvPr id="45059" name="Picture 4" descr="D:\perf\TP_tmp.png">
            <a:extLst>
              <a:ext uri="{FF2B5EF4-FFF2-40B4-BE49-F238E27FC236}">
                <a16:creationId xmlns:a16="http://schemas.microsoft.com/office/drawing/2014/main" id="{E32EE636-8281-4F40-8B1D-F95617749AC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1" y="4800601"/>
            <a:ext cx="1946275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85690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>
            <a:extLst>
              <a:ext uri="{FF2B5EF4-FFF2-40B4-BE49-F238E27FC236}">
                <a16:creationId xmlns:a16="http://schemas.microsoft.com/office/drawing/2014/main" id="{8776B2F0-F48A-0347-8AFF-267B2790469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Method of Regeneration (Cont)</a:t>
            </a:r>
          </a:p>
        </p:txBody>
      </p:sp>
      <p:sp>
        <p:nvSpPr>
          <p:cNvPr id="46082" name="Rectangle 10">
            <a:extLst>
              <a:ext uri="{FF2B5EF4-FFF2-40B4-BE49-F238E27FC236}">
                <a16:creationId xmlns:a16="http://schemas.microsoft.com/office/drawing/2014/main" id="{A64E2CDD-E930-3943-94D9-B663BBD6B3A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1903414" y="1438276"/>
            <a:ext cx="8307387" cy="4810125"/>
          </a:xfrm>
        </p:spPr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Overall mean:</a:t>
            </a: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Compute cycle sums:</a:t>
            </a: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Compute overall mean: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 Calculate the difference between expected and observed  cycle sums:</a:t>
            </a:r>
          </a:p>
        </p:txBody>
      </p:sp>
      <p:pic>
        <p:nvPicPr>
          <p:cNvPr id="46083" name="Picture 4" descr="D:\perf\TP_tmp.png">
            <a:extLst>
              <a:ext uri="{FF2B5EF4-FFF2-40B4-BE49-F238E27FC236}">
                <a16:creationId xmlns:a16="http://schemas.microsoft.com/office/drawing/2014/main" id="{81FB7D47-5183-B54E-9784-405A379CDE3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1327150"/>
            <a:ext cx="17367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4" name="Picture 5" descr="D:\perf\TP_tmp.png">
            <a:extLst>
              <a:ext uri="{FF2B5EF4-FFF2-40B4-BE49-F238E27FC236}">
                <a16:creationId xmlns:a16="http://schemas.microsoft.com/office/drawing/2014/main" id="{19449FBD-AFDA-C349-B5AA-A7364DFA497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2590800"/>
            <a:ext cx="152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5" name="Picture 6" descr="D:\perf\TP_tmp.png">
            <a:extLst>
              <a:ext uri="{FF2B5EF4-FFF2-40B4-BE49-F238E27FC236}">
                <a16:creationId xmlns:a16="http://schemas.microsoft.com/office/drawing/2014/main" id="{A012645E-9691-3240-94E5-FDE8D22D7D30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1" y="3962401"/>
            <a:ext cx="1704975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6" name="Picture 11" descr="D:\POWERPNT\97\TP_tmp.bmp">
            <a:extLst>
              <a:ext uri="{FF2B5EF4-FFF2-40B4-BE49-F238E27FC236}">
                <a16:creationId xmlns:a16="http://schemas.microsoft.com/office/drawing/2014/main" id="{C0CFE1BF-10D5-574D-9EDD-AF7F3943D124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6" y="5715000"/>
            <a:ext cx="3990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8930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1523875" y="6440375"/>
            <a:ext cx="91440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ADF0EE-21DA-ED4D-A76A-B056469F1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BA82CD-9F20-E045-86D6-A0C2CEF96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462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6">
            <a:extLst>
              <a:ext uri="{FF2B5EF4-FFF2-40B4-BE49-F238E27FC236}">
                <a16:creationId xmlns:a16="http://schemas.microsoft.com/office/drawing/2014/main" id="{CBEBC73D-D820-3441-944C-49A87D8C827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Method of Regeneration (Cont)</a:t>
            </a:r>
          </a:p>
        </p:txBody>
      </p:sp>
      <p:sp>
        <p:nvSpPr>
          <p:cNvPr id="47106" name="Rectangle 7">
            <a:extLst>
              <a:ext uri="{FF2B5EF4-FFF2-40B4-BE49-F238E27FC236}">
                <a16:creationId xmlns:a16="http://schemas.microsoft.com/office/drawing/2014/main" id="{6768507D-4C0E-9345-B266-9DF21170585E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4.  Calculate the variance of the differences: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5. Compute mean cycle length:</a:t>
            </a: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6. Confidence interval for the mean response is given by:</a:t>
            </a: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7. No need to remove transient observations</a:t>
            </a:r>
          </a:p>
        </p:txBody>
      </p:sp>
      <p:pic>
        <p:nvPicPr>
          <p:cNvPr id="47107" name="Picture 4" descr="D:\perf\TP_tmp.png">
            <a:extLst>
              <a:ext uri="{FF2B5EF4-FFF2-40B4-BE49-F238E27FC236}">
                <a16:creationId xmlns:a16="http://schemas.microsoft.com/office/drawing/2014/main" id="{A9C8A169-1E54-4241-BC54-A6FD765ADA0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1" y="1752600"/>
            <a:ext cx="383857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8" descr="D:\perf\TP_tmp.png">
            <a:extLst>
              <a:ext uri="{FF2B5EF4-FFF2-40B4-BE49-F238E27FC236}">
                <a16:creationId xmlns:a16="http://schemas.microsoft.com/office/drawing/2014/main" id="{F004E0A3-E512-354E-B2FC-9BACEF9A266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26" y="3232150"/>
            <a:ext cx="1736725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9" name="Picture 9" descr="D:\perf\TP_tmp.png">
            <a:extLst>
              <a:ext uri="{FF2B5EF4-FFF2-40B4-BE49-F238E27FC236}">
                <a16:creationId xmlns:a16="http://schemas.microsoft.com/office/drawing/2014/main" id="{2032EA75-9EB6-7442-88E6-795AB3A57D2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226" y="4922838"/>
            <a:ext cx="219392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55216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">
            <a:extLst>
              <a:ext uri="{FF2B5EF4-FFF2-40B4-BE49-F238E27FC236}">
                <a16:creationId xmlns:a16="http://schemas.microsoft.com/office/drawing/2014/main" id="{9AD5BE4B-155E-BF48-8398-D63FD763A44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Method of Regeneration: Problems</a:t>
            </a:r>
          </a:p>
        </p:txBody>
      </p:sp>
      <p:sp>
        <p:nvSpPr>
          <p:cNvPr id="48130" name="Rectangle 5">
            <a:extLst>
              <a:ext uri="{FF2B5EF4-FFF2-40B4-BE49-F238E27FC236}">
                <a16:creationId xmlns:a16="http://schemas.microsoft.com/office/drawing/2014/main" id="{6DCCD8CF-6E8F-C542-AEB0-1347861EFBD0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The cycle lengths are unpredictable. Can't plan the simulation time beforehand.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Finding the regeneration point may require a lot of checking after every event.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Many of the variance reduction techniques can not be used due to variable length of the cycles. 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4. The mean and variance estimators are biased</a:t>
            </a:r>
          </a:p>
        </p:txBody>
      </p:sp>
    </p:spTree>
    <p:extLst>
      <p:ext uri="{BB962C8B-B14F-4D97-AF65-F5344CB8AC3E}">
        <p14:creationId xmlns:p14="http://schemas.microsoft.com/office/powerpoint/2010/main" val="289189357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">
            <a:extLst>
              <a:ext uri="{FF2B5EF4-FFF2-40B4-BE49-F238E27FC236}">
                <a16:creationId xmlns:a16="http://schemas.microsoft.com/office/drawing/2014/main" id="{AE526340-1398-7746-92D2-78F28ACF78B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Variance Reduction</a:t>
            </a:r>
          </a:p>
        </p:txBody>
      </p:sp>
      <p:sp>
        <p:nvSpPr>
          <p:cNvPr id="49154" name="Rectangle 5">
            <a:extLst>
              <a:ext uri="{FF2B5EF4-FFF2-40B4-BE49-F238E27FC236}">
                <a16:creationId xmlns:a16="http://schemas.microsoft.com/office/drawing/2014/main" id="{0B8881BF-28B2-2B43-AEE2-9BB69FB19AAC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Reduce variance by controlling random number streams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Introduce correlation in successive observations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 b="1">
                <a:solidFill>
                  <a:schemeClr val="accent2"/>
                </a:solidFill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Problem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: Careless use may backfire and lead to increased variance.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For statistically sophisticated analysts only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Not recommended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062609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7" name="Object 2">
            <a:hlinkClick r:id="" action="ppaction://ole?verb=0"/>
            <a:extLst>
              <a:ext uri="{FF2B5EF4-FFF2-40B4-BE49-F238E27FC236}">
                <a16:creationId xmlns:a16="http://schemas.microsoft.com/office/drawing/2014/main" id="{C768C052-269B-0F42-93F0-05A1804420ED}"/>
              </a:ext>
            </a:extLst>
          </p:cNvPr>
          <p:cNvGraphicFramePr>
            <a:graphicFrameLocks/>
          </p:cNvGraphicFramePr>
          <p:nvPr/>
        </p:nvGraphicFramePr>
        <p:xfrm>
          <a:off x="4679950" y="1000126"/>
          <a:ext cx="225425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44" name="Clip" r:id="rId3" imgW="23355300" imgH="20447000" progId="MS_ClipArt_Gallery.2">
                  <p:embed/>
                </p:oleObj>
              </mc:Choice>
              <mc:Fallback>
                <p:oleObj name="Clip" r:id="rId3" imgW="23355300" imgH="20447000" progId="MS_ClipArt_Gallery.2">
                  <p:embed/>
                  <p:pic>
                    <p:nvPicPr>
                      <p:cNvPr id="50177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768C052-269B-0F42-93F0-05A1804420E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1000126"/>
                        <a:ext cx="225425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8" name="Rectangle 3">
            <a:extLst>
              <a:ext uri="{FF2B5EF4-FFF2-40B4-BE49-F238E27FC236}">
                <a16:creationId xmlns:a16="http://schemas.microsoft.com/office/drawing/2014/main" id="{314E1623-EF8F-E94E-9EED-65AC2B3185DA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Summary</a:t>
            </a: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F7663CD0-FF46-644D-8398-530DCB2BDAFA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1903414" y="3200401"/>
            <a:ext cx="8307387" cy="2905125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Verification = Debugging 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Symbol" pitchFamily="2" charset="2"/>
              </a:rPr>
              <a:t>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Software development techniques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Validation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Symbol" pitchFamily="2" charset="2"/>
              </a:rPr>
              <a:t>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Simulation = Real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Symbol" pitchFamily="2" charset="2"/>
              </a:rPr>
              <a:t>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Experts involvement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Transient Removal: Initial data deletion, batch means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Terminating Simulations = Transients are of interest 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Stopping Criteria: Independent replications, batch means, method of regeneration</a:t>
            </a:r>
          </a:p>
          <a:p>
            <a:pPr marL="381000" indent="-3810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Variance reduction is not for novice</a:t>
            </a:r>
          </a:p>
        </p:txBody>
      </p:sp>
    </p:spTree>
    <p:extLst>
      <p:ext uri="{BB962C8B-B14F-4D97-AF65-F5344CB8AC3E}">
        <p14:creationId xmlns:p14="http://schemas.microsoft.com/office/powerpoint/2010/main" val="2656171482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6BF672CC-9F8C-A541-A7F8-D65935AB1689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Exercise 25.1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0396A7C3-4DFC-9242-B145-A8C3D7CDEC4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Imagine that you have been called as an expert to review a 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simulation study. Which of the following simulation results would 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you consider  non-intuitive and would want it carefully validated:</a:t>
            </a:r>
          </a:p>
          <a:p>
            <a:pPr>
              <a:buNone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1. The throughput of a system increases as its load increases.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2. The throughput of a system decreases as its load increases.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3. The response time increases as the load increases.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4. The response time of a system decreases as its load increases.</a:t>
            </a:r>
          </a:p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5. The loss rate of a system decreases as the load increases.</a:t>
            </a:r>
          </a:p>
        </p:txBody>
      </p:sp>
    </p:spTree>
    <p:extLst>
      <p:ext uri="{BB962C8B-B14F-4D97-AF65-F5344CB8AC3E}">
        <p14:creationId xmlns:p14="http://schemas.microsoft.com/office/powerpoint/2010/main" val="446451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33C51C53-4FB0-4D42-A5E4-741F3E59FD6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Exercise 25.2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A94F3059-BF7F-DD4A-9F53-FB8F4719A17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Find the duration of the transient interval for the following sample: 11, 4, 2, 6, 5, 7, 10, 9, 10, 9, 10, 9, 10, …,  Does the method of truncation give the correct result in this case?</a:t>
            </a:r>
          </a:p>
        </p:txBody>
      </p:sp>
    </p:spTree>
    <p:extLst>
      <p:ext uri="{BB962C8B-B14F-4D97-AF65-F5344CB8AC3E}">
        <p14:creationId xmlns:p14="http://schemas.microsoft.com/office/powerpoint/2010/main" val="24031347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B1EE688-F048-AA43-B993-0C53972D12F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Homework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3948F468-3AD9-7648-80F0-AEE6BC95E12B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The observed queue lengths at time t=0, 1, 2, …, 32 in a simulation are: 0, 1, 2, 4, 5, 6, 7, 7, 5, 3, 3, 2, 1, 0, 0, 0, 1, 1, 3, 5, 4, 5, 4, 4, 2, 0, 0, 0, 1, 2, 3, 2, 0. A plot of this data is shown below. Apply method of regeneration to compute the confidence interval for the mean queue length.</a:t>
            </a:r>
          </a:p>
        </p:txBody>
      </p:sp>
      <p:grpSp>
        <p:nvGrpSpPr>
          <p:cNvPr id="53251" name="Group 104">
            <a:extLst>
              <a:ext uri="{FF2B5EF4-FFF2-40B4-BE49-F238E27FC236}">
                <a16:creationId xmlns:a16="http://schemas.microsoft.com/office/drawing/2014/main" id="{6B17A783-53C1-504D-88C9-1FC23EEDA2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62200" y="3276600"/>
            <a:ext cx="7462050" cy="3035300"/>
            <a:chOff x="897" y="2389"/>
            <a:chExt cx="3126" cy="1272"/>
          </a:xfrm>
        </p:grpSpPr>
        <p:sp>
          <p:nvSpPr>
            <p:cNvPr id="53252" name="Line 6">
              <a:extLst>
                <a:ext uri="{FF2B5EF4-FFF2-40B4-BE49-F238E27FC236}">
                  <a16:creationId xmlns:a16="http://schemas.microsoft.com/office/drawing/2014/main" id="{821A503B-F69B-1047-BA11-8DD0E0D684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65" y="2444"/>
              <a:ext cx="1" cy="86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3" name="Line 7">
              <a:extLst>
                <a:ext uri="{FF2B5EF4-FFF2-40B4-BE49-F238E27FC236}">
                  <a16:creationId xmlns:a16="http://schemas.microsoft.com/office/drawing/2014/main" id="{90719202-0416-3A48-8793-B0A78B69CE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38" y="3313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4" name="Line 8">
              <a:extLst>
                <a:ext uri="{FF2B5EF4-FFF2-40B4-BE49-F238E27FC236}">
                  <a16:creationId xmlns:a16="http://schemas.microsoft.com/office/drawing/2014/main" id="{FF9A8751-0617-4140-ADD6-ED7E3F9C5C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38" y="3094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5" name="Line 9">
              <a:extLst>
                <a:ext uri="{FF2B5EF4-FFF2-40B4-BE49-F238E27FC236}">
                  <a16:creationId xmlns:a16="http://schemas.microsoft.com/office/drawing/2014/main" id="{B3B42B49-2227-024F-985C-7A717B2EA9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38" y="2882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6" name="Line 10">
              <a:extLst>
                <a:ext uri="{FF2B5EF4-FFF2-40B4-BE49-F238E27FC236}">
                  <a16:creationId xmlns:a16="http://schemas.microsoft.com/office/drawing/2014/main" id="{09119E0B-E05F-1D45-80D5-A179747F70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38" y="2663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7" name="Line 11">
              <a:extLst>
                <a:ext uri="{FF2B5EF4-FFF2-40B4-BE49-F238E27FC236}">
                  <a16:creationId xmlns:a16="http://schemas.microsoft.com/office/drawing/2014/main" id="{2C17E58B-D89E-B04F-845E-4FA2E890CBC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38" y="2444"/>
              <a:ext cx="2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8" name="Line 12">
              <a:extLst>
                <a:ext uri="{FF2B5EF4-FFF2-40B4-BE49-F238E27FC236}">
                  <a16:creationId xmlns:a16="http://schemas.microsoft.com/office/drawing/2014/main" id="{6EBC2B7E-4CC3-6045-B56C-B5C8EE5D5D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65" y="3313"/>
              <a:ext cx="279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9" name="Line 13">
              <a:extLst>
                <a:ext uri="{FF2B5EF4-FFF2-40B4-BE49-F238E27FC236}">
                  <a16:creationId xmlns:a16="http://schemas.microsoft.com/office/drawing/2014/main" id="{A8AC25CF-95F4-7A4F-897C-46A1209DC0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165" y="3313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0" name="Line 14">
              <a:extLst>
                <a:ext uri="{FF2B5EF4-FFF2-40B4-BE49-F238E27FC236}">
                  <a16:creationId xmlns:a16="http://schemas.microsoft.com/office/drawing/2014/main" id="{57C309C6-1821-324D-8D5D-496C4D962A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562" y="3313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1" name="Line 15">
              <a:extLst>
                <a:ext uri="{FF2B5EF4-FFF2-40B4-BE49-F238E27FC236}">
                  <a16:creationId xmlns:a16="http://schemas.microsoft.com/office/drawing/2014/main" id="{5F1A175B-149E-C145-85D9-5838F9A83C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966" y="3313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2" name="Line 16">
              <a:extLst>
                <a:ext uri="{FF2B5EF4-FFF2-40B4-BE49-F238E27FC236}">
                  <a16:creationId xmlns:a16="http://schemas.microsoft.com/office/drawing/2014/main" id="{ED4C5E27-30B4-6249-9903-0FAAA8DFABD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362" y="3313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3" name="Line 17">
              <a:extLst>
                <a:ext uri="{FF2B5EF4-FFF2-40B4-BE49-F238E27FC236}">
                  <a16:creationId xmlns:a16="http://schemas.microsoft.com/office/drawing/2014/main" id="{AA287B95-7003-5E4A-8B02-27A1E823B0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766" y="3313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4" name="Line 18">
              <a:extLst>
                <a:ext uri="{FF2B5EF4-FFF2-40B4-BE49-F238E27FC236}">
                  <a16:creationId xmlns:a16="http://schemas.microsoft.com/office/drawing/2014/main" id="{6CE5393E-1ED5-0F4B-A10A-456580D23E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163" y="3313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5" name="Line 19">
              <a:extLst>
                <a:ext uri="{FF2B5EF4-FFF2-40B4-BE49-F238E27FC236}">
                  <a16:creationId xmlns:a16="http://schemas.microsoft.com/office/drawing/2014/main" id="{27E972E6-24C9-6640-BA21-A746BCD638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567" y="3313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6" name="Line 20">
              <a:extLst>
                <a:ext uri="{FF2B5EF4-FFF2-40B4-BE49-F238E27FC236}">
                  <a16:creationId xmlns:a16="http://schemas.microsoft.com/office/drawing/2014/main" id="{72FC9AE2-ECD4-0D4F-B960-2480082389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64" y="3313"/>
              <a:ext cx="1" cy="2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7" name="Line 21">
              <a:extLst>
                <a:ext uri="{FF2B5EF4-FFF2-40B4-BE49-F238E27FC236}">
                  <a16:creationId xmlns:a16="http://schemas.microsoft.com/office/drawing/2014/main" id="{3863171F-AFCD-DE4A-8B55-C427382331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65" y="3313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8" name="Line 22">
              <a:extLst>
                <a:ext uri="{FF2B5EF4-FFF2-40B4-BE49-F238E27FC236}">
                  <a16:creationId xmlns:a16="http://schemas.microsoft.com/office/drawing/2014/main" id="{3B0B3F8C-13B0-B546-8AEB-A4BFD439BB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247" y="3204"/>
              <a:ext cx="1" cy="10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9" name="Line 23">
              <a:extLst>
                <a:ext uri="{FF2B5EF4-FFF2-40B4-BE49-F238E27FC236}">
                  <a16:creationId xmlns:a16="http://schemas.microsoft.com/office/drawing/2014/main" id="{51C16D4A-5722-7043-9BBB-D7BDD6919C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47" y="3204"/>
              <a:ext cx="75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0" name="Line 24">
              <a:extLst>
                <a:ext uri="{FF2B5EF4-FFF2-40B4-BE49-F238E27FC236}">
                  <a16:creationId xmlns:a16="http://schemas.microsoft.com/office/drawing/2014/main" id="{72014CF0-8BEE-924D-83BF-954E676332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322" y="3094"/>
              <a:ext cx="1" cy="110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1" name="Line 25">
              <a:extLst>
                <a:ext uri="{FF2B5EF4-FFF2-40B4-BE49-F238E27FC236}">
                  <a16:creationId xmlns:a16="http://schemas.microsoft.com/office/drawing/2014/main" id="{F3E2CFB1-773A-6546-A399-F32C02CA17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2" y="3094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2" name="Line 26">
              <a:extLst>
                <a:ext uri="{FF2B5EF4-FFF2-40B4-BE49-F238E27FC236}">
                  <a16:creationId xmlns:a16="http://schemas.microsoft.com/office/drawing/2014/main" id="{71BAC27F-0DE6-4540-886F-1B405D5022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404" y="2882"/>
              <a:ext cx="1" cy="212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3" name="Line 27">
              <a:extLst>
                <a:ext uri="{FF2B5EF4-FFF2-40B4-BE49-F238E27FC236}">
                  <a16:creationId xmlns:a16="http://schemas.microsoft.com/office/drawing/2014/main" id="{15E07034-05FB-D541-8818-A8315E34A2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04" y="2882"/>
              <a:ext cx="83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4" name="Line 28">
              <a:extLst>
                <a:ext uri="{FF2B5EF4-FFF2-40B4-BE49-F238E27FC236}">
                  <a16:creationId xmlns:a16="http://schemas.microsoft.com/office/drawing/2014/main" id="{18978314-39D8-2940-8B01-53D2685D41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487" y="2772"/>
              <a:ext cx="1" cy="110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5" name="Line 29">
              <a:extLst>
                <a:ext uri="{FF2B5EF4-FFF2-40B4-BE49-F238E27FC236}">
                  <a16:creationId xmlns:a16="http://schemas.microsoft.com/office/drawing/2014/main" id="{FFC88C22-ACFB-2F4A-A564-62B324AD2A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87" y="2772"/>
              <a:ext cx="75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6" name="Line 30">
              <a:extLst>
                <a:ext uri="{FF2B5EF4-FFF2-40B4-BE49-F238E27FC236}">
                  <a16:creationId xmlns:a16="http://schemas.microsoft.com/office/drawing/2014/main" id="{177F3F3D-310C-2443-98CA-952183A615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562" y="2663"/>
              <a:ext cx="1" cy="10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7" name="Line 31">
              <a:extLst>
                <a:ext uri="{FF2B5EF4-FFF2-40B4-BE49-F238E27FC236}">
                  <a16:creationId xmlns:a16="http://schemas.microsoft.com/office/drawing/2014/main" id="{351FF9C7-3879-C445-9759-72BACE35B3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62" y="2663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8" name="Line 32">
              <a:extLst>
                <a:ext uri="{FF2B5EF4-FFF2-40B4-BE49-F238E27FC236}">
                  <a16:creationId xmlns:a16="http://schemas.microsoft.com/office/drawing/2014/main" id="{8F96B899-BF57-3F42-BD41-E1CF8BEBB6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644" y="2553"/>
              <a:ext cx="1" cy="110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79" name="Line 33">
              <a:extLst>
                <a:ext uri="{FF2B5EF4-FFF2-40B4-BE49-F238E27FC236}">
                  <a16:creationId xmlns:a16="http://schemas.microsoft.com/office/drawing/2014/main" id="{35EA2693-4830-8B4D-A06F-DBC9321630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44" y="2553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0" name="Line 34">
              <a:extLst>
                <a:ext uri="{FF2B5EF4-FFF2-40B4-BE49-F238E27FC236}">
                  <a16:creationId xmlns:a16="http://schemas.microsoft.com/office/drawing/2014/main" id="{EC1D2C21-8EEC-4941-BCC8-0F13406833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26" y="2553"/>
              <a:ext cx="1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1" name="Line 35">
              <a:extLst>
                <a:ext uri="{FF2B5EF4-FFF2-40B4-BE49-F238E27FC236}">
                  <a16:creationId xmlns:a16="http://schemas.microsoft.com/office/drawing/2014/main" id="{1332668F-B390-6447-9059-093BEA6770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26" y="2553"/>
              <a:ext cx="75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2" name="Line 36">
              <a:extLst>
                <a:ext uri="{FF2B5EF4-FFF2-40B4-BE49-F238E27FC236}">
                  <a16:creationId xmlns:a16="http://schemas.microsoft.com/office/drawing/2014/main" id="{4C39E0FA-C60C-974D-8AD6-128A1860D6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01" y="2553"/>
              <a:ext cx="1" cy="21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3" name="Line 37">
              <a:extLst>
                <a:ext uri="{FF2B5EF4-FFF2-40B4-BE49-F238E27FC236}">
                  <a16:creationId xmlns:a16="http://schemas.microsoft.com/office/drawing/2014/main" id="{A28A2939-6475-3E4E-9BA5-516939AF1F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01" y="2772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4" name="Line 38">
              <a:extLst>
                <a:ext uri="{FF2B5EF4-FFF2-40B4-BE49-F238E27FC236}">
                  <a16:creationId xmlns:a16="http://schemas.microsoft.com/office/drawing/2014/main" id="{2FB97EC1-905D-AB44-AE18-636CA31DDF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83" y="2772"/>
              <a:ext cx="1" cy="213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5" name="Line 39">
              <a:extLst>
                <a:ext uri="{FF2B5EF4-FFF2-40B4-BE49-F238E27FC236}">
                  <a16:creationId xmlns:a16="http://schemas.microsoft.com/office/drawing/2014/main" id="{3BAB6C24-1993-164E-9663-278F3144CC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83" y="2985"/>
              <a:ext cx="83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6" name="Line 40">
              <a:extLst>
                <a:ext uri="{FF2B5EF4-FFF2-40B4-BE49-F238E27FC236}">
                  <a16:creationId xmlns:a16="http://schemas.microsoft.com/office/drawing/2014/main" id="{A388F018-1296-1C4C-BE70-69DFF30067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66" y="2985"/>
              <a:ext cx="1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7" name="Line 41">
              <a:extLst>
                <a:ext uri="{FF2B5EF4-FFF2-40B4-BE49-F238E27FC236}">
                  <a16:creationId xmlns:a16="http://schemas.microsoft.com/office/drawing/2014/main" id="{DDC5A870-48C8-BF47-B8C3-FDBF73524A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66" y="2985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8" name="Line 42">
              <a:extLst>
                <a:ext uri="{FF2B5EF4-FFF2-40B4-BE49-F238E27FC236}">
                  <a16:creationId xmlns:a16="http://schemas.microsoft.com/office/drawing/2014/main" id="{A757E849-4343-8241-B750-4B906280B3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48" y="2985"/>
              <a:ext cx="1" cy="10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89" name="Line 43">
              <a:extLst>
                <a:ext uri="{FF2B5EF4-FFF2-40B4-BE49-F238E27FC236}">
                  <a16:creationId xmlns:a16="http://schemas.microsoft.com/office/drawing/2014/main" id="{DD4372C2-46F3-FE48-A469-DE01644ABC4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48" y="3094"/>
              <a:ext cx="75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0" name="Line 44">
              <a:extLst>
                <a:ext uri="{FF2B5EF4-FFF2-40B4-BE49-F238E27FC236}">
                  <a16:creationId xmlns:a16="http://schemas.microsoft.com/office/drawing/2014/main" id="{648C72DE-5B3A-A54A-BBAA-F34D170B04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23" y="3094"/>
              <a:ext cx="1" cy="110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1" name="Line 45">
              <a:extLst>
                <a:ext uri="{FF2B5EF4-FFF2-40B4-BE49-F238E27FC236}">
                  <a16:creationId xmlns:a16="http://schemas.microsoft.com/office/drawing/2014/main" id="{60E97D3B-A37D-984F-ABF7-7B643361A3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23" y="3204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2" name="Line 46">
              <a:extLst>
                <a:ext uri="{FF2B5EF4-FFF2-40B4-BE49-F238E27FC236}">
                  <a16:creationId xmlns:a16="http://schemas.microsoft.com/office/drawing/2014/main" id="{95537187-EB7B-3047-AD74-5C42F402AA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05" y="3204"/>
              <a:ext cx="1" cy="10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3" name="Line 47">
              <a:extLst>
                <a:ext uri="{FF2B5EF4-FFF2-40B4-BE49-F238E27FC236}">
                  <a16:creationId xmlns:a16="http://schemas.microsoft.com/office/drawing/2014/main" id="{971F488D-6336-5940-8CC0-1C0B4D3D6E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05" y="3313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4" name="Line 48">
              <a:extLst>
                <a:ext uri="{FF2B5EF4-FFF2-40B4-BE49-F238E27FC236}">
                  <a16:creationId xmlns:a16="http://schemas.microsoft.com/office/drawing/2014/main" id="{E69FD28B-E35F-BA44-B105-FD7533AB07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87" y="3313"/>
              <a:ext cx="1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5" name="Line 49">
              <a:extLst>
                <a:ext uri="{FF2B5EF4-FFF2-40B4-BE49-F238E27FC236}">
                  <a16:creationId xmlns:a16="http://schemas.microsoft.com/office/drawing/2014/main" id="{EA1F1DCC-B1ED-8D4D-B02E-55890BC906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87" y="3313"/>
              <a:ext cx="75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6" name="Line 50">
              <a:extLst>
                <a:ext uri="{FF2B5EF4-FFF2-40B4-BE49-F238E27FC236}">
                  <a16:creationId xmlns:a16="http://schemas.microsoft.com/office/drawing/2014/main" id="{7B91577A-9560-5A4C-B840-077726D152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62" y="3313"/>
              <a:ext cx="1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7" name="Line 51">
              <a:extLst>
                <a:ext uri="{FF2B5EF4-FFF2-40B4-BE49-F238E27FC236}">
                  <a16:creationId xmlns:a16="http://schemas.microsoft.com/office/drawing/2014/main" id="{2588E931-5404-EE4B-8CB7-6775FEDAF3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62" y="3313"/>
              <a:ext cx="83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8" name="Line 52">
              <a:extLst>
                <a:ext uri="{FF2B5EF4-FFF2-40B4-BE49-F238E27FC236}">
                  <a16:creationId xmlns:a16="http://schemas.microsoft.com/office/drawing/2014/main" id="{21299494-2900-3344-9824-B87C4D81DD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445" y="3204"/>
              <a:ext cx="1" cy="10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99" name="Line 53">
              <a:extLst>
                <a:ext uri="{FF2B5EF4-FFF2-40B4-BE49-F238E27FC236}">
                  <a16:creationId xmlns:a16="http://schemas.microsoft.com/office/drawing/2014/main" id="{E19EA4F7-91CB-7140-891A-C5447944BB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45" y="3204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0" name="Line 54">
              <a:extLst>
                <a:ext uri="{FF2B5EF4-FFF2-40B4-BE49-F238E27FC236}">
                  <a16:creationId xmlns:a16="http://schemas.microsoft.com/office/drawing/2014/main" id="{BDA19BFB-0BE0-0D42-AE7D-EB3E1037A24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27" y="3204"/>
              <a:ext cx="1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1" name="Line 55">
              <a:extLst>
                <a:ext uri="{FF2B5EF4-FFF2-40B4-BE49-F238E27FC236}">
                  <a16:creationId xmlns:a16="http://schemas.microsoft.com/office/drawing/2014/main" id="{66BAE362-A732-A44B-BCDA-073BF6C644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27" y="3204"/>
              <a:ext cx="75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2" name="Line 56">
              <a:extLst>
                <a:ext uri="{FF2B5EF4-FFF2-40B4-BE49-F238E27FC236}">
                  <a16:creationId xmlns:a16="http://schemas.microsoft.com/office/drawing/2014/main" id="{5DAC4E9C-B60A-3247-B0A7-54077CCB869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602" y="2985"/>
              <a:ext cx="1" cy="21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3" name="Line 57">
              <a:extLst>
                <a:ext uri="{FF2B5EF4-FFF2-40B4-BE49-F238E27FC236}">
                  <a16:creationId xmlns:a16="http://schemas.microsoft.com/office/drawing/2014/main" id="{E8ACF614-D0F7-F342-9BD9-5865BDA09B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02" y="2985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4" name="Line 58">
              <a:extLst>
                <a:ext uri="{FF2B5EF4-FFF2-40B4-BE49-F238E27FC236}">
                  <a16:creationId xmlns:a16="http://schemas.microsoft.com/office/drawing/2014/main" id="{F4C1F86A-8B18-F243-8E81-8940B4756D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684" y="2772"/>
              <a:ext cx="1" cy="213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5" name="Line 59">
              <a:extLst>
                <a:ext uri="{FF2B5EF4-FFF2-40B4-BE49-F238E27FC236}">
                  <a16:creationId xmlns:a16="http://schemas.microsoft.com/office/drawing/2014/main" id="{B3BCBBBD-D26F-F240-8AF9-BCE656D125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84" y="2772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6" name="Line 60">
              <a:extLst>
                <a:ext uri="{FF2B5EF4-FFF2-40B4-BE49-F238E27FC236}">
                  <a16:creationId xmlns:a16="http://schemas.microsoft.com/office/drawing/2014/main" id="{FDCF12DF-BEAD-8541-B7C0-DBB840F6A2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66" y="2772"/>
              <a:ext cx="1" cy="110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7" name="Line 61">
              <a:extLst>
                <a:ext uri="{FF2B5EF4-FFF2-40B4-BE49-F238E27FC236}">
                  <a16:creationId xmlns:a16="http://schemas.microsoft.com/office/drawing/2014/main" id="{D708EA36-DF8A-F44F-A1FB-33B28A958E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66" y="2882"/>
              <a:ext cx="75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8" name="Line 62">
              <a:extLst>
                <a:ext uri="{FF2B5EF4-FFF2-40B4-BE49-F238E27FC236}">
                  <a16:creationId xmlns:a16="http://schemas.microsoft.com/office/drawing/2014/main" id="{C039E5B7-61E1-284D-A0A5-F60EF412B2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841" y="2772"/>
              <a:ext cx="1" cy="110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09" name="Line 63">
              <a:extLst>
                <a:ext uri="{FF2B5EF4-FFF2-40B4-BE49-F238E27FC236}">
                  <a16:creationId xmlns:a16="http://schemas.microsoft.com/office/drawing/2014/main" id="{E4B736D7-7311-2B48-9E79-B5FC957F29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41" y="2772"/>
              <a:ext cx="83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0" name="Line 64">
              <a:extLst>
                <a:ext uri="{FF2B5EF4-FFF2-40B4-BE49-F238E27FC236}">
                  <a16:creationId xmlns:a16="http://schemas.microsoft.com/office/drawing/2014/main" id="{58A17851-813A-A340-9215-AAD9442C6F5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24" y="2772"/>
              <a:ext cx="1" cy="110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1" name="Line 65">
              <a:extLst>
                <a:ext uri="{FF2B5EF4-FFF2-40B4-BE49-F238E27FC236}">
                  <a16:creationId xmlns:a16="http://schemas.microsoft.com/office/drawing/2014/main" id="{055270D9-71F2-1543-861F-CF7595EE3E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24" y="2882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2" name="Line 66">
              <a:extLst>
                <a:ext uri="{FF2B5EF4-FFF2-40B4-BE49-F238E27FC236}">
                  <a16:creationId xmlns:a16="http://schemas.microsoft.com/office/drawing/2014/main" id="{9BDDEDC8-F7DD-7349-813F-A2FFCAB514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06" y="2882"/>
              <a:ext cx="1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3" name="Line 67">
              <a:extLst>
                <a:ext uri="{FF2B5EF4-FFF2-40B4-BE49-F238E27FC236}">
                  <a16:creationId xmlns:a16="http://schemas.microsoft.com/office/drawing/2014/main" id="{01EAFB4E-B0AC-BC44-8CFA-9AD83E2464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06" y="2882"/>
              <a:ext cx="75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4" name="Line 68">
              <a:extLst>
                <a:ext uri="{FF2B5EF4-FFF2-40B4-BE49-F238E27FC236}">
                  <a16:creationId xmlns:a16="http://schemas.microsoft.com/office/drawing/2014/main" id="{5C25A541-D834-7549-9910-E707EA2E6E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81" y="2882"/>
              <a:ext cx="1" cy="212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5" name="Line 69">
              <a:extLst>
                <a:ext uri="{FF2B5EF4-FFF2-40B4-BE49-F238E27FC236}">
                  <a16:creationId xmlns:a16="http://schemas.microsoft.com/office/drawing/2014/main" id="{26E52A04-ED0E-8E45-813F-321964155DE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81" y="3094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6" name="Line 70">
              <a:extLst>
                <a:ext uri="{FF2B5EF4-FFF2-40B4-BE49-F238E27FC236}">
                  <a16:creationId xmlns:a16="http://schemas.microsoft.com/office/drawing/2014/main" id="{7D56C08E-C923-0E4F-87BD-A7AED4DF8A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63" y="3094"/>
              <a:ext cx="1" cy="21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7" name="Line 71">
              <a:extLst>
                <a:ext uri="{FF2B5EF4-FFF2-40B4-BE49-F238E27FC236}">
                  <a16:creationId xmlns:a16="http://schemas.microsoft.com/office/drawing/2014/main" id="{C83B0586-ECBF-F947-B4A0-4553D973F7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63" y="3313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8" name="Line 72">
              <a:extLst>
                <a:ext uri="{FF2B5EF4-FFF2-40B4-BE49-F238E27FC236}">
                  <a16:creationId xmlns:a16="http://schemas.microsoft.com/office/drawing/2014/main" id="{F212611A-97CC-BC42-9D4B-17AC83330A2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45" y="3313"/>
              <a:ext cx="1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19" name="Line 73">
              <a:extLst>
                <a:ext uri="{FF2B5EF4-FFF2-40B4-BE49-F238E27FC236}">
                  <a16:creationId xmlns:a16="http://schemas.microsoft.com/office/drawing/2014/main" id="{55968D51-EFF7-034F-A03B-B049B64B0F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45" y="3313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0" name="Line 74">
              <a:extLst>
                <a:ext uri="{FF2B5EF4-FFF2-40B4-BE49-F238E27FC236}">
                  <a16:creationId xmlns:a16="http://schemas.microsoft.com/office/drawing/2014/main" id="{E97DC02E-9D10-4249-869F-9F963CD8D21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27" y="3313"/>
              <a:ext cx="1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1" name="Line 75">
              <a:extLst>
                <a:ext uri="{FF2B5EF4-FFF2-40B4-BE49-F238E27FC236}">
                  <a16:creationId xmlns:a16="http://schemas.microsoft.com/office/drawing/2014/main" id="{C978E295-0D22-7447-AF0C-CB524CB7B0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27" y="3313"/>
              <a:ext cx="76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2" name="Line 76">
              <a:extLst>
                <a:ext uri="{FF2B5EF4-FFF2-40B4-BE49-F238E27FC236}">
                  <a16:creationId xmlns:a16="http://schemas.microsoft.com/office/drawing/2014/main" id="{82915C47-F563-D344-BFFC-82EB667948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403" y="3204"/>
              <a:ext cx="1" cy="10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3" name="Line 77">
              <a:extLst>
                <a:ext uri="{FF2B5EF4-FFF2-40B4-BE49-F238E27FC236}">
                  <a16:creationId xmlns:a16="http://schemas.microsoft.com/office/drawing/2014/main" id="{F06FEF4A-7EBB-0840-B699-FB7059F912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03" y="3204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4" name="Line 78">
              <a:extLst>
                <a:ext uri="{FF2B5EF4-FFF2-40B4-BE49-F238E27FC236}">
                  <a16:creationId xmlns:a16="http://schemas.microsoft.com/office/drawing/2014/main" id="{9B6A4A94-7092-BF43-90C1-2793DD424D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485" y="3094"/>
              <a:ext cx="1" cy="110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5" name="Line 79">
              <a:extLst>
                <a:ext uri="{FF2B5EF4-FFF2-40B4-BE49-F238E27FC236}">
                  <a16:creationId xmlns:a16="http://schemas.microsoft.com/office/drawing/2014/main" id="{1AD1EF07-1FD2-2C48-AC79-031211919C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85" y="3094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6" name="Line 80">
              <a:extLst>
                <a:ext uri="{FF2B5EF4-FFF2-40B4-BE49-F238E27FC236}">
                  <a16:creationId xmlns:a16="http://schemas.microsoft.com/office/drawing/2014/main" id="{42A1B0A0-FC1F-164E-B401-BFB698EDC4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567" y="2985"/>
              <a:ext cx="1" cy="10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7" name="Line 81">
              <a:extLst>
                <a:ext uri="{FF2B5EF4-FFF2-40B4-BE49-F238E27FC236}">
                  <a16:creationId xmlns:a16="http://schemas.microsoft.com/office/drawing/2014/main" id="{02F7A427-3FC1-654A-892E-CB80337669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567" y="2985"/>
              <a:ext cx="75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8" name="Line 82">
              <a:extLst>
                <a:ext uri="{FF2B5EF4-FFF2-40B4-BE49-F238E27FC236}">
                  <a16:creationId xmlns:a16="http://schemas.microsoft.com/office/drawing/2014/main" id="{632CE1F0-9B6E-7B49-A526-77B6E7935C6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42" y="2985"/>
              <a:ext cx="1" cy="10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29" name="Line 83">
              <a:extLst>
                <a:ext uri="{FF2B5EF4-FFF2-40B4-BE49-F238E27FC236}">
                  <a16:creationId xmlns:a16="http://schemas.microsoft.com/office/drawing/2014/main" id="{F022FEE8-70CA-4A4C-83AC-8E81EE07B3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42" y="3094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0" name="Line 84">
              <a:extLst>
                <a:ext uri="{FF2B5EF4-FFF2-40B4-BE49-F238E27FC236}">
                  <a16:creationId xmlns:a16="http://schemas.microsoft.com/office/drawing/2014/main" id="{7E1B291D-49CF-734F-8787-3DC26B5CCE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24" y="3094"/>
              <a:ext cx="1" cy="219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1" name="Line 85">
              <a:extLst>
                <a:ext uri="{FF2B5EF4-FFF2-40B4-BE49-F238E27FC236}">
                  <a16:creationId xmlns:a16="http://schemas.microsoft.com/office/drawing/2014/main" id="{5BB2A617-C027-1C49-ADCB-2F6BED8A2D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24" y="3313"/>
              <a:ext cx="82" cy="1"/>
            </a:xfrm>
            <a:prstGeom prst="line">
              <a:avLst/>
            </a:prstGeom>
            <a:noFill/>
            <a:ln w="111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332" name="Rectangle 87">
              <a:extLst>
                <a:ext uri="{FF2B5EF4-FFF2-40B4-BE49-F238E27FC236}">
                  <a16:creationId xmlns:a16="http://schemas.microsoft.com/office/drawing/2014/main" id="{4DA33F92-56B8-494F-B759-A478730073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9" y="3258"/>
              <a:ext cx="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0</a:t>
              </a:r>
            </a:p>
          </p:txBody>
        </p:sp>
        <p:sp>
          <p:nvSpPr>
            <p:cNvPr id="53333" name="Rectangle 88">
              <a:extLst>
                <a:ext uri="{FF2B5EF4-FFF2-40B4-BE49-F238E27FC236}">
                  <a16:creationId xmlns:a16="http://schemas.microsoft.com/office/drawing/2014/main" id="{F54FDBCA-4C1A-794D-83AC-D9CFFB9E29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9" y="3039"/>
              <a:ext cx="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2</a:t>
              </a:r>
            </a:p>
          </p:txBody>
        </p:sp>
        <p:sp>
          <p:nvSpPr>
            <p:cNvPr id="53334" name="Rectangle 89">
              <a:extLst>
                <a:ext uri="{FF2B5EF4-FFF2-40B4-BE49-F238E27FC236}">
                  <a16:creationId xmlns:a16="http://schemas.microsoft.com/office/drawing/2014/main" id="{EC3CE06B-D027-D241-86DE-9F47341EA3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9" y="2827"/>
              <a:ext cx="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4</a:t>
              </a:r>
            </a:p>
          </p:txBody>
        </p:sp>
        <p:sp>
          <p:nvSpPr>
            <p:cNvPr id="53335" name="Rectangle 90">
              <a:extLst>
                <a:ext uri="{FF2B5EF4-FFF2-40B4-BE49-F238E27FC236}">
                  <a16:creationId xmlns:a16="http://schemas.microsoft.com/office/drawing/2014/main" id="{987DDDF2-9411-FA42-AA75-A54396C98F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9" y="2608"/>
              <a:ext cx="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6</a:t>
              </a:r>
            </a:p>
          </p:txBody>
        </p:sp>
        <p:sp>
          <p:nvSpPr>
            <p:cNvPr id="53336" name="Rectangle 91">
              <a:extLst>
                <a:ext uri="{FF2B5EF4-FFF2-40B4-BE49-F238E27FC236}">
                  <a16:creationId xmlns:a16="http://schemas.microsoft.com/office/drawing/2014/main" id="{464E8AA4-75AD-4C4D-A171-FDE8BAABF1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9" y="2389"/>
              <a:ext cx="5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8</a:t>
              </a:r>
            </a:p>
          </p:txBody>
        </p:sp>
        <p:sp>
          <p:nvSpPr>
            <p:cNvPr id="53337" name="Rectangle 92">
              <a:extLst>
                <a:ext uri="{FF2B5EF4-FFF2-40B4-BE49-F238E27FC236}">
                  <a16:creationId xmlns:a16="http://schemas.microsoft.com/office/drawing/2014/main" id="{389894D9-CFCB-4F4B-90CE-886AE9A01D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4" y="3388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0</a:t>
              </a:r>
            </a:p>
          </p:txBody>
        </p:sp>
        <p:sp>
          <p:nvSpPr>
            <p:cNvPr id="53338" name="Rectangle 93">
              <a:extLst>
                <a:ext uri="{FF2B5EF4-FFF2-40B4-BE49-F238E27FC236}">
                  <a16:creationId xmlns:a16="http://schemas.microsoft.com/office/drawing/2014/main" id="{748AEC37-25B9-6F42-9042-B4D8FDE8F3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1" y="3388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5</a:t>
              </a:r>
            </a:p>
          </p:txBody>
        </p:sp>
        <p:sp>
          <p:nvSpPr>
            <p:cNvPr id="53339" name="Rectangle 94">
              <a:extLst>
                <a:ext uri="{FF2B5EF4-FFF2-40B4-BE49-F238E27FC236}">
                  <a16:creationId xmlns:a16="http://schemas.microsoft.com/office/drawing/2014/main" id="{6D1EC263-CB19-0B40-BB54-8E64091D8E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18" y="3388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10</a:t>
              </a:r>
            </a:p>
          </p:txBody>
        </p:sp>
        <p:sp>
          <p:nvSpPr>
            <p:cNvPr id="53340" name="Rectangle 95">
              <a:extLst>
                <a:ext uri="{FF2B5EF4-FFF2-40B4-BE49-F238E27FC236}">
                  <a16:creationId xmlns:a16="http://schemas.microsoft.com/office/drawing/2014/main" id="{FE47B7B0-F96E-1544-81C2-FD44622E60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15" y="3388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15</a:t>
              </a:r>
            </a:p>
          </p:txBody>
        </p:sp>
        <p:sp>
          <p:nvSpPr>
            <p:cNvPr id="53341" name="Rectangle 96">
              <a:extLst>
                <a:ext uri="{FF2B5EF4-FFF2-40B4-BE49-F238E27FC236}">
                  <a16:creationId xmlns:a16="http://schemas.microsoft.com/office/drawing/2014/main" id="{7CE49159-1B90-5045-8B5F-B73B7C1006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18" y="3388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20</a:t>
              </a:r>
            </a:p>
          </p:txBody>
        </p:sp>
        <p:sp>
          <p:nvSpPr>
            <p:cNvPr id="53342" name="Rectangle 97">
              <a:extLst>
                <a:ext uri="{FF2B5EF4-FFF2-40B4-BE49-F238E27FC236}">
                  <a16:creationId xmlns:a16="http://schemas.microsoft.com/office/drawing/2014/main" id="{36206574-D7F9-2E4A-B65C-6AEB20D495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15" y="3388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25</a:t>
              </a:r>
            </a:p>
          </p:txBody>
        </p:sp>
        <p:sp>
          <p:nvSpPr>
            <p:cNvPr id="53343" name="Rectangle 98">
              <a:extLst>
                <a:ext uri="{FF2B5EF4-FFF2-40B4-BE49-F238E27FC236}">
                  <a16:creationId xmlns:a16="http://schemas.microsoft.com/office/drawing/2014/main" id="{729701EF-EE2D-AA40-A97C-86A1B17BB2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19" y="3388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30</a:t>
              </a:r>
            </a:p>
          </p:txBody>
        </p:sp>
        <p:sp>
          <p:nvSpPr>
            <p:cNvPr id="53344" name="Rectangle 99">
              <a:extLst>
                <a:ext uri="{FF2B5EF4-FFF2-40B4-BE49-F238E27FC236}">
                  <a16:creationId xmlns:a16="http://schemas.microsoft.com/office/drawing/2014/main" id="{298B39A0-54C7-8C42-BC48-C52AE66CBE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6" y="3388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/>
                <a:t>35</a:t>
              </a:r>
            </a:p>
          </p:txBody>
        </p:sp>
        <p:sp>
          <p:nvSpPr>
            <p:cNvPr id="53345" name="Rectangle 100">
              <a:extLst>
                <a:ext uri="{FF2B5EF4-FFF2-40B4-BE49-F238E27FC236}">
                  <a16:creationId xmlns:a16="http://schemas.microsoft.com/office/drawing/2014/main" id="{A40819C8-930B-9644-B053-C640D52077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47" y="3546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/>
                <a:t>t</a:t>
              </a:r>
              <a:endParaRPr lang="en-US" altLang="en-US" sz="1800"/>
            </a:p>
          </p:txBody>
        </p:sp>
        <p:sp>
          <p:nvSpPr>
            <p:cNvPr id="53346" name="Rectangle 101">
              <a:extLst>
                <a:ext uri="{FF2B5EF4-FFF2-40B4-BE49-F238E27FC236}">
                  <a16:creationId xmlns:a16="http://schemas.microsoft.com/office/drawing/2014/main" id="{E8EE1C49-FC10-8246-9170-FB71D2BA6E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16200000">
              <a:off x="917" y="2809"/>
              <a:ext cx="7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b="1"/>
                <a:t>Q</a:t>
              </a: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0737649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>
            <a:spLocks noGrp="1"/>
          </p:cNvSpPr>
          <p:nvPr>
            <p:ph type="ctrTitle" idx="4294967295"/>
          </p:nvPr>
        </p:nvSpPr>
        <p:spPr>
          <a:xfrm>
            <a:off x="2440025" y="968125"/>
            <a:ext cx="55611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>
                <a:solidFill>
                  <a:srgbClr val="7ECEFD"/>
                </a:solidFill>
              </a:rPr>
              <a:t>Thanks!</a:t>
            </a:r>
            <a:endParaRPr sz="6000">
              <a:solidFill>
                <a:srgbClr val="7ECEFD"/>
              </a:solidFill>
            </a:endParaRPr>
          </a:p>
        </p:txBody>
      </p:sp>
      <p:sp>
        <p:nvSpPr>
          <p:cNvPr id="338" name="Google Shape;338;p35"/>
          <p:cNvSpPr txBox="1">
            <a:spLocks noGrp="1"/>
          </p:cNvSpPr>
          <p:nvPr>
            <p:ph type="subTitle" idx="4294967295"/>
          </p:nvPr>
        </p:nvSpPr>
        <p:spPr>
          <a:xfrm>
            <a:off x="2440025" y="2338950"/>
            <a:ext cx="55611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4800" b="1">
                <a:solidFill>
                  <a:srgbClr val="FFFFFF"/>
                </a:solidFill>
              </a:rPr>
              <a:t>Any questions?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339" name="Google Shape;339;p35"/>
          <p:cNvSpPr txBox="1">
            <a:spLocks noGrp="1"/>
          </p:cNvSpPr>
          <p:nvPr>
            <p:ph type="body" idx="4294967295"/>
          </p:nvPr>
        </p:nvSpPr>
        <p:spPr>
          <a:xfrm>
            <a:off x="2440025" y="3678675"/>
            <a:ext cx="5561100" cy="26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>
                <a:solidFill>
                  <a:srgbClr val="FFFFFF"/>
                </a:solidFill>
              </a:rPr>
              <a:t>You can find me at:</a:t>
            </a:r>
            <a:endParaRPr sz="2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2400">
                <a:solidFill>
                  <a:srgbClr val="FFFFFF"/>
                </a:solidFill>
              </a:rPr>
              <a:t>@username</a:t>
            </a:r>
            <a:endParaRPr sz="240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" sz="2400">
                <a:solidFill>
                  <a:srgbClr val="FFFFFF"/>
                </a:solidFill>
              </a:rPr>
              <a:t>user@mail.me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340" name="Google Shape;340;p35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title"/>
          </p:nvPr>
        </p:nvSpPr>
        <p:spPr>
          <a:xfrm>
            <a:off x="2417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Credits</a:t>
            </a:r>
            <a:endParaRPr/>
          </a:p>
        </p:txBody>
      </p:sp>
      <p:sp>
        <p:nvSpPr>
          <p:cNvPr id="346" name="Google Shape;346;p36"/>
          <p:cNvSpPr txBox="1">
            <a:spLocks noGrp="1"/>
          </p:cNvSpPr>
          <p:nvPr>
            <p:ph type="body" idx="1"/>
          </p:nvPr>
        </p:nvSpPr>
        <p:spPr>
          <a:xfrm>
            <a:off x="2417700" y="1831450"/>
            <a:ext cx="64626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>
              <a:lnSpc>
                <a:spcPct val="115000"/>
              </a:lnSpc>
              <a:buSzPts val="24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47" name="Google Shape;347;p36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>
            <a:spLocks noGrp="1"/>
          </p:cNvSpPr>
          <p:nvPr>
            <p:ph type="title"/>
          </p:nvPr>
        </p:nvSpPr>
        <p:spPr>
          <a:xfrm>
            <a:off x="2417700" y="274650"/>
            <a:ext cx="6462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Presentation design</a:t>
            </a:r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body" idx="1"/>
          </p:nvPr>
        </p:nvSpPr>
        <p:spPr>
          <a:xfrm>
            <a:off x="2417700" y="1600200"/>
            <a:ext cx="6462600" cy="41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400" dirty="0"/>
              <a:t>This presentations uses the following typographies and colors:</a:t>
            </a:r>
            <a:endParaRPr sz="1400" dirty="0"/>
          </a:p>
          <a:p>
            <a:pPr indent="-317500">
              <a:lnSpc>
                <a:spcPct val="115000"/>
              </a:lnSpc>
              <a:buSzPts val="1400"/>
            </a:pPr>
            <a:r>
              <a:rPr lang="en" sz="1400" dirty="0"/>
              <a:t>Titles: </a:t>
            </a:r>
            <a:r>
              <a:rPr lang="en" sz="1400" b="1" dirty="0" err="1"/>
              <a:t>Raleway</a:t>
            </a:r>
            <a:endParaRPr sz="1400" b="1" dirty="0"/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 dirty="0"/>
              <a:t>Body copy: </a:t>
            </a:r>
            <a:r>
              <a:rPr lang="en" sz="1400" b="1" dirty="0" err="1"/>
              <a:t>Lato</a:t>
            </a:r>
            <a:endParaRPr sz="1400" b="1" dirty="0"/>
          </a:p>
          <a:p>
            <a:pPr marL="0" indent="0">
              <a:lnSpc>
                <a:spcPct val="115000"/>
              </a:lnSpc>
              <a:buNone/>
            </a:pPr>
            <a:r>
              <a:rPr lang="en" sz="1400" dirty="0"/>
              <a:t>You can download the fonts on these pages:</a:t>
            </a:r>
            <a:endParaRPr sz="1400" dirty="0"/>
          </a:p>
          <a:p>
            <a:pPr marL="0" indent="0">
              <a:lnSpc>
                <a:spcPct val="115000"/>
              </a:lnSpc>
              <a:buNone/>
            </a:pPr>
            <a:r>
              <a:rPr lang="en" sz="1400" u="sng" dirty="0">
                <a:solidFill>
                  <a:srgbClr val="2185C5"/>
                </a:solidFill>
                <a:hlinkClick r:id="rId3"/>
              </a:rPr>
              <a:t>https://www.fontsquirrel.com/fonts/raleway</a:t>
            </a:r>
            <a:endParaRPr sz="1400" dirty="0">
              <a:solidFill>
                <a:srgbClr val="2185C5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 sz="1400" u="sng" dirty="0">
                <a:solidFill>
                  <a:srgbClr val="2185C5"/>
                </a:solidFill>
                <a:hlinkClick r:id="rId4"/>
              </a:rPr>
              <a:t>https://www.fontsquirrel.com/fonts/lato</a:t>
            </a:r>
            <a:endParaRPr sz="1400" dirty="0">
              <a:solidFill>
                <a:srgbClr val="2185C5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endParaRPr sz="1400" dirty="0"/>
          </a:p>
          <a:p>
            <a:pPr indent="-317500">
              <a:lnSpc>
                <a:spcPct val="115000"/>
              </a:lnSpc>
              <a:buSzPts val="1400"/>
            </a:pPr>
            <a:r>
              <a:rPr lang="en" sz="1400" dirty="0"/>
              <a:t>Dark blue </a:t>
            </a:r>
            <a:r>
              <a:rPr lang="en" sz="1400" b="1" dirty="0">
                <a:solidFill>
                  <a:srgbClr val="2185C5"/>
                </a:solidFill>
              </a:rPr>
              <a:t>#2185c5</a:t>
            </a:r>
            <a:endParaRPr sz="1400" b="1" dirty="0">
              <a:solidFill>
                <a:srgbClr val="2185C5"/>
              </a:solidFill>
            </a:endParaRPr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 dirty="0"/>
              <a:t>Light blue </a:t>
            </a:r>
            <a:r>
              <a:rPr lang="en" sz="1400" b="1" dirty="0">
                <a:solidFill>
                  <a:srgbClr val="7ECEFD"/>
                </a:solidFill>
              </a:rPr>
              <a:t>#7ecefd</a:t>
            </a:r>
            <a:endParaRPr sz="1400" b="1" dirty="0">
              <a:solidFill>
                <a:srgbClr val="7ECEFD"/>
              </a:solidFill>
            </a:endParaRPr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 dirty="0"/>
              <a:t>Yellow </a:t>
            </a:r>
            <a:r>
              <a:rPr lang="en" sz="1400" b="1" dirty="0">
                <a:solidFill>
                  <a:srgbClr val="FF9715"/>
                </a:solidFill>
              </a:rPr>
              <a:t>#ff9715</a:t>
            </a:r>
            <a:endParaRPr sz="1400" b="1" dirty="0">
              <a:solidFill>
                <a:srgbClr val="FF9715"/>
              </a:solidFill>
            </a:endParaRPr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 dirty="0"/>
              <a:t>Magenta </a:t>
            </a:r>
            <a:r>
              <a:rPr lang="en" sz="1400" b="1" dirty="0">
                <a:solidFill>
                  <a:srgbClr val="F20253"/>
                </a:solidFill>
              </a:rPr>
              <a:t>#f20253</a:t>
            </a:r>
            <a:endParaRPr sz="1400" b="1" dirty="0">
              <a:solidFill>
                <a:srgbClr val="F20253"/>
              </a:solidFill>
            </a:endParaRPr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 dirty="0"/>
              <a:t>Dark gray </a:t>
            </a:r>
            <a:r>
              <a:rPr lang="en" sz="1400" b="1" dirty="0"/>
              <a:t>#677480</a:t>
            </a:r>
            <a:endParaRPr sz="1400" b="1" dirty="0"/>
          </a:p>
          <a:p>
            <a:pPr indent="-31750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" sz="1400" dirty="0"/>
              <a:t>Light gray </a:t>
            </a:r>
            <a:r>
              <a:rPr lang="en" sz="1400" b="1" dirty="0">
                <a:solidFill>
                  <a:srgbClr val="97ABBC"/>
                </a:solidFill>
              </a:rPr>
              <a:t>#97abbc</a:t>
            </a:r>
            <a:endParaRPr sz="1400" b="1" dirty="0">
              <a:solidFill>
                <a:srgbClr val="97ABBC"/>
              </a:solidFill>
            </a:endParaRPr>
          </a:p>
        </p:txBody>
      </p:sp>
      <p:sp>
        <p:nvSpPr>
          <p:cNvPr id="354" name="Google Shape;354;p37"/>
          <p:cNvSpPr txBox="1"/>
          <p:nvPr/>
        </p:nvSpPr>
        <p:spPr>
          <a:xfrm>
            <a:off x="1840275" y="6070200"/>
            <a:ext cx="85242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200" i="1">
                <a:solidFill>
                  <a:srgbClr val="2185C5"/>
                </a:solidFill>
                <a:latin typeface="Lato"/>
                <a:ea typeface="Lato"/>
                <a:cs typeface="Lato"/>
                <a:sym typeface="Lat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chemeClr val="dk1"/>
              </a:buClr>
              <a:buSzPts val="1100"/>
            </a:pPr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200" i="1">
              <a:solidFill>
                <a:srgbClr val="2185C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37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2">
            <a:extLst>
              <a:ext uri="{FF2B5EF4-FFF2-40B4-BE49-F238E27FC236}">
                <a16:creationId xmlns:a16="http://schemas.microsoft.com/office/drawing/2014/main" id="{40AAF7EA-2EE9-6D4C-BDDE-61C90EBBE66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07976"/>
            <a:ext cx="4954588" cy="2284413"/>
            <a:chOff x="1200" y="194"/>
            <a:chExt cx="3121" cy="1439"/>
          </a:xfrm>
        </p:grpSpPr>
        <p:sp>
          <p:nvSpPr>
            <p:cNvPr id="2052" name="Freeform 3">
              <a:extLst>
                <a:ext uri="{FF2B5EF4-FFF2-40B4-BE49-F238E27FC236}">
                  <a16:creationId xmlns:a16="http://schemas.microsoft.com/office/drawing/2014/main" id="{D286B471-22CA-1340-B077-1CDFE9918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" y="486"/>
              <a:ext cx="1802" cy="1141"/>
            </a:xfrm>
            <a:custGeom>
              <a:avLst/>
              <a:gdLst>
                <a:gd name="T0" fmla="*/ 22 w 1802"/>
                <a:gd name="T1" fmla="*/ 88 h 1141"/>
                <a:gd name="T2" fmla="*/ 0 w 1802"/>
                <a:gd name="T3" fmla="*/ 119 h 1141"/>
                <a:gd name="T4" fmla="*/ 25 w 1802"/>
                <a:gd name="T5" fmla="*/ 176 h 1141"/>
                <a:gd name="T6" fmla="*/ 45 w 1802"/>
                <a:gd name="T7" fmla="*/ 384 h 1141"/>
                <a:gd name="T8" fmla="*/ 45 w 1802"/>
                <a:gd name="T9" fmla="*/ 537 h 1141"/>
                <a:gd name="T10" fmla="*/ 40 w 1802"/>
                <a:gd name="T11" fmla="*/ 734 h 1141"/>
                <a:gd name="T12" fmla="*/ 22 w 1802"/>
                <a:gd name="T13" fmla="*/ 975 h 1141"/>
                <a:gd name="T14" fmla="*/ 0 w 1802"/>
                <a:gd name="T15" fmla="*/ 1113 h 1141"/>
                <a:gd name="T16" fmla="*/ 412 w 1802"/>
                <a:gd name="T17" fmla="*/ 1133 h 1141"/>
                <a:gd name="T18" fmla="*/ 616 w 1802"/>
                <a:gd name="T19" fmla="*/ 1140 h 1141"/>
                <a:gd name="T20" fmla="*/ 1063 w 1802"/>
                <a:gd name="T21" fmla="*/ 1140 h 1141"/>
                <a:gd name="T22" fmla="*/ 1403 w 1802"/>
                <a:gd name="T23" fmla="*/ 1133 h 1141"/>
                <a:gd name="T24" fmla="*/ 1680 w 1802"/>
                <a:gd name="T25" fmla="*/ 1120 h 1141"/>
                <a:gd name="T26" fmla="*/ 1801 w 1802"/>
                <a:gd name="T27" fmla="*/ 1113 h 1141"/>
                <a:gd name="T28" fmla="*/ 1758 w 1802"/>
                <a:gd name="T29" fmla="*/ 941 h 1141"/>
                <a:gd name="T30" fmla="*/ 1733 w 1802"/>
                <a:gd name="T31" fmla="*/ 759 h 1141"/>
                <a:gd name="T32" fmla="*/ 1718 w 1802"/>
                <a:gd name="T33" fmla="*/ 530 h 1141"/>
                <a:gd name="T34" fmla="*/ 1724 w 1802"/>
                <a:gd name="T35" fmla="*/ 389 h 1141"/>
                <a:gd name="T36" fmla="*/ 1751 w 1802"/>
                <a:gd name="T37" fmla="*/ 276 h 1141"/>
                <a:gd name="T38" fmla="*/ 1769 w 1802"/>
                <a:gd name="T39" fmla="*/ 168 h 1141"/>
                <a:gd name="T40" fmla="*/ 1769 w 1802"/>
                <a:gd name="T41" fmla="*/ 131 h 1141"/>
                <a:gd name="T42" fmla="*/ 1751 w 1802"/>
                <a:gd name="T43" fmla="*/ 116 h 1141"/>
                <a:gd name="T44" fmla="*/ 1421 w 1802"/>
                <a:gd name="T45" fmla="*/ 46 h 1141"/>
                <a:gd name="T46" fmla="*/ 1228 w 1802"/>
                <a:gd name="T47" fmla="*/ 15 h 1141"/>
                <a:gd name="T48" fmla="*/ 1126 w 1802"/>
                <a:gd name="T49" fmla="*/ 3 h 1141"/>
                <a:gd name="T50" fmla="*/ 1023 w 1802"/>
                <a:gd name="T51" fmla="*/ 0 h 1141"/>
                <a:gd name="T52" fmla="*/ 702 w 1802"/>
                <a:gd name="T53" fmla="*/ 3 h 1141"/>
                <a:gd name="T54" fmla="*/ 522 w 1802"/>
                <a:gd name="T55" fmla="*/ 23 h 1141"/>
                <a:gd name="T56" fmla="*/ 328 w 1802"/>
                <a:gd name="T57" fmla="*/ 42 h 1141"/>
                <a:gd name="T58" fmla="*/ 97 w 1802"/>
                <a:gd name="T59" fmla="*/ 77 h 1141"/>
                <a:gd name="T60" fmla="*/ 22 w 1802"/>
                <a:gd name="T61" fmla="*/ 88 h 114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802" h="1141">
                  <a:moveTo>
                    <a:pt x="22" y="88"/>
                  </a:moveTo>
                  <a:lnTo>
                    <a:pt x="0" y="119"/>
                  </a:lnTo>
                  <a:lnTo>
                    <a:pt x="25" y="176"/>
                  </a:lnTo>
                  <a:lnTo>
                    <a:pt x="45" y="384"/>
                  </a:lnTo>
                  <a:lnTo>
                    <a:pt x="45" y="537"/>
                  </a:lnTo>
                  <a:lnTo>
                    <a:pt x="40" y="734"/>
                  </a:lnTo>
                  <a:lnTo>
                    <a:pt x="22" y="975"/>
                  </a:lnTo>
                  <a:lnTo>
                    <a:pt x="0" y="1113"/>
                  </a:lnTo>
                  <a:lnTo>
                    <a:pt x="412" y="1133"/>
                  </a:lnTo>
                  <a:lnTo>
                    <a:pt x="616" y="1140"/>
                  </a:lnTo>
                  <a:lnTo>
                    <a:pt x="1063" y="1140"/>
                  </a:lnTo>
                  <a:lnTo>
                    <a:pt x="1403" y="1133"/>
                  </a:lnTo>
                  <a:lnTo>
                    <a:pt x="1680" y="1120"/>
                  </a:lnTo>
                  <a:lnTo>
                    <a:pt x="1801" y="1113"/>
                  </a:lnTo>
                  <a:lnTo>
                    <a:pt x="1758" y="941"/>
                  </a:lnTo>
                  <a:lnTo>
                    <a:pt x="1733" y="759"/>
                  </a:lnTo>
                  <a:lnTo>
                    <a:pt x="1718" y="530"/>
                  </a:lnTo>
                  <a:lnTo>
                    <a:pt x="1724" y="389"/>
                  </a:lnTo>
                  <a:lnTo>
                    <a:pt x="1751" y="276"/>
                  </a:lnTo>
                  <a:lnTo>
                    <a:pt x="1769" y="168"/>
                  </a:lnTo>
                  <a:lnTo>
                    <a:pt x="1769" y="131"/>
                  </a:lnTo>
                  <a:lnTo>
                    <a:pt x="1751" y="116"/>
                  </a:lnTo>
                  <a:lnTo>
                    <a:pt x="1421" y="46"/>
                  </a:lnTo>
                  <a:lnTo>
                    <a:pt x="1228" y="15"/>
                  </a:lnTo>
                  <a:lnTo>
                    <a:pt x="1126" y="3"/>
                  </a:lnTo>
                  <a:lnTo>
                    <a:pt x="1023" y="0"/>
                  </a:lnTo>
                  <a:lnTo>
                    <a:pt x="702" y="3"/>
                  </a:lnTo>
                  <a:lnTo>
                    <a:pt x="522" y="23"/>
                  </a:lnTo>
                  <a:lnTo>
                    <a:pt x="328" y="42"/>
                  </a:lnTo>
                  <a:lnTo>
                    <a:pt x="97" y="77"/>
                  </a:lnTo>
                  <a:lnTo>
                    <a:pt x="22" y="88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" name="Freeform 4">
              <a:extLst>
                <a:ext uri="{FF2B5EF4-FFF2-40B4-BE49-F238E27FC236}">
                  <a16:creationId xmlns:a16="http://schemas.microsoft.com/office/drawing/2014/main" id="{57431E54-5399-AD41-A476-BDE37AD6D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6" y="598"/>
              <a:ext cx="1797" cy="1032"/>
            </a:xfrm>
            <a:custGeom>
              <a:avLst/>
              <a:gdLst>
                <a:gd name="T0" fmla="*/ 1256 w 1797"/>
                <a:gd name="T1" fmla="*/ 0 h 1032"/>
                <a:gd name="T2" fmla="*/ 1308 w 1797"/>
                <a:gd name="T3" fmla="*/ 4 h 1032"/>
                <a:gd name="T4" fmla="*/ 1338 w 1797"/>
                <a:gd name="T5" fmla="*/ 55 h 1032"/>
                <a:gd name="T6" fmla="*/ 1349 w 1797"/>
                <a:gd name="T7" fmla="*/ 195 h 1032"/>
                <a:gd name="T8" fmla="*/ 1356 w 1797"/>
                <a:gd name="T9" fmla="*/ 397 h 1032"/>
                <a:gd name="T10" fmla="*/ 1344 w 1797"/>
                <a:gd name="T11" fmla="*/ 581 h 1032"/>
                <a:gd name="T12" fmla="*/ 1338 w 1797"/>
                <a:gd name="T13" fmla="*/ 811 h 1032"/>
                <a:gd name="T14" fmla="*/ 1315 w 1797"/>
                <a:gd name="T15" fmla="*/ 943 h 1032"/>
                <a:gd name="T16" fmla="*/ 1308 w 1797"/>
                <a:gd name="T17" fmla="*/ 1008 h 1032"/>
                <a:gd name="T18" fmla="*/ 1796 w 1797"/>
                <a:gd name="T19" fmla="*/ 1031 h 1032"/>
                <a:gd name="T20" fmla="*/ 647 w 1797"/>
                <a:gd name="T21" fmla="*/ 1031 h 1032"/>
                <a:gd name="T22" fmla="*/ 670 w 1797"/>
                <a:gd name="T23" fmla="*/ 984 h 1032"/>
                <a:gd name="T24" fmla="*/ 681 w 1797"/>
                <a:gd name="T25" fmla="*/ 923 h 1032"/>
                <a:gd name="T26" fmla="*/ 495 w 1797"/>
                <a:gd name="T27" fmla="*/ 908 h 1032"/>
                <a:gd name="T28" fmla="*/ 434 w 1797"/>
                <a:gd name="T29" fmla="*/ 864 h 1032"/>
                <a:gd name="T30" fmla="*/ 495 w 1797"/>
                <a:gd name="T31" fmla="*/ 793 h 1032"/>
                <a:gd name="T32" fmla="*/ 499 w 1797"/>
                <a:gd name="T33" fmla="*/ 722 h 1032"/>
                <a:gd name="T34" fmla="*/ 121 w 1797"/>
                <a:gd name="T35" fmla="*/ 674 h 1032"/>
                <a:gd name="T36" fmla="*/ 0 w 1797"/>
                <a:gd name="T37" fmla="*/ 573 h 1032"/>
                <a:gd name="T38" fmla="*/ 0 w 1797"/>
                <a:gd name="T39" fmla="*/ 516 h 1032"/>
                <a:gd name="T40" fmla="*/ 49 w 1797"/>
                <a:gd name="T41" fmla="*/ 491 h 1032"/>
                <a:gd name="T42" fmla="*/ 29 w 1797"/>
                <a:gd name="T43" fmla="*/ 473 h 1032"/>
                <a:gd name="T44" fmla="*/ 128 w 1797"/>
                <a:gd name="T45" fmla="*/ 375 h 1032"/>
                <a:gd name="T46" fmla="*/ 72 w 1797"/>
                <a:gd name="T47" fmla="*/ 277 h 1032"/>
                <a:gd name="T48" fmla="*/ 113 w 1797"/>
                <a:gd name="T49" fmla="*/ 205 h 1032"/>
                <a:gd name="T50" fmla="*/ 168 w 1797"/>
                <a:gd name="T51" fmla="*/ 192 h 1032"/>
                <a:gd name="T52" fmla="*/ 193 w 1797"/>
                <a:gd name="T53" fmla="*/ 156 h 1032"/>
                <a:gd name="T54" fmla="*/ 308 w 1797"/>
                <a:gd name="T55" fmla="*/ 138 h 1032"/>
                <a:gd name="T56" fmla="*/ 488 w 1797"/>
                <a:gd name="T57" fmla="*/ 68 h 1032"/>
                <a:gd name="T58" fmla="*/ 712 w 1797"/>
                <a:gd name="T59" fmla="*/ 30 h 1032"/>
                <a:gd name="T60" fmla="*/ 1256 w 1797"/>
                <a:gd name="T61" fmla="*/ 0 h 103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797" h="1032">
                  <a:moveTo>
                    <a:pt x="1256" y="0"/>
                  </a:moveTo>
                  <a:lnTo>
                    <a:pt x="1308" y="4"/>
                  </a:lnTo>
                  <a:lnTo>
                    <a:pt x="1338" y="55"/>
                  </a:lnTo>
                  <a:lnTo>
                    <a:pt x="1349" y="195"/>
                  </a:lnTo>
                  <a:lnTo>
                    <a:pt x="1356" y="397"/>
                  </a:lnTo>
                  <a:lnTo>
                    <a:pt x="1344" y="581"/>
                  </a:lnTo>
                  <a:lnTo>
                    <a:pt x="1338" y="811"/>
                  </a:lnTo>
                  <a:lnTo>
                    <a:pt x="1315" y="943"/>
                  </a:lnTo>
                  <a:lnTo>
                    <a:pt x="1308" y="1008"/>
                  </a:lnTo>
                  <a:lnTo>
                    <a:pt x="1796" y="1031"/>
                  </a:lnTo>
                  <a:lnTo>
                    <a:pt x="647" y="1031"/>
                  </a:lnTo>
                  <a:lnTo>
                    <a:pt x="670" y="984"/>
                  </a:lnTo>
                  <a:lnTo>
                    <a:pt x="681" y="923"/>
                  </a:lnTo>
                  <a:lnTo>
                    <a:pt x="495" y="908"/>
                  </a:lnTo>
                  <a:lnTo>
                    <a:pt x="434" y="864"/>
                  </a:lnTo>
                  <a:lnTo>
                    <a:pt x="495" y="793"/>
                  </a:lnTo>
                  <a:lnTo>
                    <a:pt x="499" y="722"/>
                  </a:lnTo>
                  <a:lnTo>
                    <a:pt x="121" y="674"/>
                  </a:lnTo>
                  <a:lnTo>
                    <a:pt x="0" y="573"/>
                  </a:lnTo>
                  <a:lnTo>
                    <a:pt x="0" y="516"/>
                  </a:lnTo>
                  <a:lnTo>
                    <a:pt x="49" y="491"/>
                  </a:lnTo>
                  <a:lnTo>
                    <a:pt x="29" y="473"/>
                  </a:lnTo>
                  <a:lnTo>
                    <a:pt x="128" y="375"/>
                  </a:lnTo>
                  <a:lnTo>
                    <a:pt x="72" y="277"/>
                  </a:lnTo>
                  <a:lnTo>
                    <a:pt x="113" y="205"/>
                  </a:lnTo>
                  <a:lnTo>
                    <a:pt x="168" y="192"/>
                  </a:lnTo>
                  <a:lnTo>
                    <a:pt x="193" y="156"/>
                  </a:lnTo>
                  <a:lnTo>
                    <a:pt x="308" y="138"/>
                  </a:lnTo>
                  <a:lnTo>
                    <a:pt x="488" y="68"/>
                  </a:lnTo>
                  <a:lnTo>
                    <a:pt x="712" y="30"/>
                  </a:lnTo>
                  <a:lnTo>
                    <a:pt x="1256" y="0"/>
                  </a:lnTo>
                </a:path>
              </a:pathLst>
            </a:custGeom>
            <a:solidFill>
              <a:srgbClr val="4C4C4C"/>
            </a:solidFill>
            <a:ln w="12700" cap="rnd" cmpd="sng">
              <a:solidFill>
                <a:srgbClr val="4C4C4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" name="Freeform 5">
              <a:extLst>
                <a:ext uri="{FF2B5EF4-FFF2-40B4-BE49-F238E27FC236}">
                  <a16:creationId xmlns:a16="http://schemas.microsoft.com/office/drawing/2014/main" id="{8B57246F-CFB4-EB47-A886-0B8B2AC5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3" y="665"/>
              <a:ext cx="607" cy="364"/>
            </a:xfrm>
            <a:custGeom>
              <a:avLst/>
              <a:gdLst>
                <a:gd name="T0" fmla="*/ 523 w 607"/>
                <a:gd name="T1" fmla="*/ 0 h 364"/>
                <a:gd name="T2" fmla="*/ 563 w 607"/>
                <a:gd name="T3" fmla="*/ 32 h 364"/>
                <a:gd name="T4" fmla="*/ 599 w 607"/>
                <a:gd name="T5" fmla="*/ 87 h 364"/>
                <a:gd name="T6" fmla="*/ 606 w 607"/>
                <a:gd name="T7" fmla="*/ 243 h 364"/>
                <a:gd name="T8" fmla="*/ 577 w 607"/>
                <a:gd name="T9" fmla="*/ 281 h 364"/>
                <a:gd name="T10" fmla="*/ 478 w 607"/>
                <a:gd name="T11" fmla="*/ 363 h 364"/>
                <a:gd name="T12" fmla="*/ 310 w 607"/>
                <a:gd name="T13" fmla="*/ 320 h 364"/>
                <a:gd name="T14" fmla="*/ 195 w 607"/>
                <a:gd name="T15" fmla="*/ 271 h 364"/>
                <a:gd name="T16" fmla="*/ 105 w 607"/>
                <a:gd name="T17" fmla="*/ 197 h 364"/>
                <a:gd name="T18" fmla="*/ 52 w 607"/>
                <a:gd name="T19" fmla="*/ 146 h 364"/>
                <a:gd name="T20" fmla="*/ 11 w 607"/>
                <a:gd name="T21" fmla="*/ 77 h 364"/>
                <a:gd name="T22" fmla="*/ 0 w 607"/>
                <a:gd name="T23" fmla="*/ 37 h 364"/>
                <a:gd name="T24" fmla="*/ 523 w 607"/>
                <a:gd name="T25" fmla="*/ 0 h 3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07" h="364">
                  <a:moveTo>
                    <a:pt x="523" y="0"/>
                  </a:moveTo>
                  <a:lnTo>
                    <a:pt x="563" y="32"/>
                  </a:lnTo>
                  <a:lnTo>
                    <a:pt x="599" y="87"/>
                  </a:lnTo>
                  <a:lnTo>
                    <a:pt x="606" y="243"/>
                  </a:lnTo>
                  <a:lnTo>
                    <a:pt x="577" y="281"/>
                  </a:lnTo>
                  <a:lnTo>
                    <a:pt x="478" y="363"/>
                  </a:lnTo>
                  <a:lnTo>
                    <a:pt x="310" y="320"/>
                  </a:lnTo>
                  <a:lnTo>
                    <a:pt x="195" y="271"/>
                  </a:lnTo>
                  <a:lnTo>
                    <a:pt x="105" y="197"/>
                  </a:lnTo>
                  <a:lnTo>
                    <a:pt x="52" y="146"/>
                  </a:lnTo>
                  <a:lnTo>
                    <a:pt x="11" y="77"/>
                  </a:lnTo>
                  <a:lnTo>
                    <a:pt x="0" y="37"/>
                  </a:lnTo>
                  <a:lnTo>
                    <a:pt x="523" y="0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" name="Freeform 6">
              <a:extLst>
                <a:ext uri="{FF2B5EF4-FFF2-40B4-BE49-F238E27FC236}">
                  <a16:creationId xmlns:a16="http://schemas.microsoft.com/office/drawing/2014/main" id="{E0AC503C-8B95-EB42-A4DD-3BBF836E6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" y="750"/>
              <a:ext cx="303" cy="284"/>
            </a:xfrm>
            <a:custGeom>
              <a:avLst/>
              <a:gdLst>
                <a:gd name="T0" fmla="*/ 0 w 303"/>
                <a:gd name="T1" fmla="*/ 16 h 284"/>
                <a:gd name="T2" fmla="*/ 67 w 303"/>
                <a:gd name="T3" fmla="*/ 0 h 284"/>
                <a:gd name="T4" fmla="*/ 153 w 303"/>
                <a:gd name="T5" fmla="*/ 5 h 284"/>
                <a:gd name="T6" fmla="*/ 144 w 303"/>
                <a:gd name="T7" fmla="*/ 81 h 284"/>
                <a:gd name="T8" fmla="*/ 302 w 303"/>
                <a:gd name="T9" fmla="*/ 233 h 284"/>
                <a:gd name="T10" fmla="*/ 230 w 303"/>
                <a:gd name="T11" fmla="*/ 283 h 284"/>
                <a:gd name="T12" fmla="*/ 124 w 303"/>
                <a:gd name="T13" fmla="*/ 238 h 284"/>
                <a:gd name="T14" fmla="*/ 108 w 303"/>
                <a:gd name="T15" fmla="*/ 80 h 284"/>
                <a:gd name="T16" fmla="*/ 83 w 303"/>
                <a:gd name="T17" fmla="*/ 80 h 284"/>
                <a:gd name="T18" fmla="*/ 16 w 303"/>
                <a:gd name="T19" fmla="*/ 30 h 284"/>
                <a:gd name="T20" fmla="*/ 0 w 303"/>
                <a:gd name="T21" fmla="*/ 16 h 2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3" h="284">
                  <a:moveTo>
                    <a:pt x="0" y="16"/>
                  </a:moveTo>
                  <a:lnTo>
                    <a:pt x="67" y="0"/>
                  </a:lnTo>
                  <a:lnTo>
                    <a:pt x="153" y="5"/>
                  </a:lnTo>
                  <a:lnTo>
                    <a:pt x="144" y="81"/>
                  </a:lnTo>
                  <a:lnTo>
                    <a:pt x="302" y="233"/>
                  </a:lnTo>
                  <a:lnTo>
                    <a:pt x="230" y="283"/>
                  </a:lnTo>
                  <a:lnTo>
                    <a:pt x="124" y="238"/>
                  </a:lnTo>
                  <a:lnTo>
                    <a:pt x="108" y="80"/>
                  </a:lnTo>
                  <a:lnTo>
                    <a:pt x="83" y="80"/>
                  </a:lnTo>
                  <a:lnTo>
                    <a:pt x="16" y="30"/>
                  </a:lnTo>
                  <a:lnTo>
                    <a:pt x="0" y="16"/>
                  </a:lnTo>
                </a:path>
              </a:pathLst>
            </a:custGeom>
            <a:solidFill>
              <a:srgbClr val="FFFF00"/>
            </a:solidFill>
            <a:ln w="12700" cap="rnd" cmpd="sng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" name="Freeform 7">
              <a:extLst>
                <a:ext uri="{FF2B5EF4-FFF2-40B4-BE49-F238E27FC236}">
                  <a16:creationId xmlns:a16="http://schemas.microsoft.com/office/drawing/2014/main" id="{EDDC87C9-94F3-FE4D-B923-D0A2BD36D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" y="962"/>
              <a:ext cx="700" cy="344"/>
            </a:xfrm>
            <a:custGeom>
              <a:avLst/>
              <a:gdLst>
                <a:gd name="T0" fmla="*/ 213 w 700"/>
                <a:gd name="T1" fmla="*/ 0 h 344"/>
                <a:gd name="T2" fmla="*/ 247 w 700"/>
                <a:gd name="T3" fmla="*/ 0 h 344"/>
                <a:gd name="T4" fmla="*/ 304 w 700"/>
                <a:gd name="T5" fmla="*/ 26 h 344"/>
                <a:gd name="T6" fmla="*/ 315 w 700"/>
                <a:gd name="T7" fmla="*/ 68 h 344"/>
                <a:gd name="T8" fmla="*/ 286 w 700"/>
                <a:gd name="T9" fmla="*/ 113 h 344"/>
                <a:gd name="T10" fmla="*/ 286 w 700"/>
                <a:gd name="T11" fmla="*/ 130 h 344"/>
                <a:gd name="T12" fmla="*/ 315 w 700"/>
                <a:gd name="T13" fmla="*/ 139 h 344"/>
                <a:gd name="T14" fmla="*/ 636 w 700"/>
                <a:gd name="T15" fmla="*/ 130 h 344"/>
                <a:gd name="T16" fmla="*/ 699 w 700"/>
                <a:gd name="T17" fmla="*/ 144 h 344"/>
                <a:gd name="T18" fmla="*/ 699 w 700"/>
                <a:gd name="T19" fmla="*/ 180 h 344"/>
                <a:gd name="T20" fmla="*/ 670 w 700"/>
                <a:gd name="T21" fmla="*/ 193 h 344"/>
                <a:gd name="T22" fmla="*/ 490 w 700"/>
                <a:gd name="T23" fmla="*/ 196 h 344"/>
                <a:gd name="T24" fmla="*/ 382 w 700"/>
                <a:gd name="T25" fmla="*/ 211 h 344"/>
                <a:gd name="T26" fmla="*/ 359 w 700"/>
                <a:gd name="T27" fmla="*/ 300 h 344"/>
                <a:gd name="T28" fmla="*/ 312 w 700"/>
                <a:gd name="T29" fmla="*/ 318 h 344"/>
                <a:gd name="T30" fmla="*/ 301 w 700"/>
                <a:gd name="T31" fmla="*/ 334 h 344"/>
                <a:gd name="T32" fmla="*/ 256 w 700"/>
                <a:gd name="T33" fmla="*/ 343 h 344"/>
                <a:gd name="T34" fmla="*/ 139 w 700"/>
                <a:gd name="T35" fmla="*/ 343 h 344"/>
                <a:gd name="T36" fmla="*/ 20 w 700"/>
                <a:gd name="T37" fmla="*/ 327 h 344"/>
                <a:gd name="T38" fmla="*/ 0 w 700"/>
                <a:gd name="T39" fmla="*/ 276 h 344"/>
                <a:gd name="T40" fmla="*/ 16 w 700"/>
                <a:gd name="T41" fmla="*/ 213 h 344"/>
                <a:gd name="T42" fmla="*/ 68 w 700"/>
                <a:gd name="T43" fmla="*/ 153 h 344"/>
                <a:gd name="T44" fmla="*/ 121 w 700"/>
                <a:gd name="T45" fmla="*/ 114 h 344"/>
                <a:gd name="T46" fmla="*/ 198 w 700"/>
                <a:gd name="T47" fmla="*/ 79 h 344"/>
                <a:gd name="T48" fmla="*/ 213 w 700"/>
                <a:gd name="T49" fmla="*/ 0 h 34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700" h="344">
                  <a:moveTo>
                    <a:pt x="213" y="0"/>
                  </a:moveTo>
                  <a:lnTo>
                    <a:pt x="247" y="0"/>
                  </a:lnTo>
                  <a:lnTo>
                    <a:pt x="304" y="26"/>
                  </a:lnTo>
                  <a:lnTo>
                    <a:pt x="315" y="68"/>
                  </a:lnTo>
                  <a:lnTo>
                    <a:pt x="286" y="113"/>
                  </a:lnTo>
                  <a:lnTo>
                    <a:pt x="286" y="130"/>
                  </a:lnTo>
                  <a:lnTo>
                    <a:pt x="315" y="139"/>
                  </a:lnTo>
                  <a:lnTo>
                    <a:pt x="636" y="130"/>
                  </a:lnTo>
                  <a:lnTo>
                    <a:pt x="699" y="144"/>
                  </a:lnTo>
                  <a:lnTo>
                    <a:pt x="699" y="180"/>
                  </a:lnTo>
                  <a:lnTo>
                    <a:pt x="670" y="193"/>
                  </a:lnTo>
                  <a:lnTo>
                    <a:pt x="490" y="196"/>
                  </a:lnTo>
                  <a:lnTo>
                    <a:pt x="382" y="211"/>
                  </a:lnTo>
                  <a:lnTo>
                    <a:pt x="359" y="300"/>
                  </a:lnTo>
                  <a:lnTo>
                    <a:pt x="312" y="318"/>
                  </a:lnTo>
                  <a:lnTo>
                    <a:pt x="301" y="334"/>
                  </a:lnTo>
                  <a:lnTo>
                    <a:pt x="256" y="343"/>
                  </a:lnTo>
                  <a:lnTo>
                    <a:pt x="139" y="343"/>
                  </a:lnTo>
                  <a:lnTo>
                    <a:pt x="20" y="327"/>
                  </a:lnTo>
                  <a:lnTo>
                    <a:pt x="0" y="276"/>
                  </a:lnTo>
                  <a:lnTo>
                    <a:pt x="16" y="213"/>
                  </a:lnTo>
                  <a:lnTo>
                    <a:pt x="68" y="153"/>
                  </a:lnTo>
                  <a:lnTo>
                    <a:pt x="121" y="114"/>
                  </a:lnTo>
                  <a:lnTo>
                    <a:pt x="198" y="79"/>
                  </a:lnTo>
                  <a:lnTo>
                    <a:pt x="213" y="0"/>
                  </a:lnTo>
                </a:path>
              </a:pathLst>
            </a:custGeom>
            <a:solidFill>
              <a:srgbClr val="FFC17F"/>
            </a:solidFill>
            <a:ln w="12700" cap="rnd" cmpd="sng">
              <a:solidFill>
                <a:srgbClr val="FFC1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" name="Freeform 8">
              <a:extLst>
                <a:ext uri="{FF2B5EF4-FFF2-40B4-BE49-F238E27FC236}">
                  <a16:creationId xmlns:a16="http://schemas.microsoft.com/office/drawing/2014/main" id="{8B4F3FC6-680A-CA4A-A416-F836B702A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" y="446"/>
              <a:ext cx="520" cy="151"/>
            </a:xfrm>
            <a:custGeom>
              <a:avLst/>
              <a:gdLst>
                <a:gd name="T0" fmla="*/ 16 w 520"/>
                <a:gd name="T1" fmla="*/ 57 h 151"/>
                <a:gd name="T2" fmla="*/ 101 w 520"/>
                <a:gd name="T3" fmla="*/ 47 h 151"/>
                <a:gd name="T4" fmla="*/ 193 w 520"/>
                <a:gd name="T5" fmla="*/ 43 h 151"/>
                <a:gd name="T6" fmla="*/ 187 w 520"/>
                <a:gd name="T7" fmla="*/ 66 h 151"/>
                <a:gd name="T8" fmla="*/ 171 w 520"/>
                <a:gd name="T9" fmla="*/ 113 h 151"/>
                <a:gd name="T10" fmla="*/ 200 w 520"/>
                <a:gd name="T11" fmla="*/ 141 h 151"/>
                <a:gd name="T12" fmla="*/ 252 w 520"/>
                <a:gd name="T13" fmla="*/ 150 h 151"/>
                <a:gd name="T14" fmla="*/ 317 w 520"/>
                <a:gd name="T15" fmla="*/ 133 h 151"/>
                <a:gd name="T16" fmla="*/ 342 w 520"/>
                <a:gd name="T17" fmla="*/ 120 h 151"/>
                <a:gd name="T18" fmla="*/ 405 w 520"/>
                <a:gd name="T19" fmla="*/ 124 h 151"/>
                <a:gd name="T20" fmla="*/ 434 w 520"/>
                <a:gd name="T21" fmla="*/ 115 h 151"/>
                <a:gd name="T22" fmla="*/ 452 w 520"/>
                <a:gd name="T23" fmla="*/ 93 h 151"/>
                <a:gd name="T24" fmla="*/ 463 w 520"/>
                <a:gd name="T25" fmla="*/ 86 h 151"/>
                <a:gd name="T26" fmla="*/ 519 w 520"/>
                <a:gd name="T27" fmla="*/ 61 h 151"/>
                <a:gd name="T28" fmla="*/ 478 w 520"/>
                <a:gd name="T29" fmla="*/ 12 h 151"/>
                <a:gd name="T30" fmla="*/ 335 w 520"/>
                <a:gd name="T31" fmla="*/ 0 h 151"/>
                <a:gd name="T32" fmla="*/ 269 w 520"/>
                <a:gd name="T33" fmla="*/ 7 h 151"/>
                <a:gd name="T34" fmla="*/ 245 w 520"/>
                <a:gd name="T35" fmla="*/ 0 h 151"/>
                <a:gd name="T36" fmla="*/ 175 w 520"/>
                <a:gd name="T37" fmla="*/ 7 h 151"/>
                <a:gd name="T38" fmla="*/ 139 w 520"/>
                <a:gd name="T39" fmla="*/ 26 h 151"/>
                <a:gd name="T40" fmla="*/ 88 w 520"/>
                <a:gd name="T41" fmla="*/ 7 h 151"/>
                <a:gd name="T42" fmla="*/ 25 w 520"/>
                <a:gd name="T43" fmla="*/ 6 h 151"/>
                <a:gd name="T44" fmla="*/ 0 w 520"/>
                <a:gd name="T45" fmla="*/ 13 h 151"/>
                <a:gd name="T46" fmla="*/ 16 w 520"/>
                <a:gd name="T47" fmla="*/ 57 h 15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20" h="151">
                  <a:moveTo>
                    <a:pt x="16" y="57"/>
                  </a:moveTo>
                  <a:lnTo>
                    <a:pt x="101" y="47"/>
                  </a:lnTo>
                  <a:lnTo>
                    <a:pt x="193" y="43"/>
                  </a:lnTo>
                  <a:lnTo>
                    <a:pt x="187" y="66"/>
                  </a:lnTo>
                  <a:lnTo>
                    <a:pt x="171" y="113"/>
                  </a:lnTo>
                  <a:lnTo>
                    <a:pt x="200" y="141"/>
                  </a:lnTo>
                  <a:lnTo>
                    <a:pt x="252" y="150"/>
                  </a:lnTo>
                  <a:lnTo>
                    <a:pt x="317" y="133"/>
                  </a:lnTo>
                  <a:lnTo>
                    <a:pt x="342" y="120"/>
                  </a:lnTo>
                  <a:lnTo>
                    <a:pt x="405" y="124"/>
                  </a:lnTo>
                  <a:lnTo>
                    <a:pt x="434" y="115"/>
                  </a:lnTo>
                  <a:lnTo>
                    <a:pt x="452" y="93"/>
                  </a:lnTo>
                  <a:lnTo>
                    <a:pt x="463" y="86"/>
                  </a:lnTo>
                  <a:lnTo>
                    <a:pt x="519" y="61"/>
                  </a:lnTo>
                  <a:lnTo>
                    <a:pt x="478" y="12"/>
                  </a:lnTo>
                  <a:lnTo>
                    <a:pt x="335" y="0"/>
                  </a:lnTo>
                  <a:lnTo>
                    <a:pt x="269" y="7"/>
                  </a:lnTo>
                  <a:lnTo>
                    <a:pt x="245" y="0"/>
                  </a:lnTo>
                  <a:lnTo>
                    <a:pt x="175" y="7"/>
                  </a:lnTo>
                  <a:lnTo>
                    <a:pt x="139" y="26"/>
                  </a:lnTo>
                  <a:lnTo>
                    <a:pt x="88" y="7"/>
                  </a:lnTo>
                  <a:lnTo>
                    <a:pt x="25" y="6"/>
                  </a:lnTo>
                  <a:lnTo>
                    <a:pt x="0" y="13"/>
                  </a:lnTo>
                  <a:lnTo>
                    <a:pt x="16" y="57"/>
                  </a:lnTo>
                </a:path>
              </a:pathLst>
            </a:custGeom>
            <a:solidFill>
              <a:srgbClr val="FFC17F"/>
            </a:solidFill>
            <a:ln w="12700" cap="rnd" cmpd="sng">
              <a:solidFill>
                <a:srgbClr val="FFC1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Freeform 9">
              <a:extLst>
                <a:ext uri="{FF2B5EF4-FFF2-40B4-BE49-F238E27FC236}">
                  <a16:creationId xmlns:a16="http://schemas.microsoft.com/office/drawing/2014/main" id="{DEA5AEFB-B0D7-7B4A-8990-D4B1ECD9F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" y="249"/>
              <a:ext cx="856" cy="508"/>
            </a:xfrm>
            <a:custGeom>
              <a:avLst/>
              <a:gdLst>
                <a:gd name="T0" fmla="*/ 7 w 856"/>
                <a:gd name="T1" fmla="*/ 183 h 508"/>
                <a:gd name="T2" fmla="*/ 49 w 856"/>
                <a:gd name="T3" fmla="*/ 167 h 508"/>
                <a:gd name="T4" fmla="*/ 95 w 856"/>
                <a:gd name="T5" fmla="*/ 52 h 508"/>
                <a:gd name="T6" fmla="*/ 128 w 856"/>
                <a:gd name="T7" fmla="*/ 32 h 508"/>
                <a:gd name="T8" fmla="*/ 583 w 856"/>
                <a:gd name="T9" fmla="*/ 0 h 508"/>
                <a:gd name="T10" fmla="*/ 722 w 856"/>
                <a:gd name="T11" fmla="*/ 127 h 508"/>
                <a:gd name="T12" fmla="*/ 733 w 856"/>
                <a:gd name="T13" fmla="*/ 159 h 508"/>
                <a:gd name="T14" fmla="*/ 810 w 856"/>
                <a:gd name="T15" fmla="*/ 162 h 508"/>
                <a:gd name="T16" fmla="*/ 850 w 856"/>
                <a:gd name="T17" fmla="*/ 187 h 508"/>
                <a:gd name="T18" fmla="*/ 855 w 856"/>
                <a:gd name="T19" fmla="*/ 223 h 508"/>
                <a:gd name="T20" fmla="*/ 774 w 856"/>
                <a:gd name="T21" fmla="*/ 264 h 508"/>
                <a:gd name="T22" fmla="*/ 778 w 856"/>
                <a:gd name="T23" fmla="*/ 384 h 508"/>
                <a:gd name="T24" fmla="*/ 736 w 856"/>
                <a:gd name="T25" fmla="*/ 446 h 508"/>
                <a:gd name="T26" fmla="*/ 626 w 856"/>
                <a:gd name="T27" fmla="*/ 480 h 508"/>
                <a:gd name="T28" fmla="*/ 592 w 856"/>
                <a:gd name="T29" fmla="*/ 499 h 508"/>
                <a:gd name="T30" fmla="*/ 520 w 856"/>
                <a:gd name="T31" fmla="*/ 507 h 508"/>
                <a:gd name="T32" fmla="*/ 499 w 856"/>
                <a:gd name="T33" fmla="*/ 499 h 508"/>
                <a:gd name="T34" fmla="*/ 473 w 856"/>
                <a:gd name="T35" fmla="*/ 507 h 508"/>
                <a:gd name="T36" fmla="*/ 412 w 856"/>
                <a:gd name="T37" fmla="*/ 493 h 508"/>
                <a:gd name="T38" fmla="*/ 376 w 856"/>
                <a:gd name="T39" fmla="*/ 480 h 508"/>
                <a:gd name="T40" fmla="*/ 320 w 856"/>
                <a:gd name="T41" fmla="*/ 474 h 508"/>
                <a:gd name="T42" fmla="*/ 243 w 856"/>
                <a:gd name="T43" fmla="*/ 447 h 508"/>
                <a:gd name="T44" fmla="*/ 207 w 856"/>
                <a:gd name="T45" fmla="*/ 426 h 508"/>
                <a:gd name="T46" fmla="*/ 175 w 856"/>
                <a:gd name="T47" fmla="*/ 370 h 508"/>
                <a:gd name="T48" fmla="*/ 144 w 856"/>
                <a:gd name="T49" fmla="*/ 266 h 508"/>
                <a:gd name="T50" fmla="*/ 86 w 856"/>
                <a:gd name="T51" fmla="*/ 276 h 508"/>
                <a:gd name="T52" fmla="*/ 43 w 856"/>
                <a:gd name="T53" fmla="*/ 264 h 508"/>
                <a:gd name="T54" fmla="*/ 0 w 856"/>
                <a:gd name="T55" fmla="*/ 210 h 508"/>
                <a:gd name="T56" fmla="*/ 7 w 856"/>
                <a:gd name="T57" fmla="*/ 183 h 50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856" h="508">
                  <a:moveTo>
                    <a:pt x="7" y="183"/>
                  </a:moveTo>
                  <a:lnTo>
                    <a:pt x="49" y="167"/>
                  </a:lnTo>
                  <a:lnTo>
                    <a:pt x="95" y="52"/>
                  </a:lnTo>
                  <a:lnTo>
                    <a:pt x="128" y="32"/>
                  </a:lnTo>
                  <a:lnTo>
                    <a:pt x="583" y="0"/>
                  </a:lnTo>
                  <a:lnTo>
                    <a:pt x="722" y="127"/>
                  </a:lnTo>
                  <a:lnTo>
                    <a:pt x="733" y="159"/>
                  </a:lnTo>
                  <a:lnTo>
                    <a:pt x="810" y="162"/>
                  </a:lnTo>
                  <a:lnTo>
                    <a:pt x="850" y="187"/>
                  </a:lnTo>
                  <a:lnTo>
                    <a:pt x="855" y="223"/>
                  </a:lnTo>
                  <a:lnTo>
                    <a:pt x="774" y="264"/>
                  </a:lnTo>
                  <a:lnTo>
                    <a:pt x="778" y="384"/>
                  </a:lnTo>
                  <a:lnTo>
                    <a:pt x="736" y="446"/>
                  </a:lnTo>
                  <a:lnTo>
                    <a:pt x="626" y="480"/>
                  </a:lnTo>
                  <a:lnTo>
                    <a:pt x="592" y="499"/>
                  </a:lnTo>
                  <a:lnTo>
                    <a:pt x="520" y="507"/>
                  </a:lnTo>
                  <a:lnTo>
                    <a:pt x="499" y="499"/>
                  </a:lnTo>
                  <a:lnTo>
                    <a:pt x="473" y="507"/>
                  </a:lnTo>
                  <a:lnTo>
                    <a:pt x="412" y="493"/>
                  </a:lnTo>
                  <a:lnTo>
                    <a:pt x="376" y="480"/>
                  </a:lnTo>
                  <a:lnTo>
                    <a:pt x="320" y="474"/>
                  </a:lnTo>
                  <a:lnTo>
                    <a:pt x="243" y="447"/>
                  </a:lnTo>
                  <a:lnTo>
                    <a:pt x="207" y="426"/>
                  </a:lnTo>
                  <a:lnTo>
                    <a:pt x="175" y="370"/>
                  </a:lnTo>
                  <a:lnTo>
                    <a:pt x="144" y="266"/>
                  </a:lnTo>
                  <a:lnTo>
                    <a:pt x="86" y="276"/>
                  </a:lnTo>
                  <a:lnTo>
                    <a:pt x="43" y="264"/>
                  </a:lnTo>
                  <a:lnTo>
                    <a:pt x="0" y="210"/>
                  </a:lnTo>
                  <a:lnTo>
                    <a:pt x="7" y="183"/>
                  </a:lnTo>
                </a:path>
              </a:pathLst>
            </a:custGeom>
            <a:solidFill>
              <a:srgbClr val="FFC17F"/>
            </a:solidFill>
            <a:ln w="12700" cap="rnd" cmpd="sng">
              <a:solidFill>
                <a:srgbClr val="FFC17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Freeform 10">
              <a:extLst>
                <a:ext uri="{FF2B5EF4-FFF2-40B4-BE49-F238E27FC236}">
                  <a16:creationId xmlns:a16="http://schemas.microsoft.com/office/drawing/2014/main" id="{C9058309-F289-9B45-9AA3-1968C6921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1" y="255"/>
              <a:ext cx="156" cy="122"/>
            </a:xfrm>
            <a:custGeom>
              <a:avLst/>
              <a:gdLst>
                <a:gd name="T0" fmla="*/ 7 w 156"/>
                <a:gd name="T1" fmla="*/ 0 h 122"/>
                <a:gd name="T2" fmla="*/ 0 w 156"/>
                <a:gd name="T3" fmla="*/ 43 h 122"/>
                <a:gd name="T4" fmla="*/ 16 w 156"/>
                <a:gd name="T5" fmla="*/ 78 h 122"/>
                <a:gd name="T6" fmla="*/ 155 w 156"/>
                <a:gd name="T7" fmla="*/ 121 h 122"/>
                <a:gd name="T8" fmla="*/ 133 w 156"/>
                <a:gd name="T9" fmla="*/ 49 h 122"/>
                <a:gd name="T10" fmla="*/ 96 w 156"/>
                <a:gd name="T11" fmla="*/ 20 h 122"/>
                <a:gd name="T12" fmla="*/ 7 w 156"/>
                <a:gd name="T13" fmla="*/ 0 h 1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6" h="122">
                  <a:moveTo>
                    <a:pt x="7" y="0"/>
                  </a:moveTo>
                  <a:lnTo>
                    <a:pt x="0" y="43"/>
                  </a:lnTo>
                  <a:lnTo>
                    <a:pt x="16" y="78"/>
                  </a:lnTo>
                  <a:lnTo>
                    <a:pt x="155" y="121"/>
                  </a:lnTo>
                  <a:lnTo>
                    <a:pt x="133" y="49"/>
                  </a:lnTo>
                  <a:lnTo>
                    <a:pt x="96" y="20"/>
                  </a:lnTo>
                  <a:lnTo>
                    <a:pt x="7" y="0"/>
                  </a:lnTo>
                </a:path>
              </a:pathLst>
            </a:custGeom>
            <a:solidFill>
              <a:srgbClr val="601E00"/>
            </a:solidFill>
            <a:ln w="12700" cap="rnd" cmpd="sng">
              <a:solidFill>
                <a:srgbClr val="601E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Freeform 11">
              <a:extLst>
                <a:ext uri="{FF2B5EF4-FFF2-40B4-BE49-F238E27FC236}">
                  <a16:creationId xmlns:a16="http://schemas.microsoft.com/office/drawing/2014/main" id="{D2E15DF5-532B-0F45-BF7D-34B835F79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199"/>
              <a:ext cx="454" cy="80"/>
            </a:xfrm>
            <a:custGeom>
              <a:avLst/>
              <a:gdLst>
                <a:gd name="T0" fmla="*/ 0 w 454"/>
                <a:gd name="T1" fmla="*/ 79 h 80"/>
                <a:gd name="T2" fmla="*/ 70 w 454"/>
                <a:gd name="T3" fmla="*/ 13 h 80"/>
                <a:gd name="T4" fmla="*/ 146 w 454"/>
                <a:gd name="T5" fmla="*/ 0 h 80"/>
                <a:gd name="T6" fmla="*/ 325 w 454"/>
                <a:gd name="T7" fmla="*/ 0 h 80"/>
                <a:gd name="T8" fmla="*/ 408 w 454"/>
                <a:gd name="T9" fmla="*/ 10 h 80"/>
                <a:gd name="T10" fmla="*/ 453 w 454"/>
                <a:gd name="T11" fmla="*/ 35 h 80"/>
                <a:gd name="T12" fmla="*/ 101 w 454"/>
                <a:gd name="T13" fmla="*/ 79 h 80"/>
                <a:gd name="T14" fmla="*/ 0 w 454"/>
                <a:gd name="T15" fmla="*/ 79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54" h="80">
                  <a:moveTo>
                    <a:pt x="0" y="79"/>
                  </a:moveTo>
                  <a:lnTo>
                    <a:pt x="70" y="13"/>
                  </a:lnTo>
                  <a:lnTo>
                    <a:pt x="146" y="0"/>
                  </a:lnTo>
                  <a:lnTo>
                    <a:pt x="325" y="0"/>
                  </a:lnTo>
                  <a:lnTo>
                    <a:pt x="408" y="10"/>
                  </a:lnTo>
                  <a:lnTo>
                    <a:pt x="453" y="35"/>
                  </a:lnTo>
                  <a:lnTo>
                    <a:pt x="101" y="79"/>
                  </a:lnTo>
                  <a:lnTo>
                    <a:pt x="0" y="79"/>
                  </a:lnTo>
                </a:path>
              </a:pathLst>
            </a:custGeom>
            <a:solidFill>
              <a:srgbClr val="601E00"/>
            </a:solidFill>
            <a:ln w="12700" cap="rnd" cmpd="sng">
              <a:solidFill>
                <a:srgbClr val="601E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Freeform 12">
              <a:extLst>
                <a:ext uri="{FF2B5EF4-FFF2-40B4-BE49-F238E27FC236}">
                  <a16:creationId xmlns:a16="http://schemas.microsoft.com/office/drawing/2014/main" id="{779B85FA-9241-C04B-A81A-749F79479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1" y="566"/>
              <a:ext cx="253" cy="57"/>
            </a:xfrm>
            <a:custGeom>
              <a:avLst/>
              <a:gdLst>
                <a:gd name="T0" fmla="*/ 0 w 253"/>
                <a:gd name="T1" fmla="*/ 2 h 57"/>
                <a:gd name="T2" fmla="*/ 23 w 253"/>
                <a:gd name="T3" fmla="*/ 22 h 57"/>
                <a:gd name="T4" fmla="*/ 49 w 253"/>
                <a:gd name="T5" fmla="*/ 49 h 57"/>
                <a:gd name="T6" fmla="*/ 85 w 253"/>
                <a:gd name="T7" fmla="*/ 56 h 57"/>
                <a:gd name="T8" fmla="*/ 173 w 253"/>
                <a:gd name="T9" fmla="*/ 56 h 57"/>
                <a:gd name="T10" fmla="*/ 189 w 253"/>
                <a:gd name="T11" fmla="*/ 49 h 57"/>
                <a:gd name="T12" fmla="*/ 252 w 253"/>
                <a:gd name="T13" fmla="*/ 0 h 57"/>
                <a:gd name="T14" fmla="*/ 119 w 253"/>
                <a:gd name="T15" fmla="*/ 17 h 57"/>
                <a:gd name="T16" fmla="*/ 58 w 253"/>
                <a:gd name="T17" fmla="*/ 17 h 57"/>
                <a:gd name="T18" fmla="*/ 23 w 253"/>
                <a:gd name="T19" fmla="*/ 8 h 57"/>
                <a:gd name="T20" fmla="*/ 0 w 253"/>
                <a:gd name="T21" fmla="*/ 2 h 5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3" h="57">
                  <a:moveTo>
                    <a:pt x="0" y="2"/>
                  </a:moveTo>
                  <a:lnTo>
                    <a:pt x="23" y="22"/>
                  </a:lnTo>
                  <a:lnTo>
                    <a:pt x="49" y="49"/>
                  </a:lnTo>
                  <a:lnTo>
                    <a:pt x="85" y="56"/>
                  </a:lnTo>
                  <a:lnTo>
                    <a:pt x="173" y="56"/>
                  </a:lnTo>
                  <a:lnTo>
                    <a:pt x="189" y="49"/>
                  </a:lnTo>
                  <a:lnTo>
                    <a:pt x="252" y="0"/>
                  </a:lnTo>
                  <a:lnTo>
                    <a:pt x="119" y="17"/>
                  </a:lnTo>
                  <a:lnTo>
                    <a:pt x="58" y="17"/>
                  </a:lnTo>
                  <a:lnTo>
                    <a:pt x="23" y="8"/>
                  </a:lnTo>
                  <a:lnTo>
                    <a:pt x="0" y="2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Freeform 13">
              <a:extLst>
                <a:ext uri="{FF2B5EF4-FFF2-40B4-BE49-F238E27FC236}">
                  <a16:creationId xmlns:a16="http://schemas.microsoft.com/office/drawing/2014/main" id="{6A6CA08F-1B74-464F-B057-A71579DF6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" y="194"/>
              <a:ext cx="744" cy="276"/>
            </a:xfrm>
            <a:custGeom>
              <a:avLst/>
              <a:gdLst>
                <a:gd name="T0" fmla="*/ 131 w 744"/>
                <a:gd name="T1" fmla="*/ 92 h 276"/>
                <a:gd name="T2" fmla="*/ 252 w 744"/>
                <a:gd name="T3" fmla="*/ 95 h 276"/>
                <a:gd name="T4" fmla="*/ 392 w 744"/>
                <a:gd name="T5" fmla="*/ 89 h 276"/>
                <a:gd name="T6" fmla="*/ 498 w 744"/>
                <a:gd name="T7" fmla="*/ 78 h 276"/>
                <a:gd name="T8" fmla="*/ 572 w 744"/>
                <a:gd name="T9" fmla="*/ 63 h 276"/>
                <a:gd name="T10" fmla="*/ 565 w 744"/>
                <a:gd name="T11" fmla="*/ 98 h 276"/>
                <a:gd name="T12" fmla="*/ 576 w 744"/>
                <a:gd name="T13" fmla="*/ 128 h 276"/>
                <a:gd name="T14" fmla="*/ 608 w 744"/>
                <a:gd name="T15" fmla="*/ 148 h 276"/>
                <a:gd name="T16" fmla="*/ 662 w 744"/>
                <a:gd name="T17" fmla="*/ 162 h 276"/>
                <a:gd name="T18" fmla="*/ 702 w 744"/>
                <a:gd name="T19" fmla="*/ 188 h 276"/>
                <a:gd name="T20" fmla="*/ 716 w 744"/>
                <a:gd name="T21" fmla="*/ 232 h 276"/>
                <a:gd name="T22" fmla="*/ 743 w 744"/>
                <a:gd name="T23" fmla="*/ 232 h 276"/>
                <a:gd name="T24" fmla="*/ 736 w 744"/>
                <a:gd name="T25" fmla="*/ 208 h 276"/>
                <a:gd name="T26" fmla="*/ 729 w 744"/>
                <a:gd name="T27" fmla="*/ 162 h 276"/>
                <a:gd name="T28" fmla="*/ 707 w 744"/>
                <a:gd name="T29" fmla="*/ 112 h 276"/>
                <a:gd name="T30" fmla="*/ 716 w 744"/>
                <a:gd name="T31" fmla="*/ 167 h 276"/>
                <a:gd name="T32" fmla="*/ 644 w 744"/>
                <a:gd name="T33" fmla="*/ 147 h 276"/>
                <a:gd name="T34" fmla="*/ 599 w 744"/>
                <a:gd name="T35" fmla="*/ 127 h 276"/>
                <a:gd name="T36" fmla="*/ 585 w 744"/>
                <a:gd name="T37" fmla="*/ 107 h 276"/>
                <a:gd name="T38" fmla="*/ 579 w 744"/>
                <a:gd name="T39" fmla="*/ 88 h 276"/>
                <a:gd name="T40" fmla="*/ 624 w 744"/>
                <a:gd name="T41" fmla="*/ 112 h 276"/>
                <a:gd name="T42" fmla="*/ 579 w 744"/>
                <a:gd name="T43" fmla="*/ 68 h 276"/>
                <a:gd name="T44" fmla="*/ 613 w 744"/>
                <a:gd name="T45" fmla="*/ 72 h 276"/>
                <a:gd name="T46" fmla="*/ 673 w 744"/>
                <a:gd name="T47" fmla="*/ 84 h 276"/>
                <a:gd name="T48" fmla="*/ 702 w 744"/>
                <a:gd name="T49" fmla="*/ 102 h 276"/>
                <a:gd name="T50" fmla="*/ 673 w 744"/>
                <a:gd name="T51" fmla="*/ 75 h 276"/>
                <a:gd name="T52" fmla="*/ 594 w 744"/>
                <a:gd name="T53" fmla="*/ 41 h 276"/>
                <a:gd name="T54" fmla="*/ 549 w 744"/>
                <a:gd name="T55" fmla="*/ 13 h 276"/>
                <a:gd name="T56" fmla="*/ 446 w 744"/>
                <a:gd name="T57" fmla="*/ 0 h 276"/>
                <a:gd name="T58" fmla="*/ 335 w 744"/>
                <a:gd name="T59" fmla="*/ 3 h 276"/>
                <a:gd name="T60" fmla="*/ 419 w 744"/>
                <a:gd name="T61" fmla="*/ 4 h 276"/>
                <a:gd name="T62" fmla="*/ 507 w 744"/>
                <a:gd name="T63" fmla="*/ 13 h 276"/>
                <a:gd name="T64" fmla="*/ 552 w 744"/>
                <a:gd name="T65" fmla="*/ 27 h 276"/>
                <a:gd name="T66" fmla="*/ 461 w 744"/>
                <a:gd name="T67" fmla="*/ 23 h 276"/>
                <a:gd name="T68" fmla="*/ 353 w 744"/>
                <a:gd name="T69" fmla="*/ 33 h 276"/>
                <a:gd name="T70" fmla="*/ 255 w 744"/>
                <a:gd name="T71" fmla="*/ 53 h 276"/>
                <a:gd name="T72" fmla="*/ 270 w 744"/>
                <a:gd name="T73" fmla="*/ 33 h 276"/>
                <a:gd name="T74" fmla="*/ 219 w 744"/>
                <a:gd name="T75" fmla="*/ 43 h 276"/>
                <a:gd name="T76" fmla="*/ 178 w 744"/>
                <a:gd name="T77" fmla="*/ 65 h 276"/>
                <a:gd name="T78" fmla="*/ 184 w 744"/>
                <a:gd name="T79" fmla="*/ 43 h 276"/>
                <a:gd name="T80" fmla="*/ 203 w 744"/>
                <a:gd name="T81" fmla="*/ 18 h 276"/>
                <a:gd name="T82" fmla="*/ 270 w 744"/>
                <a:gd name="T83" fmla="*/ 3 h 276"/>
                <a:gd name="T84" fmla="*/ 184 w 744"/>
                <a:gd name="T85" fmla="*/ 18 h 276"/>
                <a:gd name="T86" fmla="*/ 131 w 744"/>
                <a:gd name="T87" fmla="*/ 52 h 276"/>
                <a:gd name="T88" fmla="*/ 104 w 744"/>
                <a:gd name="T89" fmla="*/ 89 h 276"/>
                <a:gd name="T90" fmla="*/ 22 w 744"/>
                <a:gd name="T91" fmla="*/ 124 h 276"/>
                <a:gd name="T92" fmla="*/ 0 w 744"/>
                <a:gd name="T93" fmla="*/ 155 h 276"/>
                <a:gd name="T94" fmla="*/ 2 w 744"/>
                <a:gd name="T95" fmla="*/ 198 h 276"/>
                <a:gd name="T96" fmla="*/ 32 w 744"/>
                <a:gd name="T97" fmla="*/ 226 h 276"/>
                <a:gd name="T98" fmla="*/ 77 w 744"/>
                <a:gd name="T99" fmla="*/ 237 h 276"/>
                <a:gd name="T100" fmla="*/ 117 w 744"/>
                <a:gd name="T101" fmla="*/ 275 h 276"/>
                <a:gd name="T102" fmla="*/ 117 w 744"/>
                <a:gd name="T103" fmla="*/ 256 h 276"/>
                <a:gd name="T104" fmla="*/ 108 w 744"/>
                <a:gd name="T105" fmla="*/ 209 h 276"/>
                <a:gd name="T106" fmla="*/ 101 w 744"/>
                <a:gd name="T107" fmla="*/ 112 h 276"/>
                <a:gd name="T108" fmla="*/ 117 w 744"/>
                <a:gd name="T109" fmla="*/ 94 h 276"/>
                <a:gd name="T110" fmla="*/ 131 w 744"/>
                <a:gd name="T111" fmla="*/ 92 h 27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744" h="276">
                  <a:moveTo>
                    <a:pt x="131" y="92"/>
                  </a:moveTo>
                  <a:lnTo>
                    <a:pt x="252" y="95"/>
                  </a:lnTo>
                  <a:lnTo>
                    <a:pt x="392" y="89"/>
                  </a:lnTo>
                  <a:lnTo>
                    <a:pt x="498" y="78"/>
                  </a:lnTo>
                  <a:lnTo>
                    <a:pt x="572" y="63"/>
                  </a:lnTo>
                  <a:lnTo>
                    <a:pt x="565" y="98"/>
                  </a:lnTo>
                  <a:lnTo>
                    <a:pt x="576" y="128"/>
                  </a:lnTo>
                  <a:lnTo>
                    <a:pt x="608" y="148"/>
                  </a:lnTo>
                  <a:lnTo>
                    <a:pt x="662" y="162"/>
                  </a:lnTo>
                  <a:lnTo>
                    <a:pt x="702" y="188"/>
                  </a:lnTo>
                  <a:lnTo>
                    <a:pt x="716" y="232"/>
                  </a:lnTo>
                  <a:lnTo>
                    <a:pt x="743" y="232"/>
                  </a:lnTo>
                  <a:lnTo>
                    <a:pt x="736" y="208"/>
                  </a:lnTo>
                  <a:lnTo>
                    <a:pt x="729" y="162"/>
                  </a:lnTo>
                  <a:lnTo>
                    <a:pt x="707" y="112"/>
                  </a:lnTo>
                  <a:lnTo>
                    <a:pt x="716" y="167"/>
                  </a:lnTo>
                  <a:lnTo>
                    <a:pt x="644" y="147"/>
                  </a:lnTo>
                  <a:lnTo>
                    <a:pt x="599" y="127"/>
                  </a:lnTo>
                  <a:lnTo>
                    <a:pt x="585" y="107"/>
                  </a:lnTo>
                  <a:lnTo>
                    <a:pt x="579" y="88"/>
                  </a:lnTo>
                  <a:lnTo>
                    <a:pt x="624" y="112"/>
                  </a:lnTo>
                  <a:lnTo>
                    <a:pt x="579" y="68"/>
                  </a:lnTo>
                  <a:lnTo>
                    <a:pt x="613" y="72"/>
                  </a:lnTo>
                  <a:lnTo>
                    <a:pt x="673" y="84"/>
                  </a:lnTo>
                  <a:lnTo>
                    <a:pt x="702" y="102"/>
                  </a:lnTo>
                  <a:lnTo>
                    <a:pt x="673" y="75"/>
                  </a:lnTo>
                  <a:lnTo>
                    <a:pt x="594" y="41"/>
                  </a:lnTo>
                  <a:lnTo>
                    <a:pt x="549" y="13"/>
                  </a:lnTo>
                  <a:lnTo>
                    <a:pt x="446" y="0"/>
                  </a:lnTo>
                  <a:lnTo>
                    <a:pt x="335" y="3"/>
                  </a:lnTo>
                  <a:lnTo>
                    <a:pt x="419" y="4"/>
                  </a:lnTo>
                  <a:lnTo>
                    <a:pt x="507" y="13"/>
                  </a:lnTo>
                  <a:lnTo>
                    <a:pt x="552" y="27"/>
                  </a:lnTo>
                  <a:lnTo>
                    <a:pt x="461" y="23"/>
                  </a:lnTo>
                  <a:lnTo>
                    <a:pt x="353" y="33"/>
                  </a:lnTo>
                  <a:lnTo>
                    <a:pt x="255" y="53"/>
                  </a:lnTo>
                  <a:lnTo>
                    <a:pt x="270" y="33"/>
                  </a:lnTo>
                  <a:lnTo>
                    <a:pt x="219" y="43"/>
                  </a:lnTo>
                  <a:lnTo>
                    <a:pt x="178" y="65"/>
                  </a:lnTo>
                  <a:lnTo>
                    <a:pt x="184" y="43"/>
                  </a:lnTo>
                  <a:lnTo>
                    <a:pt x="203" y="18"/>
                  </a:lnTo>
                  <a:lnTo>
                    <a:pt x="270" y="3"/>
                  </a:lnTo>
                  <a:lnTo>
                    <a:pt x="184" y="18"/>
                  </a:lnTo>
                  <a:lnTo>
                    <a:pt x="131" y="52"/>
                  </a:lnTo>
                  <a:lnTo>
                    <a:pt x="104" y="89"/>
                  </a:lnTo>
                  <a:lnTo>
                    <a:pt x="22" y="124"/>
                  </a:lnTo>
                  <a:lnTo>
                    <a:pt x="0" y="155"/>
                  </a:lnTo>
                  <a:lnTo>
                    <a:pt x="2" y="198"/>
                  </a:lnTo>
                  <a:lnTo>
                    <a:pt x="32" y="226"/>
                  </a:lnTo>
                  <a:lnTo>
                    <a:pt x="77" y="237"/>
                  </a:lnTo>
                  <a:lnTo>
                    <a:pt x="117" y="275"/>
                  </a:lnTo>
                  <a:lnTo>
                    <a:pt x="117" y="256"/>
                  </a:lnTo>
                  <a:lnTo>
                    <a:pt x="108" y="209"/>
                  </a:lnTo>
                  <a:lnTo>
                    <a:pt x="101" y="112"/>
                  </a:lnTo>
                  <a:lnTo>
                    <a:pt x="117" y="94"/>
                  </a:lnTo>
                  <a:lnTo>
                    <a:pt x="131" y="9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Freeform 14">
              <a:extLst>
                <a:ext uri="{FF2B5EF4-FFF2-40B4-BE49-F238E27FC236}">
                  <a16:creationId xmlns:a16="http://schemas.microsoft.com/office/drawing/2014/main" id="{0B0C5F94-5C1E-604C-AC08-FEDF00896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335"/>
              <a:ext cx="125" cy="42"/>
            </a:xfrm>
            <a:custGeom>
              <a:avLst/>
              <a:gdLst>
                <a:gd name="T0" fmla="*/ 15 w 125"/>
                <a:gd name="T1" fmla="*/ 41 h 42"/>
                <a:gd name="T2" fmla="*/ 73 w 125"/>
                <a:gd name="T3" fmla="*/ 32 h 42"/>
                <a:gd name="T4" fmla="*/ 119 w 125"/>
                <a:gd name="T5" fmla="*/ 21 h 42"/>
                <a:gd name="T6" fmla="*/ 124 w 125"/>
                <a:gd name="T7" fmla="*/ 6 h 42"/>
                <a:gd name="T8" fmla="*/ 106 w 125"/>
                <a:gd name="T9" fmla="*/ 0 h 42"/>
                <a:gd name="T10" fmla="*/ 84 w 125"/>
                <a:gd name="T11" fmla="*/ 3 h 42"/>
                <a:gd name="T12" fmla="*/ 55 w 125"/>
                <a:gd name="T13" fmla="*/ 21 h 42"/>
                <a:gd name="T14" fmla="*/ 4 w 125"/>
                <a:gd name="T15" fmla="*/ 32 h 42"/>
                <a:gd name="T16" fmla="*/ 0 w 125"/>
                <a:gd name="T17" fmla="*/ 41 h 42"/>
                <a:gd name="T18" fmla="*/ 15 w 125"/>
                <a:gd name="T19" fmla="*/ 41 h 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5" h="42">
                  <a:moveTo>
                    <a:pt x="15" y="41"/>
                  </a:moveTo>
                  <a:lnTo>
                    <a:pt x="73" y="32"/>
                  </a:lnTo>
                  <a:lnTo>
                    <a:pt x="119" y="21"/>
                  </a:lnTo>
                  <a:lnTo>
                    <a:pt x="124" y="6"/>
                  </a:lnTo>
                  <a:lnTo>
                    <a:pt x="106" y="0"/>
                  </a:lnTo>
                  <a:lnTo>
                    <a:pt x="84" y="3"/>
                  </a:lnTo>
                  <a:lnTo>
                    <a:pt x="55" y="21"/>
                  </a:lnTo>
                  <a:lnTo>
                    <a:pt x="4" y="32"/>
                  </a:lnTo>
                  <a:lnTo>
                    <a:pt x="0" y="41"/>
                  </a:lnTo>
                  <a:lnTo>
                    <a:pt x="15" y="4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Freeform 15">
              <a:extLst>
                <a:ext uri="{FF2B5EF4-FFF2-40B4-BE49-F238E27FC236}">
                  <a16:creationId xmlns:a16="http://schemas.microsoft.com/office/drawing/2014/main" id="{E957CA65-A4D7-594A-AE9F-CEB2A78F6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" y="326"/>
              <a:ext cx="119" cy="39"/>
            </a:xfrm>
            <a:custGeom>
              <a:avLst/>
              <a:gdLst>
                <a:gd name="T0" fmla="*/ 20 w 119"/>
                <a:gd name="T1" fmla="*/ 0 h 39"/>
                <a:gd name="T2" fmla="*/ 0 w 119"/>
                <a:gd name="T3" fmla="*/ 3 h 39"/>
                <a:gd name="T4" fmla="*/ 0 w 119"/>
                <a:gd name="T5" fmla="*/ 16 h 39"/>
                <a:gd name="T6" fmla="*/ 30 w 119"/>
                <a:gd name="T7" fmla="*/ 24 h 39"/>
                <a:gd name="T8" fmla="*/ 77 w 119"/>
                <a:gd name="T9" fmla="*/ 30 h 39"/>
                <a:gd name="T10" fmla="*/ 107 w 119"/>
                <a:gd name="T11" fmla="*/ 38 h 39"/>
                <a:gd name="T12" fmla="*/ 118 w 119"/>
                <a:gd name="T13" fmla="*/ 32 h 39"/>
                <a:gd name="T14" fmla="*/ 113 w 119"/>
                <a:gd name="T15" fmla="*/ 26 h 39"/>
                <a:gd name="T16" fmla="*/ 89 w 119"/>
                <a:gd name="T17" fmla="*/ 12 h 39"/>
                <a:gd name="T18" fmla="*/ 52 w 119"/>
                <a:gd name="T19" fmla="*/ 9 h 39"/>
                <a:gd name="T20" fmla="*/ 36 w 119"/>
                <a:gd name="T21" fmla="*/ 4 h 39"/>
                <a:gd name="T22" fmla="*/ 20 w 119"/>
                <a:gd name="T23" fmla="*/ 0 h 3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9" h="39">
                  <a:moveTo>
                    <a:pt x="20" y="0"/>
                  </a:moveTo>
                  <a:lnTo>
                    <a:pt x="0" y="3"/>
                  </a:lnTo>
                  <a:lnTo>
                    <a:pt x="0" y="16"/>
                  </a:lnTo>
                  <a:lnTo>
                    <a:pt x="30" y="24"/>
                  </a:lnTo>
                  <a:lnTo>
                    <a:pt x="77" y="30"/>
                  </a:lnTo>
                  <a:lnTo>
                    <a:pt x="107" y="38"/>
                  </a:lnTo>
                  <a:lnTo>
                    <a:pt x="118" y="32"/>
                  </a:lnTo>
                  <a:lnTo>
                    <a:pt x="113" y="26"/>
                  </a:lnTo>
                  <a:lnTo>
                    <a:pt x="89" y="12"/>
                  </a:lnTo>
                  <a:lnTo>
                    <a:pt x="52" y="9"/>
                  </a:lnTo>
                  <a:lnTo>
                    <a:pt x="36" y="4"/>
                  </a:lnTo>
                  <a:lnTo>
                    <a:pt x="2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Freeform 16">
              <a:extLst>
                <a:ext uri="{FF2B5EF4-FFF2-40B4-BE49-F238E27FC236}">
                  <a16:creationId xmlns:a16="http://schemas.microsoft.com/office/drawing/2014/main" id="{480407FD-BA1E-A841-95CB-896A2B1FC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5" y="385"/>
              <a:ext cx="28" cy="16"/>
            </a:xfrm>
            <a:custGeom>
              <a:avLst/>
              <a:gdLst>
                <a:gd name="T0" fmla="*/ 27 w 28"/>
                <a:gd name="T1" fmla="*/ 4 h 16"/>
                <a:gd name="T2" fmla="*/ 13 w 28"/>
                <a:gd name="T3" fmla="*/ 0 h 16"/>
                <a:gd name="T4" fmla="*/ 0 w 28"/>
                <a:gd name="T5" fmla="*/ 8 h 16"/>
                <a:gd name="T6" fmla="*/ 11 w 28"/>
                <a:gd name="T7" fmla="*/ 15 h 16"/>
                <a:gd name="T8" fmla="*/ 25 w 28"/>
                <a:gd name="T9" fmla="*/ 15 h 16"/>
                <a:gd name="T10" fmla="*/ 27 w 28"/>
                <a:gd name="T11" fmla="*/ 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6">
                  <a:moveTo>
                    <a:pt x="27" y="4"/>
                  </a:moveTo>
                  <a:lnTo>
                    <a:pt x="13" y="0"/>
                  </a:lnTo>
                  <a:lnTo>
                    <a:pt x="0" y="8"/>
                  </a:lnTo>
                  <a:lnTo>
                    <a:pt x="11" y="15"/>
                  </a:lnTo>
                  <a:lnTo>
                    <a:pt x="25" y="15"/>
                  </a:lnTo>
                  <a:lnTo>
                    <a:pt x="27" y="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Freeform 17">
              <a:extLst>
                <a:ext uri="{FF2B5EF4-FFF2-40B4-BE49-F238E27FC236}">
                  <a16:creationId xmlns:a16="http://schemas.microsoft.com/office/drawing/2014/main" id="{6DDCE197-0B43-B645-84F9-596F6C14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7" y="380"/>
              <a:ext cx="26" cy="13"/>
            </a:xfrm>
            <a:custGeom>
              <a:avLst/>
              <a:gdLst>
                <a:gd name="T0" fmla="*/ 13 w 26"/>
                <a:gd name="T1" fmla="*/ 0 h 13"/>
                <a:gd name="T2" fmla="*/ 0 w 26"/>
                <a:gd name="T3" fmla="*/ 7 h 13"/>
                <a:gd name="T4" fmla="*/ 9 w 26"/>
                <a:gd name="T5" fmla="*/ 12 h 13"/>
                <a:gd name="T6" fmla="*/ 25 w 26"/>
                <a:gd name="T7" fmla="*/ 12 h 13"/>
                <a:gd name="T8" fmla="*/ 25 w 26"/>
                <a:gd name="T9" fmla="*/ 2 h 13"/>
                <a:gd name="T10" fmla="*/ 13 w 26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" h="13">
                  <a:moveTo>
                    <a:pt x="13" y="0"/>
                  </a:moveTo>
                  <a:lnTo>
                    <a:pt x="0" y="7"/>
                  </a:lnTo>
                  <a:lnTo>
                    <a:pt x="9" y="12"/>
                  </a:lnTo>
                  <a:lnTo>
                    <a:pt x="25" y="12"/>
                  </a:lnTo>
                  <a:lnTo>
                    <a:pt x="25" y="2"/>
                  </a:lnTo>
                  <a:lnTo>
                    <a:pt x="13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Freeform 18">
              <a:extLst>
                <a:ext uri="{FF2B5EF4-FFF2-40B4-BE49-F238E27FC236}">
                  <a16:creationId xmlns:a16="http://schemas.microsoft.com/office/drawing/2014/main" id="{8DC79E03-F9A4-C446-940D-71D1C77E7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2" y="410"/>
              <a:ext cx="166" cy="147"/>
            </a:xfrm>
            <a:custGeom>
              <a:avLst/>
              <a:gdLst>
                <a:gd name="T0" fmla="*/ 22 w 166"/>
                <a:gd name="T1" fmla="*/ 3 h 147"/>
                <a:gd name="T2" fmla="*/ 5 w 166"/>
                <a:gd name="T3" fmla="*/ 49 h 147"/>
                <a:gd name="T4" fmla="*/ 0 w 166"/>
                <a:gd name="T5" fmla="*/ 92 h 147"/>
                <a:gd name="T6" fmla="*/ 18 w 166"/>
                <a:gd name="T7" fmla="*/ 120 h 147"/>
                <a:gd name="T8" fmla="*/ 48 w 166"/>
                <a:gd name="T9" fmla="*/ 140 h 147"/>
                <a:gd name="T10" fmla="*/ 95 w 166"/>
                <a:gd name="T11" fmla="*/ 146 h 147"/>
                <a:gd name="T12" fmla="*/ 145 w 166"/>
                <a:gd name="T13" fmla="*/ 136 h 147"/>
                <a:gd name="T14" fmla="*/ 163 w 166"/>
                <a:gd name="T15" fmla="*/ 113 h 147"/>
                <a:gd name="T16" fmla="*/ 165 w 166"/>
                <a:gd name="T17" fmla="*/ 84 h 147"/>
                <a:gd name="T18" fmla="*/ 151 w 166"/>
                <a:gd name="T19" fmla="*/ 55 h 147"/>
                <a:gd name="T20" fmla="*/ 83 w 166"/>
                <a:gd name="T21" fmla="*/ 0 h 147"/>
                <a:gd name="T22" fmla="*/ 140 w 166"/>
                <a:gd name="T23" fmla="*/ 53 h 147"/>
                <a:gd name="T24" fmla="*/ 152 w 166"/>
                <a:gd name="T25" fmla="*/ 92 h 147"/>
                <a:gd name="T26" fmla="*/ 151 w 166"/>
                <a:gd name="T27" fmla="*/ 113 h 147"/>
                <a:gd name="T28" fmla="*/ 133 w 166"/>
                <a:gd name="T29" fmla="*/ 132 h 147"/>
                <a:gd name="T30" fmla="*/ 95 w 166"/>
                <a:gd name="T31" fmla="*/ 136 h 147"/>
                <a:gd name="T32" fmla="*/ 52 w 166"/>
                <a:gd name="T33" fmla="*/ 132 h 147"/>
                <a:gd name="T34" fmla="*/ 25 w 166"/>
                <a:gd name="T35" fmla="*/ 113 h 147"/>
                <a:gd name="T36" fmla="*/ 11 w 166"/>
                <a:gd name="T37" fmla="*/ 93 h 147"/>
                <a:gd name="T38" fmla="*/ 11 w 166"/>
                <a:gd name="T39" fmla="*/ 55 h 147"/>
                <a:gd name="T40" fmla="*/ 18 w 166"/>
                <a:gd name="T41" fmla="*/ 26 h 147"/>
                <a:gd name="T42" fmla="*/ 22 w 166"/>
                <a:gd name="T43" fmla="*/ 3 h 14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66" h="147">
                  <a:moveTo>
                    <a:pt x="22" y="3"/>
                  </a:moveTo>
                  <a:lnTo>
                    <a:pt x="5" y="49"/>
                  </a:lnTo>
                  <a:lnTo>
                    <a:pt x="0" y="92"/>
                  </a:lnTo>
                  <a:lnTo>
                    <a:pt x="18" y="120"/>
                  </a:lnTo>
                  <a:lnTo>
                    <a:pt x="48" y="140"/>
                  </a:lnTo>
                  <a:lnTo>
                    <a:pt x="95" y="146"/>
                  </a:lnTo>
                  <a:lnTo>
                    <a:pt x="145" y="136"/>
                  </a:lnTo>
                  <a:lnTo>
                    <a:pt x="163" y="113"/>
                  </a:lnTo>
                  <a:lnTo>
                    <a:pt x="165" y="84"/>
                  </a:lnTo>
                  <a:lnTo>
                    <a:pt x="151" y="55"/>
                  </a:lnTo>
                  <a:lnTo>
                    <a:pt x="83" y="0"/>
                  </a:lnTo>
                  <a:lnTo>
                    <a:pt x="140" y="53"/>
                  </a:lnTo>
                  <a:lnTo>
                    <a:pt x="152" y="92"/>
                  </a:lnTo>
                  <a:lnTo>
                    <a:pt x="151" y="113"/>
                  </a:lnTo>
                  <a:lnTo>
                    <a:pt x="133" y="132"/>
                  </a:lnTo>
                  <a:lnTo>
                    <a:pt x="95" y="136"/>
                  </a:lnTo>
                  <a:lnTo>
                    <a:pt x="52" y="132"/>
                  </a:lnTo>
                  <a:lnTo>
                    <a:pt x="25" y="113"/>
                  </a:lnTo>
                  <a:lnTo>
                    <a:pt x="11" y="93"/>
                  </a:lnTo>
                  <a:lnTo>
                    <a:pt x="11" y="55"/>
                  </a:lnTo>
                  <a:lnTo>
                    <a:pt x="18" y="26"/>
                  </a:lnTo>
                  <a:lnTo>
                    <a:pt x="22" y="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Freeform 19">
              <a:extLst>
                <a:ext uri="{FF2B5EF4-FFF2-40B4-BE49-F238E27FC236}">
                  <a16:creationId xmlns:a16="http://schemas.microsoft.com/office/drawing/2014/main" id="{EDA28536-1548-854E-9DA0-2D394EE07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" y="543"/>
              <a:ext cx="331" cy="44"/>
            </a:xfrm>
            <a:custGeom>
              <a:avLst/>
              <a:gdLst>
                <a:gd name="T0" fmla="*/ 0 w 331"/>
                <a:gd name="T1" fmla="*/ 11 h 44"/>
                <a:gd name="T2" fmla="*/ 23 w 331"/>
                <a:gd name="T3" fmla="*/ 0 h 44"/>
                <a:gd name="T4" fmla="*/ 41 w 331"/>
                <a:gd name="T5" fmla="*/ 5 h 44"/>
                <a:gd name="T6" fmla="*/ 27 w 331"/>
                <a:gd name="T7" fmla="*/ 17 h 44"/>
                <a:gd name="T8" fmla="*/ 69 w 331"/>
                <a:gd name="T9" fmla="*/ 27 h 44"/>
                <a:gd name="T10" fmla="*/ 108 w 331"/>
                <a:gd name="T11" fmla="*/ 40 h 44"/>
                <a:gd name="T12" fmla="*/ 151 w 331"/>
                <a:gd name="T13" fmla="*/ 40 h 44"/>
                <a:gd name="T14" fmla="*/ 206 w 331"/>
                <a:gd name="T15" fmla="*/ 31 h 44"/>
                <a:gd name="T16" fmla="*/ 303 w 331"/>
                <a:gd name="T17" fmla="*/ 17 h 44"/>
                <a:gd name="T18" fmla="*/ 303 w 331"/>
                <a:gd name="T19" fmla="*/ 5 h 44"/>
                <a:gd name="T20" fmla="*/ 330 w 331"/>
                <a:gd name="T21" fmla="*/ 7 h 44"/>
                <a:gd name="T22" fmla="*/ 330 w 331"/>
                <a:gd name="T23" fmla="*/ 25 h 44"/>
                <a:gd name="T24" fmla="*/ 310 w 331"/>
                <a:gd name="T25" fmla="*/ 27 h 44"/>
                <a:gd name="T26" fmla="*/ 296 w 331"/>
                <a:gd name="T27" fmla="*/ 23 h 44"/>
                <a:gd name="T28" fmla="*/ 162 w 331"/>
                <a:gd name="T29" fmla="*/ 43 h 44"/>
                <a:gd name="T30" fmla="*/ 105 w 331"/>
                <a:gd name="T31" fmla="*/ 43 h 44"/>
                <a:gd name="T32" fmla="*/ 41 w 331"/>
                <a:gd name="T33" fmla="*/ 25 h 44"/>
                <a:gd name="T34" fmla="*/ 27 w 331"/>
                <a:gd name="T35" fmla="*/ 23 h 44"/>
                <a:gd name="T36" fmla="*/ 13 w 331"/>
                <a:gd name="T37" fmla="*/ 27 h 44"/>
                <a:gd name="T38" fmla="*/ 0 w 331"/>
                <a:gd name="T39" fmla="*/ 23 h 44"/>
                <a:gd name="T40" fmla="*/ 0 w 331"/>
                <a:gd name="T41" fmla="*/ 11 h 4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1" h="44">
                  <a:moveTo>
                    <a:pt x="0" y="11"/>
                  </a:moveTo>
                  <a:lnTo>
                    <a:pt x="23" y="0"/>
                  </a:lnTo>
                  <a:lnTo>
                    <a:pt x="41" y="5"/>
                  </a:lnTo>
                  <a:lnTo>
                    <a:pt x="27" y="17"/>
                  </a:lnTo>
                  <a:lnTo>
                    <a:pt x="69" y="27"/>
                  </a:lnTo>
                  <a:lnTo>
                    <a:pt x="108" y="40"/>
                  </a:lnTo>
                  <a:lnTo>
                    <a:pt x="151" y="40"/>
                  </a:lnTo>
                  <a:lnTo>
                    <a:pt x="206" y="31"/>
                  </a:lnTo>
                  <a:lnTo>
                    <a:pt x="303" y="17"/>
                  </a:lnTo>
                  <a:lnTo>
                    <a:pt x="303" y="5"/>
                  </a:lnTo>
                  <a:lnTo>
                    <a:pt x="330" y="7"/>
                  </a:lnTo>
                  <a:lnTo>
                    <a:pt x="330" y="25"/>
                  </a:lnTo>
                  <a:lnTo>
                    <a:pt x="310" y="27"/>
                  </a:lnTo>
                  <a:lnTo>
                    <a:pt x="296" y="23"/>
                  </a:lnTo>
                  <a:lnTo>
                    <a:pt x="162" y="43"/>
                  </a:lnTo>
                  <a:lnTo>
                    <a:pt x="105" y="43"/>
                  </a:lnTo>
                  <a:lnTo>
                    <a:pt x="41" y="25"/>
                  </a:lnTo>
                  <a:lnTo>
                    <a:pt x="27" y="23"/>
                  </a:lnTo>
                  <a:lnTo>
                    <a:pt x="13" y="27"/>
                  </a:lnTo>
                  <a:lnTo>
                    <a:pt x="0" y="23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Freeform 20">
              <a:extLst>
                <a:ext uri="{FF2B5EF4-FFF2-40B4-BE49-F238E27FC236}">
                  <a16:creationId xmlns:a16="http://schemas.microsoft.com/office/drawing/2014/main" id="{FEB2E670-9FDB-974A-AF5F-4186353E3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1" y="566"/>
              <a:ext cx="253" cy="60"/>
            </a:xfrm>
            <a:custGeom>
              <a:avLst/>
              <a:gdLst>
                <a:gd name="T0" fmla="*/ 0 w 253"/>
                <a:gd name="T1" fmla="*/ 8 h 60"/>
                <a:gd name="T2" fmla="*/ 16 w 253"/>
                <a:gd name="T3" fmla="*/ 22 h 60"/>
                <a:gd name="T4" fmla="*/ 34 w 253"/>
                <a:gd name="T5" fmla="*/ 49 h 60"/>
                <a:gd name="T6" fmla="*/ 70 w 253"/>
                <a:gd name="T7" fmla="*/ 59 h 60"/>
                <a:gd name="T8" fmla="*/ 157 w 253"/>
                <a:gd name="T9" fmla="*/ 59 h 60"/>
                <a:gd name="T10" fmla="*/ 180 w 253"/>
                <a:gd name="T11" fmla="*/ 53 h 60"/>
                <a:gd name="T12" fmla="*/ 252 w 253"/>
                <a:gd name="T13" fmla="*/ 0 h 60"/>
                <a:gd name="T14" fmla="*/ 232 w 253"/>
                <a:gd name="T15" fmla="*/ 2 h 60"/>
                <a:gd name="T16" fmla="*/ 167 w 253"/>
                <a:gd name="T17" fmla="*/ 49 h 60"/>
                <a:gd name="T18" fmla="*/ 148 w 253"/>
                <a:gd name="T19" fmla="*/ 51 h 60"/>
                <a:gd name="T20" fmla="*/ 81 w 253"/>
                <a:gd name="T21" fmla="*/ 53 h 60"/>
                <a:gd name="T22" fmla="*/ 49 w 253"/>
                <a:gd name="T23" fmla="*/ 47 h 60"/>
                <a:gd name="T24" fmla="*/ 36 w 253"/>
                <a:gd name="T25" fmla="*/ 39 h 60"/>
                <a:gd name="T26" fmla="*/ 23 w 253"/>
                <a:gd name="T27" fmla="*/ 20 h 60"/>
                <a:gd name="T28" fmla="*/ 0 w 253"/>
                <a:gd name="T29" fmla="*/ 8 h 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53" h="60">
                  <a:moveTo>
                    <a:pt x="0" y="8"/>
                  </a:moveTo>
                  <a:lnTo>
                    <a:pt x="16" y="22"/>
                  </a:lnTo>
                  <a:lnTo>
                    <a:pt x="34" y="49"/>
                  </a:lnTo>
                  <a:lnTo>
                    <a:pt x="70" y="59"/>
                  </a:lnTo>
                  <a:lnTo>
                    <a:pt x="157" y="59"/>
                  </a:lnTo>
                  <a:lnTo>
                    <a:pt x="180" y="53"/>
                  </a:lnTo>
                  <a:lnTo>
                    <a:pt x="252" y="0"/>
                  </a:lnTo>
                  <a:lnTo>
                    <a:pt x="232" y="2"/>
                  </a:lnTo>
                  <a:lnTo>
                    <a:pt x="167" y="49"/>
                  </a:lnTo>
                  <a:lnTo>
                    <a:pt x="148" y="51"/>
                  </a:lnTo>
                  <a:lnTo>
                    <a:pt x="81" y="53"/>
                  </a:lnTo>
                  <a:lnTo>
                    <a:pt x="49" y="47"/>
                  </a:lnTo>
                  <a:lnTo>
                    <a:pt x="36" y="39"/>
                  </a:lnTo>
                  <a:lnTo>
                    <a:pt x="23" y="20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21">
              <a:extLst>
                <a:ext uri="{FF2B5EF4-FFF2-40B4-BE49-F238E27FC236}">
                  <a16:creationId xmlns:a16="http://schemas.microsoft.com/office/drawing/2014/main" id="{9349DDAD-C326-2E41-8177-50F91D71A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9" y="401"/>
              <a:ext cx="879" cy="366"/>
            </a:xfrm>
            <a:custGeom>
              <a:avLst/>
              <a:gdLst>
                <a:gd name="T0" fmla="*/ 150 w 879"/>
                <a:gd name="T1" fmla="*/ 84 h 366"/>
                <a:gd name="T2" fmla="*/ 169 w 879"/>
                <a:gd name="T3" fmla="*/ 130 h 366"/>
                <a:gd name="T4" fmla="*/ 197 w 879"/>
                <a:gd name="T5" fmla="*/ 218 h 366"/>
                <a:gd name="T6" fmla="*/ 224 w 879"/>
                <a:gd name="T7" fmla="*/ 269 h 366"/>
                <a:gd name="T8" fmla="*/ 261 w 879"/>
                <a:gd name="T9" fmla="*/ 289 h 366"/>
                <a:gd name="T10" fmla="*/ 346 w 879"/>
                <a:gd name="T11" fmla="*/ 314 h 366"/>
                <a:gd name="T12" fmla="*/ 406 w 879"/>
                <a:gd name="T13" fmla="*/ 324 h 366"/>
                <a:gd name="T14" fmla="*/ 438 w 879"/>
                <a:gd name="T15" fmla="*/ 341 h 366"/>
                <a:gd name="T16" fmla="*/ 487 w 879"/>
                <a:gd name="T17" fmla="*/ 347 h 366"/>
                <a:gd name="T18" fmla="*/ 508 w 879"/>
                <a:gd name="T19" fmla="*/ 330 h 366"/>
                <a:gd name="T20" fmla="*/ 546 w 879"/>
                <a:gd name="T21" fmla="*/ 341 h 366"/>
                <a:gd name="T22" fmla="*/ 604 w 879"/>
                <a:gd name="T23" fmla="*/ 338 h 366"/>
                <a:gd name="T24" fmla="*/ 624 w 879"/>
                <a:gd name="T25" fmla="*/ 324 h 366"/>
                <a:gd name="T26" fmla="*/ 669 w 879"/>
                <a:gd name="T27" fmla="*/ 307 h 366"/>
                <a:gd name="T28" fmla="*/ 736 w 879"/>
                <a:gd name="T29" fmla="*/ 285 h 366"/>
                <a:gd name="T30" fmla="*/ 770 w 879"/>
                <a:gd name="T31" fmla="*/ 257 h 366"/>
                <a:gd name="T32" fmla="*/ 782 w 879"/>
                <a:gd name="T33" fmla="*/ 222 h 366"/>
                <a:gd name="T34" fmla="*/ 775 w 879"/>
                <a:gd name="T35" fmla="*/ 54 h 366"/>
                <a:gd name="T36" fmla="*/ 800 w 879"/>
                <a:gd name="T37" fmla="*/ 80 h 366"/>
                <a:gd name="T38" fmla="*/ 865 w 879"/>
                <a:gd name="T39" fmla="*/ 68 h 366"/>
                <a:gd name="T40" fmla="*/ 826 w 879"/>
                <a:gd name="T41" fmla="*/ 11 h 366"/>
                <a:gd name="T42" fmla="*/ 755 w 879"/>
                <a:gd name="T43" fmla="*/ 4 h 366"/>
                <a:gd name="T44" fmla="*/ 833 w 879"/>
                <a:gd name="T45" fmla="*/ 0 h 366"/>
                <a:gd name="T46" fmla="*/ 878 w 879"/>
                <a:gd name="T47" fmla="*/ 34 h 366"/>
                <a:gd name="T48" fmla="*/ 876 w 879"/>
                <a:gd name="T49" fmla="*/ 74 h 366"/>
                <a:gd name="T50" fmla="*/ 800 w 879"/>
                <a:gd name="T51" fmla="*/ 113 h 366"/>
                <a:gd name="T52" fmla="*/ 793 w 879"/>
                <a:gd name="T53" fmla="*/ 252 h 366"/>
                <a:gd name="T54" fmla="*/ 748 w 879"/>
                <a:gd name="T55" fmla="*/ 306 h 366"/>
                <a:gd name="T56" fmla="*/ 613 w 879"/>
                <a:gd name="T57" fmla="*/ 347 h 366"/>
                <a:gd name="T58" fmla="*/ 508 w 879"/>
                <a:gd name="T59" fmla="*/ 365 h 366"/>
                <a:gd name="T60" fmla="*/ 425 w 879"/>
                <a:gd name="T61" fmla="*/ 341 h 366"/>
                <a:gd name="T62" fmla="*/ 344 w 879"/>
                <a:gd name="T63" fmla="*/ 334 h 366"/>
                <a:gd name="T64" fmla="*/ 265 w 879"/>
                <a:gd name="T65" fmla="*/ 307 h 366"/>
                <a:gd name="T66" fmla="*/ 224 w 879"/>
                <a:gd name="T67" fmla="*/ 279 h 366"/>
                <a:gd name="T68" fmla="*/ 182 w 879"/>
                <a:gd name="T69" fmla="*/ 222 h 366"/>
                <a:gd name="T70" fmla="*/ 150 w 879"/>
                <a:gd name="T71" fmla="*/ 116 h 366"/>
                <a:gd name="T72" fmla="*/ 101 w 879"/>
                <a:gd name="T73" fmla="*/ 129 h 366"/>
                <a:gd name="T74" fmla="*/ 47 w 879"/>
                <a:gd name="T75" fmla="*/ 110 h 366"/>
                <a:gd name="T76" fmla="*/ 0 w 879"/>
                <a:gd name="T77" fmla="*/ 58 h 366"/>
                <a:gd name="T78" fmla="*/ 13 w 879"/>
                <a:gd name="T79" fmla="*/ 27 h 366"/>
                <a:gd name="T80" fmla="*/ 47 w 879"/>
                <a:gd name="T81" fmla="*/ 14 h 366"/>
                <a:gd name="T82" fmla="*/ 52 w 879"/>
                <a:gd name="T83" fmla="*/ 20 h 366"/>
                <a:gd name="T84" fmla="*/ 22 w 879"/>
                <a:gd name="T85" fmla="*/ 31 h 366"/>
                <a:gd name="T86" fmla="*/ 13 w 879"/>
                <a:gd name="T87" fmla="*/ 54 h 366"/>
                <a:gd name="T88" fmla="*/ 61 w 879"/>
                <a:gd name="T89" fmla="*/ 108 h 366"/>
                <a:gd name="T90" fmla="*/ 144 w 879"/>
                <a:gd name="T91" fmla="*/ 108 h 366"/>
                <a:gd name="T92" fmla="*/ 130 w 879"/>
                <a:gd name="T93" fmla="*/ 54 h 366"/>
                <a:gd name="T94" fmla="*/ 150 w 879"/>
                <a:gd name="T95" fmla="*/ 84 h 36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79" h="366">
                  <a:moveTo>
                    <a:pt x="150" y="84"/>
                  </a:moveTo>
                  <a:lnTo>
                    <a:pt x="169" y="130"/>
                  </a:lnTo>
                  <a:lnTo>
                    <a:pt x="197" y="218"/>
                  </a:lnTo>
                  <a:lnTo>
                    <a:pt x="224" y="269"/>
                  </a:lnTo>
                  <a:lnTo>
                    <a:pt x="261" y="289"/>
                  </a:lnTo>
                  <a:lnTo>
                    <a:pt x="346" y="314"/>
                  </a:lnTo>
                  <a:lnTo>
                    <a:pt x="406" y="324"/>
                  </a:lnTo>
                  <a:lnTo>
                    <a:pt x="438" y="341"/>
                  </a:lnTo>
                  <a:lnTo>
                    <a:pt x="487" y="347"/>
                  </a:lnTo>
                  <a:lnTo>
                    <a:pt x="508" y="330"/>
                  </a:lnTo>
                  <a:lnTo>
                    <a:pt x="546" y="341"/>
                  </a:lnTo>
                  <a:lnTo>
                    <a:pt x="604" y="338"/>
                  </a:lnTo>
                  <a:lnTo>
                    <a:pt x="624" y="324"/>
                  </a:lnTo>
                  <a:lnTo>
                    <a:pt x="669" y="307"/>
                  </a:lnTo>
                  <a:lnTo>
                    <a:pt x="736" y="285"/>
                  </a:lnTo>
                  <a:lnTo>
                    <a:pt x="770" y="257"/>
                  </a:lnTo>
                  <a:lnTo>
                    <a:pt x="782" y="222"/>
                  </a:lnTo>
                  <a:lnTo>
                    <a:pt x="775" y="54"/>
                  </a:lnTo>
                  <a:lnTo>
                    <a:pt x="800" y="80"/>
                  </a:lnTo>
                  <a:lnTo>
                    <a:pt x="865" y="68"/>
                  </a:lnTo>
                  <a:lnTo>
                    <a:pt x="826" y="11"/>
                  </a:lnTo>
                  <a:lnTo>
                    <a:pt x="755" y="4"/>
                  </a:lnTo>
                  <a:lnTo>
                    <a:pt x="833" y="0"/>
                  </a:lnTo>
                  <a:lnTo>
                    <a:pt x="878" y="34"/>
                  </a:lnTo>
                  <a:lnTo>
                    <a:pt x="876" y="74"/>
                  </a:lnTo>
                  <a:lnTo>
                    <a:pt x="800" y="113"/>
                  </a:lnTo>
                  <a:lnTo>
                    <a:pt x="793" y="252"/>
                  </a:lnTo>
                  <a:lnTo>
                    <a:pt x="748" y="306"/>
                  </a:lnTo>
                  <a:lnTo>
                    <a:pt x="613" y="347"/>
                  </a:lnTo>
                  <a:lnTo>
                    <a:pt x="508" y="365"/>
                  </a:lnTo>
                  <a:lnTo>
                    <a:pt x="425" y="341"/>
                  </a:lnTo>
                  <a:lnTo>
                    <a:pt x="344" y="334"/>
                  </a:lnTo>
                  <a:lnTo>
                    <a:pt x="265" y="307"/>
                  </a:lnTo>
                  <a:lnTo>
                    <a:pt x="224" y="279"/>
                  </a:lnTo>
                  <a:lnTo>
                    <a:pt x="182" y="222"/>
                  </a:lnTo>
                  <a:lnTo>
                    <a:pt x="150" y="116"/>
                  </a:lnTo>
                  <a:lnTo>
                    <a:pt x="101" y="129"/>
                  </a:lnTo>
                  <a:lnTo>
                    <a:pt x="47" y="110"/>
                  </a:lnTo>
                  <a:lnTo>
                    <a:pt x="0" y="58"/>
                  </a:lnTo>
                  <a:lnTo>
                    <a:pt x="13" y="27"/>
                  </a:lnTo>
                  <a:lnTo>
                    <a:pt x="47" y="14"/>
                  </a:lnTo>
                  <a:lnTo>
                    <a:pt x="52" y="20"/>
                  </a:lnTo>
                  <a:lnTo>
                    <a:pt x="22" y="31"/>
                  </a:lnTo>
                  <a:lnTo>
                    <a:pt x="13" y="54"/>
                  </a:lnTo>
                  <a:lnTo>
                    <a:pt x="61" y="108"/>
                  </a:lnTo>
                  <a:lnTo>
                    <a:pt x="144" y="108"/>
                  </a:lnTo>
                  <a:lnTo>
                    <a:pt x="130" y="54"/>
                  </a:lnTo>
                  <a:lnTo>
                    <a:pt x="150" y="84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Freeform 22">
              <a:extLst>
                <a:ext uri="{FF2B5EF4-FFF2-40B4-BE49-F238E27FC236}">
                  <a16:creationId xmlns:a16="http://schemas.microsoft.com/office/drawing/2014/main" id="{13AC2D4D-BEBA-8E40-8425-B265E436E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6" y="651"/>
              <a:ext cx="147" cy="18"/>
            </a:xfrm>
            <a:custGeom>
              <a:avLst/>
              <a:gdLst>
                <a:gd name="T0" fmla="*/ 9 w 147"/>
                <a:gd name="T1" fmla="*/ 0 h 18"/>
                <a:gd name="T2" fmla="*/ 29 w 147"/>
                <a:gd name="T3" fmla="*/ 7 h 18"/>
                <a:gd name="T4" fmla="*/ 67 w 147"/>
                <a:gd name="T5" fmla="*/ 10 h 18"/>
                <a:gd name="T6" fmla="*/ 99 w 147"/>
                <a:gd name="T7" fmla="*/ 10 h 18"/>
                <a:gd name="T8" fmla="*/ 139 w 147"/>
                <a:gd name="T9" fmla="*/ 7 h 18"/>
                <a:gd name="T10" fmla="*/ 146 w 147"/>
                <a:gd name="T11" fmla="*/ 14 h 18"/>
                <a:gd name="T12" fmla="*/ 119 w 147"/>
                <a:gd name="T13" fmla="*/ 17 h 18"/>
                <a:gd name="T14" fmla="*/ 67 w 147"/>
                <a:gd name="T15" fmla="*/ 17 h 18"/>
                <a:gd name="T16" fmla="*/ 29 w 147"/>
                <a:gd name="T17" fmla="*/ 14 h 18"/>
                <a:gd name="T18" fmla="*/ 0 w 147"/>
                <a:gd name="T19" fmla="*/ 3 h 18"/>
                <a:gd name="T20" fmla="*/ 9 w 147"/>
                <a:gd name="T21" fmla="*/ 0 h 1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7" h="18">
                  <a:moveTo>
                    <a:pt x="9" y="0"/>
                  </a:moveTo>
                  <a:lnTo>
                    <a:pt x="29" y="7"/>
                  </a:lnTo>
                  <a:lnTo>
                    <a:pt x="67" y="10"/>
                  </a:lnTo>
                  <a:lnTo>
                    <a:pt x="99" y="10"/>
                  </a:lnTo>
                  <a:lnTo>
                    <a:pt x="139" y="7"/>
                  </a:lnTo>
                  <a:lnTo>
                    <a:pt x="146" y="14"/>
                  </a:lnTo>
                  <a:lnTo>
                    <a:pt x="119" y="17"/>
                  </a:lnTo>
                  <a:lnTo>
                    <a:pt x="67" y="17"/>
                  </a:lnTo>
                  <a:lnTo>
                    <a:pt x="29" y="14"/>
                  </a:lnTo>
                  <a:lnTo>
                    <a:pt x="0" y="3"/>
                  </a:lnTo>
                  <a:lnTo>
                    <a:pt x="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Freeform 23">
              <a:extLst>
                <a:ext uri="{FF2B5EF4-FFF2-40B4-BE49-F238E27FC236}">
                  <a16:creationId xmlns:a16="http://schemas.microsoft.com/office/drawing/2014/main" id="{8FE1682B-7AF2-4643-87E5-89207848F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" y="447"/>
              <a:ext cx="126" cy="26"/>
            </a:xfrm>
            <a:custGeom>
              <a:avLst/>
              <a:gdLst>
                <a:gd name="T0" fmla="*/ 123 w 126"/>
                <a:gd name="T1" fmla="*/ 15 h 26"/>
                <a:gd name="T2" fmla="*/ 84 w 126"/>
                <a:gd name="T3" fmla="*/ 3 h 26"/>
                <a:gd name="T4" fmla="*/ 39 w 126"/>
                <a:gd name="T5" fmla="*/ 0 h 26"/>
                <a:gd name="T6" fmla="*/ 2 w 126"/>
                <a:gd name="T7" fmla="*/ 0 h 26"/>
                <a:gd name="T8" fmla="*/ 0 w 126"/>
                <a:gd name="T9" fmla="*/ 8 h 26"/>
                <a:gd name="T10" fmla="*/ 46 w 126"/>
                <a:gd name="T11" fmla="*/ 8 h 26"/>
                <a:gd name="T12" fmla="*/ 89 w 126"/>
                <a:gd name="T13" fmla="*/ 13 h 26"/>
                <a:gd name="T14" fmla="*/ 125 w 126"/>
                <a:gd name="T15" fmla="*/ 25 h 26"/>
                <a:gd name="T16" fmla="*/ 123 w 126"/>
                <a:gd name="T17" fmla="*/ 15 h 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6" h="26">
                  <a:moveTo>
                    <a:pt x="123" y="15"/>
                  </a:moveTo>
                  <a:lnTo>
                    <a:pt x="84" y="3"/>
                  </a:lnTo>
                  <a:lnTo>
                    <a:pt x="39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46" y="8"/>
                  </a:lnTo>
                  <a:lnTo>
                    <a:pt x="89" y="13"/>
                  </a:lnTo>
                  <a:lnTo>
                    <a:pt x="125" y="25"/>
                  </a:lnTo>
                  <a:lnTo>
                    <a:pt x="123" y="15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Freeform 24">
              <a:extLst>
                <a:ext uri="{FF2B5EF4-FFF2-40B4-BE49-F238E27FC236}">
                  <a16:creationId xmlns:a16="http://schemas.microsoft.com/office/drawing/2014/main" id="{36DF644A-18D0-D94C-A220-32FA7418E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" y="416"/>
              <a:ext cx="66" cy="44"/>
            </a:xfrm>
            <a:custGeom>
              <a:avLst/>
              <a:gdLst>
                <a:gd name="T0" fmla="*/ 0 w 66"/>
                <a:gd name="T1" fmla="*/ 33 h 44"/>
                <a:gd name="T2" fmla="*/ 22 w 66"/>
                <a:gd name="T3" fmla="*/ 17 h 44"/>
                <a:gd name="T4" fmla="*/ 61 w 66"/>
                <a:gd name="T5" fmla="*/ 0 h 44"/>
                <a:gd name="T6" fmla="*/ 65 w 66"/>
                <a:gd name="T7" fmla="*/ 8 h 44"/>
                <a:gd name="T8" fmla="*/ 33 w 66"/>
                <a:gd name="T9" fmla="*/ 20 h 44"/>
                <a:gd name="T10" fmla="*/ 0 w 66"/>
                <a:gd name="T11" fmla="*/ 43 h 44"/>
                <a:gd name="T12" fmla="*/ 0 w 66"/>
                <a:gd name="T13" fmla="*/ 33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44">
                  <a:moveTo>
                    <a:pt x="0" y="33"/>
                  </a:moveTo>
                  <a:lnTo>
                    <a:pt x="22" y="17"/>
                  </a:lnTo>
                  <a:lnTo>
                    <a:pt x="61" y="0"/>
                  </a:lnTo>
                  <a:lnTo>
                    <a:pt x="65" y="8"/>
                  </a:lnTo>
                  <a:lnTo>
                    <a:pt x="33" y="20"/>
                  </a:lnTo>
                  <a:lnTo>
                    <a:pt x="0" y="43"/>
                  </a:lnTo>
                  <a:lnTo>
                    <a:pt x="0" y="3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Freeform 25">
              <a:extLst>
                <a:ext uri="{FF2B5EF4-FFF2-40B4-BE49-F238E27FC236}">
                  <a16:creationId xmlns:a16="http://schemas.microsoft.com/office/drawing/2014/main" id="{E1953A59-7060-4746-A674-219F7F318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633"/>
              <a:ext cx="660" cy="477"/>
            </a:xfrm>
            <a:custGeom>
              <a:avLst/>
              <a:gdLst>
                <a:gd name="T0" fmla="*/ 645 w 660"/>
                <a:gd name="T1" fmla="*/ 0 h 477"/>
                <a:gd name="T2" fmla="*/ 468 w 660"/>
                <a:gd name="T3" fmla="*/ 32 h 477"/>
                <a:gd name="T4" fmla="*/ 274 w 660"/>
                <a:gd name="T5" fmla="*/ 101 h 477"/>
                <a:gd name="T6" fmla="*/ 158 w 660"/>
                <a:gd name="T7" fmla="*/ 119 h 477"/>
                <a:gd name="T8" fmla="*/ 139 w 660"/>
                <a:gd name="T9" fmla="*/ 158 h 477"/>
                <a:gd name="T10" fmla="*/ 97 w 660"/>
                <a:gd name="T11" fmla="*/ 166 h 477"/>
                <a:gd name="T12" fmla="*/ 47 w 660"/>
                <a:gd name="T13" fmla="*/ 239 h 477"/>
                <a:gd name="T14" fmla="*/ 81 w 660"/>
                <a:gd name="T15" fmla="*/ 303 h 477"/>
                <a:gd name="T16" fmla="*/ 50 w 660"/>
                <a:gd name="T17" fmla="*/ 342 h 477"/>
                <a:gd name="T18" fmla="*/ 74 w 660"/>
                <a:gd name="T19" fmla="*/ 366 h 477"/>
                <a:gd name="T20" fmla="*/ 0 w 660"/>
                <a:gd name="T21" fmla="*/ 443 h 477"/>
                <a:gd name="T22" fmla="*/ 18 w 660"/>
                <a:gd name="T23" fmla="*/ 457 h 477"/>
                <a:gd name="T24" fmla="*/ 43 w 660"/>
                <a:gd name="T25" fmla="*/ 450 h 477"/>
                <a:gd name="T26" fmla="*/ 31 w 660"/>
                <a:gd name="T27" fmla="*/ 438 h 477"/>
                <a:gd name="T28" fmla="*/ 104 w 660"/>
                <a:gd name="T29" fmla="*/ 358 h 477"/>
                <a:gd name="T30" fmla="*/ 277 w 660"/>
                <a:gd name="T31" fmla="*/ 362 h 477"/>
                <a:gd name="T32" fmla="*/ 463 w 660"/>
                <a:gd name="T33" fmla="*/ 453 h 477"/>
                <a:gd name="T34" fmla="*/ 202 w 660"/>
                <a:gd name="T35" fmla="*/ 445 h 477"/>
                <a:gd name="T36" fmla="*/ 279 w 660"/>
                <a:gd name="T37" fmla="*/ 450 h 477"/>
                <a:gd name="T38" fmla="*/ 355 w 660"/>
                <a:gd name="T39" fmla="*/ 476 h 477"/>
                <a:gd name="T40" fmla="*/ 547 w 660"/>
                <a:gd name="T41" fmla="*/ 466 h 477"/>
                <a:gd name="T42" fmla="*/ 659 w 660"/>
                <a:gd name="T43" fmla="*/ 466 h 477"/>
                <a:gd name="T44" fmla="*/ 544 w 660"/>
                <a:gd name="T45" fmla="*/ 457 h 477"/>
                <a:gd name="T46" fmla="*/ 544 w 660"/>
                <a:gd name="T47" fmla="*/ 406 h 477"/>
                <a:gd name="T48" fmla="*/ 412 w 660"/>
                <a:gd name="T49" fmla="*/ 261 h 477"/>
                <a:gd name="T50" fmla="*/ 297 w 660"/>
                <a:gd name="T51" fmla="*/ 209 h 477"/>
                <a:gd name="T52" fmla="*/ 407 w 660"/>
                <a:gd name="T53" fmla="*/ 270 h 477"/>
                <a:gd name="T54" fmla="*/ 477 w 660"/>
                <a:gd name="T55" fmla="*/ 371 h 477"/>
                <a:gd name="T56" fmla="*/ 477 w 660"/>
                <a:gd name="T57" fmla="*/ 443 h 477"/>
                <a:gd name="T58" fmla="*/ 277 w 660"/>
                <a:gd name="T59" fmla="*/ 350 h 477"/>
                <a:gd name="T60" fmla="*/ 191 w 660"/>
                <a:gd name="T61" fmla="*/ 335 h 477"/>
                <a:gd name="T62" fmla="*/ 94 w 660"/>
                <a:gd name="T63" fmla="*/ 298 h 477"/>
                <a:gd name="T64" fmla="*/ 67 w 660"/>
                <a:gd name="T65" fmla="*/ 247 h 477"/>
                <a:gd name="T66" fmla="*/ 97 w 660"/>
                <a:gd name="T67" fmla="*/ 218 h 477"/>
                <a:gd name="T68" fmla="*/ 97 w 660"/>
                <a:gd name="T69" fmla="*/ 178 h 477"/>
                <a:gd name="T70" fmla="*/ 144 w 660"/>
                <a:gd name="T71" fmla="*/ 164 h 477"/>
                <a:gd name="T72" fmla="*/ 202 w 660"/>
                <a:gd name="T73" fmla="*/ 178 h 477"/>
                <a:gd name="T74" fmla="*/ 171 w 660"/>
                <a:gd name="T75" fmla="*/ 145 h 477"/>
                <a:gd name="T76" fmla="*/ 191 w 660"/>
                <a:gd name="T77" fmla="*/ 118 h 477"/>
                <a:gd name="T78" fmla="*/ 279 w 660"/>
                <a:gd name="T79" fmla="*/ 106 h 477"/>
                <a:gd name="T80" fmla="*/ 479 w 660"/>
                <a:gd name="T81" fmla="*/ 32 h 477"/>
                <a:gd name="T82" fmla="*/ 645 w 660"/>
                <a:gd name="T83" fmla="*/ 0 h 47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660" h="477">
                  <a:moveTo>
                    <a:pt x="645" y="0"/>
                  </a:moveTo>
                  <a:lnTo>
                    <a:pt x="468" y="32"/>
                  </a:lnTo>
                  <a:lnTo>
                    <a:pt x="274" y="101"/>
                  </a:lnTo>
                  <a:lnTo>
                    <a:pt x="158" y="119"/>
                  </a:lnTo>
                  <a:lnTo>
                    <a:pt x="139" y="158"/>
                  </a:lnTo>
                  <a:lnTo>
                    <a:pt x="97" y="166"/>
                  </a:lnTo>
                  <a:lnTo>
                    <a:pt x="47" y="239"/>
                  </a:lnTo>
                  <a:lnTo>
                    <a:pt x="81" y="303"/>
                  </a:lnTo>
                  <a:lnTo>
                    <a:pt x="50" y="342"/>
                  </a:lnTo>
                  <a:lnTo>
                    <a:pt x="74" y="366"/>
                  </a:lnTo>
                  <a:lnTo>
                    <a:pt x="0" y="443"/>
                  </a:lnTo>
                  <a:lnTo>
                    <a:pt x="18" y="457"/>
                  </a:lnTo>
                  <a:lnTo>
                    <a:pt x="43" y="450"/>
                  </a:lnTo>
                  <a:lnTo>
                    <a:pt x="31" y="438"/>
                  </a:lnTo>
                  <a:lnTo>
                    <a:pt x="104" y="358"/>
                  </a:lnTo>
                  <a:lnTo>
                    <a:pt x="277" y="362"/>
                  </a:lnTo>
                  <a:lnTo>
                    <a:pt x="463" y="453"/>
                  </a:lnTo>
                  <a:lnTo>
                    <a:pt x="202" y="445"/>
                  </a:lnTo>
                  <a:lnTo>
                    <a:pt x="279" y="450"/>
                  </a:lnTo>
                  <a:lnTo>
                    <a:pt x="355" y="476"/>
                  </a:lnTo>
                  <a:lnTo>
                    <a:pt x="547" y="466"/>
                  </a:lnTo>
                  <a:lnTo>
                    <a:pt x="659" y="466"/>
                  </a:lnTo>
                  <a:lnTo>
                    <a:pt x="544" y="457"/>
                  </a:lnTo>
                  <a:lnTo>
                    <a:pt x="544" y="406"/>
                  </a:lnTo>
                  <a:lnTo>
                    <a:pt x="412" y="261"/>
                  </a:lnTo>
                  <a:lnTo>
                    <a:pt x="297" y="209"/>
                  </a:lnTo>
                  <a:lnTo>
                    <a:pt x="407" y="270"/>
                  </a:lnTo>
                  <a:lnTo>
                    <a:pt x="477" y="371"/>
                  </a:lnTo>
                  <a:lnTo>
                    <a:pt x="477" y="443"/>
                  </a:lnTo>
                  <a:lnTo>
                    <a:pt x="277" y="350"/>
                  </a:lnTo>
                  <a:lnTo>
                    <a:pt x="191" y="335"/>
                  </a:lnTo>
                  <a:lnTo>
                    <a:pt x="94" y="298"/>
                  </a:lnTo>
                  <a:lnTo>
                    <a:pt x="67" y="247"/>
                  </a:lnTo>
                  <a:lnTo>
                    <a:pt x="97" y="218"/>
                  </a:lnTo>
                  <a:lnTo>
                    <a:pt x="97" y="178"/>
                  </a:lnTo>
                  <a:lnTo>
                    <a:pt x="144" y="164"/>
                  </a:lnTo>
                  <a:lnTo>
                    <a:pt x="202" y="178"/>
                  </a:lnTo>
                  <a:lnTo>
                    <a:pt x="171" y="145"/>
                  </a:lnTo>
                  <a:lnTo>
                    <a:pt x="191" y="118"/>
                  </a:lnTo>
                  <a:lnTo>
                    <a:pt x="279" y="106"/>
                  </a:lnTo>
                  <a:lnTo>
                    <a:pt x="479" y="32"/>
                  </a:lnTo>
                  <a:lnTo>
                    <a:pt x="64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Freeform 26">
              <a:extLst>
                <a:ext uri="{FF2B5EF4-FFF2-40B4-BE49-F238E27FC236}">
                  <a16:creationId xmlns:a16="http://schemas.microsoft.com/office/drawing/2014/main" id="{9F0EDC8C-8B60-2F4B-97D7-32BCBEFF5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071"/>
              <a:ext cx="696" cy="259"/>
            </a:xfrm>
            <a:custGeom>
              <a:avLst/>
              <a:gdLst>
                <a:gd name="T0" fmla="*/ 115 w 696"/>
                <a:gd name="T1" fmla="*/ 0 h 259"/>
                <a:gd name="T2" fmla="*/ 22 w 696"/>
                <a:gd name="T3" fmla="*/ 43 h 259"/>
                <a:gd name="T4" fmla="*/ 22 w 696"/>
                <a:gd name="T5" fmla="*/ 99 h 259"/>
                <a:gd name="T6" fmla="*/ 140 w 696"/>
                <a:gd name="T7" fmla="*/ 192 h 259"/>
                <a:gd name="T8" fmla="*/ 393 w 696"/>
                <a:gd name="T9" fmla="*/ 175 h 259"/>
                <a:gd name="T10" fmla="*/ 506 w 696"/>
                <a:gd name="T11" fmla="*/ 223 h 259"/>
                <a:gd name="T12" fmla="*/ 598 w 696"/>
                <a:gd name="T13" fmla="*/ 220 h 259"/>
                <a:gd name="T14" fmla="*/ 609 w 696"/>
                <a:gd name="T15" fmla="*/ 127 h 259"/>
                <a:gd name="T16" fmla="*/ 695 w 696"/>
                <a:gd name="T17" fmla="*/ 35 h 259"/>
                <a:gd name="T18" fmla="*/ 643 w 696"/>
                <a:gd name="T19" fmla="*/ 114 h 259"/>
                <a:gd name="T20" fmla="*/ 643 w 696"/>
                <a:gd name="T21" fmla="*/ 192 h 259"/>
                <a:gd name="T22" fmla="*/ 672 w 696"/>
                <a:gd name="T23" fmla="*/ 258 h 259"/>
                <a:gd name="T24" fmla="*/ 499 w 696"/>
                <a:gd name="T25" fmla="*/ 251 h 259"/>
                <a:gd name="T26" fmla="*/ 337 w 696"/>
                <a:gd name="T27" fmla="*/ 233 h 259"/>
                <a:gd name="T28" fmla="*/ 158 w 696"/>
                <a:gd name="T29" fmla="*/ 233 h 259"/>
                <a:gd name="T30" fmla="*/ 79 w 696"/>
                <a:gd name="T31" fmla="*/ 183 h 259"/>
                <a:gd name="T32" fmla="*/ 0 w 696"/>
                <a:gd name="T33" fmla="*/ 94 h 259"/>
                <a:gd name="T34" fmla="*/ 4 w 696"/>
                <a:gd name="T35" fmla="*/ 28 h 259"/>
                <a:gd name="T36" fmla="*/ 115 w 696"/>
                <a:gd name="T37" fmla="*/ 0 h 2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6" h="259">
                  <a:moveTo>
                    <a:pt x="115" y="0"/>
                  </a:moveTo>
                  <a:lnTo>
                    <a:pt x="22" y="43"/>
                  </a:lnTo>
                  <a:lnTo>
                    <a:pt x="22" y="99"/>
                  </a:lnTo>
                  <a:lnTo>
                    <a:pt x="140" y="192"/>
                  </a:lnTo>
                  <a:lnTo>
                    <a:pt x="393" y="175"/>
                  </a:lnTo>
                  <a:lnTo>
                    <a:pt x="506" y="223"/>
                  </a:lnTo>
                  <a:lnTo>
                    <a:pt x="598" y="220"/>
                  </a:lnTo>
                  <a:lnTo>
                    <a:pt x="609" y="127"/>
                  </a:lnTo>
                  <a:lnTo>
                    <a:pt x="695" y="35"/>
                  </a:lnTo>
                  <a:lnTo>
                    <a:pt x="643" y="114"/>
                  </a:lnTo>
                  <a:lnTo>
                    <a:pt x="643" y="192"/>
                  </a:lnTo>
                  <a:lnTo>
                    <a:pt x="672" y="258"/>
                  </a:lnTo>
                  <a:lnTo>
                    <a:pt x="499" y="251"/>
                  </a:lnTo>
                  <a:lnTo>
                    <a:pt x="337" y="233"/>
                  </a:lnTo>
                  <a:lnTo>
                    <a:pt x="158" y="233"/>
                  </a:lnTo>
                  <a:lnTo>
                    <a:pt x="79" y="183"/>
                  </a:lnTo>
                  <a:lnTo>
                    <a:pt x="0" y="94"/>
                  </a:lnTo>
                  <a:lnTo>
                    <a:pt x="4" y="28"/>
                  </a:lnTo>
                  <a:lnTo>
                    <a:pt x="11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Freeform 27">
              <a:extLst>
                <a:ext uri="{FF2B5EF4-FFF2-40B4-BE49-F238E27FC236}">
                  <a16:creationId xmlns:a16="http://schemas.microsoft.com/office/drawing/2014/main" id="{BA80E38B-DFA3-D745-988E-9B84DB944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4" y="905"/>
              <a:ext cx="131" cy="132"/>
            </a:xfrm>
            <a:custGeom>
              <a:avLst/>
              <a:gdLst>
                <a:gd name="T0" fmla="*/ 0 w 131"/>
                <a:gd name="T1" fmla="*/ 122 h 132"/>
                <a:gd name="T2" fmla="*/ 58 w 131"/>
                <a:gd name="T3" fmla="*/ 75 h 132"/>
                <a:gd name="T4" fmla="*/ 121 w 131"/>
                <a:gd name="T5" fmla="*/ 0 h 132"/>
                <a:gd name="T6" fmla="*/ 130 w 131"/>
                <a:gd name="T7" fmla="*/ 23 h 132"/>
                <a:gd name="T8" fmla="*/ 72 w 131"/>
                <a:gd name="T9" fmla="*/ 85 h 132"/>
                <a:gd name="T10" fmla="*/ 20 w 131"/>
                <a:gd name="T11" fmla="*/ 131 h 132"/>
                <a:gd name="T12" fmla="*/ 0 w 131"/>
                <a:gd name="T13" fmla="*/ 122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1" h="132">
                  <a:moveTo>
                    <a:pt x="0" y="122"/>
                  </a:moveTo>
                  <a:lnTo>
                    <a:pt x="58" y="75"/>
                  </a:lnTo>
                  <a:lnTo>
                    <a:pt x="121" y="0"/>
                  </a:lnTo>
                  <a:lnTo>
                    <a:pt x="130" y="23"/>
                  </a:lnTo>
                  <a:lnTo>
                    <a:pt x="72" y="85"/>
                  </a:lnTo>
                  <a:lnTo>
                    <a:pt x="20" y="131"/>
                  </a:lnTo>
                  <a:lnTo>
                    <a:pt x="0" y="12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Freeform 28">
              <a:extLst>
                <a:ext uri="{FF2B5EF4-FFF2-40B4-BE49-F238E27FC236}">
                  <a16:creationId xmlns:a16="http://schemas.microsoft.com/office/drawing/2014/main" id="{9E4BA5EE-1ED9-4940-93D3-FE6F99E99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" y="741"/>
              <a:ext cx="534" cy="348"/>
            </a:xfrm>
            <a:custGeom>
              <a:avLst/>
              <a:gdLst>
                <a:gd name="T0" fmla="*/ 533 w 534"/>
                <a:gd name="T1" fmla="*/ 347 h 348"/>
                <a:gd name="T2" fmla="*/ 477 w 534"/>
                <a:gd name="T3" fmla="*/ 279 h 348"/>
                <a:gd name="T4" fmla="*/ 261 w 534"/>
                <a:gd name="T5" fmla="*/ 215 h 348"/>
                <a:gd name="T6" fmla="*/ 142 w 534"/>
                <a:gd name="T7" fmla="*/ 150 h 348"/>
                <a:gd name="T8" fmla="*/ 38 w 534"/>
                <a:gd name="T9" fmla="*/ 61 h 348"/>
                <a:gd name="T10" fmla="*/ 0 w 534"/>
                <a:gd name="T11" fmla="*/ 0 h 348"/>
                <a:gd name="T12" fmla="*/ 47 w 534"/>
                <a:gd name="T13" fmla="*/ 93 h 348"/>
                <a:gd name="T14" fmla="*/ 180 w 534"/>
                <a:gd name="T15" fmla="*/ 199 h 348"/>
                <a:gd name="T16" fmla="*/ 353 w 534"/>
                <a:gd name="T17" fmla="*/ 272 h 348"/>
                <a:gd name="T18" fmla="*/ 470 w 534"/>
                <a:gd name="T19" fmla="*/ 312 h 348"/>
                <a:gd name="T20" fmla="*/ 499 w 534"/>
                <a:gd name="T21" fmla="*/ 342 h 348"/>
                <a:gd name="T22" fmla="*/ 533 w 534"/>
                <a:gd name="T23" fmla="*/ 347 h 3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34" h="348">
                  <a:moveTo>
                    <a:pt x="533" y="347"/>
                  </a:moveTo>
                  <a:lnTo>
                    <a:pt x="477" y="279"/>
                  </a:lnTo>
                  <a:lnTo>
                    <a:pt x="261" y="215"/>
                  </a:lnTo>
                  <a:lnTo>
                    <a:pt x="142" y="150"/>
                  </a:lnTo>
                  <a:lnTo>
                    <a:pt x="38" y="61"/>
                  </a:lnTo>
                  <a:lnTo>
                    <a:pt x="0" y="0"/>
                  </a:lnTo>
                  <a:lnTo>
                    <a:pt x="47" y="93"/>
                  </a:lnTo>
                  <a:lnTo>
                    <a:pt x="180" y="199"/>
                  </a:lnTo>
                  <a:lnTo>
                    <a:pt x="353" y="272"/>
                  </a:lnTo>
                  <a:lnTo>
                    <a:pt x="470" y="312"/>
                  </a:lnTo>
                  <a:lnTo>
                    <a:pt x="499" y="342"/>
                  </a:lnTo>
                  <a:lnTo>
                    <a:pt x="533" y="347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Freeform 29">
              <a:extLst>
                <a:ext uri="{FF2B5EF4-FFF2-40B4-BE49-F238E27FC236}">
                  <a16:creationId xmlns:a16="http://schemas.microsoft.com/office/drawing/2014/main" id="{E08CD4BA-4C31-7B45-9726-145A471A1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8" y="961"/>
              <a:ext cx="169" cy="156"/>
            </a:xfrm>
            <a:custGeom>
              <a:avLst/>
              <a:gdLst>
                <a:gd name="T0" fmla="*/ 7 w 169"/>
                <a:gd name="T1" fmla="*/ 140 h 156"/>
                <a:gd name="T2" fmla="*/ 43 w 169"/>
                <a:gd name="T3" fmla="*/ 103 h 156"/>
                <a:gd name="T4" fmla="*/ 121 w 169"/>
                <a:gd name="T5" fmla="*/ 78 h 156"/>
                <a:gd name="T6" fmla="*/ 150 w 169"/>
                <a:gd name="T7" fmla="*/ 0 h 156"/>
                <a:gd name="T8" fmla="*/ 168 w 169"/>
                <a:gd name="T9" fmla="*/ 26 h 156"/>
                <a:gd name="T10" fmla="*/ 159 w 169"/>
                <a:gd name="T11" fmla="*/ 66 h 156"/>
                <a:gd name="T12" fmla="*/ 126 w 169"/>
                <a:gd name="T13" fmla="*/ 103 h 156"/>
                <a:gd name="T14" fmla="*/ 58 w 169"/>
                <a:gd name="T15" fmla="*/ 117 h 156"/>
                <a:gd name="T16" fmla="*/ 0 w 169"/>
                <a:gd name="T17" fmla="*/ 155 h 156"/>
                <a:gd name="T18" fmla="*/ 7 w 169"/>
                <a:gd name="T19" fmla="*/ 140 h 1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69" h="156">
                  <a:moveTo>
                    <a:pt x="7" y="140"/>
                  </a:moveTo>
                  <a:lnTo>
                    <a:pt x="43" y="103"/>
                  </a:lnTo>
                  <a:lnTo>
                    <a:pt x="121" y="78"/>
                  </a:lnTo>
                  <a:lnTo>
                    <a:pt x="150" y="0"/>
                  </a:lnTo>
                  <a:lnTo>
                    <a:pt x="168" y="26"/>
                  </a:lnTo>
                  <a:lnTo>
                    <a:pt x="159" y="66"/>
                  </a:lnTo>
                  <a:lnTo>
                    <a:pt x="126" y="103"/>
                  </a:lnTo>
                  <a:lnTo>
                    <a:pt x="58" y="117"/>
                  </a:lnTo>
                  <a:lnTo>
                    <a:pt x="0" y="155"/>
                  </a:lnTo>
                  <a:lnTo>
                    <a:pt x="7" y="14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Freeform 30">
              <a:extLst>
                <a:ext uri="{FF2B5EF4-FFF2-40B4-BE49-F238E27FC236}">
                  <a16:creationId xmlns:a16="http://schemas.microsoft.com/office/drawing/2014/main" id="{5DEB30B0-5C6E-8940-B5C3-9A7DEBBC6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" y="961"/>
              <a:ext cx="703" cy="348"/>
            </a:xfrm>
            <a:custGeom>
              <a:avLst/>
              <a:gdLst>
                <a:gd name="T0" fmla="*/ 234 w 703"/>
                <a:gd name="T1" fmla="*/ 0 h 348"/>
                <a:gd name="T2" fmla="*/ 301 w 703"/>
                <a:gd name="T3" fmla="*/ 23 h 348"/>
                <a:gd name="T4" fmla="*/ 311 w 703"/>
                <a:gd name="T5" fmla="*/ 58 h 348"/>
                <a:gd name="T6" fmla="*/ 304 w 703"/>
                <a:gd name="T7" fmla="*/ 82 h 348"/>
                <a:gd name="T8" fmla="*/ 277 w 703"/>
                <a:gd name="T9" fmla="*/ 108 h 348"/>
                <a:gd name="T10" fmla="*/ 277 w 703"/>
                <a:gd name="T11" fmla="*/ 127 h 348"/>
                <a:gd name="T12" fmla="*/ 311 w 703"/>
                <a:gd name="T13" fmla="*/ 133 h 348"/>
                <a:gd name="T14" fmla="*/ 396 w 703"/>
                <a:gd name="T15" fmla="*/ 133 h 348"/>
                <a:gd name="T16" fmla="*/ 596 w 703"/>
                <a:gd name="T17" fmla="*/ 124 h 348"/>
                <a:gd name="T18" fmla="*/ 625 w 703"/>
                <a:gd name="T19" fmla="*/ 122 h 348"/>
                <a:gd name="T20" fmla="*/ 680 w 703"/>
                <a:gd name="T21" fmla="*/ 131 h 348"/>
                <a:gd name="T22" fmla="*/ 702 w 703"/>
                <a:gd name="T23" fmla="*/ 153 h 348"/>
                <a:gd name="T24" fmla="*/ 702 w 703"/>
                <a:gd name="T25" fmla="*/ 185 h 348"/>
                <a:gd name="T26" fmla="*/ 659 w 703"/>
                <a:gd name="T27" fmla="*/ 199 h 348"/>
                <a:gd name="T28" fmla="*/ 500 w 703"/>
                <a:gd name="T29" fmla="*/ 199 h 348"/>
                <a:gd name="T30" fmla="*/ 396 w 703"/>
                <a:gd name="T31" fmla="*/ 209 h 348"/>
                <a:gd name="T32" fmla="*/ 410 w 703"/>
                <a:gd name="T33" fmla="*/ 232 h 348"/>
                <a:gd name="T34" fmla="*/ 396 w 703"/>
                <a:gd name="T35" fmla="*/ 258 h 348"/>
                <a:gd name="T36" fmla="*/ 382 w 703"/>
                <a:gd name="T37" fmla="*/ 267 h 348"/>
                <a:gd name="T38" fmla="*/ 382 w 703"/>
                <a:gd name="T39" fmla="*/ 297 h 348"/>
                <a:gd name="T40" fmla="*/ 335 w 703"/>
                <a:gd name="T41" fmla="*/ 312 h 348"/>
                <a:gd name="T42" fmla="*/ 324 w 703"/>
                <a:gd name="T43" fmla="*/ 330 h 348"/>
                <a:gd name="T44" fmla="*/ 247 w 703"/>
                <a:gd name="T45" fmla="*/ 344 h 348"/>
                <a:gd name="T46" fmla="*/ 115 w 703"/>
                <a:gd name="T47" fmla="*/ 347 h 348"/>
                <a:gd name="T48" fmla="*/ 0 w 703"/>
                <a:gd name="T49" fmla="*/ 324 h 348"/>
                <a:gd name="T50" fmla="*/ 133 w 703"/>
                <a:gd name="T51" fmla="*/ 335 h 348"/>
                <a:gd name="T52" fmla="*/ 243 w 703"/>
                <a:gd name="T53" fmla="*/ 335 h 348"/>
                <a:gd name="T54" fmla="*/ 284 w 703"/>
                <a:gd name="T55" fmla="*/ 324 h 348"/>
                <a:gd name="T56" fmla="*/ 293 w 703"/>
                <a:gd name="T57" fmla="*/ 302 h 348"/>
                <a:gd name="T58" fmla="*/ 328 w 703"/>
                <a:gd name="T59" fmla="*/ 293 h 348"/>
                <a:gd name="T60" fmla="*/ 331 w 703"/>
                <a:gd name="T61" fmla="*/ 258 h 348"/>
                <a:gd name="T62" fmla="*/ 346 w 703"/>
                <a:gd name="T63" fmla="*/ 234 h 348"/>
                <a:gd name="T64" fmla="*/ 338 w 703"/>
                <a:gd name="T65" fmla="*/ 209 h 348"/>
                <a:gd name="T66" fmla="*/ 475 w 703"/>
                <a:gd name="T67" fmla="*/ 192 h 348"/>
                <a:gd name="T68" fmla="*/ 648 w 703"/>
                <a:gd name="T69" fmla="*/ 190 h 348"/>
                <a:gd name="T70" fmla="*/ 673 w 703"/>
                <a:gd name="T71" fmla="*/ 176 h 348"/>
                <a:gd name="T72" fmla="*/ 670 w 703"/>
                <a:gd name="T73" fmla="*/ 142 h 348"/>
                <a:gd name="T74" fmla="*/ 634 w 703"/>
                <a:gd name="T75" fmla="*/ 135 h 348"/>
                <a:gd name="T76" fmla="*/ 576 w 703"/>
                <a:gd name="T77" fmla="*/ 133 h 348"/>
                <a:gd name="T78" fmla="*/ 396 w 703"/>
                <a:gd name="T79" fmla="*/ 140 h 348"/>
                <a:gd name="T80" fmla="*/ 301 w 703"/>
                <a:gd name="T81" fmla="*/ 140 h 348"/>
                <a:gd name="T82" fmla="*/ 248 w 703"/>
                <a:gd name="T83" fmla="*/ 131 h 348"/>
                <a:gd name="T84" fmla="*/ 274 w 703"/>
                <a:gd name="T85" fmla="*/ 103 h 348"/>
                <a:gd name="T86" fmla="*/ 293 w 703"/>
                <a:gd name="T87" fmla="*/ 58 h 348"/>
                <a:gd name="T88" fmla="*/ 284 w 703"/>
                <a:gd name="T89" fmla="*/ 26 h 348"/>
                <a:gd name="T90" fmla="*/ 234 w 703"/>
                <a:gd name="T91" fmla="*/ 0 h 34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703" h="348">
                  <a:moveTo>
                    <a:pt x="234" y="0"/>
                  </a:moveTo>
                  <a:lnTo>
                    <a:pt x="301" y="23"/>
                  </a:lnTo>
                  <a:lnTo>
                    <a:pt x="311" y="58"/>
                  </a:lnTo>
                  <a:lnTo>
                    <a:pt x="304" y="82"/>
                  </a:lnTo>
                  <a:lnTo>
                    <a:pt x="277" y="108"/>
                  </a:lnTo>
                  <a:lnTo>
                    <a:pt x="277" y="127"/>
                  </a:lnTo>
                  <a:lnTo>
                    <a:pt x="311" y="133"/>
                  </a:lnTo>
                  <a:lnTo>
                    <a:pt x="396" y="133"/>
                  </a:lnTo>
                  <a:lnTo>
                    <a:pt x="596" y="124"/>
                  </a:lnTo>
                  <a:lnTo>
                    <a:pt x="625" y="122"/>
                  </a:lnTo>
                  <a:lnTo>
                    <a:pt x="680" y="131"/>
                  </a:lnTo>
                  <a:lnTo>
                    <a:pt x="702" y="153"/>
                  </a:lnTo>
                  <a:lnTo>
                    <a:pt x="702" y="185"/>
                  </a:lnTo>
                  <a:lnTo>
                    <a:pt x="659" y="199"/>
                  </a:lnTo>
                  <a:lnTo>
                    <a:pt x="500" y="199"/>
                  </a:lnTo>
                  <a:lnTo>
                    <a:pt x="396" y="209"/>
                  </a:lnTo>
                  <a:lnTo>
                    <a:pt x="410" y="232"/>
                  </a:lnTo>
                  <a:lnTo>
                    <a:pt x="396" y="258"/>
                  </a:lnTo>
                  <a:lnTo>
                    <a:pt x="382" y="267"/>
                  </a:lnTo>
                  <a:lnTo>
                    <a:pt x="382" y="297"/>
                  </a:lnTo>
                  <a:lnTo>
                    <a:pt x="335" y="312"/>
                  </a:lnTo>
                  <a:lnTo>
                    <a:pt x="324" y="330"/>
                  </a:lnTo>
                  <a:lnTo>
                    <a:pt x="247" y="344"/>
                  </a:lnTo>
                  <a:lnTo>
                    <a:pt x="115" y="347"/>
                  </a:lnTo>
                  <a:lnTo>
                    <a:pt x="0" y="324"/>
                  </a:lnTo>
                  <a:lnTo>
                    <a:pt x="133" y="335"/>
                  </a:lnTo>
                  <a:lnTo>
                    <a:pt x="243" y="335"/>
                  </a:lnTo>
                  <a:lnTo>
                    <a:pt x="284" y="324"/>
                  </a:lnTo>
                  <a:lnTo>
                    <a:pt x="293" y="302"/>
                  </a:lnTo>
                  <a:lnTo>
                    <a:pt x="328" y="293"/>
                  </a:lnTo>
                  <a:lnTo>
                    <a:pt x="331" y="258"/>
                  </a:lnTo>
                  <a:lnTo>
                    <a:pt x="346" y="234"/>
                  </a:lnTo>
                  <a:lnTo>
                    <a:pt x="338" y="209"/>
                  </a:lnTo>
                  <a:lnTo>
                    <a:pt x="475" y="192"/>
                  </a:lnTo>
                  <a:lnTo>
                    <a:pt x="648" y="190"/>
                  </a:lnTo>
                  <a:lnTo>
                    <a:pt x="673" y="176"/>
                  </a:lnTo>
                  <a:lnTo>
                    <a:pt x="670" y="142"/>
                  </a:lnTo>
                  <a:lnTo>
                    <a:pt x="634" y="135"/>
                  </a:lnTo>
                  <a:lnTo>
                    <a:pt x="576" y="133"/>
                  </a:lnTo>
                  <a:lnTo>
                    <a:pt x="396" y="140"/>
                  </a:lnTo>
                  <a:lnTo>
                    <a:pt x="301" y="140"/>
                  </a:lnTo>
                  <a:lnTo>
                    <a:pt x="248" y="131"/>
                  </a:lnTo>
                  <a:lnTo>
                    <a:pt x="274" y="103"/>
                  </a:lnTo>
                  <a:lnTo>
                    <a:pt x="293" y="58"/>
                  </a:lnTo>
                  <a:lnTo>
                    <a:pt x="284" y="26"/>
                  </a:lnTo>
                  <a:lnTo>
                    <a:pt x="23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Freeform 31">
              <a:extLst>
                <a:ext uri="{FF2B5EF4-FFF2-40B4-BE49-F238E27FC236}">
                  <a16:creationId xmlns:a16="http://schemas.microsoft.com/office/drawing/2014/main" id="{FEBE3D8B-E772-7941-B5F4-F529F5715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" y="713"/>
              <a:ext cx="97" cy="106"/>
            </a:xfrm>
            <a:custGeom>
              <a:avLst/>
              <a:gdLst>
                <a:gd name="T0" fmla="*/ 4 w 97"/>
                <a:gd name="T1" fmla="*/ 0 h 106"/>
                <a:gd name="T2" fmla="*/ 0 w 97"/>
                <a:gd name="T3" fmla="*/ 58 h 106"/>
                <a:gd name="T4" fmla="*/ 14 w 97"/>
                <a:gd name="T5" fmla="*/ 92 h 106"/>
                <a:gd name="T6" fmla="*/ 39 w 97"/>
                <a:gd name="T7" fmla="*/ 89 h 106"/>
                <a:gd name="T8" fmla="*/ 41 w 97"/>
                <a:gd name="T9" fmla="*/ 105 h 106"/>
                <a:gd name="T10" fmla="*/ 96 w 97"/>
                <a:gd name="T11" fmla="*/ 83 h 106"/>
                <a:gd name="T12" fmla="*/ 46 w 97"/>
                <a:gd name="T13" fmla="*/ 83 h 106"/>
                <a:gd name="T14" fmla="*/ 18 w 97"/>
                <a:gd name="T15" fmla="*/ 84 h 106"/>
                <a:gd name="T16" fmla="*/ 9 w 97"/>
                <a:gd name="T17" fmla="*/ 63 h 106"/>
                <a:gd name="T18" fmla="*/ 9 w 97"/>
                <a:gd name="T19" fmla="*/ 35 h 106"/>
                <a:gd name="T20" fmla="*/ 4 w 97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7" h="106">
                  <a:moveTo>
                    <a:pt x="4" y="0"/>
                  </a:moveTo>
                  <a:lnTo>
                    <a:pt x="0" y="58"/>
                  </a:lnTo>
                  <a:lnTo>
                    <a:pt x="14" y="92"/>
                  </a:lnTo>
                  <a:lnTo>
                    <a:pt x="39" y="89"/>
                  </a:lnTo>
                  <a:lnTo>
                    <a:pt x="41" y="105"/>
                  </a:lnTo>
                  <a:lnTo>
                    <a:pt x="96" y="83"/>
                  </a:lnTo>
                  <a:lnTo>
                    <a:pt x="46" y="83"/>
                  </a:lnTo>
                  <a:lnTo>
                    <a:pt x="18" y="84"/>
                  </a:lnTo>
                  <a:lnTo>
                    <a:pt x="9" y="63"/>
                  </a:lnTo>
                  <a:lnTo>
                    <a:pt x="9" y="35"/>
                  </a:lnTo>
                  <a:lnTo>
                    <a:pt x="4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Freeform 32">
              <a:extLst>
                <a:ext uri="{FF2B5EF4-FFF2-40B4-BE49-F238E27FC236}">
                  <a16:creationId xmlns:a16="http://schemas.microsoft.com/office/drawing/2014/main" id="{B7E20713-687D-0D45-A006-2811D5605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" y="854"/>
              <a:ext cx="540" cy="230"/>
            </a:xfrm>
            <a:custGeom>
              <a:avLst/>
              <a:gdLst>
                <a:gd name="T0" fmla="*/ 11 w 540"/>
                <a:gd name="T1" fmla="*/ 0 h 230"/>
                <a:gd name="T2" fmla="*/ 0 w 540"/>
                <a:gd name="T3" fmla="*/ 8 h 230"/>
                <a:gd name="T4" fmla="*/ 63 w 540"/>
                <a:gd name="T5" fmla="*/ 61 h 230"/>
                <a:gd name="T6" fmla="*/ 148 w 540"/>
                <a:gd name="T7" fmla="*/ 101 h 230"/>
                <a:gd name="T8" fmla="*/ 252 w 540"/>
                <a:gd name="T9" fmla="*/ 152 h 230"/>
                <a:gd name="T10" fmla="*/ 442 w 540"/>
                <a:gd name="T11" fmla="*/ 197 h 230"/>
                <a:gd name="T12" fmla="*/ 505 w 540"/>
                <a:gd name="T13" fmla="*/ 211 h 230"/>
                <a:gd name="T14" fmla="*/ 539 w 540"/>
                <a:gd name="T15" fmla="*/ 229 h 230"/>
                <a:gd name="T16" fmla="*/ 512 w 540"/>
                <a:gd name="T17" fmla="*/ 206 h 230"/>
                <a:gd name="T18" fmla="*/ 310 w 540"/>
                <a:gd name="T19" fmla="*/ 157 h 230"/>
                <a:gd name="T20" fmla="*/ 209 w 540"/>
                <a:gd name="T21" fmla="*/ 117 h 230"/>
                <a:gd name="T22" fmla="*/ 90 w 540"/>
                <a:gd name="T23" fmla="*/ 54 h 230"/>
                <a:gd name="T24" fmla="*/ 27 w 540"/>
                <a:gd name="T25" fmla="*/ 8 h 230"/>
                <a:gd name="T26" fmla="*/ 11 w 540"/>
                <a:gd name="T27" fmla="*/ 0 h 23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40" h="230">
                  <a:moveTo>
                    <a:pt x="11" y="0"/>
                  </a:moveTo>
                  <a:lnTo>
                    <a:pt x="0" y="8"/>
                  </a:lnTo>
                  <a:lnTo>
                    <a:pt x="63" y="61"/>
                  </a:lnTo>
                  <a:lnTo>
                    <a:pt x="148" y="101"/>
                  </a:lnTo>
                  <a:lnTo>
                    <a:pt x="252" y="152"/>
                  </a:lnTo>
                  <a:lnTo>
                    <a:pt x="442" y="197"/>
                  </a:lnTo>
                  <a:lnTo>
                    <a:pt x="505" y="211"/>
                  </a:lnTo>
                  <a:lnTo>
                    <a:pt x="539" y="229"/>
                  </a:lnTo>
                  <a:lnTo>
                    <a:pt x="512" y="206"/>
                  </a:lnTo>
                  <a:lnTo>
                    <a:pt x="310" y="157"/>
                  </a:lnTo>
                  <a:lnTo>
                    <a:pt x="209" y="117"/>
                  </a:lnTo>
                  <a:lnTo>
                    <a:pt x="90" y="54"/>
                  </a:lnTo>
                  <a:lnTo>
                    <a:pt x="27" y="8"/>
                  </a:lnTo>
                  <a:lnTo>
                    <a:pt x="11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Freeform 33">
              <a:extLst>
                <a:ext uri="{FF2B5EF4-FFF2-40B4-BE49-F238E27FC236}">
                  <a16:creationId xmlns:a16="http://schemas.microsoft.com/office/drawing/2014/main" id="{B45F45D2-0A2C-3A45-8C37-D0DC401A9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1" y="741"/>
              <a:ext cx="369" cy="108"/>
            </a:xfrm>
            <a:custGeom>
              <a:avLst/>
              <a:gdLst>
                <a:gd name="T0" fmla="*/ 0 w 369"/>
                <a:gd name="T1" fmla="*/ 107 h 108"/>
                <a:gd name="T2" fmla="*/ 54 w 369"/>
                <a:gd name="T3" fmla="*/ 13 h 108"/>
                <a:gd name="T4" fmla="*/ 188 w 369"/>
                <a:gd name="T5" fmla="*/ 0 h 108"/>
                <a:gd name="T6" fmla="*/ 303 w 369"/>
                <a:gd name="T7" fmla="*/ 23 h 108"/>
                <a:gd name="T8" fmla="*/ 368 w 369"/>
                <a:gd name="T9" fmla="*/ 68 h 108"/>
                <a:gd name="T10" fmla="*/ 260 w 369"/>
                <a:gd name="T11" fmla="*/ 23 h 108"/>
                <a:gd name="T12" fmla="*/ 220 w 369"/>
                <a:gd name="T13" fmla="*/ 87 h 108"/>
                <a:gd name="T14" fmla="*/ 220 w 369"/>
                <a:gd name="T15" fmla="*/ 13 h 108"/>
                <a:gd name="T16" fmla="*/ 162 w 369"/>
                <a:gd name="T17" fmla="*/ 11 h 108"/>
                <a:gd name="T18" fmla="*/ 90 w 369"/>
                <a:gd name="T19" fmla="*/ 20 h 108"/>
                <a:gd name="T20" fmla="*/ 157 w 369"/>
                <a:gd name="T21" fmla="*/ 87 h 108"/>
                <a:gd name="T22" fmla="*/ 61 w 369"/>
                <a:gd name="T23" fmla="*/ 33 h 108"/>
                <a:gd name="T24" fmla="*/ 0 w 369"/>
                <a:gd name="T25" fmla="*/ 107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9" h="108">
                  <a:moveTo>
                    <a:pt x="0" y="107"/>
                  </a:moveTo>
                  <a:lnTo>
                    <a:pt x="54" y="13"/>
                  </a:lnTo>
                  <a:lnTo>
                    <a:pt x="188" y="0"/>
                  </a:lnTo>
                  <a:lnTo>
                    <a:pt x="303" y="23"/>
                  </a:lnTo>
                  <a:lnTo>
                    <a:pt x="368" y="68"/>
                  </a:lnTo>
                  <a:lnTo>
                    <a:pt x="260" y="23"/>
                  </a:lnTo>
                  <a:lnTo>
                    <a:pt x="220" y="87"/>
                  </a:lnTo>
                  <a:lnTo>
                    <a:pt x="220" y="13"/>
                  </a:lnTo>
                  <a:lnTo>
                    <a:pt x="162" y="11"/>
                  </a:lnTo>
                  <a:lnTo>
                    <a:pt x="90" y="20"/>
                  </a:lnTo>
                  <a:lnTo>
                    <a:pt x="157" y="87"/>
                  </a:lnTo>
                  <a:lnTo>
                    <a:pt x="61" y="33"/>
                  </a:lnTo>
                  <a:lnTo>
                    <a:pt x="0" y="107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Freeform 34">
              <a:extLst>
                <a:ext uri="{FF2B5EF4-FFF2-40B4-BE49-F238E27FC236}">
                  <a16:creationId xmlns:a16="http://schemas.microsoft.com/office/drawing/2014/main" id="{C7B593DB-16DC-D948-BC87-879025C71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2" y="828"/>
              <a:ext cx="196" cy="172"/>
            </a:xfrm>
            <a:custGeom>
              <a:avLst/>
              <a:gdLst>
                <a:gd name="T0" fmla="*/ 40 w 196"/>
                <a:gd name="T1" fmla="*/ 0 h 172"/>
                <a:gd name="T2" fmla="*/ 0 w 196"/>
                <a:gd name="T3" fmla="*/ 0 h 172"/>
                <a:gd name="T4" fmla="*/ 0 w 196"/>
                <a:gd name="T5" fmla="*/ 153 h 172"/>
                <a:gd name="T6" fmla="*/ 47 w 196"/>
                <a:gd name="T7" fmla="*/ 171 h 172"/>
                <a:gd name="T8" fmla="*/ 43 w 196"/>
                <a:gd name="T9" fmla="*/ 138 h 172"/>
                <a:gd name="T10" fmla="*/ 16 w 196"/>
                <a:gd name="T11" fmla="*/ 84 h 172"/>
                <a:gd name="T12" fmla="*/ 40 w 196"/>
                <a:gd name="T13" fmla="*/ 11 h 172"/>
                <a:gd name="T14" fmla="*/ 188 w 196"/>
                <a:gd name="T15" fmla="*/ 155 h 172"/>
                <a:gd name="T16" fmla="*/ 195 w 196"/>
                <a:gd name="T17" fmla="*/ 140 h 172"/>
                <a:gd name="T18" fmla="*/ 51 w 196"/>
                <a:gd name="T19" fmla="*/ 4 h 172"/>
                <a:gd name="T20" fmla="*/ 40 w 196"/>
                <a:gd name="T21" fmla="*/ 0 h 17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96" h="172">
                  <a:moveTo>
                    <a:pt x="40" y="0"/>
                  </a:moveTo>
                  <a:lnTo>
                    <a:pt x="0" y="0"/>
                  </a:lnTo>
                  <a:lnTo>
                    <a:pt x="0" y="153"/>
                  </a:lnTo>
                  <a:lnTo>
                    <a:pt x="47" y="171"/>
                  </a:lnTo>
                  <a:lnTo>
                    <a:pt x="43" y="138"/>
                  </a:lnTo>
                  <a:lnTo>
                    <a:pt x="16" y="84"/>
                  </a:lnTo>
                  <a:lnTo>
                    <a:pt x="40" y="11"/>
                  </a:lnTo>
                  <a:lnTo>
                    <a:pt x="188" y="155"/>
                  </a:lnTo>
                  <a:lnTo>
                    <a:pt x="195" y="140"/>
                  </a:lnTo>
                  <a:lnTo>
                    <a:pt x="51" y="4"/>
                  </a:lnTo>
                  <a:lnTo>
                    <a:pt x="40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Freeform 35">
              <a:extLst>
                <a:ext uri="{FF2B5EF4-FFF2-40B4-BE49-F238E27FC236}">
                  <a16:creationId xmlns:a16="http://schemas.microsoft.com/office/drawing/2014/main" id="{F5617E0B-2740-F947-A9FA-DC06817AB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" y="1152"/>
              <a:ext cx="53" cy="107"/>
            </a:xfrm>
            <a:custGeom>
              <a:avLst/>
              <a:gdLst>
                <a:gd name="T0" fmla="*/ 18 w 53"/>
                <a:gd name="T1" fmla="*/ 0 h 107"/>
                <a:gd name="T2" fmla="*/ 52 w 53"/>
                <a:gd name="T3" fmla="*/ 64 h 107"/>
                <a:gd name="T4" fmla="*/ 52 w 53"/>
                <a:gd name="T5" fmla="*/ 106 h 107"/>
                <a:gd name="T6" fmla="*/ 0 w 53"/>
                <a:gd name="T7" fmla="*/ 6 h 107"/>
                <a:gd name="T8" fmla="*/ 18 w 53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" h="107">
                  <a:moveTo>
                    <a:pt x="18" y="0"/>
                  </a:moveTo>
                  <a:lnTo>
                    <a:pt x="52" y="64"/>
                  </a:lnTo>
                  <a:lnTo>
                    <a:pt x="52" y="106"/>
                  </a:lnTo>
                  <a:lnTo>
                    <a:pt x="0" y="6"/>
                  </a:lnTo>
                  <a:lnTo>
                    <a:pt x="18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Freeform 36">
              <a:extLst>
                <a:ext uri="{FF2B5EF4-FFF2-40B4-BE49-F238E27FC236}">
                  <a16:creationId xmlns:a16="http://schemas.microsoft.com/office/drawing/2014/main" id="{B0D7316A-FEFB-8742-A011-FB2038EA4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5" y="1307"/>
              <a:ext cx="848" cy="290"/>
            </a:xfrm>
            <a:custGeom>
              <a:avLst/>
              <a:gdLst>
                <a:gd name="T0" fmla="*/ 74 w 848"/>
                <a:gd name="T1" fmla="*/ 12 h 290"/>
                <a:gd name="T2" fmla="*/ 65 w 848"/>
                <a:gd name="T3" fmla="*/ 82 h 290"/>
                <a:gd name="T4" fmla="*/ 0 w 848"/>
                <a:gd name="T5" fmla="*/ 157 h 290"/>
                <a:gd name="T6" fmla="*/ 74 w 848"/>
                <a:gd name="T7" fmla="*/ 198 h 290"/>
                <a:gd name="T8" fmla="*/ 254 w 848"/>
                <a:gd name="T9" fmla="*/ 219 h 290"/>
                <a:gd name="T10" fmla="*/ 249 w 848"/>
                <a:gd name="T11" fmla="*/ 289 h 290"/>
                <a:gd name="T12" fmla="*/ 278 w 848"/>
                <a:gd name="T13" fmla="*/ 248 h 290"/>
                <a:gd name="T14" fmla="*/ 283 w 848"/>
                <a:gd name="T15" fmla="*/ 216 h 290"/>
                <a:gd name="T16" fmla="*/ 732 w 848"/>
                <a:gd name="T17" fmla="*/ 164 h 290"/>
                <a:gd name="T18" fmla="*/ 847 w 848"/>
                <a:gd name="T19" fmla="*/ 108 h 290"/>
                <a:gd name="T20" fmla="*/ 710 w 848"/>
                <a:gd name="T21" fmla="*/ 161 h 290"/>
                <a:gd name="T22" fmla="*/ 371 w 848"/>
                <a:gd name="T23" fmla="*/ 189 h 290"/>
                <a:gd name="T24" fmla="*/ 97 w 848"/>
                <a:gd name="T25" fmla="*/ 189 h 290"/>
                <a:gd name="T26" fmla="*/ 25 w 848"/>
                <a:gd name="T27" fmla="*/ 155 h 290"/>
                <a:gd name="T28" fmla="*/ 81 w 848"/>
                <a:gd name="T29" fmla="*/ 82 h 290"/>
                <a:gd name="T30" fmla="*/ 92 w 848"/>
                <a:gd name="T31" fmla="*/ 0 h 290"/>
                <a:gd name="T32" fmla="*/ 74 w 848"/>
                <a:gd name="T33" fmla="*/ 12 h 2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848" h="290">
                  <a:moveTo>
                    <a:pt x="74" y="12"/>
                  </a:moveTo>
                  <a:lnTo>
                    <a:pt x="65" y="82"/>
                  </a:lnTo>
                  <a:lnTo>
                    <a:pt x="0" y="157"/>
                  </a:lnTo>
                  <a:lnTo>
                    <a:pt x="74" y="198"/>
                  </a:lnTo>
                  <a:lnTo>
                    <a:pt x="254" y="219"/>
                  </a:lnTo>
                  <a:lnTo>
                    <a:pt x="249" y="289"/>
                  </a:lnTo>
                  <a:lnTo>
                    <a:pt x="278" y="248"/>
                  </a:lnTo>
                  <a:lnTo>
                    <a:pt x="283" y="216"/>
                  </a:lnTo>
                  <a:lnTo>
                    <a:pt x="732" y="164"/>
                  </a:lnTo>
                  <a:lnTo>
                    <a:pt x="847" y="108"/>
                  </a:lnTo>
                  <a:lnTo>
                    <a:pt x="710" y="161"/>
                  </a:lnTo>
                  <a:lnTo>
                    <a:pt x="371" y="189"/>
                  </a:lnTo>
                  <a:lnTo>
                    <a:pt x="97" y="189"/>
                  </a:lnTo>
                  <a:lnTo>
                    <a:pt x="25" y="155"/>
                  </a:lnTo>
                  <a:lnTo>
                    <a:pt x="81" y="82"/>
                  </a:lnTo>
                  <a:lnTo>
                    <a:pt x="92" y="0"/>
                  </a:lnTo>
                  <a:lnTo>
                    <a:pt x="74" y="12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Freeform 37">
              <a:extLst>
                <a:ext uri="{FF2B5EF4-FFF2-40B4-BE49-F238E27FC236}">
                  <a16:creationId xmlns:a16="http://schemas.microsoft.com/office/drawing/2014/main" id="{6B4097DC-910C-C54F-B252-8959845B6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8" y="441"/>
              <a:ext cx="900" cy="198"/>
            </a:xfrm>
            <a:custGeom>
              <a:avLst/>
              <a:gdLst>
                <a:gd name="T0" fmla="*/ 731 w 900"/>
                <a:gd name="T1" fmla="*/ 47 h 198"/>
                <a:gd name="T2" fmla="*/ 584 w 900"/>
                <a:gd name="T3" fmla="*/ 53 h 198"/>
                <a:gd name="T4" fmla="*/ 344 w 900"/>
                <a:gd name="T5" fmla="*/ 82 h 198"/>
                <a:gd name="T6" fmla="*/ 159 w 900"/>
                <a:gd name="T7" fmla="*/ 109 h 198"/>
                <a:gd name="T8" fmla="*/ 72 w 900"/>
                <a:gd name="T9" fmla="*/ 121 h 198"/>
                <a:gd name="T10" fmla="*/ 20 w 900"/>
                <a:gd name="T11" fmla="*/ 126 h 198"/>
                <a:gd name="T12" fmla="*/ 0 w 900"/>
                <a:gd name="T13" fmla="*/ 149 h 198"/>
                <a:gd name="T14" fmla="*/ 4 w 900"/>
                <a:gd name="T15" fmla="*/ 179 h 198"/>
                <a:gd name="T16" fmla="*/ 34 w 900"/>
                <a:gd name="T17" fmla="*/ 197 h 198"/>
                <a:gd name="T18" fmla="*/ 11 w 900"/>
                <a:gd name="T19" fmla="*/ 174 h 198"/>
                <a:gd name="T20" fmla="*/ 20 w 900"/>
                <a:gd name="T21" fmla="*/ 144 h 198"/>
                <a:gd name="T22" fmla="*/ 67 w 900"/>
                <a:gd name="T23" fmla="*/ 129 h 198"/>
                <a:gd name="T24" fmla="*/ 108 w 900"/>
                <a:gd name="T25" fmla="*/ 140 h 198"/>
                <a:gd name="T26" fmla="*/ 128 w 900"/>
                <a:gd name="T27" fmla="*/ 165 h 198"/>
                <a:gd name="T28" fmla="*/ 108 w 900"/>
                <a:gd name="T29" fmla="*/ 185 h 198"/>
                <a:gd name="T30" fmla="*/ 72 w 900"/>
                <a:gd name="T31" fmla="*/ 182 h 198"/>
                <a:gd name="T32" fmla="*/ 49 w 900"/>
                <a:gd name="T33" fmla="*/ 168 h 198"/>
                <a:gd name="T34" fmla="*/ 56 w 900"/>
                <a:gd name="T35" fmla="*/ 190 h 198"/>
                <a:gd name="T36" fmla="*/ 90 w 900"/>
                <a:gd name="T37" fmla="*/ 197 h 198"/>
                <a:gd name="T38" fmla="*/ 148 w 900"/>
                <a:gd name="T39" fmla="*/ 197 h 198"/>
                <a:gd name="T40" fmla="*/ 209 w 900"/>
                <a:gd name="T41" fmla="*/ 194 h 198"/>
                <a:gd name="T42" fmla="*/ 313 w 900"/>
                <a:gd name="T43" fmla="*/ 162 h 198"/>
                <a:gd name="T44" fmla="*/ 447 w 900"/>
                <a:gd name="T45" fmla="*/ 129 h 198"/>
                <a:gd name="T46" fmla="*/ 569 w 900"/>
                <a:gd name="T47" fmla="*/ 105 h 198"/>
                <a:gd name="T48" fmla="*/ 710 w 900"/>
                <a:gd name="T49" fmla="*/ 87 h 198"/>
                <a:gd name="T50" fmla="*/ 699 w 900"/>
                <a:gd name="T51" fmla="*/ 118 h 198"/>
                <a:gd name="T52" fmla="*/ 735 w 900"/>
                <a:gd name="T53" fmla="*/ 147 h 198"/>
                <a:gd name="T54" fmla="*/ 798 w 900"/>
                <a:gd name="T55" fmla="*/ 157 h 198"/>
                <a:gd name="T56" fmla="*/ 872 w 900"/>
                <a:gd name="T57" fmla="*/ 135 h 198"/>
                <a:gd name="T58" fmla="*/ 899 w 900"/>
                <a:gd name="T59" fmla="*/ 80 h 198"/>
                <a:gd name="T60" fmla="*/ 881 w 900"/>
                <a:gd name="T61" fmla="*/ 37 h 198"/>
                <a:gd name="T62" fmla="*/ 791 w 900"/>
                <a:gd name="T63" fmla="*/ 0 h 198"/>
                <a:gd name="T64" fmla="*/ 721 w 900"/>
                <a:gd name="T65" fmla="*/ 5 h 198"/>
                <a:gd name="T66" fmla="*/ 670 w 900"/>
                <a:gd name="T67" fmla="*/ 31 h 198"/>
                <a:gd name="T68" fmla="*/ 731 w 900"/>
                <a:gd name="T69" fmla="*/ 12 h 198"/>
                <a:gd name="T70" fmla="*/ 784 w 900"/>
                <a:gd name="T71" fmla="*/ 7 h 198"/>
                <a:gd name="T72" fmla="*/ 868 w 900"/>
                <a:gd name="T73" fmla="*/ 45 h 198"/>
                <a:gd name="T74" fmla="*/ 885 w 900"/>
                <a:gd name="T75" fmla="*/ 77 h 198"/>
                <a:gd name="T76" fmla="*/ 850 w 900"/>
                <a:gd name="T77" fmla="*/ 133 h 198"/>
                <a:gd name="T78" fmla="*/ 787 w 900"/>
                <a:gd name="T79" fmla="*/ 149 h 198"/>
                <a:gd name="T80" fmla="*/ 739 w 900"/>
                <a:gd name="T81" fmla="*/ 140 h 198"/>
                <a:gd name="T82" fmla="*/ 713 w 900"/>
                <a:gd name="T83" fmla="*/ 116 h 198"/>
                <a:gd name="T84" fmla="*/ 728 w 900"/>
                <a:gd name="T85" fmla="*/ 60 h 198"/>
                <a:gd name="T86" fmla="*/ 704 w 900"/>
                <a:gd name="T87" fmla="*/ 82 h 198"/>
                <a:gd name="T88" fmla="*/ 504 w 900"/>
                <a:gd name="T89" fmla="*/ 107 h 198"/>
                <a:gd name="T90" fmla="*/ 294 w 900"/>
                <a:gd name="T91" fmla="*/ 157 h 198"/>
                <a:gd name="T92" fmla="*/ 180 w 900"/>
                <a:gd name="T93" fmla="*/ 189 h 198"/>
                <a:gd name="T94" fmla="*/ 123 w 900"/>
                <a:gd name="T95" fmla="*/ 189 h 198"/>
                <a:gd name="T96" fmla="*/ 144 w 900"/>
                <a:gd name="T97" fmla="*/ 167 h 198"/>
                <a:gd name="T98" fmla="*/ 137 w 900"/>
                <a:gd name="T99" fmla="*/ 137 h 198"/>
                <a:gd name="T100" fmla="*/ 101 w 900"/>
                <a:gd name="T101" fmla="*/ 125 h 198"/>
                <a:gd name="T102" fmla="*/ 393 w 900"/>
                <a:gd name="T103" fmla="*/ 82 h 198"/>
                <a:gd name="T104" fmla="*/ 613 w 900"/>
                <a:gd name="T105" fmla="*/ 55 h 198"/>
                <a:gd name="T106" fmla="*/ 731 w 900"/>
                <a:gd name="T107" fmla="*/ 47 h 19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900" h="198">
                  <a:moveTo>
                    <a:pt x="731" y="47"/>
                  </a:moveTo>
                  <a:lnTo>
                    <a:pt x="584" y="53"/>
                  </a:lnTo>
                  <a:lnTo>
                    <a:pt x="344" y="82"/>
                  </a:lnTo>
                  <a:lnTo>
                    <a:pt x="159" y="109"/>
                  </a:lnTo>
                  <a:lnTo>
                    <a:pt x="72" y="121"/>
                  </a:lnTo>
                  <a:lnTo>
                    <a:pt x="20" y="126"/>
                  </a:lnTo>
                  <a:lnTo>
                    <a:pt x="0" y="149"/>
                  </a:lnTo>
                  <a:lnTo>
                    <a:pt x="4" y="179"/>
                  </a:lnTo>
                  <a:lnTo>
                    <a:pt x="34" y="197"/>
                  </a:lnTo>
                  <a:lnTo>
                    <a:pt x="11" y="174"/>
                  </a:lnTo>
                  <a:lnTo>
                    <a:pt x="20" y="144"/>
                  </a:lnTo>
                  <a:lnTo>
                    <a:pt x="67" y="129"/>
                  </a:lnTo>
                  <a:lnTo>
                    <a:pt x="108" y="140"/>
                  </a:lnTo>
                  <a:lnTo>
                    <a:pt x="128" y="165"/>
                  </a:lnTo>
                  <a:lnTo>
                    <a:pt x="108" y="185"/>
                  </a:lnTo>
                  <a:lnTo>
                    <a:pt x="72" y="182"/>
                  </a:lnTo>
                  <a:lnTo>
                    <a:pt x="49" y="168"/>
                  </a:lnTo>
                  <a:lnTo>
                    <a:pt x="56" y="190"/>
                  </a:lnTo>
                  <a:lnTo>
                    <a:pt x="90" y="197"/>
                  </a:lnTo>
                  <a:lnTo>
                    <a:pt x="148" y="197"/>
                  </a:lnTo>
                  <a:lnTo>
                    <a:pt x="209" y="194"/>
                  </a:lnTo>
                  <a:lnTo>
                    <a:pt x="313" y="162"/>
                  </a:lnTo>
                  <a:lnTo>
                    <a:pt x="447" y="129"/>
                  </a:lnTo>
                  <a:lnTo>
                    <a:pt x="569" y="105"/>
                  </a:lnTo>
                  <a:lnTo>
                    <a:pt x="710" y="87"/>
                  </a:lnTo>
                  <a:lnTo>
                    <a:pt x="699" y="118"/>
                  </a:lnTo>
                  <a:lnTo>
                    <a:pt x="735" y="147"/>
                  </a:lnTo>
                  <a:lnTo>
                    <a:pt x="798" y="157"/>
                  </a:lnTo>
                  <a:lnTo>
                    <a:pt x="872" y="135"/>
                  </a:lnTo>
                  <a:lnTo>
                    <a:pt x="899" y="80"/>
                  </a:lnTo>
                  <a:lnTo>
                    <a:pt x="881" y="37"/>
                  </a:lnTo>
                  <a:lnTo>
                    <a:pt x="791" y="0"/>
                  </a:lnTo>
                  <a:lnTo>
                    <a:pt x="721" y="5"/>
                  </a:lnTo>
                  <a:lnTo>
                    <a:pt x="670" y="31"/>
                  </a:lnTo>
                  <a:lnTo>
                    <a:pt x="731" y="12"/>
                  </a:lnTo>
                  <a:lnTo>
                    <a:pt x="784" y="7"/>
                  </a:lnTo>
                  <a:lnTo>
                    <a:pt x="868" y="45"/>
                  </a:lnTo>
                  <a:lnTo>
                    <a:pt x="885" y="77"/>
                  </a:lnTo>
                  <a:lnTo>
                    <a:pt x="850" y="133"/>
                  </a:lnTo>
                  <a:lnTo>
                    <a:pt x="787" y="149"/>
                  </a:lnTo>
                  <a:lnTo>
                    <a:pt x="739" y="140"/>
                  </a:lnTo>
                  <a:lnTo>
                    <a:pt x="713" y="116"/>
                  </a:lnTo>
                  <a:lnTo>
                    <a:pt x="728" y="60"/>
                  </a:lnTo>
                  <a:lnTo>
                    <a:pt x="704" y="82"/>
                  </a:lnTo>
                  <a:lnTo>
                    <a:pt x="504" y="107"/>
                  </a:lnTo>
                  <a:lnTo>
                    <a:pt x="294" y="157"/>
                  </a:lnTo>
                  <a:lnTo>
                    <a:pt x="180" y="189"/>
                  </a:lnTo>
                  <a:lnTo>
                    <a:pt x="123" y="189"/>
                  </a:lnTo>
                  <a:lnTo>
                    <a:pt x="144" y="167"/>
                  </a:lnTo>
                  <a:lnTo>
                    <a:pt x="137" y="137"/>
                  </a:lnTo>
                  <a:lnTo>
                    <a:pt x="101" y="125"/>
                  </a:lnTo>
                  <a:lnTo>
                    <a:pt x="393" y="82"/>
                  </a:lnTo>
                  <a:lnTo>
                    <a:pt x="613" y="55"/>
                  </a:lnTo>
                  <a:lnTo>
                    <a:pt x="731" y="47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Freeform 38">
              <a:extLst>
                <a:ext uri="{FF2B5EF4-FFF2-40B4-BE49-F238E27FC236}">
                  <a16:creationId xmlns:a16="http://schemas.microsoft.com/office/drawing/2014/main" id="{75C3623C-AB78-FF46-A182-02B5D066E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3" y="441"/>
              <a:ext cx="253" cy="95"/>
            </a:xfrm>
            <a:custGeom>
              <a:avLst/>
              <a:gdLst>
                <a:gd name="T0" fmla="*/ 0 w 253"/>
                <a:gd name="T1" fmla="*/ 8 h 95"/>
                <a:gd name="T2" fmla="*/ 63 w 253"/>
                <a:gd name="T3" fmla="*/ 0 h 95"/>
                <a:gd name="T4" fmla="*/ 137 w 253"/>
                <a:gd name="T5" fmla="*/ 7 h 95"/>
                <a:gd name="T6" fmla="*/ 209 w 253"/>
                <a:gd name="T7" fmla="*/ 8 h 95"/>
                <a:gd name="T8" fmla="*/ 252 w 253"/>
                <a:gd name="T9" fmla="*/ 65 h 95"/>
                <a:gd name="T10" fmla="*/ 178 w 253"/>
                <a:gd name="T11" fmla="*/ 94 h 95"/>
                <a:gd name="T12" fmla="*/ 238 w 253"/>
                <a:gd name="T13" fmla="*/ 62 h 95"/>
                <a:gd name="T14" fmla="*/ 194 w 253"/>
                <a:gd name="T15" fmla="*/ 18 h 95"/>
                <a:gd name="T16" fmla="*/ 151 w 253"/>
                <a:gd name="T17" fmla="*/ 18 h 95"/>
                <a:gd name="T18" fmla="*/ 173 w 253"/>
                <a:gd name="T19" fmla="*/ 51 h 95"/>
                <a:gd name="T20" fmla="*/ 99 w 253"/>
                <a:gd name="T21" fmla="*/ 8 h 95"/>
                <a:gd name="T22" fmla="*/ 0 w 253"/>
                <a:gd name="T23" fmla="*/ 8 h 9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3" h="95">
                  <a:moveTo>
                    <a:pt x="0" y="8"/>
                  </a:moveTo>
                  <a:lnTo>
                    <a:pt x="63" y="0"/>
                  </a:lnTo>
                  <a:lnTo>
                    <a:pt x="137" y="7"/>
                  </a:lnTo>
                  <a:lnTo>
                    <a:pt x="209" y="8"/>
                  </a:lnTo>
                  <a:lnTo>
                    <a:pt x="252" y="65"/>
                  </a:lnTo>
                  <a:lnTo>
                    <a:pt x="178" y="94"/>
                  </a:lnTo>
                  <a:lnTo>
                    <a:pt x="238" y="62"/>
                  </a:lnTo>
                  <a:lnTo>
                    <a:pt x="194" y="18"/>
                  </a:lnTo>
                  <a:lnTo>
                    <a:pt x="151" y="18"/>
                  </a:lnTo>
                  <a:lnTo>
                    <a:pt x="173" y="51"/>
                  </a:lnTo>
                  <a:lnTo>
                    <a:pt x="99" y="8"/>
                  </a:lnTo>
                  <a:lnTo>
                    <a:pt x="0" y="8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Freeform 39">
              <a:extLst>
                <a:ext uri="{FF2B5EF4-FFF2-40B4-BE49-F238E27FC236}">
                  <a16:creationId xmlns:a16="http://schemas.microsoft.com/office/drawing/2014/main" id="{A1D0D96C-7ED6-C946-9D80-DB01D99A2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0" y="506"/>
              <a:ext cx="116" cy="69"/>
            </a:xfrm>
            <a:custGeom>
              <a:avLst/>
              <a:gdLst>
                <a:gd name="T0" fmla="*/ 115 w 116"/>
                <a:gd name="T1" fmla="*/ 0 h 69"/>
                <a:gd name="T2" fmla="*/ 79 w 116"/>
                <a:gd name="T3" fmla="*/ 57 h 69"/>
                <a:gd name="T4" fmla="*/ 5 w 116"/>
                <a:gd name="T5" fmla="*/ 53 h 69"/>
                <a:gd name="T6" fmla="*/ 0 w 116"/>
                <a:gd name="T7" fmla="*/ 61 h 69"/>
                <a:gd name="T8" fmla="*/ 65 w 116"/>
                <a:gd name="T9" fmla="*/ 68 h 69"/>
                <a:gd name="T10" fmla="*/ 115 w 116"/>
                <a:gd name="T11" fmla="*/ 51 h 69"/>
                <a:gd name="T12" fmla="*/ 115 w 116"/>
                <a:gd name="T13" fmla="*/ 0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" h="69">
                  <a:moveTo>
                    <a:pt x="115" y="0"/>
                  </a:moveTo>
                  <a:lnTo>
                    <a:pt x="79" y="57"/>
                  </a:lnTo>
                  <a:lnTo>
                    <a:pt x="5" y="53"/>
                  </a:lnTo>
                  <a:lnTo>
                    <a:pt x="0" y="61"/>
                  </a:lnTo>
                  <a:lnTo>
                    <a:pt x="65" y="68"/>
                  </a:lnTo>
                  <a:lnTo>
                    <a:pt x="115" y="51"/>
                  </a:lnTo>
                  <a:lnTo>
                    <a:pt x="115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Freeform 40">
              <a:extLst>
                <a:ext uri="{FF2B5EF4-FFF2-40B4-BE49-F238E27FC236}">
                  <a16:creationId xmlns:a16="http://schemas.microsoft.com/office/drawing/2014/main" id="{1B93F870-17F1-FB42-A15C-64730DFA0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1" y="446"/>
              <a:ext cx="158" cy="54"/>
            </a:xfrm>
            <a:custGeom>
              <a:avLst/>
              <a:gdLst>
                <a:gd name="T0" fmla="*/ 13 w 158"/>
                <a:gd name="T1" fmla="*/ 53 h 54"/>
                <a:gd name="T2" fmla="*/ 0 w 158"/>
                <a:gd name="T3" fmla="*/ 7 h 54"/>
                <a:gd name="T4" fmla="*/ 42 w 158"/>
                <a:gd name="T5" fmla="*/ 0 h 54"/>
                <a:gd name="T6" fmla="*/ 112 w 158"/>
                <a:gd name="T7" fmla="*/ 2 h 54"/>
                <a:gd name="T8" fmla="*/ 150 w 158"/>
                <a:gd name="T9" fmla="*/ 25 h 54"/>
                <a:gd name="T10" fmla="*/ 157 w 158"/>
                <a:gd name="T11" fmla="*/ 46 h 54"/>
                <a:gd name="T12" fmla="*/ 128 w 158"/>
                <a:gd name="T13" fmla="*/ 46 h 54"/>
                <a:gd name="T14" fmla="*/ 115 w 158"/>
                <a:gd name="T15" fmla="*/ 20 h 54"/>
                <a:gd name="T16" fmla="*/ 79 w 158"/>
                <a:gd name="T17" fmla="*/ 8 h 54"/>
                <a:gd name="T18" fmla="*/ 32 w 158"/>
                <a:gd name="T19" fmla="*/ 7 h 54"/>
                <a:gd name="T20" fmla="*/ 7 w 158"/>
                <a:gd name="T21" fmla="*/ 10 h 54"/>
                <a:gd name="T22" fmla="*/ 25 w 158"/>
                <a:gd name="T23" fmla="*/ 53 h 54"/>
                <a:gd name="T24" fmla="*/ 13 w 158"/>
                <a:gd name="T25" fmla="*/ 53 h 5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8" h="54">
                  <a:moveTo>
                    <a:pt x="13" y="53"/>
                  </a:moveTo>
                  <a:lnTo>
                    <a:pt x="0" y="7"/>
                  </a:lnTo>
                  <a:lnTo>
                    <a:pt x="42" y="0"/>
                  </a:lnTo>
                  <a:lnTo>
                    <a:pt x="112" y="2"/>
                  </a:lnTo>
                  <a:lnTo>
                    <a:pt x="150" y="25"/>
                  </a:lnTo>
                  <a:lnTo>
                    <a:pt x="157" y="46"/>
                  </a:lnTo>
                  <a:lnTo>
                    <a:pt x="128" y="46"/>
                  </a:lnTo>
                  <a:lnTo>
                    <a:pt x="115" y="20"/>
                  </a:lnTo>
                  <a:lnTo>
                    <a:pt x="79" y="8"/>
                  </a:lnTo>
                  <a:lnTo>
                    <a:pt x="32" y="7"/>
                  </a:lnTo>
                  <a:lnTo>
                    <a:pt x="7" y="10"/>
                  </a:lnTo>
                  <a:lnTo>
                    <a:pt x="25" y="53"/>
                  </a:lnTo>
                  <a:lnTo>
                    <a:pt x="13" y="5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0" name="Freeform 41">
              <a:extLst>
                <a:ext uri="{FF2B5EF4-FFF2-40B4-BE49-F238E27FC236}">
                  <a16:creationId xmlns:a16="http://schemas.microsoft.com/office/drawing/2014/main" id="{548308EB-70D7-854A-A678-852D55CFD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1" y="486"/>
              <a:ext cx="761" cy="291"/>
            </a:xfrm>
            <a:custGeom>
              <a:avLst/>
              <a:gdLst>
                <a:gd name="T0" fmla="*/ 29 w 761"/>
                <a:gd name="T1" fmla="*/ 0 h 291"/>
                <a:gd name="T2" fmla="*/ 169 w 761"/>
                <a:gd name="T3" fmla="*/ 6 h 291"/>
                <a:gd name="T4" fmla="*/ 324 w 761"/>
                <a:gd name="T5" fmla="*/ 28 h 291"/>
                <a:gd name="T6" fmla="*/ 582 w 761"/>
                <a:gd name="T7" fmla="*/ 80 h 291"/>
                <a:gd name="T8" fmla="*/ 753 w 761"/>
                <a:gd name="T9" fmla="*/ 120 h 291"/>
                <a:gd name="T10" fmla="*/ 760 w 761"/>
                <a:gd name="T11" fmla="*/ 140 h 291"/>
                <a:gd name="T12" fmla="*/ 747 w 761"/>
                <a:gd name="T13" fmla="*/ 209 h 291"/>
                <a:gd name="T14" fmla="*/ 724 w 761"/>
                <a:gd name="T15" fmla="*/ 290 h 291"/>
                <a:gd name="T16" fmla="*/ 747 w 761"/>
                <a:gd name="T17" fmla="*/ 145 h 291"/>
                <a:gd name="T18" fmla="*/ 735 w 761"/>
                <a:gd name="T19" fmla="*/ 123 h 291"/>
                <a:gd name="T20" fmla="*/ 692 w 761"/>
                <a:gd name="T21" fmla="*/ 112 h 291"/>
                <a:gd name="T22" fmla="*/ 654 w 761"/>
                <a:gd name="T23" fmla="*/ 125 h 291"/>
                <a:gd name="T24" fmla="*/ 638 w 761"/>
                <a:gd name="T25" fmla="*/ 150 h 291"/>
                <a:gd name="T26" fmla="*/ 648 w 761"/>
                <a:gd name="T27" fmla="*/ 170 h 291"/>
                <a:gd name="T28" fmla="*/ 670 w 761"/>
                <a:gd name="T29" fmla="*/ 170 h 291"/>
                <a:gd name="T30" fmla="*/ 708 w 761"/>
                <a:gd name="T31" fmla="*/ 161 h 291"/>
                <a:gd name="T32" fmla="*/ 713 w 761"/>
                <a:gd name="T33" fmla="*/ 142 h 291"/>
                <a:gd name="T34" fmla="*/ 719 w 761"/>
                <a:gd name="T35" fmla="*/ 161 h 291"/>
                <a:gd name="T36" fmla="*/ 677 w 761"/>
                <a:gd name="T37" fmla="*/ 182 h 291"/>
                <a:gd name="T38" fmla="*/ 625 w 761"/>
                <a:gd name="T39" fmla="*/ 182 h 291"/>
                <a:gd name="T40" fmla="*/ 580 w 761"/>
                <a:gd name="T41" fmla="*/ 170 h 291"/>
                <a:gd name="T42" fmla="*/ 317 w 761"/>
                <a:gd name="T43" fmla="*/ 99 h 291"/>
                <a:gd name="T44" fmla="*/ 137 w 761"/>
                <a:gd name="T45" fmla="*/ 55 h 291"/>
                <a:gd name="T46" fmla="*/ 32 w 761"/>
                <a:gd name="T47" fmla="*/ 37 h 291"/>
                <a:gd name="T48" fmla="*/ 0 w 761"/>
                <a:gd name="T49" fmla="*/ 35 h 291"/>
                <a:gd name="T50" fmla="*/ 22 w 761"/>
                <a:gd name="T51" fmla="*/ 27 h 291"/>
                <a:gd name="T52" fmla="*/ 117 w 761"/>
                <a:gd name="T53" fmla="*/ 39 h 291"/>
                <a:gd name="T54" fmla="*/ 281 w 761"/>
                <a:gd name="T55" fmla="*/ 77 h 291"/>
                <a:gd name="T56" fmla="*/ 463 w 761"/>
                <a:gd name="T57" fmla="*/ 125 h 291"/>
                <a:gd name="T58" fmla="*/ 630 w 761"/>
                <a:gd name="T59" fmla="*/ 172 h 291"/>
                <a:gd name="T60" fmla="*/ 618 w 761"/>
                <a:gd name="T61" fmla="*/ 150 h 291"/>
                <a:gd name="T62" fmla="*/ 627 w 761"/>
                <a:gd name="T63" fmla="*/ 125 h 291"/>
                <a:gd name="T64" fmla="*/ 670 w 761"/>
                <a:gd name="T65" fmla="*/ 108 h 291"/>
                <a:gd name="T66" fmla="*/ 475 w 761"/>
                <a:gd name="T67" fmla="*/ 64 h 291"/>
                <a:gd name="T68" fmla="*/ 288 w 761"/>
                <a:gd name="T69" fmla="*/ 28 h 291"/>
                <a:gd name="T70" fmla="*/ 166 w 761"/>
                <a:gd name="T71" fmla="*/ 10 h 291"/>
                <a:gd name="T72" fmla="*/ 25 w 761"/>
                <a:gd name="T73" fmla="*/ 2 h 291"/>
                <a:gd name="T74" fmla="*/ 29 w 761"/>
                <a:gd name="T75" fmla="*/ 0 h 29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61" h="291">
                  <a:moveTo>
                    <a:pt x="29" y="0"/>
                  </a:moveTo>
                  <a:lnTo>
                    <a:pt x="169" y="6"/>
                  </a:lnTo>
                  <a:lnTo>
                    <a:pt x="324" y="28"/>
                  </a:lnTo>
                  <a:lnTo>
                    <a:pt x="582" y="80"/>
                  </a:lnTo>
                  <a:lnTo>
                    <a:pt x="753" y="120"/>
                  </a:lnTo>
                  <a:lnTo>
                    <a:pt x="760" y="140"/>
                  </a:lnTo>
                  <a:lnTo>
                    <a:pt x="747" y="209"/>
                  </a:lnTo>
                  <a:lnTo>
                    <a:pt x="724" y="290"/>
                  </a:lnTo>
                  <a:lnTo>
                    <a:pt x="747" y="145"/>
                  </a:lnTo>
                  <a:lnTo>
                    <a:pt x="735" y="123"/>
                  </a:lnTo>
                  <a:lnTo>
                    <a:pt x="692" y="112"/>
                  </a:lnTo>
                  <a:lnTo>
                    <a:pt x="654" y="125"/>
                  </a:lnTo>
                  <a:lnTo>
                    <a:pt x="638" y="150"/>
                  </a:lnTo>
                  <a:lnTo>
                    <a:pt x="648" y="170"/>
                  </a:lnTo>
                  <a:lnTo>
                    <a:pt x="670" y="170"/>
                  </a:lnTo>
                  <a:lnTo>
                    <a:pt x="708" y="161"/>
                  </a:lnTo>
                  <a:lnTo>
                    <a:pt x="713" y="142"/>
                  </a:lnTo>
                  <a:lnTo>
                    <a:pt x="719" y="161"/>
                  </a:lnTo>
                  <a:lnTo>
                    <a:pt x="677" y="182"/>
                  </a:lnTo>
                  <a:lnTo>
                    <a:pt x="625" y="182"/>
                  </a:lnTo>
                  <a:lnTo>
                    <a:pt x="580" y="170"/>
                  </a:lnTo>
                  <a:lnTo>
                    <a:pt x="317" y="99"/>
                  </a:lnTo>
                  <a:lnTo>
                    <a:pt x="137" y="55"/>
                  </a:lnTo>
                  <a:lnTo>
                    <a:pt x="32" y="37"/>
                  </a:lnTo>
                  <a:lnTo>
                    <a:pt x="0" y="35"/>
                  </a:lnTo>
                  <a:lnTo>
                    <a:pt x="22" y="27"/>
                  </a:lnTo>
                  <a:lnTo>
                    <a:pt x="117" y="39"/>
                  </a:lnTo>
                  <a:lnTo>
                    <a:pt x="281" y="77"/>
                  </a:lnTo>
                  <a:lnTo>
                    <a:pt x="463" y="125"/>
                  </a:lnTo>
                  <a:lnTo>
                    <a:pt x="630" y="172"/>
                  </a:lnTo>
                  <a:lnTo>
                    <a:pt x="618" y="150"/>
                  </a:lnTo>
                  <a:lnTo>
                    <a:pt x="627" y="125"/>
                  </a:lnTo>
                  <a:lnTo>
                    <a:pt x="670" y="108"/>
                  </a:lnTo>
                  <a:lnTo>
                    <a:pt x="475" y="64"/>
                  </a:lnTo>
                  <a:lnTo>
                    <a:pt x="288" y="28"/>
                  </a:lnTo>
                  <a:lnTo>
                    <a:pt x="166" y="10"/>
                  </a:lnTo>
                  <a:lnTo>
                    <a:pt x="25" y="2"/>
                  </a:lnTo>
                  <a:lnTo>
                    <a:pt x="29" y="0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Freeform 42">
              <a:extLst>
                <a:ext uri="{FF2B5EF4-FFF2-40B4-BE49-F238E27FC236}">
                  <a16:creationId xmlns:a16="http://schemas.microsoft.com/office/drawing/2014/main" id="{32089E40-DD5A-9846-926E-195CC6924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8" y="603"/>
              <a:ext cx="1807" cy="1030"/>
            </a:xfrm>
            <a:custGeom>
              <a:avLst/>
              <a:gdLst>
                <a:gd name="T0" fmla="*/ 11 w 1807"/>
                <a:gd name="T1" fmla="*/ 3 h 1030"/>
                <a:gd name="T2" fmla="*/ 43 w 1807"/>
                <a:gd name="T3" fmla="*/ 45 h 1030"/>
                <a:gd name="T4" fmla="*/ 56 w 1807"/>
                <a:gd name="T5" fmla="*/ 149 h 1030"/>
                <a:gd name="T6" fmla="*/ 61 w 1807"/>
                <a:gd name="T7" fmla="*/ 307 h 1030"/>
                <a:gd name="T8" fmla="*/ 56 w 1807"/>
                <a:gd name="T9" fmla="*/ 520 h 1030"/>
                <a:gd name="T10" fmla="*/ 50 w 1807"/>
                <a:gd name="T11" fmla="*/ 688 h 1030"/>
                <a:gd name="T12" fmla="*/ 36 w 1807"/>
                <a:gd name="T13" fmla="*/ 887 h 1030"/>
                <a:gd name="T14" fmla="*/ 20 w 1807"/>
                <a:gd name="T15" fmla="*/ 995 h 1030"/>
                <a:gd name="T16" fmla="*/ 433 w 1807"/>
                <a:gd name="T17" fmla="*/ 1012 h 1030"/>
                <a:gd name="T18" fmla="*/ 685 w 1807"/>
                <a:gd name="T19" fmla="*/ 1015 h 1030"/>
                <a:gd name="T20" fmla="*/ 1179 w 1807"/>
                <a:gd name="T21" fmla="*/ 1012 h 1030"/>
                <a:gd name="T22" fmla="*/ 1431 w 1807"/>
                <a:gd name="T23" fmla="*/ 1007 h 1030"/>
                <a:gd name="T24" fmla="*/ 1806 w 1807"/>
                <a:gd name="T25" fmla="*/ 992 h 1030"/>
                <a:gd name="T26" fmla="*/ 1467 w 1807"/>
                <a:gd name="T27" fmla="*/ 1022 h 1030"/>
                <a:gd name="T28" fmla="*/ 1161 w 1807"/>
                <a:gd name="T29" fmla="*/ 1026 h 1030"/>
                <a:gd name="T30" fmla="*/ 744 w 1807"/>
                <a:gd name="T31" fmla="*/ 1029 h 1030"/>
                <a:gd name="T32" fmla="*/ 362 w 1807"/>
                <a:gd name="T33" fmla="*/ 1018 h 1030"/>
                <a:gd name="T34" fmla="*/ 0 w 1807"/>
                <a:gd name="T35" fmla="*/ 1003 h 1030"/>
                <a:gd name="T36" fmla="*/ 20 w 1807"/>
                <a:gd name="T37" fmla="*/ 850 h 1030"/>
                <a:gd name="T38" fmla="*/ 32 w 1807"/>
                <a:gd name="T39" fmla="*/ 614 h 1030"/>
                <a:gd name="T40" fmla="*/ 36 w 1807"/>
                <a:gd name="T41" fmla="*/ 397 h 1030"/>
                <a:gd name="T42" fmla="*/ 36 w 1807"/>
                <a:gd name="T43" fmla="*/ 202 h 1030"/>
                <a:gd name="T44" fmla="*/ 20 w 1807"/>
                <a:gd name="T45" fmla="*/ 63 h 1030"/>
                <a:gd name="T46" fmla="*/ 0 w 1807"/>
                <a:gd name="T47" fmla="*/ 0 h 1030"/>
                <a:gd name="T48" fmla="*/ 11 w 1807"/>
                <a:gd name="T49" fmla="*/ 3 h 103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807" h="1030">
                  <a:moveTo>
                    <a:pt x="11" y="3"/>
                  </a:moveTo>
                  <a:lnTo>
                    <a:pt x="43" y="45"/>
                  </a:lnTo>
                  <a:lnTo>
                    <a:pt x="56" y="149"/>
                  </a:lnTo>
                  <a:lnTo>
                    <a:pt x="61" y="307"/>
                  </a:lnTo>
                  <a:lnTo>
                    <a:pt x="56" y="520"/>
                  </a:lnTo>
                  <a:lnTo>
                    <a:pt x="50" y="688"/>
                  </a:lnTo>
                  <a:lnTo>
                    <a:pt x="36" y="887"/>
                  </a:lnTo>
                  <a:lnTo>
                    <a:pt x="20" y="995"/>
                  </a:lnTo>
                  <a:lnTo>
                    <a:pt x="433" y="1012"/>
                  </a:lnTo>
                  <a:lnTo>
                    <a:pt x="685" y="1015"/>
                  </a:lnTo>
                  <a:lnTo>
                    <a:pt x="1179" y="1012"/>
                  </a:lnTo>
                  <a:lnTo>
                    <a:pt x="1431" y="1007"/>
                  </a:lnTo>
                  <a:lnTo>
                    <a:pt x="1806" y="992"/>
                  </a:lnTo>
                  <a:lnTo>
                    <a:pt x="1467" y="1022"/>
                  </a:lnTo>
                  <a:lnTo>
                    <a:pt x="1161" y="1026"/>
                  </a:lnTo>
                  <a:lnTo>
                    <a:pt x="744" y="1029"/>
                  </a:lnTo>
                  <a:lnTo>
                    <a:pt x="362" y="1018"/>
                  </a:lnTo>
                  <a:lnTo>
                    <a:pt x="0" y="1003"/>
                  </a:lnTo>
                  <a:lnTo>
                    <a:pt x="20" y="850"/>
                  </a:lnTo>
                  <a:lnTo>
                    <a:pt x="32" y="614"/>
                  </a:lnTo>
                  <a:lnTo>
                    <a:pt x="36" y="397"/>
                  </a:lnTo>
                  <a:lnTo>
                    <a:pt x="36" y="202"/>
                  </a:lnTo>
                  <a:lnTo>
                    <a:pt x="20" y="63"/>
                  </a:lnTo>
                  <a:lnTo>
                    <a:pt x="0" y="0"/>
                  </a:lnTo>
                  <a:lnTo>
                    <a:pt x="11" y="3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Freeform 43">
              <a:extLst>
                <a:ext uri="{FF2B5EF4-FFF2-40B4-BE49-F238E27FC236}">
                  <a16:creationId xmlns:a16="http://schemas.microsoft.com/office/drawing/2014/main" id="{87D20B84-74A6-C443-8AD5-699A18C30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6" y="768"/>
              <a:ext cx="89" cy="831"/>
            </a:xfrm>
            <a:custGeom>
              <a:avLst/>
              <a:gdLst>
                <a:gd name="T0" fmla="*/ 26 w 89"/>
                <a:gd name="T1" fmla="*/ 41 h 831"/>
                <a:gd name="T2" fmla="*/ 18 w 89"/>
                <a:gd name="T3" fmla="*/ 158 h 831"/>
                <a:gd name="T4" fmla="*/ 26 w 89"/>
                <a:gd name="T5" fmla="*/ 393 h 831"/>
                <a:gd name="T6" fmla="*/ 51 w 89"/>
                <a:gd name="T7" fmla="*/ 655 h 831"/>
                <a:gd name="T8" fmla="*/ 88 w 89"/>
                <a:gd name="T9" fmla="*/ 830 h 831"/>
                <a:gd name="T10" fmla="*/ 51 w 89"/>
                <a:gd name="T11" fmla="*/ 715 h 831"/>
                <a:gd name="T12" fmla="*/ 18 w 89"/>
                <a:gd name="T13" fmla="*/ 550 h 831"/>
                <a:gd name="T14" fmla="*/ 13 w 89"/>
                <a:gd name="T15" fmla="*/ 348 h 831"/>
                <a:gd name="T16" fmla="*/ 0 w 89"/>
                <a:gd name="T17" fmla="*/ 142 h 831"/>
                <a:gd name="T18" fmla="*/ 26 w 89"/>
                <a:gd name="T19" fmla="*/ 0 h 831"/>
                <a:gd name="T20" fmla="*/ 26 w 89"/>
                <a:gd name="T21" fmla="*/ 41 h 8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9" h="831">
                  <a:moveTo>
                    <a:pt x="26" y="41"/>
                  </a:moveTo>
                  <a:lnTo>
                    <a:pt x="18" y="158"/>
                  </a:lnTo>
                  <a:lnTo>
                    <a:pt x="26" y="393"/>
                  </a:lnTo>
                  <a:lnTo>
                    <a:pt x="51" y="655"/>
                  </a:lnTo>
                  <a:lnTo>
                    <a:pt x="88" y="830"/>
                  </a:lnTo>
                  <a:lnTo>
                    <a:pt x="51" y="715"/>
                  </a:lnTo>
                  <a:lnTo>
                    <a:pt x="18" y="550"/>
                  </a:lnTo>
                  <a:lnTo>
                    <a:pt x="13" y="348"/>
                  </a:lnTo>
                  <a:lnTo>
                    <a:pt x="0" y="142"/>
                  </a:lnTo>
                  <a:lnTo>
                    <a:pt x="26" y="0"/>
                  </a:lnTo>
                  <a:lnTo>
                    <a:pt x="26" y="41"/>
                  </a:lnTo>
                </a:path>
              </a:pathLst>
            </a:custGeom>
            <a:solidFill>
              <a:srgbClr val="0000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50" name="Rectangle 44">
            <a:extLst>
              <a:ext uri="{FF2B5EF4-FFF2-40B4-BE49-F238E27FC236}">
                <a16:creationId xmlns:a16="http://schemas.microsoft.com/office/drawing/2014/main" id="{5955D4D8-B71B-054B-B9B5-FFBE7DD5203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1905000" y="1447800"/>
            <a:ext cx="8305800" cy="838200"/>
          </a:xfrm>
        </p:spPr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Overview</a:t>
            </a:r>
            <a:endParaRPr lang="en-US" altLang="zh-CN" u="sng">
              <a:solidFill>
                <a:schemeClr val="accent2"/>
              </a:solidFill>
              <a:latin typeface="Raleway" panose="020B0503030101060003" pitchFamily="34" charset="77"/>
              <a:ea typeface="宋体" panose="02010600030101010101" pitchFamily="2" charset="-122"/>
              <a:cs typeface="Raleway" panose="020B0503030101060003" pitchFamily="34" charset="77"/>
              <a:sym typeface="Raleway" panose="020B0503030101060003" pitchFamily="34" charset="77"/>
            </a:endParaRPr>
          </a:p>
        </p:txBody>
      </p:sp>
      <p:sp>
        <p:nvSpPr>
          <p:cNvPr id="2051" name="Rectangle 45">
            <a:extLst>
              <a:ext uri="{FF2B5EF4-FFF2-40B4-BE49-F238E27FC236}">
                <a16:creationId xmlns:a16="http://schemas.microsoft.com/office/drawing/2014/main" id="{03C53AD7-AFB8-DB4E-B830-E134C0EB1D99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1903414" y="2971801"/>
            <a:ext cx="8307387" cy="3133725"/>
          </a:xfrm>
        </p:spPr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Analysis of Simulation Results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Model Verification Techniques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Model Validation Techniques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Transient Removal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Terminating Simulations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Stopping Criteria: Variance Estimation 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Variance Reduction </a:t>
            </a:r>
          </a:p>
          <a:p>
            <a:pPr algn="ctr">
              <a:buNone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922845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CEFD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38"/>
          <p:cNvGrpSpPr/>
          <p:nvPr/>
        </p:nvGrpSpPr>
        <p:grpSpPr>
          <a:xfrm>
            <a:off x="1882969" y="1254338"/>
            <a:ext cx="347107" cy="438984"/>
            <a:chOff x="584925" y="238125"/>
            <a:chExt cx="415200" cy="525100"/>
          </a:xfrm>
        </p:grpSpPr>
        <p:sp>
          <p:nvSpPr>
            <p:cNvPr id="361" name="Google Shape;361;p38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67" name="Google Shape;367;p38"/>
          <p:cNvGrpSpPr/>
          <p:nvPr/>
        </p:nvGrpSpPr>
        <p:grpSpPr>
          <a:xfrm>
            <a:off x="2434228" y="1318125"/>
            <a:ext cx="371623" cy="309362"/>
            <a:chOff x="1244325" y="314425"/>
            <a:chExt cx="444525" cy="370050"/>
          </a:xfrm>
        </p:grpSpPr>
        <p:sp>
          <p:nvSpPr>
            <p:cNvPr id="368" name="Google Shape;368;p38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0" name="Google Shape;370;p38"/>
          <p:cNvGrpSpPr/>
          <p:nvPr/>
        </p:nvGrpSpPr>
        <p:grpSpPr>
          <a:xfrm>
            <a:off x="3005925" y="1316600"/>
            <a:ext cx="355300" cy="312413"/>
            <a:chOff x="1928175" y="312600"/>
            <a:chExt cx="425000" cy="373700"/>
          </a:xfrm>
        </p:grpSpPr>
        <p:sp>
          <p:nvSpPr>
            <p:cNvPr id="371" name="Google Shape;371;p38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73" name="Google Shape;373;p38"/>
          <p:cNvSpPr/>
          <p:nvPr/>
        </p:nvSpPr>
        <p:spPr>
          <a:xfrm>
            <a:off x="3601702" y="1305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4185148" y="1306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75" name="Google Shape;375;p38"/>
          <p:cNvGrpSpPr/>
          <p:nvPr/>
        </p:nvGrpSpPr>
        <p:grpSpPr>
          <a:xfrm>
            <a:off x="4669963" y="1300276"/>
            <a:ext cx="408386" cy="345080"/>
            <a:chOff x="3918650" y="293075"/>
            <a:chExt cx="488500" cy="412775"/>
          </a:xfrm>
        </p:grpSpPr>
        <p:sp>
          <p:nvSpPr>
            <p:cNvPr id="376" name="Google Shape;376;p38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9" name="Google Shape;379;p38"/>
          <p:cNvGrpSpPr/>
          <p:nvPr/>
        </p:nvGrpSpPr>
        <p:grpSpPr>
          <a:xfrm>
            <a:off x="5269731" y="1274235"/>
            <a:ext cx="335905" cy="397142"/>
            <a:chOff x="4636075" y="261925"/>
            <a:chExt cx="401800" cy="475050"/>
          </a:xfrm>
        </p:grpSpPr>
        <p:sp>
          <p:nvSpPr>
            <p:cNvPr id="380" name="Google Shape;380;p38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84" name="Google Shape;384;p38"/>
          <p:cNvSpPr/>
          <p:nvPr/>
        </p:nvSpPr>
        <p:spPr>
          <a:xfrm>
            <a:off x="5808931" y="1304864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385" name="Google Shape;385;p38"/>
          <p:cNvGrpSpPr/>
          <p:nvPr/>
        </p:nvGrpSpPr>
        <p:grpSpPr>
          <a:xfrm>
            <a:off x="6396282" y="1307424"/>
            <a:ext cx="336908" cy="330262"/>
            <a:chOff x="5983625" y="301625"/>
            <a:chExt cx="403000" cy="395050"/>
          </a:xfrm>
        </p:grpSpPr>
        <p:sp>
          <p:nvSpPr>
            <p:cNvPr id="386" name="Google Shape;386;p38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06" name="Google Shape;406;p38"/>
          <p:cNvGrpSpPr/>
          <p:nvPr/>
        </p:nvGrpSpPr>
        <p:grpSpPr>
          <a:xfrm>
            <a:off x="6962358" y="1304854"/>
            <a:ext cx="331808" cy="331307"/>
            <a:chOff x="6660750" y="298550"/>
            <a:chExt cx="396900" cy="396300"/>
          </a:xfrm>
        </p:grpSpPr>
        <p:sp>
          <p:nvSpPr>
            <p:cNvPr id="407" name="Google Shape;407;p38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1882969" y="1826539"/>
            <a:ext cx="347107" cy="420111"/>
            <a:chOff x="584925" y="922575"/>
            <a:chExt cx="415200" cy="502525"/>
          </a:xfrm>
        </p:grpSpPr>
        <p:sp>
          <p:nvSpPr>
            <p:cNvPr id="410" name="Google Shape;410;p38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13" name="Google Shape;413;p38"/>
          <p:cNvGrpSpPr/>
          <p:nvPr/>
        </p:nvGrpSpPr>
        <p:grpSpPr>
          <a:xfrm>
            <a:off x="2436276" y="1816841"/>
            <a:ext cx="367547" cy="437980"/>
            <a:chOff x="1246775" y="910975"/>
            <a:chExt cx="439650" cy="523900"/>
          </a:xfrm>
        </p:grpSpPr>
        <p:sp>
          <p:nvSpPr>
            <p:cNvPr id="414" name="Google Shape;414;p38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17" name="Google Shape;417;p38"/>
          <p:cNvGrpSpPr/>
          <p:nvPr/>
        </p:nvGrpSpPr>
        <p:grpSpPr>
          <a:xfrm>
            <a:off x="3004401" y="1887274"/>
            <a:ext cx="358351" cy="298118"/>
            <a:chOff x="1926350" y="995225"/>
            <a:chExt cx="428650" cy="356600"/>
          </a:xfrm>
        </p:grpSpPr>
        <p:sp>
          <p:nvSpPr>
            <p:cNvPr id="418" name="Google Shape;418;p38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22" name="Google Shape;422;p38"/>
          <p:cNvSpPr/>
          <p:nvPr/>
        </p:nvSpPr>
        <p:spPr>
          <a:xfrm>
            <a:off x="3572085" y="1862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4136157" y="1879657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4" name="Google Shape;424;p38"/>
          <p:cNvSpPr/>
          <p:nvPr/>
        </p:nvSpPr>
        <p:spPr>
          <a:xfrm>
            <a:off x="4704804" y="1882207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5" name="Google Shape;425;p38"/>
          <p:cNvSpPr/>
          <p:nvPr/>
        </p:nvSpPr>
        <p:spPr>
          <a:xfrm>
            <a:off x="5279576" y="1885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26" name="Google Shape;426;p38"/>
          <p:cNvGrpSpPr/>
          <p:nvPr/>
        </p:nvGrpSpPr>
        <p:grpSpPr>
          <a:xfrm>
            <a:off x="5826632" y="1864828"/>
            <a:ext cx="349155" cy="349657"/>
            <a:chOff x="5302225" y="968375"/>
            <a:chExt cx="417650" cy="418250"/>
          </a:xfrm>
        </p:grpSpPr>
        <p:sp>
          <p:nvSpPr>
            <p:cNvPr id="427" name="Google Shape;427;p38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29" name="Google Shape;429;p38"/>
          <p:cNvGrpSpPr/>
          <p:nvPr/>
        </p:nvGrpSpPr>
        <p:grpSpPr>
          <a:xfrm>
            <a:off x="6348296" y="1825515"/>
            <a:ext cx="432881" cy="421637"/>
            <a:chOff x="5926225" y="921350"/>
            <a:chExt cx="517800" cy="504350"/>
          </a:xfrm>
        </p:grpSpPr>
        <p:sp>
          <p:nvSpPr>
            <p:cNvPr id="430" name="Google Shape;43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2" name="Google Shape;432;p38"/>
          <p:cNvGrpSpPr/>
          <p:nvPr/>
        </p:nvGrpSpPr>
        <p:grpSpPr>
          <a:xfrm>
            <a:off x="6926118" y="1833686"/>
            <a:ext cx="404290" cy="405314"/>
            <a:chOff x="6617400" y="931125"/>
            <a:chExt cx="483600" cy="484825"/>
          </a:xfrm>
        </p:grpSpPr>
        <p:sp>
          <p:nvSpPr>
            <p:cNvPr id="433" name="Google Shape;433;p38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5" name="Google Shape;435;p38"/>
          <p:cNvGrpSpPr/>
          <p:nvPr/>
        </p:nvGrpSpPr>
        <p:grpSpPr>
          <a:xfrm>
            <a:off x="1861525" y="2463049"/>
            <a:ext cx="389994" cy="273623"/>
            <a:chOff x="559275" y="1683950"/>
            <a:chExt cx="466500" cy="327300"/>
          </a:xfrm>
        </p:grpSpPr>
        <p:sp>
          <p:nvSpPr>
            <p:cNvPr id="436" name="Google Shape;436;p38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38" name="Google Shape;438;p38"/>
          <p:cNvGrpSpPr/>
          <p:nvPr/>
        </p:nvGrpSpPr>
        <p:grpSpPr>
          <a:xfrm>
            <a:off x="2425052" y="2408958"/>
            <a:ext cx="389994" cy="381822"/>
            <a:chOff x="1233350" y="1619250"/>
            <a:chExt cx="466500" cy="456725"/>
          </a:xfrm>
        </p:grpSpPr>
        <p:sp>
          <p:nvSpPr>
            <p:cNvPr id="439" name="Google Shape;439;p38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3000827" y="2417110"/>
            <a:ext cx="365499" cy="365499"/>
            <a:chOff x="1922075" y="1629000"/>
            <a:chExt cx="437200" cy="437200"/>
          </a:xfrm>
        </p:grpSpPr>
        <p:sp>
          <p:nvSpPr>
            <p:cNvPr id="444" name="Google Shape;444;p38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46" name="Google Shape;446;p38"/>
          <p:cNvGrpSpPr/>
          <p:nvPr/>
        </p:nvGrpSpPr>
        <p:grpSpPr>
          <a:xfrm>
            <a:off x="3562828" y="2415585"/>
            <a:ext cx="368551" cy="368551"/>
            <a:chOff x="2594325" y="1627175"/>
            <a:chExt cx="440850" cy="440850"/>
          </a:xfrm>
        </p:grpSpPr>
        <p:sp>
          <p:nvSpPr>
            <p:cNvPr id="447" name="Google Shape;447;p38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50" name="Google Shape;450;p38"/>
          <p:cNvSpPr/>
          <p:nvPr/>
        </p:nvSpPr>
        <p:spPr>
          <a:xfrm>
            <a:off x="4142783" y="2431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51" name="Google Shape;451;p38"/>
          <p:cNvGrpSpPr/>
          <p:nvPr/>
        </p:nvGrpSpPr>
        <p:grpSpPr>
          <a:xfrm>
            <a:off x="4724596" y="2388018"/>
            <a:ext cx="299121" cy="423685"/>
            <a:chOff x="3984000" y="1594200"/>
            <a:chExt cx="357800" cy="506800"/>
          </a:xfrm>
        </p:grpSpPr>
        <p:sp>
          <p:nvSpPr>
            <p:cNvPr id="452" name="Google Shape;452;p38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54" name="Google Shape;454;p38"/>
          <p:cNvGrpSpPr/>
          <p:nvPr/>
        </p:nvGrpSpPr>
        <p:grpSpPr>
          <a:xfrm>
            <a:off x="5240637" y="2478869"/>
            <a:ext cx="394090" cy="241980"/>
            <a:chOff x="4601275" y="1702875"/>
            <a:chExt cx="471400" cy="289450"/>
          </a:xfrm>
        </p:grpSpPr>
        <p:sp>
          <p:nvSpPr>
            <p:cNvPr id="455" name="Google Shape;455;p38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6" name="Google Shape;456;p38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7" name="Google Shape;457;p38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9" name="Google Shape;459;p38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5823058" y="2419659"/>
            <a:ext cx="356303" cy="360400"/>
            <a:chOff x="5297950" y="1632050"/>
            <a:chExt cx="426200" cy="431100"/>
          </a:xfrm>
        </p:grpSpPr>
        <p:sp>
          <p:nvSpPr>
            <p:cNvPr id="461" name="Google Shape;461;p38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2" name="Google Shape;462;p38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3" name="Google Shape;463;p38"/>
          <p:cNvGrpSpPr/>
          <p:nvPr/>
        </p:nvGrpSpPr>
        <p:grpSpPr>
          <a:xfrm>
            <a:off x="6385561" y="2408958"/>
            <a:ext cx="358351" cy="381822"/>
            <a:chOff x="5970800" y="1619250"/>
            <a:chExt cx="428650" cy="456725"/>
          </a:xfrm>
        </p:grpSpPr>
        <p:sp>
          <p:nvSpPr>
            <p:cNvPr id="464" name="Google Shape;464;p3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5" name="Google Shape;465;p3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6" name="Google Shape;466;p3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8" name="Google Shape;468;p3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69" name="Google Shape;469;p38"/>
          <p:cNvGrpSpPr/>
          <p:nvPr/>
        </p:nvGrpSpPr>
        <p:grpSpPr>
          <a:xfrm>
            <a:off x="6932765" y="2404360"/>
            <a:ext cx="401719" cy="366502"/>
            <a:chOff x="6625350" y="1613750"/>
            <a:chExt cx="480525" cy="438400"/>
          </a:xfrm>
        </p:grpSpPr>
        <p:sp>
          <p:nvSpPr>
            <p:cNvPr id="470" name="Google Shape;470;p38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3" name="Google Shape;473;p38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4" name="Google Shape;474;p38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75" name="Google Shape;475;p38"/>
          <p:cNvGrpSpPr/>
          <p:nvPr/>
        </p:nvGrpSpPr>
        <p:grpSpPr>
          <a:xfrm>
            <a:off x="1904914" y="3000555"/>
            <a:ext cx="303217" cy="325685"/>
            <a:chOff x="611175" y="2326900"/>
            <a:chExt cx="362700" cy="389575"/>
          </a:xfrm>
        </p:grpSpPr>
        <p:sp>
          <p:nvSpPr>
            <p:cNvPr id="476" name="Google Shape;476;p38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7" name="Google Shape;477;p38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80" name="Google Shape;480;p38"/>
          <p:cNvSpPr/>
          <p:nvPr/>
        </p:nvSpPr>
        <p:spPr>
          <a:xfrm>
            <a:off x="2460310" y="3003682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1" name="Google Shape;481;p38"/>
          <p:cNvSpPr/>
          <p:nvPr/>
        </p:nvSpPr>
        <p:spPr>
          <a:xfrm>
            <a:off x="3023858" y="3003682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2" name="Google Shape;482;p38"/>
          <p:cNvSpPr/>
          <p:nvPr/>
        </p:nvSpPr>
        <p:spPr>
          <a:xfrm>
            <a:off x="3587407" y="3003682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83" name="Google Shape;483;p38"/>
          <p:cNvGrpSpPr/>
          <p:nvPr/>
        </p:nvGrpSpPr>
        <p:grpSpPr>
          <a:xfrm>
            <a:off x="4225378" y="2948493"/>
            <a:ext cx="170502" cy="425733"/>
            <a:chOff x="3386850" y="2264625"/>
            <a:chExt cx="203950" cy="509250"/>
          </a:xfrm>
        </p:grpSpPr>
        <p:sp>
          <p:nvSpPr>
            <p:cNvPr id="484" name="Google Shape;484;p38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86" name="Google Shape;486;p38"/>
          <p:cNvGrpSpPr/>
          <p:nvPr/>
        </p:nvGrpSpPr>
        <p:grpSpPr>
          <a:xfrm>
            <a:off x="5367752" y="3002603"/>
            <a:ext cx="139863" cy="317513"/>
            <a:chOff x="4753325" y="2329350"/>
            <a:chExt cx="167300" cy="379800"/>
          </a:xfrm>
        </p:grpSpPr>
        <p:sp>
          <p:nvSpPr>
            <p:cNvPr id="487" name="Google Shape;487;p38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>
            <a:off x="4801653" y="2950520"/>
            <a:ext cx="145004" cy="421657"/>
            <a:chOff x="4076175" y="2267050"/>
            <a:chExt cx="173450" cy="504375"/>
          </a:xfrm>
        </p:grpSpPr>
        <p:sp>
          <p:nvSpPr>
            <p:cNvPr id="490" name="Google Shape;490;p3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92" name="Google Shape;492;p38"/>
          <p:cNvSpPr/>
          <p:nvPr/>
        </p:nvSpPr>
        <p:spPr>
          <a:xfrm>
            <a:off x="5841600" y="2995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93" name="Google Shape;493;p38"/>
          <p:cNvGrpSpPr/>
          <p:nvPr/>
        </p:nvGrpSpPr>
        <p:grpSpPr>
          <a:xfrm>
            <a:off x="6389134" y="3001056"/>
            <a:ext cx="351204" cy="324661"/>
            <a:chOff x="5975075" y="2327500"/>
            <a:chExt cx="420100" cy="388350"/>
          </a:xfrm>
        </p:grpSpPr>
        <p:sp>
          <p:nvSpPr>
            <p:cNvPr id="494" name="Google Shape;494;p3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496" name="Google Shape;496;p38"/>
          <p:cNvGrpSpPr/>
          <p:nvPr/>
        </p:nvGrpSpPr>
        <p:grpSpPr>
          <a:xfrm>
            <a:off x="7020545" y="2991358"/>
            <a:ext cx="215437" cy="351204"/>
            <a:chOff x="6730350" y="2315900"/>
            <a:chExt cx="257700" cy="420100"/>
          </a:xfrm>
        </p:grpSpPr>
        <p:sp>
          <p:nvSpPr>
            <p:cNvPr id="497" name="Google Shape;497;p3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02" name="Google Shape;502;p38"/>
          <p:cNvGrpSpPr/>
          <p:nvPr/>
        </p:nvGrpSpPr>
        <p:grpSpPr>
          <a:xfrm>
            <a:off x="2001890" y="3527840"/>
            <a:ext cx="109265" cy="398166"/>
            <a:chOff x="727175" y="2957625"/>
            <a:chExt cx="130700" cy="476275"/>
          </a:xfrm>
        </p:grpSpPr>
        <p:sp>
          <p:nvSpPr>
            <p:cNvPr id="503" name="Google Shape;503;p38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05" name="Google Shape;505;p38"/>
          <p:cNvSpPr/>
          <p:nvPr/>
        </p:nvSpPr>
        <p:spPr>
          <a:xfrm>
            <a:off x="3016208" y="3512114"/>
            <a:ext cx="334860" cy="429808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6" name="Google Shape;506;p38"/>
          <p:cNvSpPr/>
          <p:nvPr/>
        </p:nvSpPr>
        <p:spPr>
          <a:xfrm>
            <a:off x="2496050" y="3512114"/>
            <a:ext cx="248083" cy="429808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07" name="Google Shape;507;p38"/>
          <p:cNvGrpSpPr/>
          <p:nvPr/>
        </p:nvGrpSpPr>
        <p:grpSpPr>
          <a:xfrm>
            <a:off x="3553632" y="3540590"/>
            <a:ext cx="386943" cy="372647"/>
            <a:chOff x="2583325" y="2972875"/>
            <a:chExt cx="462850" cy="445750"/>
          </a:xfrm>
        </p:grpSpPr>
        <p:sp>
          <p:nvSpPr>
            <p:cNvPr id="508" name="Google Shape;508;p38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10" name="Google Shape;510;p38"/>
          <p:cNvGrpSpPr/>
          <p:nvPr/>
        </p:nvGrpSpPr>
        <p:grpSpPr>
          <a:xfrm>
            <a:off x="4103886" y="3596246"/>
            <a:ext cx="413486" cy="261354"/>
            <a:chOff x="3241525" y="3039450"/>
            <a:chExt cx="494600" cy="312625"/>
          </a:xfrm>
        </p:grpSpPr>
        <p:sp>
          <p:nvSpPr>
            <p:cNvPr id="511" name="Google Shape;511;p38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13" name="Google Shape;513;p38"/>
          <p:cNvSpPr/>
          <p:nvPr/>
        </p:nvSpPr>
        <p:spPr>
          <a:xfrm>
            <a:off x="5260180" y="3549381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14" name="Google Shape;514;p38"/>
          <p:cNvGrpSpPr/>
          <p:nvPr/>
        </p:nvGrpSpPr>
        <p:grpSpPr>
          <a:xfrm>
            <a:off x="5787319" y="3568680"/>
            <a:ext cx="427781" cy="316489"/>
            <a:chOff x="5255200" y="3006475"/>
            <a:chExt cx="511700" cy="378575"/>
          </a:xfrm>
        </p:grpSpPr>
        <p:sp>
          <p:nvSpPr>
            <p:cNvPr id="515" name="Google Shape;515;p38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17" name="Google Shape;517;p38"/>
          <p:cNvGrpSpPr/>
          <p:nvPr/>
        </p:nvGrpSpPr>
        <p:grpSpPr>
          <a:xfrm>
            <a:off x="4701104" y="3550308"/>
            <a:ext cx="346104" cy="353231"/>
            <a:chOff x="3955900" y="2984500"/>
            <a:chExt cx="414000" cy="422525"/>
          </a:xfrm>
        </p:grpSpPr>
        <p:sp>
          <p:nvSpPr>
            <p:cNvPr id="518" name="Google Shape;518;p38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9" name="Google Shape;519;p38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0" name="Google Shape;520;p38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21" name="Google Shape;521;p38"/>
          <p:cNvSpPr/>
          <p:nvPr/>
        </p:nvSpPr>
        <p:spPr>
          <a:xfrm>
            <a:off x="1865117" y="4138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2" name="Google Shape;522;p38"/>
          <p:cNvSpPr/>
          <p:nvPr/>
        </p:nvSpPr>
        <p:spPr>
          <a:xfrm>
            <a:off x="6430165" y="3533037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23" name="Google Shape;523;p38"/>
          <p:cNvGrpSpPr/>
          <p:nvPr/>
        </p:nvGrpSpPr>
        <p:grpSpPr>
          <a:xfrm>
            <a:off x="6996050" y="3545188"/>
            <a:ext cx="264427" cy="375719"/>
            <a:chOff x="6701050" y="2978375"/>
            <a:chExt cx="316300" cy="449425"/>
          </a:xfrm>
        </p:grpSpPr>
        <p:sp>
          <p:nvSpPr>
            <p:cNvPr id="524" name="Google Shape;524;p38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26" name="Google Shape;526;p38"/>
          <p:cNvGrpSpPr/>
          <p:nvPr/>
        </p:nvGrpSpPr>
        <p:grpSpPr>
          <a:xfrm>
            <a:off x="2431678" y="4163849"/>
            <a:ext cx="376743" cy="253203"/>
            <a:chOff x="1241275" y="3718400"/>
            <a:chExt cx="450650" cy="302875"/>
          </a:xfrm>
        </p:grpSpPr>
        <p:sp>
          <p:nvSpPr>
            <p:cNvPr id="527" name="Google Shape;527;p38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31" name="Google Shape;531;p38"/>
          <p:cNvGrpSpPr/>
          <p:nvPr/>
        </p:nvGrpSpPr>
        <p:grpSpPr>
          <a:xfrm>
            <a:off x="3000324" y="4144453"/>
            <a:ext cx="366502" cy="292496"/>
            <a:chOff x="1921475" y="3695200"/>
            <a:chExt cx="438400" cy="349875"/>
          </a:xfrm>
        </p:grpSpPr>
        <p:sp>
          <p:nvSpPr>
            <p:cNvPr id="532" name="Google Shape;532;p38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3" name="Google Shape;533;p38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35" name="Google Shape;535;p38"/>
          <p:cNvGrpSpPr/>
          <p:nvPr/>
        </p:nvGrpSpPr>
        <p:grpSpPr>
          <a:xfrm>
            <a:off x="3567426" y="4139855"/>
            <a:ext cx="359355" cy="301190"/>
            <a:chOff x="2599825" y="3689700"/>
            <a:chExt cx="429850" cy="360275"/>
          </a:xfrm>
        </p:grpSpPr>
        <p:sp>
          <p:nvSpPr>
            <p:cNvPr id="536" name="Google Shape;536;p38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4148300" y="4108714"/>
            <a:ext cx="324661" cy="338956"/>
            <a:chOff x="3294650" y="3652450"/>
            <a:chExt cx="388350" cy="405450"/>
          </a:xfrm>
        </p:grpSpPr>
        <p:sp>
          <p:nvSpPr>
            <p:cNvPr id="539" name="Google Shape;539;p38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42" name="Google Shape;542;p38"/>
          <p:cNvGrpSpPr/>
          <p:nvPr/>
        </p:nvGrpSpPr>
        <p:grpSpPr>
          <a:xfrm>
            <a:off x="4684781" y="4151600"/>
            <a:ext cx="378750" cy="277698"/>
            <a:chOff x="3936375" y="3703750"/>
            <a:chExt cx="453050" cy="332175"/>
          </a:xfrm>
        </p:grpSpPr>
        <p:sp>
          <p:nvSpPr>
            <p:cNvPr id="543" name="Google Shape;543;p38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5248307" y="4151600"/>
            <a:ext cx="378750" cy="277698"/>
            <a:chOff x="4610450" y="3703750"/>
            <a:chExt cx="453050" cy="332175"/>
          </a:xfrm>
        </p:grpSpPr>
        <p:sp>
          <p:nvSpPr>
            <p:cNvPr id="549" name="Google Shape;549;p38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51" name="Google Shape;551;p38"/>
          <p:cNvGrpSpPr/>
          <p:nvPr/>
        </p:nvGrpSpPr>
        <p:grpSpPr>
          <a:xfrm>
            <a:off x="5825107" y="4123532"/>
            <a:ext cx="352207" cy="333836"/>
            <a:chOff x="5300400" y="3670175"/>
            <a:chExt cx="421300" cy="399325"/>
          </a:xfrm>
        </p:grpSpPr>
        <p:sp>
          <p:nvSpPr>
            <p:cNvPr id="552" name="Google Shape;552;p38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57" name="Google Shape;557;p38"/>
          <p:cNvSpPr/>
          <p:nvPr/>
        </p:nvSpPr>
        <p:spPr>
          <a:xfrm>
            <a:off x="6368905" y="4094558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58" name="Google Shape;558;p38"/>
          <p:cNvGrpSpPr/>
          <p:nvPr/>
        </p:nvGrpSpPr>
        <p:grpSpPr>
          <a:xfrm>
            <a:off x="6957259" y="4119435"/>
            <a:ext cx="342008" cy="342028"/>
            <a:chOff x="6654650" y="3665275"/>
            <a:chExt cx="409100" cy="409125"/>
          </a:xfrm>
        </p:grpSpPr>
        <p:sp>
          <p:nvSpPr>
            <p:cNvPr id="559" name="Google Shape;559;p3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>
            <a:off x="1871224" y="4668666"/>
            <a:ext cx="370599" cy="370620"/>
            <a:chOff x="570875" y="4322250"/>
            <a:chExt cx="443300" cy="443325"/>
          </a:xfrm>
        </p:grpSpPr>
        <p:sp>
          <p:nvSpPr>
            <p:cNvPr id="562" name="Google Shape;562;p3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66" name="Google Shape;566;p38"/>
          <p:cNvSpPr/>
          <p:nvPr/>
        </p:nvSpPr>
        <p:spPr>
          <a:xfrm>
            <a:off x="2419469" y="4740790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67" name="Google Shape;567;p38"/>
          <p:cNvGrpSpPr/>
          <p:nvPr/>
        </p:nvGrpSpPr>
        <p:grpSpPr>
          <a:xfrm>
            <a:off x="3048812" y="4641120"/>
            <a:ext cx="269526" cy="425712"/>
            <a:chOff x="1979475" y="4289300"/>
            <a:chExt cx="322400" cy="509225"/>
          </a:xfrm>
        </p:grpSpPr>
        <p:sp>
          <p:nvSpPr>
            <p:cNvPr id="568" name="Google Shape;568;p38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71" name="Google Shape;571;p38"/>
          <p:cNvGrpSpPr/>
          <p:nvPr/>
        </p:nvGrpSpPr>
        <p:grpSpPr>
          <a:xfrm>
            <a:off x="3588346" y="4646721"/>
            <a:ext cx="318014" cy="414510"/>
            <a:chOff x="2624850" y="4296000"/>
            <a:chExt cx="380400" cy="495825"/>
          </a:xfrm>
        </p:grpSpPr>
        <p:sp>
          <p:nvSpPr>
            <p:cNvPr id="572" name="Google Shape;572;p38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75" name="Google Shape;575;p38"/>
          <p:cNvSpPr/>
          <p:nvPr/>
        </p:nvSpPr>
        <p:spPr>
          <a:xfrm>
            <a:off x="4704304" y="4684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4140755" y="4705572"/>
            <a:ext cx="339959" cy="297093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5266305" y="4682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78" name="Google Shape;578;p38"/>
          <p:cNvGrpSpPr/>
          <p:nvPr/>
        </p:nvGrpSpPr>
        <p:grpSpPr>
          <a:xfrm>
            <a:off x="5804687" y="4687561"/>
            <a:ext cx="393045" cy="332833"/>
            <a:chOff x="5275975" y="4344850"/>
            <a:chExt cx="470150" cy="398125"/>
          </a:xfrm>
        </p:grpSpPr>
        <p:sp>
          <p:nvSpPr>
            <p:cNvPr id="579" name="Google Shape;579;p38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2" name="Google Shape;582;p38"/>
          <p:cNvSpPr/>
          <p:nvPr/>
        </p:nvSpPr>
        <p:spPr>
          <a:xfrm>
            <a:off x="6388301" y="4677503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83" name="Google Shape;583;p38"/>
          <p:cNvGrpSpPr/>
          <p:nvPr/>
        </p:nvGrpSpPr>
        <p:grpSpPr>
          <a:xfrm>
            <a:off x="6947038" y="4660515"/>
            <a:ext cx="362448" cy="386922"/>
            <a:chOff x="6642425" y="4312500"/>
            <a:chExt cx="433550" cy="462825"/>
          </a:xfrm>
        </p:grpSpPr>
        <p:sp>
          <p:nvSpPr>
            <p:cNvPr id="584" name="Google Shape;584;p38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87" name="Google Shape;587;p38"/>
          <p:cNvSpPr/>
          <p:nvPr/>
        </p:nvSpPr>
        <p:spPr>
          <a:xfrm>
            <a:off x="1823776" y="5280344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588" name="Google Shape;588;p38"/>
          <p:cNvGrpSpPr/>
          <p:nvPr/>
        </p:nvGrpSpPr>
        <p:grpSpPr>
          <a:xfrm>
            <a:off x="2434228" y="5234765"/>
            <a:ext cx="371623" cy="365499"/>
            <a:chOff x="1244325" y="4999400"/>
            <a:chExt cx="444525" cy="437200"/>
          </a:xfrm>
        </p:grpSpPr>
        <p:sp>
          <p:nvSpPr>
            <p:cNvPr id="589" name="Google Shape;589;p38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94" name="Google Shape;594;p38"/>
          <p:cNvGrpSpPr/>
          <p:nvPr/>
        </p:nvGrpSpPr>
        <p:grpSpPr>
          <a:xfrm>
            <a:off x="3030944" y="5223018"/>
            <a:ext cx="305265" cy="388970"/>
            <a:chOff x="1958100" y="4985350"/>
            <a:chExt cx="365150" cy="465275"/>
          </a:xfrm>
        </p:grpSpPr>
        <p:sp>
          <p:nvSpPr>
            <p:cNvPr id="595" name="Google Shape;595;p38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6" name="Google Shape;596;p38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7" name="Google Shape;597;p38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598" name="Google Shape;598;p38"/>
          <p:cNvGrpSpPr/>
          <p:nvPr/>
        </p:nvGrpSpPr>
        <p:grpSpPr>
          <a:xfrm>
            <a:off x="3572002" y="5237816"/>
            <a:ext cx="350200" cy="359877"/>
            <a:chOff x="2605300" y="5003050"/>
            <a:chExt cx="418900" cy="430475"/>
          </a:xfrm>
        </p:grpSpPr>
        <p:sp>
          <p:nvSpPr>
            <p:cNvPr id="599" name="Google Shape;599;p38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1" name="Google Shape;601;p38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02" name="Google Shape;602;p38"/>
          <p:cNvGrpSpPr/>
          <p:nvPr/>
        </p:nvGrpSpPr>
        <p:grpSpPr>
          <a:xfrm>
            <a:off x="4101337" y="5245486"/>
            <a:ext cx="418585" cy="344056"/>
            <a:chOff x="3238475" y="5012225"/>
            <a:chExt cx="500700" cy="411550"/>
          </a:xfrm>
        </p:grpSpPr>
        <p:sp>
          <p:nvSpPr>
            <p:cNvPr id="603" name="Google Shape;603;p38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5" name="Google Shape;605;p38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08" name="Google Shape;608;p38"/>
          <p:cNvGrpSpPr/>
          <p:nvPr/>
        </p:nvGrpSpPr>
        <p:grpSpPr>
          <a:xfrm>
            <a:off x="5207970" y="5208723"/>
            <a:ext cx="459424" cy="417561"/>
            <a:chOff x="4562200" y="4968250"/>
            <a:chExt cx="549550" cy="499475"/>
          </a:xfrm>
        </p:grpSpPr>
        <p:sp>
          <p:nvSpPr>
            <p:cNvPr id="609" name="Google Shape;609;p38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2" name="Google Shape;612;p38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3" name="Google Shape;613;p38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14" name="Google Shape;614;p38"/>
          <p:cNvGrpSpPr/>
          <p:nvPr/>
        </p:nvGrpSpPr>
        <p:grpSpPr>
          <a:xfrm>
            <a:off x="4714898" y="5232214"/>
            <a:ext cx="318516" cy="370076"/>
            <a:chOff x="3972400" y="4996350"/>
            <a:chExt cx="381000" cy="442675"/>
          </a:xfrm>
        </p:grpSpPr>
        <p:sp>
          <p:nvSpPr>
            <p:cNvPr id="615" name="Google Shape;615;p38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17" name="Google Shape;617;p38"/>
          <p:cNvGrpSpPr/>
          <p:nvPr/>
        </p:nvGrpSpPr>
        <p:grpSpPr>
          <a:xfrm>
            <a:off x="5775593" y="5201073"/>
            <a:ext cx="451252" cy="432860"/>
            <a:chOff x="5241175" y="4959100"/>
            <a:chExt cx="539775" cy="517775"/>
          </a:xfrm>
        </p:grpSpPr>
        <p:sp>
          <p:nvSpPr>
            <p:cNvPr id="618" name="Google Shape;618;p3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24" name="Google Shape;624;p38"/>
          <p:cNvSpPr/>
          <p:nvPr/>
        </p:nvSpPr>
        <p:spPr>
          <a:xfrm>
            <a:off x="6366355" y="5307913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25" name="Google Shape;625;p38"/>
          <p:cNvGrpSpPr/>
          <p:nvPr/>
        </p:nvGrpSpPr>
        <p:grpSpPr>
          <a:xfrm>
            <a:off x="6982777" y="5265382"/>
            <a:ext cx="289444" cy="332832"/>
            <a:chOff x="6685175" y="5036025"/>
            <a:chExt cx="346225" cy="398125"/>
          </a:xfrm>
        </p:grpSpPr>
        <p:sp>
          <p:nvSpPr>
            <p:cNvPr id="626" name="Google Shape;626;p38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31" name="Google Shape;631;p38"/>
          <p:cNvGrpSpPr/>
          <p:nvPr/>
        </p:nvGrpSpPr>
        <p:grpSpPr>
          <a:xfrm>
            <a:off x="7883618" y="2789599"/>
            <a:ext cx="432570" cy="421334"/>
            <a:chOff x="5926225" y="921350"/>
            <a:chExt cx="517800" cy="504350"/>
          </a:xfrm>
        </p:grpSpPr>
        <p:sp>
          <p:nvSpPr>
            <p:cNvPr id="632" name="Google Shape;632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34" name="Google Shape;634;p38"/>
          <p:cNvSpPr/>
          <p:nvPr/>
        </p:nvSpPr>
        <p:spPr>
          <a:xfrm>
            <a:off x="8077538" y="3025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35" name="Google Shape;635;p38"/>
          <p:cNvGrpSpPr/>
          <p:nvPr/>
        </p:nvGrpSpPr>
        <p:grpSpPr>
          <a:xfrm>
            <a:off x="8768605" y="2768979"/>
            <a:ext cx="432570" cy="421334"/>
            <a:chOff x="5926225" y="921350"/>
            <a:chExt cx="517800" cy="504350"/>
          </a:xfrm>
        </p:grpSpPr>
        <p:sp>
          <p:nvSpPr>
            <p:cNvPr id="636" name="Google Shape;636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38" name="Google Shape;638;p38"/>
          <p:cNvSpPr/>
          <p:nvPr/>
        </p:nvSpPr>
        <p:spPr>
          <a:xfrm>
            <a:off x="8962526" y="3005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639" name="Google Shape;639;p38"/>
          <p:cNvGrpSpPr/>
          <p:nvPr/>
        </p:nvGrpSpPr>
        <p:grpSpPr>
          <a:xfrm>
            <a:off x="7883886" y="3518022"/>
            <a:ext cx="1075937" cy="1047989"/>
            <a:chOff x="5926225" y="921350"/>
            <a:chExt cx="517800" cy="504350"/>
          </a:xfrm>
        </p:grpSpPr>
        <p:sp>
          <p:nvSpPr>
            <p:cNvPr id="640" name="Google Shape;640;p38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42" name="Google Shape;642;p38"/>
          <p:cNvSpPr/>
          <p:nvPr/>
        </p:nvSpPr>
        <p:spPr>
          <a:xfrm>
            <a:off x="8366198" y="4105119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3" name="Google Shape;643;p38"/>
          <p:cNvSpPr txBox="1"/>
          <p:nvPr/>
        </p:nvSpPr>
        <p:spPr>
          <a:xfrm>
            <a:off x="7772575" y="1224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SzPts val="1100"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SzPts val="1100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means that you can: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285750"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Resize them without losing quality.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285750"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fill color and opacity.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indent="-285750">
              <a:buClr>
                <a:srgbClr val="FFFFFF"/>
              </a:buClr>
              <a:buSzPts val="900"/>
              <a:buFont typeface="Lato"/>
              <a:buChar char="●"/>
            </a:pPr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Change line color, width and style.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Isn’t that nice? :)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Examples:</a:t>
            </a: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SzPts val="1100"/>
            </a:pPr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38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9"/>
          <p:cNvSpPr txBox="1"/>
          <p:nvPr/>
        </p:nvSpPr>
        <p:spPr>
          <a:xfrm>
            <a:off x="3687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sz="1800" b="1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Now you can use any emoji as an icon!</a:t>
            </a: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SzPts val="1100"/>
            </a:pPr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And of course it resizes without losing quality and you can change the color.</a:t>
            </a: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rPr>
              <a:t>How? Follow Google instructions </a:t>
            </a:r>
            <a:r>
              <a:rPr lang="en" sz="1800" u="sng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https://twitter.com/googledocs/status/730087240156643328</a:t>
            </a: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SzPts val="1100"/>
            </a:pPr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800">
              <a:solidFill>
                <a:srgbClr val="67748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0" name="Google Shape;650;p39"/>
          <p:cNvSpPr txBox="1"/>
          <p:nvPr/>
        </p:nvSpPr>
        <p:spPr>
          <a:xfrm>
            <a:off x="2332100" y="2983850"/>
            <a:ext cx="76083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4800">
                <a:solidFill>
                  <a:srgbClr val="2185C5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2185C5"/>
                </a:highlight>
                <a:latin typeface="Lato"/>
                <a:ea typeface="Lato"/>
                <a:cs typeface="Lato"/>
                <a:sym typeface="Lat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2185C5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1" name="Google Shape;651;p39"/>
          <p:cNvSpPr txBox="1"/>
          <p:nvPr/>
        </p:nvSpPr>
        <p:spPr>
          <a:xfrm>
            <a:off x="21729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100"/>
            </a:pPr>
            <a:r>
              <a:rPr lang="en" sz="9600">
                <a:solidFill>
                  <a:srgbClr val="FF9715"/>
                </a:solidFill>
              </a:rPr>
              <a:t>😉</a:t>
            </a:r>
            <a:endParaRPr sz="9600">
              <a:solidFill>
                <a:srgbClr val="FF9715"/>
              </a:solidFill>
            </a:endParaRPr>
          </a:p>
        </p:txBody>
      </p:sp>
      <p:sp>
        <p:nvSpPr>
          <p:cNvPr id="652" name="Google Shape;652;p39"/>
          <p:cNvSpPr txBox="1">
            <a:spLocks noGrp="1"/>
          </p:cNvSpPr>
          <p:nvPr>
            <p:ph type="sldNum" idx="12"/>
          </p:nvPr>
        </p:nvSpPr>
        <p:spPr>
          <a:xfrm>
            <a:off x="10004575" y="6364177"/>
            <a:ext cx="5487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fld id="{00000000-1234-1234-1234-123412341234}" type="slidenum">
              <a:rPr lang="en"/>
              <a:pPr/>
              <a:t>61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4">
            <a:extLst>
              <a:ext uri="{FF2B5EF4-FFF2-40B4-BE49-F238E27FC236}">
                <a16:creationId xmlns:a16="http://schemas.microsoft.com/office/drawing/2014/main" id="{D7D1FADB-56BC-B445-B9B2-86B592788A0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Model Verification vs. Validation</a:t>
            </a:r>
          </a:p>
        </p:txBody>
      </p:sp>
      <p:sp>
        <p:nvSpPr>
          <p:cNvPr id="3074" name="Rectangle 5">
            <a:extLst>
              <a:ext uri="{FF2B5EF4-FFF2-40B4-BE49-F238E27FC236}">
                <a16:creationId xmlns:a16="http://schemas.microsoft.com/office/drawing/2014/main" id="{06CB7AA8-3C33-1744-93E1-B964F1D917F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-457200">
              <a:buFont typeface="Lato" panose="020F0502020204030203" pitchFamily="34" charset="77"/>
              <a:buChar char="▷"/>
            </a:pPr>
            <a:endParaRPr lang="zh-CN" altLang="en-US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 indent="-457200"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Verification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Debugging</a:t>
            </a:r>
          </a:p>
          <a:p>
            <a:pPr indent="-457200"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Validation </a:t>
            </a: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Model = Real world </a:t>
            </a:r>
          </a:p>
          <a:p>
            <a:pPr indent="-457200">
              <a:buFont typeface="Lato" panose="020F0502020204030203" pitchFamily="34" charset="77"/>
              <a:buChar char="▷"/>
            </a:pPr>
            <a:endParaRPr lang="en-US" altLang="zh-CN">
              <a:latin typeface="Lato" panose="020F0502020204030203" pitchFamily="34" charset="77"/>
              <a:ea typeface="宋体" panose="02010600030101010101" pitchFamily="2" charset="-122"/>
              <a:cs typeface="Lato" panose="020F0502020204030203" pitchFamily="34" charset="77"/>
              <a:sym typeface="Lato" panose="020F0502020204030203" pitchFamily="34" charset="77"/>
            </a:endParaRPr>
          </a:p>
          <a:p>
            <a:pPr indent="-457200"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Four Possibilities:</a:t>
            </a:r>
          </a:p>
          <a:p>
            <a:pPr lvl="1" indent="-457200"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Unverified, Invalid</a:t>
            </a:r>
          </a:p>
          <a:p>
            <a:pPr lvl="1" indent="-457200"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Unverified, Valid</a:t>
            </a:r>
          </a:p>
          <a:p>
            <a:pPr lvl="1" indent="-457200"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Verified, Invalid</a:t>
            </a:r>
          </a:p>
          <a:p>
            <a:pPr lvl="1" indent="-457200"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Verified, Valid</a:t>
            </a:r>
          </a:p>
        </p:txBody>
      </p:sp>
    </p:spTree>
    <p:extLst>
      <p:ext uri="{BB962C8B-B14F-4D97-AF65-F5344CB8AC3E}">
        <p14:creationId xmlns:p14="http://schemas.microsoft.com/office/powerpoint/2010/main" val="192105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026">
            <a:extLst>
              <a:ext uri="{FF2B5EF4-FFF2-40B4-BE49-F238E27FC236}">
                <a16:creationId xmlns:a16="http://schemas.microsoft.com/office/drawing/2014/main" id="{5413CD91-88D3-B849-8682-1A6C89583F9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Wingdings" pitchFamily="2" charset="2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Model Verification Techniques</a:t>
            </a:r>
          </a:p>
        </p:txBody>
      </p:sp>
      <p:sp>
        <p:nvSpPr>
          <p:cNvPr id="4098" name="Rectangle 1027">
            <a:extLst>
              <a:ext uri="{FF2B5EF4-FFF2-40B4-BE49-F238E27FC236}">
                <a16:creationId xmlns:a16="http://schemas.microsoft.com/office/drawing/2014/main" id="{FFAC850E-1E3F-2E40-A46E-DF377A2A5C54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Top Down Modular Design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Anti-bugging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Structured Walk-Through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Deterministic Models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Run Simplified Cases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Trace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On-Line Graphic Displays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Continuity Test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Degeneracy Tests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Consistency Tests</a:t>
            </a:r>
          </a:p>
          <a:p>
            <a:pPr indent="-4572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Seed Independence</a:t>
            </a:r>
          </a:p>
        </p:txBody>
      </p:sp>
    </p:spTree>
    <p:extLst>
      <p:ext uri="{BB962C8B-B14F-4D97-AF65-F5344CB8AC3E}">
        <p14:creationId xmlns:p14="http://schemas.microsoft.com/office/powerpoint/2010/main" val="39822925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030">
            <a:extLst>
              <a:ext uri="{FF2B5EF4-FFF2-40B4-BE49-F238E27FC236}">
                <a16:creationId xmlns:a16="http://schemas.microsoft.com/office/drawing/2014/main" id="{2FF09448-54C7-F547-B467-281384058F8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97ABBC"/>
              </a:buClr>
              <a:buSzPts val="3600"/>
              <a:buFont typeface="Raleway" panose="020B0503030101060003" pitchFamily="34" charset="77"/>
              <a:buNone/>
            </a:pPr>
            <a:r>
              <a:rPr lang="en-US" altLang="zh-CN">
                <a:latin typeface="Raleway" panose="020B0503030101060003" pitchFamily="34" charset="77"/>
                <a:ea typeface="宋体" panose="02010600030101010101" pitchFamily="2" charset="-122"/>
                <a:cs typeface="Raleway" panose="020B0503030101060003" pitchFamily="34" charset="77"/>
                <a:sym typeface="Raleway" panose="020B0503030101060003" pitchFamily="34" charset="77"/>
              </a:rPr>
              <a:t>Top Down Modular Design</a:t>
            </a:r>
          </a:p>
        </p:txBody>
      </p:sp>
      <p:sp>
        <p:nvSpPr>
          <p:cNvPr id="5122" name="Rectangle 1031">
            <a:extLst>
              <a:ext uri="{FF2B5EF4-FFF2-40B4-BE49-F238E27FC236}">
                <a16:creationId xmlns:a16="http://schemas.microsoft.com/office/drawing/2014/main" id="{357A33E7-7CDB-264A-BFEE-2CFF8027F4A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Divide and Conquer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Modules = Subroutines, Subprograms, Procedures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Modules have well defined interfaces</a:t>
            </a:r>
          </a:p>
          <a:p>
            <a:pPr lvl="1">
              <a:buFont typeface="Lato" panose="020F0502020204030203" pitchFamily="34" charset="77"/>
              <a:buChar char="○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Can be independently developed, debugged, and maintained</a:t>
            </a:r>
          </a:p>
          <a:p>
            <a:pPr>
              <a:buFont typeface="Lato" panose="020F0502020204030203" pitchFamily="34" charset="77"/>
              <a:buChar char="▷"/>
            </a:pP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Top-down design 	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Hierarchical structure </a:t>
            </a:r>
            <a:b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</a:br>
            <a:r>
              <a:rPr lang="en-US" altLang="zh-CN">
                <a:latin typeface="Symbol" pitchFamily="2" charset="2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Þ</a:t>
            </a:r>
            <a:r>
              <a:rPr lang="en-US" altLang="zh-CN">
                <a:latin typeface="Lato" panose="020F0502020204030203" pitchFamily="34" charset="77"/>
                <a:ea typeface="宋体" panose="02010600030101010101" pitchFamily="2" charset="-122"/>
                <a:cs typeface="Lato" panose="020F0502020204030203" pitchFamily="34" charset="77"/>
                <a:sym typeface="Lato" panose="020F0502020204030203" pitchFamily="34" charset="77"/>
              </a:rPr>
              <a:t> Modules and sub-modules</a:t>
            </a:r>
          </a:p>
        </p:txBody>
      </p:sp>
    </p:spTree>
    <p:extLst>
      <p:ext uri="{BB962C8B-B14F-4D97-AF65-F5344CB8AC3E}">
        <p14:creationId xmlns:p14="http://schemas.microsoft.com/office/powerpoint/2010/main" val="14153587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\ldots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1"/>
  <p:tag name="PICTUREFILESIZE" val="2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newcommand{\sa}{\mbox{ }\mbox{ }\mbox{ }}&#13;&#10;\[ \bar{x}_i = \frac{1}{n} \sum_{j=1}^{n} x_{ij}, \sa i=1,2,\ldots m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33"/>
  <p:tag name="PICTUREFILESIZE" val="14006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mbox{Var}(\bar{x}) = \frac{1}{m-1} \sum_{i=1}^m \left( \bar{x}_i-\bar{\bar{x}}\right)^2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7"/>
  <p:tag name="PICTUREFILESIZE" val="713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 = \frac{\mbox{Total service time}}{\mbox{Number of jobs that completed service}}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81"/>
  <p:tag name="PICTUREFILESIZE" val="993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 = \frac{\mbox{Sum of waiting time}}{\mbox{Number of jobs that received service}}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72"/>
  <p:tag name="PICTUREFILESIZE" val="99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= \frac{1}{T} \int_{0}^T \mbox{Queue\_length}(t)dt \] 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18"/>
  <p:tag name="PICTUREFILESIZE" val="598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ne \frac{\sum_{j=1}^n \mbox{Queue length at event j}}{\mbox{Number of events} \mbox{ }\mbox{ }n} \] 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41"/>
  <p:tag name="PICTUREFILESIZE" val="972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x} \pm z_{1-\alpha/2} \sqrt{\mbox{Var}(\bar{x})}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6"/>
  <p:tag name="PICTUREFILESIZE" val="412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mbox{Var}(\bar{x}) = \frac{\mbox{Var}(x)}{n}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74"/>
  <p:tag name="PICTUREFILESIZE" val="5731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mbox{Actual variance} \gg \frac{\mbox{Var}(x)}{n}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14"/>
  <p:tag name="PICTUREFILESIZE" val="8814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\bar{x}} = \frac{1}{m} \sum_{i=1}^m \bar{x}_i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7"/>
  <p:tag name="PICTUREFILESIZE" val="34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\ldots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1"/>
  <p:tag name="PICTUREFILESIZE" val="2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newcommand{\sa}{\mbox{ }\mbox{ }\mbox{ }}&#13;&#10;\[ \bar{x}_i=\frac{1}{n} \sum_{j=n_0+1}^{n_0+n} x_{ij} \sa i=1, 2, \ldots, m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48"/>
  <p:tag name="PICTUREFILESIZE" val="16136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mbox{Var}(\bar{x})=\frac{1}{m-1} \sum_{i=1}^m \left(\bar{x}_i-\bar{\bar{x}}\right)^2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7"/>
  <p:tag name="PICTUREFILESIZE" val="713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left[ \bar{\bar{x}} \mp z_{1-\alpha/2} \sqrt{\mbox{Var}(\bar{x})/m}\right]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05"/>
  <p:tag name="PICTUREFILESIZE" val="517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\bar{x}}=\frac{1}{m} \sum_{i=1}^m \bar{x}_i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7"/>
  <p:tag name="PICTUREFILESIZE" val="348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newcommand{\sa}{\mbox{ }\mbox{ }\mbox{ }}&#13;&#10;\[ \bar{x}_i = \frac{1}{n} \sum_{j=1}^{n} x_{ij} \sa i=1, 2, \ldots, m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33"/>
  <p:tag name="PICTUREFILESIZE" val="14006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mbox{Var}(\bar{x})=\frac{1}{m-1} \sum_{i=1}^m \left( \bar{x}_i - \bar{\bar{x}} \right)^2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7"/>
  <p:tag name="PICTUREFILESIZE" val="71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mbox{Cov}(\bar{x}_i, \bar{x}_{i+1}) = \frac{1}{m-2}\sum_{i=1}^{m-1} (\bar{x}_i-\bar{\bar{x}})(\bar{x}_{i+1}-\bar{\bar{x}}) \] 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97"/>
  <p:tag name="PICTUREFILESIZE" val="20606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left[ \bar{\bar{x}} \mp z_{1-\alpha/2} \sqrt{\mbox{Var}(\bar{x})/m}\right]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05"/>
  <p:tag name="PICTUREFILESIZE" val="517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begin{center}&#13;&#10;\begin{tabular}{|r|r|r|}&#13;&#10;\hline Batch Size &amp; Autocovariance &amp; Variance\\&#13;&#10;\hline 1 &amp; -0.18792 &amp; 1.79989\\&#13;&#10; 2 &amp; 0.02643 &amp; 0.81173\\&#13;&#10; 4 &amp; 0.11024 &amp; 0.42003\\&#13;&#10; 8 &amp; 0.08979 &amp; 0.26437\\&#13;&#10; 16 &amp; 0.04001 &amp; 0.17650\\&#13;&#10; 32 &amp; 0.01108 &amp; 0.10833\\&#13;&#10; 64 &amp; 0.00010 &amp; 0.06066\\&#13;&#10; 128 &amp; -0.00378 &amp; 0.02992\\&#13;&#10; 256 &amp; 0.00027 &amp; 0.01133\\&#13;&#10; 512 &amp; 0.00069 &amp; 0.00503\\&#13;&#10; 1024 &amp; 0.00078 &amp; 0.00202\\&#13;&#10;\hline&#13;&#10;\end{tabular}\\&#13;&#10;\end{center}   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88"/>
  <p:tag name="PICTUREFILESIZE" val="551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x}_i=\frac{1}{n_i} \sum_{j=1}^{n_i} x_{ij}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64"/>
  <p:tag name="PICTUREFILESIZE" val="41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\bar{x}} =\frac{1}{n} \sum_{j=1}^n \bar{x}_{j} \] 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4"/>
  <p:tag name="PICTUREFILESIZE" val="333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\bar{x}} \ne \frac{1}{m} \sum_{i=1}^m \bar{x}_i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7"/>
  <p:tag name="PICTUREFILESIZE" val="38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y_i = \sum_{j=1}^{n_i} x_{ij}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0"/>
  <p:tag name="PICTUREFILESIZE" val="330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\bar{x}}=\frac{\sum_{i=1}^m y_i}{\sum_{i=1}^m n_i}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6"/>
  <p:tag name="PICTUREFILESIZE" val="430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newcommand{\sa}{\mbox{ }\mbox{ }\mbox{ }}&#13;&#10;\[ w_i = y_i-n_i\bar{\bar{x}} \sa i=1, 2, \ldots, m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31"/>
  <p:tag name="PICTUREFILESIZE" val="4615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mbox{Var}(w) = s_w^2 = \frac{1}{m-1} \sum_{i=1}^m w_i^2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6"/>
  <p:tag name="PICTUREFILESIZE" val="710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n}=\frac{1}{m} \sum_{i=1}^m n_i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7"/>
  <p:tag name="PICTUREFILESIZE" val="347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\bar{x}} \mp z_{1-\alpha/2} \frac{s_w}{\bar{n}\sqrt{m}}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72"/>
  <p:tag name="PICTUREFILESIZE" val="40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newcommand{\sa}{\mbox{ }\mbox{ }\mbox{ }}&#13;&#10;\begin{document}&#13;&#10;\[ \bar{x}_j =\frac{1}{m} \sum_{i=1}^m x_{ij} \sa j=1, 2, \ldots, n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35"/>
  <p:tag name="PICTUREFILESIZE" val="13723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\bar{x}}_{l} =\frac{1}{n-l}\sum_{j=l+1}^{n} \bar{x}_j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1"/>
  <p:tag name="PICTUREFILESIZE" val="428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WIDTH" val="110"/>
  <p:tag name="PICTUREFILESIZE" val="4935"/>
  <p:tag name="TEXPOINT" val="latex"/>
  <p:tag name="SOURCE" val="\documentclass{article}\pagestyle{empty}&#13;&#10;\begin{document}&#13;&#10;\[ \mbox{Relative change}=\frac{\bar{\bar{x}}_{l} - \bar{\bar{x}}}{\bar{\bar{x}}}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newcommand{\sa}{\mbox{ }\mbox{ }\mbox{ }}&#13;&#10;\begin{document}&#13;&#10;\[ \bar{x}_j =\frac{1}{m} \sum_{i=1}^m x_{ij} \sa j=1, 2, \ldots, n \] 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135"/>
  <p:tag name="PICTUREFILESIZE" val="13723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newcommand{\sa}{\mbox{ }\mbox{ }\mbox{ }}&#13;&#10;\[ \bar{\bar{x}}_{j} = \frac{1}{2k+1} \sum_{l=-k}^{k} \bar{x}_{j+l} \sa j=k+1, k+2, ..., n-k \]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mono"/>
  <p:tag name="ORIGWIDTH" val="213"/>
  <p:tag name="PICTUREFILESIZE" val="2296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3;&#10;\begin{document}&#13;&#10;\[ \bar{\bar{x}} = \frac{1}{m} \sum_{i=1}^{m} \bar{x}_i \]&#13;&#10;&#13;&#10;\end{document}&#13;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7"/>
  <p:tag name="PICTUREFILESIZE" val="3488"/>
</p:tagLst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tonio · SlidesCarnival (2)" id="{ABAC177A-BE0C-7647-998E-AB3F500D9085}" vid="{A93B09FC-A285-034B-86E2-9597E1FE2A12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Antonio template</Template>
  <TotalTime>11596</TotalTime>
  <Words>1932</Words>
  <Application>Microsoft Macintosh PowerPoint</Application>
  <PresentationFormat>Widescreen</PresentationFormat>
  <Paragraphs>430</Paragraphs>
  <Slides>61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Raleway</vt:lpstr>
      <vt:lpstr>Arial</vt:lpstr>
      <vt:lpstr>cmsy10</vt:lpstr>
      <vt:lpstr>Wingdings</vt:lpstr>
      <vt:lpstr>Symbol</vt:lpstr>
      <vt:lpstr>Lato</vt:lpstr>
      <vt:lpstr>Antonio template</vt:lpstr>
      <vt:lpstr>Clip</vt:lpstr>
      <vt:lpstr>CS 4215: Quantitative Performance Evaluation for Computing Systems</vt:lpstr>
      <vt:lpstr>PowerPoint Presentation</vt:lpstr>
      <vt:lpstr>PowerPoint Presentation</vt:lpstr>
      <vt:lpstr>Last week</vt:lpstr>
      <vt:lpstr>Simulation</vt:lpstr>
      <vt:lpstr>Overview</vt:lpstr>
      <vt:lpstr>Model Verification vs. Validation</vt:lpstr>
      <vt:lpstr>Model Verification Techniques</vt:lpstr>
      <vt:lpstr>Top Down Modular Design</vt:lpstr>
      <vt:lpstr>Top Down Modular Design (Cont)</vt:lpstr>
      <vt:lpstr>Top Down Modular Design (Cont)</vt:lpstr>
      <vt:lpstr>Verification Techniques</vt:lpstr>
      <vt:lpstr>Trace</vt:lpstr>
      <vt:lpstr>On-Line Graphic Displays</vt:lpstr>
      <vt:lpstr>Continuity Test</vt:lpstr>
      <vt:lpstr>Continuity Test (Cont)</vt:lpstr>
      <vt:lpstr>More Verification Techniques</vt:lpstr>
      <vt:lpstr>Model Validation Techniques</vt:lpstr>
      <vt:lpstr>Expert Intuition</vt:lpstr>
      <vt:lpstr>Expert Intuition (Cont)</vt:lpstr>
      <vt:lpstr>Real System Measurements</vt:lpstr>
      <vt:lpstr>Theoretical Results</vt:lpstr>
      <vt:lpstr>Transient Removal</vt:lpstr>
      <vt:lpstr>Transient Removal Techniques</vt:lpstr>
      <vt:lpstr>Truncation</vt:lpstr>
      <vt:lpstr>Initial Data Deletion</vt:lpstr>
      <vt:lpstr>Initial Data Deletion (Cont)</vt:lpstr>
      <vt:lpstr>Initial Data Deletion (Cont)</vt:lpstr>
      <vt:lpstr> Initial Data Deletion (Cont)</vt:lpstr>
      <vt:lpstr>Initial Data Deletion (Cont)</vt:lpstr>
      <vt:lpstr>Moving Average of Independent Replications</vt:lpstr>
      <vt:lpstr>Moving Avg. of Independent Repl. (Cont)</vt:lpstr>
      <vt:lpstr>Batch Means</vt:lpstr>
      <vt:lpstr>Batch Means (cont)</vt:lpstr>
      <vt:lpstr>Batch Means (Cont)</vt:lpstr>
      <vt:lpstr>Batch Means (Cont)</vt:lpstr>
      <vt:lpstr>Terminating Simulations</vt:lpstr>
      <vt:lpstr>Treatment of Leftover Entities</vt:lpstr>
      <vt:lpstr>Example 25.3: Treatment of Leftover Entities</vt:lpstr>
      <vt:lpstr>Stopping Criteria: Variance Estimation</vt:lpstr>
      <vt:lpstr>Variance Estimation Methods</vt:lpstr>
      <vt:lpstr>Independent Replications</vt:lpstr>
      <vt:lpstr>Independent Replications (Cont)</vt:lpstr>
      <vt:lpstr>Batch Means</vt:lpstr>
      <vt:lpstr>Batch Means (Cont)</vt:lpstr>
      <vt:lpstr>Case Study 25.1: Interconnection Networks</vt:lpstr>
      <vt:lpstr>Method of Regeneration </vt:lpstr>
      <vt:lpstr>Method of Regeneration (Cont)</vt:lpstr>
      <vt:lpstr>Method of Regeneration (Cont)</vt:lpstr>
      <vt:lpstr>Method of Regeneration (Cont)</vt:lpstr>
      <vt:lpstr>Method of Regeneration: Problems</vt:lpstr>
      <vt:lpstr>Variance Reduction</vt:lpstr>
      <vt:lpstr>Summary</vt:lpstr>
      <vt:lpstr>Exercise 25.1</vt:lpstr>
      <vt:lpstr>Exercise 25.2</vt:lpstr>
      <vt:lpstr>Homework</vt:lpstr>
      <vt:lpstr>Thanks!</vt:lpstr>
      <vt:lpstr>Credits</vt:lpstr>
      <vt:lpstr>Presentation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Lydia Chen</dc:creator>
  <cp:lastModifiedBy>Lydia Chen</cp:lastModifiedBy>
  <cp:revision>45</cp:revision>
  <dcterms:created xsi:type="dcterms:W3CDTF">2019-05-16T09:18:39Z</dcterms:created>
  <dcterms:modified xsi:type="dcterms:W3CDTF">2019-06-11T01:21:10Z</dcterms:modified>
</cp:coreProperties>
</file>