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/>
    <p:restoredTop sz="94615"/>
  </p:normalViewPr>
  <p:slideViewPr>
    <p:cSldViewPr snapToGrid="0" snapToObjects="1">
      <p:cViewPr>
        <p:scale>
          <a:sx n="55" d="100"/>
          <a:sy n="55" d="100"/>
        </p:scale>
        <p:origin x="1616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09D56-C581-4F0A-8DB0-6FF91781CF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3A1457-86F2-470E-BEF4-316941878B4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Goal: </a:t>
          </a:r>
          <a:r>
            <a:rPr lang="de-DE"/>
            <a:t>Hiring data scientists among people who successfully pass courses which were conducted by the company</a:t>
          </a:r>
          <a:endParaRPr lang="en-US"/>
        </a:p>
      </dgm:t>
    </dgm:pt>
    <dgm:pt modelId="{8042947C-EDDC-442B-B56A-F714F25F6368}" type="parTrans" cxnId="{2F67117D-DBA2-4710-BDA1-72F60A23560F}">
      <dgm:prSet/>
      <dgm:spPr/>
      <dgm:t>
        <a:bodyPr/>
        <a:lstStyle/>
        <a:p>
          <a:endParaRPr lang="en-US"/>
        </a:p>
      </dgm:t>
    </dgm:pt>
    <dgm:pt modelId="{C86A628D-8483-427C-8DF1-5C1F76178117}" type="sibTrans" cxnId="{2F67117D-DBA2-4710-BDA1-72F60A23560F}">
      <dgm:prSet/>
      <dgm:spPr/>
      <dgm:t>
        <a:bodyPr/>
        <a:lstStyle/>
        <a:p>
          <a:endParaRPr lang="en-US"/>
        </a:p>
      </dgm:t>
    </dgm:pt>
    <dgm:pt modelId="{0226AB6F-6943-4033-9D34-E727DD55BE5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Question</a:t>
          </a:r>
          <a:r>
            <a:rPr lang="de-DE"/>
            <a:t>: Which of the candidates wants to work for the company after training or are looking for new employment?</a:t>
          </a:r>
          <a:endParaRPr lang="en-US" dirty="0"/>
        </a:p>
      </dgm:t>
    </dgm:pt>
    <dgm:pt modelId="{88E4BE9D-6EAD-4032-8124-BE338A75EC32}" type="parTrans" cxnId="{DF5C8688-FB3E-43C4-8B09-36F8FE01194E}">
      <dgm:prSet/>
      <dgm:spPr/>
      <dgm:t>
        <a:bodyPr/>
        <a:lstStyle/>
        <a:p>
          <a:endParaRPr lang="en-US"/>
        </a:p>
      </dgm:t>
    </dgm:pt>
    <dgm:pt modelId="{7F5524C6-2258-4F1B-BE8C-B534C7A1FD2D}" type="sibTrans" cxnId="{DF5C8688-FB3E-43C4-8B09-36F8FE01194E}">
      <dgm:prSet/>
      <dgm:spPr/>
      <dgm:t>
        <a:bodyPr/>
        <a:lstStyle/>
        <a:p>
          <a:endParaRPr lang="en-US"/>
        </a:p>
      </dgm:t>
    </dgm:pt>
    <dgm:pt modelId="{268737BB-4E00-44F8-8FAC-6D2322D3715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Relevance</a:t>
          </a:r>
          <a:r>
            <a:rPr lang="de-DE"/>
            <a:t> : Reducing expenses and improving the quality of trainings</a:t>
          </a:r>
          <a:endParaRPr lang="en-US"/>
        </a:p>
      </dgm:t>
    </dgm:pt>
    <dgm:pt modelId="{4F35EC62-D937-49D3-BEBE-D25031E73EC6}" type="parTrans" cxnId="{BBA3C138-2279-44C7-91B5-068D44E0A1E2}">
      <dgm:prSet/>
      <dgm:spPr/>
      <dgm:t>
        <a:bodyPr/>
        <a:lstStyle/>
        <a:p>
          <a:endParaRPr lang="en-US"/>
        </a:p>
      </dgm:t>
    </dgm:pt>
    <dgm:pt modelId="{DDB4E057-2F4F-46C1-A847-576C420B0232}" type="sibTrans" cxnId="{BBA3C138-2279-44C7-91B5-068D44E0A1E2}">
      <dgm:prSet/>
      <dgm:spPr/>
      <dgm:t>
        <a:bodyPr/>
        <a:lstStyle/>
        <a:p>
          <a:endParaRPr lang="en-US"/>
        </a:p>
      </dgm:t>
    </dgm:pt>
    <dgm:pt modelId="{E1BC6078-57EF-4B92-8DFA-12549642BAB8}" type="pres">
      <dgm:prSet presAssocID="{BF309D56-C581-4F0A-8DB0-6FF91781CF09}" presName="root" presStyleCnt="0">
        <dgm:presLayoutVars>
          <dgm:dir/>
          <dgm:resizeHandles val="exact"/>
        </dgm:presLayoutVars>
      </dgm:prSet>
      <dgm:spPr/>
    </dgm:pt>
    <dgm:pt modelId="{2BD102EF-7B2C-4E95-ABB9-9E0754326958}" type="pres">
      <dgm:prSet presAssocID="{B53A1457-86F2-470E-BEF4-316941878B44}" presName="compNode" presStyleCnt="0"/>
      <dgm:spPr/>
    </dgm:pt>
    <dgm:pt modelId="{80C0B14B-2A16-46C4-8C96-AA18EA7064E7}" type="pres">
      <dgm:prSet presAssocID="{B53A1457-86F2-470E-BEF4-316941878B44}" presName="bgRect" presStyleLbl="bgShp" presStyleIdx="0" presStyleCnt="3"/>
      <dgm:spPr/>
    </dgm:pt>
    <dgm:pt modelId="{13BE90ED-251F-40DF-9BFF-5D6772AA41EB}" type="pres">
      <dgm:prSet presAssocID="{B53A1457-86F2-470E-BEF4-316941878B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E4DF89A-34B9-4E9B-8EA4-1A752D20BC58}" type="pres">
      <dgm:prSet presAssocID="{B53A1457-86F2-470E-BEF4-316941878B44}" presName="spaceRect" presStyleCnt="0"/>
      <dgm:spPr/>
    </dgm:pt>
    <dgm:pt modelId="{821921FD-3DF1-4BD7-B8C7-1DF244E51522}" type="pres">
      <dgm:prSet presAssocID="{B53A1457-86F2-470E-BEF4-316941878B44}" presName="parTx" presStyleLbl="revTx" presStyleIdx="0" presStyleCnt="3">
        <dgm:presLayoutVars>
          <dgm:chMax val="0"/>
          <dgm:chPref val="0"/>
        </dgm:presLayoutVars>
      </dgm:prSet>
      <dgm:spPr/>
    </dgm:pt>
    <dgm:pt modelId="{A0B0F5DB-A3D6-4F45-AD65-1DDF06BAC968}" type="pres">
      <dgm:prSet presAssocID="{C86A628D-8483-427C-8DF1-5C1F76178117}" presName="sibTrans" presStyleCnt="0"/>
      <dgm:spPr/>
    </dgm:pt>
    <dgm:pt modelId="{AC63073F-F4BB-40B2-9101-23688A3FB70B}" type="pres">
      <dgm:prSet presAssocID="{0226AB6F-6943-4033-9D34-E727DD55BE54}" presName="compNode" presStyleCnt="0"/>
      <dgm:spPr/>
    </dgm:pt>
    <dgm:pt modelId="{F34D7ABF-1197-4B2B-B634-B93316600157}" type="pres">
      <dgm:prSet presAssocID="{0226AB6F-6943-4033-9D34-E727DD55BE54}" presName="bgRect" presStyleLbl="bgShp" presStyleIdx="1" presStyleCnt="3"/>
      <dgm:spPr/>
    </dgm:pt>
    <dgm:pt modelId="{ACC262B7-FEF6-4F8B-B4C2-2E99FDAE3F84}" type="pres">
      <dgm:prSet presAssocID="{0226AB6F-6943-4033-9D34-E727DD55BE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231E43A-D938-4C3B-8C8C-A99971A56C64}" type="pres">
      <dgm:prSet presAssocID="{0226AB6F-6943-4033-9D34-E727DD55BE54}" presName="spaceRect" presStyleCnt="0"/>
      <dgm:spPr/>
    </dgm:pt>
    <dgm:pt modelId="{784CE58F-5A1F-49FC-B68E-BBC70936B2FA}" type="pres">
      <dgm:prSet presAssocID="{0226AB6F-6943-4033-9D34-E727DD55BE54}" presName="parTx" presStyleLbl="revTx" presStyleIdx="1" presStyleCnt="3">
        <dgm:presLayoutVars>
          <dgm:chMax val="0"/>
          <dgm:chPref val="0"/>
        </dgm:presLayoutVars>
      </dgm:prSet>
      <dgm:spPr/>
    </dgm:pt>
    <dgm:pt modelId="{F5944B0B-7F5A-4486-A755-E8DCA2DEEA7F}" type="pres">
      <dgm:prSet presAssocID="{7F5524C6-2258-4F1B-BE8C-B534C7A1FD2D}" presName="sibTrans" presStyleCnt="0"/>
      <dgm:spPr/>
    </dgm:pt>
    <dgm:pt modelId="{7776412E-E2CC-41D8-BBDC-29E7437E29A8}" type="pres">
      <dgm:prSet presAssocID="{268737BB-4E00-44F8-8FAC-6D2322D37158}" presName="compNode" presStyleCnt="0"/>
      <dgm:spPr/>
    </dgm:pt>
    <dgm:pt modelId="{35B38CA3-6744-4BCD-B1DE-9D7762CFD97C}" type="pres">
      <dgm:prSet presAssocID="{268737BB-4E00-44F8-8FAC-6D2322D37158}" presName="bgRect" presStyleLbl="bgShp" presStyleIdx="2" presStyleCnt="3"/>
      <dgm:spPr/>
    </dgm:pt>
    <dgm:pt modelId="{509B5256-DD0A-4F2D-BBD8-45F7E51CC2C2}" type="pres">
      <dgm:prSet presAssocID="{268737BB-4E00-44F8-8FAC-6D2322D371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3B4B078-8A9A-4C26-8A8C-F3B1225C6671}" type="pres">
      <dgm:prSet presAssocID="{268737BB-4E00-44F8-8FAC-6D2322D37158}" presName="spaceRect" presStyleCnt="0"/>
      <dgm:spPr/>
    </dgm:pt>
    <dgm:pt modelId="{B475E46A-30B0-49FC-A3C3-9FBE1E1FB470}" type="pres">
      <dgm:prSet presAssocID="{268737BB-4E00-44F8-8FAC-6D2322D371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15E5B17-0216-7046-9F11-74B6972AEF55}" type="presOf" srcId="{B53A1457-86F2-470E-BEF4-316941878B44}" destId="{821921FD-3DF1-4BD7-B8C7-1DF244E51522}" srcOrd="0" destOrd="0" presId="urn:microsoft.com/office/officeart/2018/2/layout/IconVerticalSolidList"/>
    <dgm:cxn modelId="{BBA3C138-2279-44C7-91B5-068D44E0A1E2}" srcId="{BF309D56-C581-4F0A-8DB0-6FF91781CF09}" destId="{268737BB-4E00-44F8-8FAC-6D2322D37158}" srcOrd="2" destOrd="0" parTransId="{4F35EC62-D937-49D3-BEBE-D25031E73EC6}" sibTransId="{DDB4E057-2F4F-46C1-A847-576C420B0232}"/>
    <dgm:cxn modelId="{2F67117D-DBA2-4710-BDA1-72F60A23560F}" srcId="{BF309D56-C581-4F0A-8DB0-6FF91781CF09}" destId="{B53A1457-86F2-470E-BEF4-316941878B44}" srcOrd="0" destOrd="0" parTransId="{8042947C-EDDC-442B-B56A-F714F25F6368}" sibTransId="{C86A628D-8483-427C-8DF1-5C1F76178117}"/>
    <dgm:cxn modelId="{DF5C8688-FB3E-43C4-8B09-36F8FE01194E}" srcId="{BF309D56-C581-4F0A-8DB0-6FF91781CF09}" destId="{0226AB6F-6943-4033-9D34-E727DD55BE54}" srcOrd="1" destOrd="0" parTransId="{88E4BE9D-6EAD-4032-8124-BE338A75EC32}" sibTransId="{7F5524C6-2258-4F1B-BE8C-B534C7A1FD2D}"/>
    <dgm:cxn modelId="{1338E892-CDB9-B64E-A52E-95297EBABAAE}" type="presOf" srcId="{BF309D56-C581-4F0A-8DB0-6FF91781CF09}" destId="{E1BC6078-57EF-4B92-8DFA-12549642BAB8}" srcOrd="0" destOrd="0" presId="urn:microsoft.com/office/officeart/2018/2/layout/IconVerticalSolidList"/>
    <dgm:cxn modelId="{0366ADB1-ABEC-FA4A-8F02-DFA7CE207F44}" type="presOf" srcId="{268737BB-4E00-44F8-8FAC-6D2322D37158}" destId="{B475E46A-30B0-49FC-A3C3-9FBE1E1FB470}" srcOrd="0" destOrd="0" presId="urn:microsoft.com/office/officeart/2018/2/layout/IconVerticalSolidList"/>
    <dgm:cxn modelId="{4FB105F7-6C14-BC4E-86D6-A606CEC89CD0}" type="presOf" srcId="{0226AB6F-6943-4033-9D34-E727DD55BE54}" destId="{784CE58F-5A1F-49FC-B68E-BBC70936B2FA}" srcOrd="0" destOrd="0" presId="urn:microsoft.com/office/officeart/2018/2/layout/IconVerticalSolidList"/>
    <dgm:cxn modelId="{731AF6F3-BCA3-E34B-ACAB-3E9FBD1609FC}" type="presParOf" srcId="{E1BC6078-57EF-4B92-8DFA-12549642BAB8}" destId="{2BD102EF-7B2C-4E95-ABB9-9E0754326958}" srcOrd="0" destOrd="0" presId="urn:microsoft.com/office/officeart/2018/2/layout/IconVerticalSolidList"/>
    <dgm:cxn modelId="{70969F3B-08AC-8F40-9188-1A9B3843E267}" type="presParOf" srcId="{2BD102EF-7B2C-4E95-ABB9-9E0754326958}" destId="{80C0B14B-2A16-46C4-8C96-AA18EA7064E7}" srcOrd="0" destOrd="0" presId="urn:microsoft.com/office/officeart/2018/2/layout/IconVerticalSolidList"/>
    <dgm:cxn modelId="{2EAAC751-6E4E-A044-9607-B671FB46A2BF}" type="presParOf" srcId="{2BD102EF-7B2C-4E95-ABB9-9E0754326958}" destId="{13BE90ED-251F-40DF-9BFF-5D6772AA41EB}" srcOrd="1" destOrd="0" presId="urn:microsoft.com/office/officeart/2018/2/layout/IconVerticalSolidList"/>
    <dgm:cxn modelId="{3D8A4094-D958-834E-930D-F07FC3C167E0}" type="presParOf" srcId="{2BD102EF-7B2C-4E95-ABB9-9E0754326958}" destId="{8E4DF89A-34B9-4E9B-8EA4-1A752D20BC58}" srcOrd="2" destOrd="0" presId="urn:microsoft.com/office/officeart/2018/2/layout/IconVerticalSolidList"/>
    <dgm:cxn modelId="{D2AD7BEC-B144-6649-8B07-D9B823A30A79}" type="presParOf" srcId="{2BD102EF-7B2C-4E95-ABB9-9E0754326958}" destId="{821921FD-3DF1-4BD7-B8C7-1DF244E51522}" srcOrd="3" destOrd="0" presId="urn:microsoft.com/office/officeart/2018/2/layout/IconVerticalSolidList"/>
    <dgm:cxn modelId="{D920A7B7-F16A-234D-807A-63FF34B38F6F}" type="presParOf" srcId="{E1BC6078-57EF-4B92-8DFA-12549642BAB8}" destId="{A0B0F5DB-A3D6-4F45-AD65-1DDF06BAC968}" srcOrd="1" destOrd="0" presId="urn:microsoft.com/office/officeart/2018/2/layout/IconVerticalSolidList"/>
    <dgm:cxn modelId="{DFDB39F1-063E-7D46-81DD-44D292412FD8}" type="presParOf" srcId="{E1BC6078-57EF-4B92-8DFA-12549642BAB8}" destId="{AC63073F-F4BB-40B2-9101-23688A3FB70B}" srcOrd="2" destOrd="0" presId="urn:microsoft.com/office/officeart/2018/2/layout/IconVerticalSolidList"/>
    <dgm:cxn modelId="{4F8E9C0A-74F3-8C4F-8069-6F01CB2F0C95}" type="presParOf" srcId="{AC63073F-F4BB-40B2-9101-23688A3FB70B}" destId="{F34D7ABF-1197-4B2B-B634-B93316600157}" srcOrd="0" destOrd="0" presId="urn:microsoft.com/office/officeart/2018/2/layout/IconVerticalSolidList"/>
    <dgm:cxn modelId="{31DDFE96-2F1B-F042-95F0-EEE08C196F92}" type="presParOf" srcId="{AC63073F-F4BB-40B2-9101-23688A3FB70B}" destId="{ACC262B7-FEF6-4F8B-B4C2-2E99FDAE3F84}" srcOrd="1" destOrd="0" presId="urn:microsoft.com/office/officeart/2018/2/layout/IconVerticalSolidList"/>
    <dgm:cxn modelId="{E075544B-F3BE-3F4C-9DB0-E887AA7B76D7}" type="presParOf" srcId="{AC63073F-F4BB-40B2-9101-23688A3FB70B}" destId="{F231E43A-D938-4C3B-8C8C-A99971A56C64}" srcOrd="2" destOrd="0" presId="urn:microsoft.com/office/officeart/2018/2/layout/IconVerticalSolidList"/>
    <dgm:cxn modelId="{F32A3F68-A2B3-BC4F-A83C-A7E7E6807FB6}" type="presParOf" srcId="{AC63073F-F4BB-40B2-9101-23688A3FB70B}" destId="{784CE58F-5A1F-49FC-B68E-BBC70936B2FA}" srcOrd="3" destOrd="0" presId="urn:microsoft.com/office/officeart/2018/2/layout/IconVerticalSolidList"/>
    <dgm:cxn modelId="{B882D27B-F338-1144-BF6F-4BF9F712EC55}" type="presParOf" srcId="{E1BC6078-57EF-4B92-8DFA-12549642BAB8}" destId="{F5944B0B-7F5A-4486-A755-E8DCA2DEEA7F}" srcOrd="3" destOrd="0" presId="urn:microsoft.com/office/officeart/2018/2/layout/IconVerticalSolidList"/>
    <dgm:cxn modelId="{932FC81B-AACE-7E42-9B24-0473799B0FF0}" type="presParOf" srcId="{E1BC6078-57EF-4B92-8DFA-12549642BAB8}" destId="{7776412E-E2CC-41D8-BBDC-29E7437E29A8}" srcOrd="4" destOrd="0" presId="urn:microsoft.com/office/officeart/2018/2/layout/IconVerticalSolidList"/>
    <dgm:cxn modelId="{F6CB9DF3-456E-A544-92CB-7B53A4E2B74C}" type="presParOf" srcId="{7776412E-E2CC-41D8-BBDC-29E7437E29A8}" destId="{35B38CA3-6744-4BCD-B1DE-9D7762CFD97C}" srcOrd="0" destOrd="0" presId="urn:microsoft.com/office/officeart/2018/2/layout/IconVerticalSolidList"/>
    <dgm:cxn modelId="{48445DAC-DD95-1D4D-AE9F-E42C01EA4810}" type="presParOf" srcId="{7776412E-E2CC-41D8-BBDC-29E7437E29A8}" destId="{509B5256-DD0A-4F2D-BBD8-45F7E51CC2C2}" srcOrd="1" destOrd="0" presId="urn:microsoft.com/office/officeart/2018/2/layout/IconVerticalSolidList"/>
    <dgm:cxn modelId="{16DCB212-11FA-6942-A180-E31D72AEF299}" type="presParOf" srcId="{7776412E-E2CC-41D8-BBDC-29E7437E29A8}" destId="{73B4B078-8A9A-4C26-8A8C-F3B1225C6671}" srcOrd="2" destOrd="0" presId="urn:microsoft.com/office/officeart/2018/2/layout/IconVerticalSolidList"/>
    <dgm:cxn modelId="{778707BF-5FE8-6044-8C8B-20C6583315FC}" type="presParOf" srcId="{7776412E-E2CC-41D8-BBDC-29E7437E29A8}" destId="{B475E46A-30B0-49FC-A3C3-9FBE1E1FB4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0B14B-2A16-46C4-8C96-AA18EA7064E7}">
      <dsp:nvSpPr>
        <dsp:cNvPr id="0" name=""/>
        <dsp:cNvSpPr/>
      </dsp:nvSpPr>
      <dsp:spPr>
        <a:xfrm>
          <a:off x="0" y="619"/>
          <a:ext cx="5732205" cy="14495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E90ED-251F-40DF-9BFF-5D6772AA41EB}">
      <dsp:nvSpPr>
        <dsp:cNvPr id="0" name=""/>
        <dsp:cNvSpPr/>
      </dsp:nvSpPr>
      <dsp:spPr>
        <a:xfrm>
          <a:off x="438499" y="326776"/>
          <a:ext cx="797271" cy="7972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921FD-3DF1-4BD7-B8C7-1DF244E51522}">
      <dsp:nvSpPr>
        <dsp:cNvPr id="0" name=""/>
        <dsp:cNvSpPr/>
      </dsp:nvSpPr>
      <dsp:spPr>
        <a:xfrm>
          <a:off x="1674271" y="619"/>
          <a:ext cx="4057934" cy="1449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14" tIns="153414" rIns="153414" bIns="15341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/>
            <a:t>Goal: </a:t>
          </a:r>
          <a:r>
            <a:rPr lang="de-DE" sz="1800" kern="1200"/>
            <a:t>Hiring data scientists among people who successfully pass courses which were conducted by the company</a:t>
          </a:r>
          <a:endParaRPr lang="en-US" sz="1800" kern="1200"/>
        </a:p>
      </dsp:txBody>
      <dsp:txXfrm>
        <a:off x="1674271" y="619"/>
        <a:ext cx="4057934" cy="1449585"/>
      </dsp:txXfrm>
    </dsp:sp>
    <dsp:sp modelId="{F34D7ABF-1197-4B2B-B634-B93316600157}">
      <dsp:nvSpPr>
        <dsp:cNvPr id="0" name=""/>
        <dsp:cNvSpPr/>
      </dsp:nvSpPr>
      <dsp:spPr>
        <a:xfrm>
          <a:off x="0" y="1812601"/>
          <a:ext cx="5732205" cy="14495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262B7-FEF6-4F8B-B4C2-2E99FDAE3F84}">
      <dsp:nvSpPr>
        <dsp:cNvPr id="0" name=""/>
        <dsp:cNvSpPr/>
      </dsp:nvSpPr>
      <dsp:spPr>
        <a:xfrm>
          <a:off x="438499" y="2138758"/>
          <a:ext cx="797271" cy="7972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CE58F-5A1F-49FC-B68E-BBC70936B2FA}">
      <dsp:nvSpPr>
        <dsp:cNvPr id="0" name=""/>
        <dsp:cNvSpPr/>
      </dsp:nvSpPr>
      <dsp:spPr>
        <a:xfrm>
          <a:off x="1674271" y="1812601"/>
          <a:ext cx="4057934" cy="1449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14" tIns="153414" rIns="153414" bIns="15341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/>
            <a:t>Question</a:t>
          </a:r>
          <a:r>
            <a:rPr lang="de-DE" sz="1800" kern="1200"/>
            <a:t>: Which of the candidates wants to work for the company after training or are looking for new employment?</a:t>
          </a:r>
          <a:endParaRPr lang="en-US" sz="1800" kern="1200" dirty="0"/>
        </a:p>
      </dsp:txBody>
      <dsp:txXfrm>
        <a:off x="1674271" y="1812601"/>
        <a:ext cx="4057934" cy="1449585"/>
      </dsp:txXfrm>
    </dsp:sp>
    <dsp:sp modelId="{35B38CA3-6744-4BCD-B1DE-9D7762CFD97C}">
      <dsp:nvSpPr>
        <dsp:cNvPr id="0" name=""/>
        <dsp:cNvSpPr/>
      </dsp:nvSpPr>
      <dsp:spPr>
        <a:xfrm>
          <a:off x="0" y="3624583"/>
          <a:ext cx="5732205" cy="14495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B5256-DD0A-4F2D-BBD8-45F7E51CC2C2}">
      <dsp:nvSpPr>
        <dsp:cNvPr id="0" name=""/>
        <dsp:cNvSpPr/>
      </dsp:nvSpPr>
      <dsp:spPr>
        <a:xfrm>
          <a:off x="438499" y="3950739"/>
          <a:ext cx="797271" cy="7972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5E46A-30B0-49FC-A3C3-9FBE1E1FB470}">
      <dsp:nvSpPr>
        <dsp:cNvPr id="0" name=""/>
        <dsp:cNvSpPr/>
      </dsp:nvSpPr>
      <dsp:spPr>
        <a:xfrm>
          <a:off x="1674271" y="3624583"/>
          <a:ext cx="4057934" cy="1449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14" tIns="153414" rIns="153414" bIns="15341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/>
            <a:t>Relevance</a:t>
          </a:r>
          <a:r>
            <a:rPr lang="de-DE" sz="1800" kern="1200"/>
            <a:t> : Reducing expenses and improving the quality of trainings</a:t>
          </a:r>
          <a:endParaRPr lang="en-US" sz="1800" kern="1200"/>
        </a:p>
      </dsp:txBody>
      <dsp:txXfrm>
        <a:off x="1674271" y="3624583"/>
        <a:ext cx="4057934" cy="1449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7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4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0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4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7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5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4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2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3/26/22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6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3/26/22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64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8" r:id="rId6"/>
    <p:sldLayoutId id="2147483833" r:id="rId7"/>
    <p:sldLayoutId id="2147483834" r:id="rId8"/>
    <p:sldLayoutId id="2147483835" r:id="rId9"/>
    <p:sldLayoutId id="2147483837" r:id="rId10"/>
    <p:sldLayoutId id="214748383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Rosa und violette Pulverexplosion">
            <a:extLst>
              <a:ext uri="{FF2B5EF4-FFF2-40B4-BE49-F238E27FC236}">
                <a16:creationId xmlns:a16="http://schemas.microsoft.com/office/drawing/2014/main" id="{8A94889E-43CB-B5E9-745F-F3ABCA0F2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46" b="20367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6D63E-E20D-694A-B3D7-D225A0C0A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5020217" cy="2786140"/>
          </a:xfrm>
        </p:spPr>
        <p:txBody>
          <a:bodyPr anchor="t">
            <a:normAutofit/>
          </a:bodyPr>
          <a:lstStyle/>
          <a:p>
            <a:r>
              <a:rPr lang="de-DE" dirty="0"/>
              <a:t>HR Analytics: Job Prediction for Data Scientists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939718-3975-FA47-A344-F3692607A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792" y="4358567"/>
            <a:ext cx="4238935" cy="875824"/>
          </a:xfrm>
        </p:spPr>
        <p:txBody>
          <a:bodyPr>
            <a:normAutofit/>
          </a:bodyPr>
          <a:lstStyle/>
          <a:p>
            <a:r>
              <a:rPr lang="de-DE" dirty="0"/>
              <a:t>Lydia Abou-Khamis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41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7FCCD9-9885-C141-9206-6DBA38BB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399"/>
            <a:ext cx="3543300" cy="4578624"/>
          </a:xfrm>
        </p:spPr>
        <p:txBody>
          <a:bodyPr anchor="b">
            <a:normAutofit/>
          </a:bodyPr>
          <a:lstStyle/>
          <a:p>
            <a:r>
              <a:rPr lang="de-DE" dirty="0"/>
              <a:t>Background</a:t>
            </a:r>
          </a:p>
        </p:txBody>
      </p:sp>
      <p:cxnSp>
        <p:nvCxnSpPr>
          <p:cNvPr id="38" name="Straight Connector 34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Inhaltsplatzhalter 2">
            <a:extLst>
              <a:ext uri="{FF2B5EF4-FFF2-40B4-BE49-F238E27FC236}">
                <a16:creationId xmlns:a16="http://schemas.microsoft.com/office/drawing/2014/main" id="{C2C34561-8644-9013-1EF0-BF1B36E9F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096163"/>
              </p:ext>
            </p:extLst>
          </p:nvPr>
        </p:nvGraphicFramePr>
        <p:xfrm>
          <a:off x="5545394" y="867226"/>
          <a:ext cx="5732206" cy="50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 descr="Ein Bild, das Text, draußen enthält.&#10;&#10;Automatisch generierte Beschreibung">
            <a:extLst>
              <a:ext uri="{FF2B5EF4-FFF2-40B4-BE49-F238E27FC236}">
                <a16:creationId xmlns:a16="http://schemas.microsoft.com/office/drawing/2014/main" id="{C8D0508A-6591-1140-B962-0C043CA8AA3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9525"/>
          <a:stretch/>
        </p:blipFill>
        <p:spPr>
          <a:xfrm>
            <a:off x="499429" y="1364977"/>
            <a:ext cx="4755442" cy="273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4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151AD9-8B47-F84F-B5E3-553E4A26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de-DE" dirty="0"/>
              <a:t>Results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5D9C881-D8BD-1742-87F7-814C05DEF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828" y="2954829"/>
            <a:ext cx="4620238" cy="1387934"/>
          </a:xfrm>
        </p:spPr>
      </p:pic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0FFA778-7EDB-FF49-99E6-E964F545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62" y="1263890"/>
            <a:ext cx="5556738" cy="1496411"/>
          </a:xfrm>
          <a:prstGeom prst="rect">
            <a:avLst/>
          </a:prstGeom>
        </p:spPr>
      </p:pic>
      <p:pic>
        <p:nvPicPr>
          <p:cNvPr id="14" name="Grafik 1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641DCDC-9055-F448-AF28-F5142E074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62" y="4572462"/>
            <a:ext cx="5861538" cy="157849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6662FAD-EBCE-4F44-88A6-BF1C528C992E}"/>
              </a:ext>
            </a:extLst>
          </p:cNvPr>
          <p:cNvSpPr txBox="1"/>
          <p:nvPr/>
        </p:nvSpPr>
        <p:spPr>
          <a:xfrm>
            <a:off x="4756546" y="1393774"/>
            <a:ext cx="5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5A3CEB5-A464-A742-A5CD-A2128F7D5655}"/>
              </a:ext>
            </a:extLst>
          </p:cNvPr>
          <p:cNvSpPr txBox="1"/>
          <p:nvPr/>
        </p:nvSpPr>
        <p:spPr>
          <a:xfrm>
            <a:off x="4756546" y="457246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SVM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FD0864D-D974-CC4E-A811-A8CB7A1DB3EF}"/>
              </a:ext>
            </a:extLst>
          </p:cNvPr>
          <p:cNvSpPr txBox="1"/>
          <p:nvPr/>
        </p:nvSpPr>
        <p:spPr>
          <a:xfrm>
            <a:off x="4714418" y="30257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RFC</a:t>
            </a:r>
          </a:p>
        </p:txBody>
      </p:sp>
    </p:spTree>
    <p:extLst>
      <p:ext uri="{BB962C8B-B14F-4D97-AF65-F5344CB8AC3E}">
        <p14:creationId xmlns:p14="http://schemas.microsoft.com/office/powerpoint/2010/main" val="95032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496B4-0E02-784C-95AA-23CC7355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de-DE" dirty="0"/>
              <a:t>Limitations &amp; Outlook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5215B-C0D9-F745-AB9B-CF5A7E612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63664"/>
            <a:ext cx="9016409" cy="3006189"/>
          </a:xfrm>
        </p:spPr>
        <p:txBody>
          <a:bodyPr>
            <a:normAutofit/>
          </a:bodyPr>
          <a:lstStyle/>
          <a:p>
            <a:r>
              <a:rPr lang="de-DE" dirty="0"/>
              <a:t>Improving the model by using more techniques to balance the data (over-sampling/up sampling)</a:t>
            </a:r>
          </a:p>
          <a:p>
            <a:r>
              <a:rPr lang="de-DE" dirty="0"/>
              <a:t>Reducing missing values in the process of data collection</a:t>
            </a:r>
          </a:p>
          <a:p>
            <a:r>
              <a:rPr lang="de-DE" dirty="0"/>
              <a:t>Including more features (salaries, duration of trainings by year/month, etc.) </a:t>
            </a:r>
          </a:p>
          <a:p>
            <a:r>
              <a:rPr lang="de-DE" dirty="0"/>
              <a:t>Analyzing the value of training all candidates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86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102CA-D41F-414F-B4C3-6F046609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End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347CF81-65A9-9F42-A12E-6D1E55E2B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939" y="2286530"/>
            <a:ext cx="6339312" cy="3557058"/>
          </a:xfrm>
        </p:spPr>
      </p:pic>
    </p:spTree>
    <p:extLst>
      <p:ext uri="{BB962C8B-B14F-4D97-AF65-F5344CB8AC3E}">
        <p14:creationId xmlns:p14="http://schemas.microsoft.com/office/powerpoint/2010/main" val="410543773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D23E7C"/>
      </a:accent1>
      <a:accent2>
        <a:srgbClr val="C02CA8"/>
      </a:accent2>
      <a:accent3>
        <a:srgbClr val="AC3ED2"/>
      </a:accent3>
      <a:accent4>
        <a:srgbClr val="6030C2"/>
      </a:accent4>
      <a:accent5>
        <a:srgbClr val="3E4BD2"/>
      </a:accent5>
      <a:accent6>
        <a:srgbClr val="2C77C0"/>
      </a:accent6>
      <a:hlink>
        <a:srgbClr val="493F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{4B0A8CEE-15E0-A549-9F24-4AA1B711B030}tf10001123</Template>
  <TotalTime>0</TotalTime>
  <Words>118</Words>
  <Application>Microsoft Macintosh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HR Analytics: Job Prediction for Data Scientists </vt:lpstr>
      <vt:lpstr>Background</vt:lpstr>
      <vt:lpstr>Results</vt:lpstr>
      <vt:lpstr>Limitations &amp; Outlook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Analytics: Job Prediction for Data Scientists </dc:title>
  <dc:creator>LydiaRima Aboukhamis</dc:creator>
  <cp:lastModifiedBy>LydiaRima Aboukhamis</cp:lastModifiedBy>
  <cp:revision>2</cp:revision>
  <dcterms:created xsi:type="dcterms:W3CDTF">2022-03-26T07:31:39Z</dcterms:created>
  <dcterms:modified xsi:type="dcterms:W3CDTF">2022-03-26T12:35:24Z</dcterms:modified>
</cp:coreProperties>
</file>