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6204"/>
    <a:srgbClr val="EBE600"/>
    <a:srgbClr val="FCF600"/>
    <a:srgbClr val="EBE003"/>
    <a:srgbClr val="1CB0B0"/>
    <a:srgbClr val="0077D0"/>
    <a:srgbClr val="00487E"/>
    <a:srgbClr val="A6D9F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6DA1A-F533-4CDD-AB39-07C480547F4C}" type="datetimeFigureOut">
              <a:rPr lang="fr-FR" smtClean="0"/>
              <a:pPr/>
              <a:t>03/04/2023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35C1-D7F3-4564-8937-C7E0928E0E0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35C1-D7F3-4564-8937-C7E0928E0E0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35C1-D7F3-4564-8937-C7E0928E0E0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35C1-D7F3-4564-8937-C7E0928E0E0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C35C1-D7F3-4564-8937-C7E0928E0E0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45" indent="0" algn="ctr">
              <a:buNone/>
            </a:lvl2pPr>
            <a:lvl3pPr marL="914290" indent="0" algn="ctr">
              <a:buNone/>
            </a:lvl3pPr>
            <a:lvl4pPr marL="1371435" indent="0" algn="ctr">
              <a:buNone/>
            </a:lvl4pPr>
            <a:lvl5pPr marL="1828581" indent="0" algn="ctr">
              <a:buNone/>
            </a:lvl5pPr>
            <a:lvl6pPr marL="2285726" indent="0" algn="ctr">
              <a:buNone/>
            </a:lvl6pPr>
            <a:lvl7pPr marL="2742871" indent="0" algn="ctr">
              <a:buNone/>
            </a:lvl7pPr>
            <a:lvl8pPr marL="3200016" indent="0" algn="ctr">
              <a:buNone/>
            </a:lvl8pPr>
            <a:lvl9pPr marL="3657161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70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1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9" y="264795"/>
            <a:ext cx="1524000" cy="4956048"/>
          </a:xfrm>
        </p:spPr>
        <p:txBody>
          <a:bodyPr rot="0" spcFirstLastPara="0" vertOverflow="overflow" horzOverflow="overflow" vert="horz" wrap="square" lIns="91429" tIns="45715" rIns="91429" bIns="45715" numCol="1" spcCol="274287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91429" tIns="45715" rIns="91429" bIns="45715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 lIns="91429" tIns="45715" rIns="91429" bIns="45715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2"/>
            <a:ext cx="2011680" cy="384048"/>
          </a:xfrm>
          <a:prstGeom prst="rect">
            <a:avLst/>
          </a:prstGeom>
        </p:spPr>
        <p:txBody>
          <a:bodyPr vert="horz" lIns="91429" tIns="45715" rIns="91429" bIns="45715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03/04/2023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</p:spPr>
        <p:txBody>
          <a:bodyPr vert="horz" lIns="91429" tIns="45715" rIns="91429" bIns="45715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9" tIns="45715" rIns="91429" bIns="45715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lIns="91429" tIns="45715" rIns="91429" bIns="45715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87" indent="-274287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indent="-274287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indent="-18285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77" indent="-18285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64" indent="-182858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152" indent="-182858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439" indent="-182858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726" indent="-182858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013" indent="-182858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pechaud.fr/scripts/pendule/pendu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emto-physique.fr/simulations/simple-pendulum.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novae.in2p3.fr/~llg/Enseignements/Agregation/Relativite/" TargetMode="External"/><Relationship Id="rId2" Type="http://schemas.openxmlformats.org/officeDocument/2006/relationships/hyperlink" Target="http://www.phys.ens.fr/~nascimbene/enseignement/electromag/Notes_cours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het.colorado.edu/sims/cheerpj/quantum-tunneling/latest/quantum-tunneling.html?simulation=quantum-tunneling" TargetMode="External"/><Relationship Id="rId4" Type="http://schemas.openxmlformats.org/officeDocument/2006/relationships/hyperlink" Target="http://hyperphysics.phy-astr.gsu.edu/hbase/Nuclear/alpdec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ienne-thibierge.fr/agreg/ondes_poly_2015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tienne-thibierge.fr/agreg/ondes_poly_2015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9"/>
          <a:ext cx="8448938" cy="63926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2520280"/>
                <a:gridCol w="2952328"/>
                <a:gridCol w="1896210"/>
              </a:tblGrid>
              <a:tr h="311884">
                <a:tc>
                  <a:txBody>
                    <a:bodyPr/>
                    <a:lstStyle/>
                    <a:p>
                      <a:pPr algn="just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2689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28.Gravitation. 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ère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année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ou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ème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année CPGE ?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Établir et connaître les expressions des énergies potentielles de pesanteur (champ uniforme), énergie potentielle gravitationnelle (champ créé par un astre ponctuel)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Force centrale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Lois de Kepler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Forces centrales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conservatives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Interaction newtonienne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champ de pesanteur : définition, évolution qualitative avec la latitude, ordres de grandeur ; - équilibre d’un fluide dans un référentiel non galiléen en translation ou en rotation uniforme autour d’un axe fixe dans un référentiel galiléen.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Analogies formelles entre champ électrostatique et champ gravitationnel. 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Mécanique, Tome 1. Bertin-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Faroux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-Renault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H-prépa, exercices et problèmes, Physique 1</a:t>
                      </a:r>
                      <a:r>
                        <a:rPr lang="fr-FR" sz="10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ère</a:t>
                      </a:r>
                      <a:r>
                        <a:rPr lang="fr-F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année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Brasselet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Mécanique. PCSI-MPSI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Mécanique. Fondements et applications. J.-P. Pérez.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Physique PCSI/MPSI, Tout-en-un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Nouveau programme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Precis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Mecanique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PCSI , Clerc,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Breal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Mécanique H-prépa 1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ère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année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MPSI-PCSI-PTSI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Tec&amp;Doc, mécanique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Physique : 1re année PCSI, Augier, Tec &amp; Doc, Lavoisier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Cavendish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Pendule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?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28117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29. Lois de conservation en dynamique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CPGE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Conservation quantité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mvt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Energie mécanique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Moment cinétique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fr-FR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Déduire de la loi du moment cinétique la conservation du moment cinétique. Connaître les conséquences de la conservation du moment cinétique : mouvement plan, loi des aires.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Exprimer la conservation de l’énergie mécanique et construire une énergie potentielle effective.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Équation locale de conservation de la masse.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Conservation de la charge 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Mécanique 1ère année, P. </a:t>
                      </a:r>
                      <a:r>
                        <a:rPr lang="fr-FR" sz="1000" dirty="0" err="1" smtClean="0"/>
                        <a:t>Brasselet</a:t>
                      </a:r>
                      <a:endParaRPr lang="fr-FR" sz="1000" dirty="0" smtClean="0"/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PC-PC* ou PSI-PSI*, M.N. Sanz : chapitre sur les bilans en mécanique des fluides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1001 questions sup, C. </a:t>
                      </a:r>
                      <a:r>
                        <a:rPr lang="fr-FR" sz="1000" dirty="0" err="1" smtClean="0"/>
                        <a:t>Garing</a:t>
                      </a:r>
                      <a:endParaRPr lang="fr-FR" sz="1000" dirty="0" smtClean="0"/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Sup, M.N. Sanz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] P. </a:t>
                      </a:r>
                      <a:r>
                        <a:rPr lang="fr-FR" sz="1000" dirty="0" err="1" smtClean="0"/>
                        <a:t>Brasselet</a:t>
                      </a:r>
                      <a:r>
                        <a:rPr lang="fr-FR" sz="1000" dirty="0" smtClean="0"/>
                        <a:t>. Mécanique, PCSI-MPSI. Presses </a:t>
                      </a:r>
                      <a:r>
                        <a:rPr lang="fr-FR" sz="1000" dirty="0" err="1" smtClean="0"/>
                        <a:t>universtaires</a:t>
                      </a:r>
                      <a:r>
                        <a:rPr lang="fr-FR" sz="1000" dirty="0" smtClean="0"/>
                        <a:t> de France, 2000.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J-P </a:t>
                      </a:r>
                      <a:r>
                        <a:rPr lang="fr-FR" sz="1000" dirty="0" err="1" smtClean="0"/>
                        <a:t>Faroux</a:t>
                      </a:r>
                      <a:r>
                        <a:rPr lang="fr-FR" sz="1000" dirty="0" smtClean="0"/>
                        <a:t> and J. Renault. Mécanique 1, Cours et 162 exercices corrigés.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, 2014.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Hecht. Physique 1. Mécanique. de </a:t>
                      </a:r>
                      <a:r>
                        <a:rPr lang="fr-FR" sz="1000" dirty="0" err="1" smtClean="0"/>
                        <a:t>boeck</a:t>
                      </a:r>
                      <a:r>
                        <a:rPr lang="fr-FR" sz="1000" dirty="0" smtClean="0"/>
                        <a:t>, 2006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J.-Ph Pérez. Mécanique : fondements et applications.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, 2014. 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Tec et Doc PCSI ou MPSI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Bocquet, </a:t>
                      </a:r>
                      <a:r>
                        <a:rPr lang="fr-FR" sz="1000" dirty="0" err="1" smtClean="0"/>
                        <a:t>Faroux</a:t>
                      </a:r>
                      <a:r>
                        <a:rPr lang="fr-FR" sz="1000" dirty="0" smtClean="0"/>
                        <a:t>, Renault, Toute la mécanique.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H. Gié, Physique Spé. MP*, MP et PT*, PT.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Conservation de la quantité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mouvement (</a:t>
                      </a: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exp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des autoporteurs)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Vidéo tabouret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Choc a une dimension entre deux billes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 à coussins d'air avec mobiles entourés d'aimants (interaction à distance)</a:t>
                      </a:r>
                    </a:p>
                    <a:p>
                      <a:pPr algn="just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467544" y="908720"/>
            <a:ext cx="72008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Méca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7544" y="4437112"/>
            <a:ext cx="720080" cy="36004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Méca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62402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678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47. Diffraction par des structures périodiques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Interférences à N ondes, réseaux, échographie,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Diffraction des rayons X par les cristaux, Diffraction des électrons par les cristaux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Cédric RAY. La physique par les objets quotidiens. Belin, 2014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Éric BELLANGER. Physique, PC-PC*, cours complet avec tests, exercices et problèmes corrigés. Pearson, 2010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José-Philippe PÉREZ. Optique : fondements et applications, avec 250 exercices et problèmes résolus.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Christian GARING. Ondes mécaniques et diffusion, exercices et problèmes corrigés et commentés posés à l’écrit et à l’oral des concours et examens de l’enseignement supérieur. Ellipses, 1998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Neil W. ASHCROFT. Physique des solides. EDP Sciences, 2002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TD de 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Sayrin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Diffraction I &amp; II.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du solide, Ashcroft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Expériences de phys. Optique,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Bellier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Les mêmes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réfs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que diffraction.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spectroscopie par réseau : doublet du mercure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Réseaux (visible, ondes centimétriques, ondes capillaires)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d'un faisceau laser en incidence rasante par les traits d'un réglet métallique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d'un CD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par les pixels d'une barrette CCD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par un réseau de phase avec la cuve à ultrason (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cf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TP ondes)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Tube permettant de montrer la diffraction des électrons dans le graphite (N 304)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Détermination de la longueur d'onde d'un laser</a:t>
                      </a:r>
                    </a:p>
                  </a:txBody>
                  <a:tcPr marL="121920" marR="121920" marT="34290" marB="34290"/>
                </a:tc>
              </a:tr>
              <a:tr h="678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48.Absorption et émission de la lumière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 (laser, corps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noir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 si on veut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aller loin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Source thermique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Spectre de Raies de l'atome d'hydrogène, source spectrale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Émission induite et spontanée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Absorption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Laser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Emission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corps noir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Coeff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d’Einstein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Fluorescence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Physique tout en un PC-PC*, Sanz,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Quantique : fondements et applications, Perez, De Boeck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Expériences d'optique,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Duffait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Bréal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 lasers,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Hennequin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Physique atomique,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Cagnac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Houard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De Boeck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Bernard CAGNAC. Physique atomique 1, Atomes et rayonnement: interactions électromagnétiques.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2005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Tec&amp;Doc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Si on veut mettre en évidence la grande cohérence temporelle d'un laser, utiliser le Michelson « de poche ».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Ampoule de sodium éclairée par une lampe à vapeur de sodium (résonance optique) ou à vapeur de mercure (rien).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Absorption par une solution colorée.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Absorption et fluorescence de la rhodamine.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Lampe à filament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lampe d'hydrogène et spectromètre à fibre optique pour la mesure de la constante de Rydberg , page 134 du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Duffait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absorption du KMnO4 page 130 du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Duffait</a:t>
                      </a: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467544" y="1340768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95536" y="4365104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17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49. Propriétés macroscopiques des corps ferromagnétiques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Magnétostatique dans un milieu aimanté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Courbe de première aimantation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Interprétation microscopique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Cycle d’hystérésis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Comparaison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ferro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dur/doux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Etude du noyau de fer d’un transformateur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Appli : disque dur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Électromagnétisme 4, Bertin,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Électrotechnique PSI,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Brenders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Breal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p.55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Dict. de phys.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II Thermo.,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Quaranta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Pierron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 physique par les objets quotidiens, Ray, Belin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Dict. de phys.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IV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Quaranta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Pierron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p.491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H-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prepa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Électromagnétisme PC,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Brébec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, Hachette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Electromagnétisme - Fondements et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applictions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Perez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Spé. PSI*, PSI, Tec&amp;Doc,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Olivier et al.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Physique de l'état solide,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Kittel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Visualisation des lignes de champ dans différents entrefers et illustration de la notion de perméabilité (ENSP 2290)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Cycle d'hystérésis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Électroaimant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Expériences sur le transformateur (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cf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TP conversion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de puissance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21920" marR="121920" marT="34290" marB="34290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50.Mécanismes de la conduction électrique dans les solides.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Drude, loi d’Ohm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Métaux,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semi-conducteurs, isolants</a:t>
                      </a:r>
                    </a:p>
                    <a:p>
                      <a:pPr algn="l"/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Effet Hall</a:t>
                      </a:r>
                    </a:p>
                    <a:p>
                      <a:pPr algn="l"/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Limites Drude, théorie des bandes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Neil W. ASHCROFT. Physique des solides. EDP Sciences, 2002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Charles KITTEL. Physique de l’état solide, cours et problèmes.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2007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Marie-Noëlle SANZ. Physique, tout-en-un, PC-PC*.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2009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José-Philippe PÉREZ. Électromagnétisme : fondements et applications, avec 300 exercices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 problèmes résolus.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2001</a:t>
                      </a:r>
                      <a:endParaRPr kumimoji="0" lang="fr-FR" sz="1000" kern="1200" baseline="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Dico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Elec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 III et IV,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Quaranta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(1996) et (2002),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Pierron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p.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H-Prépa Électromagnétisme 2e année, J.M.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Brébec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H-Prépa Chimie des matériaux inorganiques, A.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Durupthy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Propriétés électroniques des solides, BUP 550, décembre 1972, A.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Guinier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Cap Prépa d’une filière de spé, V.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Renvoizé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Tec&amp;Doc MP OGS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Résistance de fils d’un même matériau et de différentes sections et longueurs.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Barreau pour mesurer l'effet Hall dans un matériau semi-conducteur (en déduire le signe des porteurs) (N 535)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Mesurer B avec un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teslamètre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effet Hall (N 468 (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teslamètres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à aiguille) ou N630 (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teslamètres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numériques))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à la thermométrie: différences entre thermomètre à résistance de platine et thermistance.</a:t>
                      </a: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467544" y="1340768"/>
            <a:ext cx="864096" cy="432048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Phy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 du solide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3140968"/>
            <a:ext cx="864096" cy="432048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Phy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 du solide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6697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1872208"/>
                <a:gridCol w="3168353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51. Phénomènes de résonance dans différents domaines de la physique. 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Elec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: Circuit RLC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Méca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: corde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</a:t>
                      </a:r>
                      <a:r>
                        <a:rPr lang="fr-FR" sz="1000" b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Melde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oscillateurs couplés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Optique : 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cavités résonnantes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aspect énergétique de la résonance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 en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microscopie 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Dictionnaire de physique,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Taillet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PCSI,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Sanz,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PCSI, Cap prépa, Perez,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 des fluides et ondes mécaniques,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Faroux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Renault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Optique physique,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Taillet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Les lasers,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Dangoisse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PC, Cap prépa,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Renvoize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Supermanuel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de Physique, J.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Majou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&amp; S.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Komilikis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Hprépa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Mécanique. Première année.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Physique, une approche moderne. C.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Lagoute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et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coll.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Mécanique, José-Philippe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Optique, José-Philippe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Jérôme PÉREZ. Physique, MPSI-PCSI-PTSI, cours complet avec tests, exercices et problèmes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corrigés. Pearson,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Éric BELLANGER. Physique, PC-PC*, cours complet avec tests, exercices et problèmes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corrigés.Pearson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Daniel HENNEQUIN. Les lasers, cours et exercices corrigés.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José-Philippe PÉREZ. Mécanique : fondements et applications, avec 320 exercices et problèmes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résolus.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PCSI, Tec&amp;Doc,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Grecias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Toute la physique,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Stöcker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Electronique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experimentale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Krob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Circuit RLC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Oscillateur mécanique (N 236)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Résonance optique (lampe au sodium fraîchement éteinte, éclairée par une autre lampe au sodium puis par une lampe au mercure)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Résonateur de Helmholtz (N 83)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Corde de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Melde</a:t>
                      </a: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52. Oscillateurs ; portraits de phase et non-linéarités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Déf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portrait</a:t>
                      </a:r>
                      <a:r>
                        <a:rPr lang="fr-FR" sz="10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phase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oscillations libres du pendule pesant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Formule de Bordas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Mecanique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1,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Faroux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Renault, 1996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PCSI, Tec&amp;Doc,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Grecias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Les lasers,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Dangoisse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Toute la physique,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Stöcker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Electronique expérimentale,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Krob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Mécanique. PCSI-MPSI. P.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Brasselet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Polycopié de TP de Montrouge Physique non linéaire.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H-prépa Mécanique I,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Brébec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Hachette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Expériences de phys. (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Méca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.),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Bellier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Expériences de phys. (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Elec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.),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Bellier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La physique par la pratique,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Portelli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HK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http://mpechaud.fr/scripts/pendule/pendule.html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https://femto-physique.fr/simulations/simple-pendulum.php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Période d’un pendule simple en fonction de son amplitude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Elastica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pour étude du ralentissement critique (N 20)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Oscillateur de Van der Pol (N 586)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Pendule conique (N 10)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Oscillateur paramétrique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395536" y="1340768"/>
            <a:ext cx="1008112" cy="504056"/>
          </a:xfrm>
          <a:prstGeom prst="ellipse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Transverse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95536" y="5301208"/>
            <a:ext cx="1008112" cy="504056"/>
          </a:xfrm>
          <a:prstGeom prst="ellipse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900" dirty="0" smtClean="0">
                <a:latin typeface="Times New Roman" pitchFamily="18" charset="0"/>
                <a:cs typeface="Times New Roman" pitchFamily="18" charset="0"/>
              </a:rPr>
              <a:t>Transverse</a:t>
            </a:r>
            <a:endParaRPr lang="fr-FR" sz="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70022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. 53. Cinématique relativiste. Expérience de Michelson et Morley. 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Insuffisance de la théorie classique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Relativité restreinte, postulats et conséquences (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cf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cours Laurent)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BFR, Mécanique 1,1989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D. Langlois, «Introduction à la relativité», Vuibert (2011)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Y. Simon, «Relativité restreinte», Armand Colin (1971)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Article original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Bertozzi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décrivant son expérience et les résultats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J.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Hladik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Introduction à la relativité restreinte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J.-P. Perez, Relativité. Fondements et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appliations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 [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Morlay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p.10]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Semay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Relativité restreinte, bases et applications.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Claude SEMAY. Relativité restreinte.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2016 [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Morlay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p.10]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José-Philippe PÉREZ. Relativité et invariance : fondements et applications, avec 150 exercices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et problèmes résolus.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Claude FABRE. Introduction à la physique moderne : relativité et physique quantique, cours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et exercices.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http://www.phys.ens.fr/~nascimbene/enseignement/electromag/Notes_cours.pdf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http://supernovae.in2p3.fr/~llg/Enseignements/Agregation/Relativite/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Présenter et discuter les expériences historiques </a:t>
                      </a:r>
                      <a:r>
                        <a:rPr lang="fr-FR" sz="1000" smtClean="0"/>
                        <a:t>les plus marquante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expérience de Fizeau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mesures de durée de vie des muons atmosphériques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54.Effet tunnel : application à la radioactivité alpha.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Faisable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en CPGE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Modèle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Gamov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de la radioactivité  alpha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Barrière de potentiel et effet tunnel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Microscope à effet tunnel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https://www.slate.fr/life/71883/ibm-produit-la-premiere-video-atomique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 quantique, J.L. Basdevant : attention, l’ammoniac est dans deux chapitres différents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 quantique, tome I, C. Cohen-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Tannoudji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Le microscope à effet tunnel, BUP 699, décembre 1987, B. Leroy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Quantique – Rudiments, J.M. Lévy-Leblond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Effet tunnel : quelques applications, BUP 734, mai 1991, C. Matta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 quantique 1, Cohen-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Tannoudji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 quantique, Basdevant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Quantique, Levy-Leblond [alpha]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BUP 699 : Le microscope a effet tunnel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BUP 734 : L'effet tunnel : quelques applications [alpha]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M.-N. Sanz, F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Vandenbrouck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B.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Salamito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and D. Chardon. Physique, tout-en-un. PC/PC*.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2014 [alpha : p. 1260]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http://hyperphysics.phy-astr.gsu.edu/hbase/Nuclear/alpdec.html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https://phet.colorado.edu/sims/cheerpj/quantum-tunneling/latest/quantum-tunneling.html?simulation=quantum-tunneling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539552" y="1700808"/>
            <a:ext cx="720080" cy="432048"/>
          </a:xfrm>
          <a:prstGeom prst="ellipse">
            <a:avLst/>
          </a:prstGeom>
          <a:solidFill>
            <a:srgbClr val="FC620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err="1" smtClean="0">
                <a:latin typeface="Times New Roman" pitchFamily="18" charset="0"/>
                <a:cs typeface="Times New Roman" pitchFamily="18" charset="0"/>
              </a:rPr>
              <a:t>Relat</a:t>
            </a:r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5085184"/>
            <a:ext cx="720080" cy="432048"/>
          </a:xfrm>
          <a:prstGeom prst="ellipse">
            <a:avLst/>
          </a:prstGeom>
          <a:solidFill>
            <a:srgbClr val="FF006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MQ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935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11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672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2376264"/>
                <a:gridCol w="2808312"/>
                <a:gridCol w="2184244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2506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30. Notion de viscosité d'un fluide. Écoulements visqueux.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Contraintes tangentielles dans un écoulement v = vx(y) </a:t>
                      </a:r>
                      <a:r>
                        <a:rPr lang="fr-FR" sz="1000" dirty="0" err="1" smtClean="0"/>
                        <a:t>ux</a:t>
                      </a:r>
                      <a:r>
                        <a:rPr lang="fr-FR" sz="1000" dirty="0" smtClean="0"/>
                        <a:t> au sein d’un fluide newtonien ; viscosité.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Équivalent volumique des forces de viscosité dans un écoulement incompressible.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https://www.dropbox.com/sh/r5ludizflagvo9x/AADzV-2hfNJ4mOGN2HAIDF4Ja/Archives%20CR/Comptes-rendus%202019-2020/2019-2020%20-%20CR%20Le%C3%A7ons/Apr%C3%A8s%20les%20%C3%A9crits/CR%20LP%2003%20Metzdorff.doc?dl=0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Hydrodynamique physique, Guyon-Hulin-Petit (2001).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PC/PC*. H. Gié et coll.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PC/PC*. Tout-en-un,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(4e édition)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Cap Prépa PC-PC* ou PSI-PSI*, V. </a:t>
                      </a:r>
                      <a:r>
                        <a:rPr lang="fr-FR" sz="1000" dirty="0" err="1" smtClean="0"/>
                        <a:t>Renvoizé</a:t>
                      </a:r>
                      <a:r>
                        <a:rPr lang="fr-FR" sz="1000" dirty="0" smtClean="0"/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BUP 81 4 Expériences de mécanique des fluides-Mécanique des fluides et expérimentation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Bille tombant dans un tube rempli de glycérine : loi de Stokes (avec Caméra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Jeulin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196)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Former une colonne d'encre avec une seringue dans un bac de glycérine. Montrer en déplaçant une plaque de polystyrène à la surface du liquide qu'on a mise en mouvement des couches inférieures par frottement des couches supérieures.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Écoulement de Poiseuille (mesure de la perte de charge) (N 611)</a:t>
                      </a:r>
                    </a:p>
                  </a:txBody>
                  <a:tcPr marL="121920" marR="121920" marT="34290" marB="34290"/>
                </a:tc>
              </a:tr>
              <a:tr h="2617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0" dirty="0" smtClean="0"/>
                        <a:t>31.Modèle de l'écoulement parfait d'un fluide.</a:t>
                      </a:r>
                      <a:endParaRPr lang="fr-FR" sz="1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</a:p>
                    <a:p>
                      <a:pPr algn="l"/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Notion d’écoulement parfait et de couche limite.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Équation d’Euler.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Relation de Bernoulli pour un écoulement parfait, stationnaire, incompressible et homogène dans le champ de pesanteur uniforme dans un référentiel galiléen</a:t>
                      </a:r>
                      <a:r>
                        <a:rPr lang="fr-FR" sz="1000" baseline="0" dirty="0" smtClean="0"/>
                        <a:t>, i</a:t>
                      </a:r>
                      <a:r>
                        <a:rPr lang="fr-FR" sz="1000" dirty="0" smtClean="0"/>
                        <a:t>nterprétation énergétique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Hydrodynamique Physique, Guyon-Hulin-Petit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Spé. PC*,PC, Gié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PC/PC*, Tout-en-un,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(4e édition)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Gouttes, bulles, perles et ondes &amp; David </a:t>
                      </a:r>
                      <a:r>
                        <a:rPr lang="fr-FR" sz="1000" dirty="0" err="1" smtClean="0"/>
                        <a:t>Quéré</a:t>
                      </a:r>
                      <a:r>
                        <a:rPr lang="fr-FR" sz="1000" dirty="0" smtClean="0"/>
                        <a:t>, Françoise Brochard-</a:t>
                      </a:r>
                      <a:r>
                        <a:rPr lang="fr-FR" sz="1000" dirty="0" err="1" smtClean="0"/>
                        <a:t>Wyart</a:t>
                      </a:r>
                      <a:r>
                        <a:rPr lang="fr-FR" sz="1000" dirty="0" smtClean="0"/>
                        <a:t> et Pierre-Gilles de Gennes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Notes de cours sur les fluides (2019-2020), Marc Rabaud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 Expériences de physique (Fluides), </a:t>
                      </a:r>
                      <a:r>
                        <a:rPr lang="fr-FR" sz="1000" dirty="0" err="1" smtClean="0"/>
                        <a:t>Bellier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Dunod</a:t>
                      </a:r>
                      <a:endParaRPr lang="fr-F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Physique tout-en-u</a:t>
                      </a:r>
                      <a:r>
                        <a:rPr lang="fr-FR" sz="1000" baseline="0" dirty="0" smtClean="0"/>
                        <a:t>n p</a:t>
                      </a:r>
                      <a:r>
                        <a:rPr lang="fr-FR" sz="1000" dirty="0" smtClean="0"/>
                        <a:t>our la licence,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Laurent </a:t>
                      </a:r>
                      <a:r>
                        <a:rPr lang="fr-FR" sz="1000" dirty="0" err="1" smtClean="0"/>
                        <a:t>Gautron</a:t>
                      </a:r>
                      <a:endParaRPr lang="fr-F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Cap prépa PC-PC* ou PSI-PSI*, </a:t>
                      </a:r>
                      <a:r>
                        <a:rPr lang="fr-FR" sz="1000" dirty="0" err="1" smtClean="0"/>
                        <a:t>Renvoizé</a:t>
                      </a:r>
                      <a:endParaRPr lang="fr-F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Cours de Marc </a:t>
                      </a:r>
                      <a:r>
                        <a:rPr lang="fr-FR" sz="1000" dirty="0" err="1" smtClean="0"/>
                        <a:t>Rabaut</a:t>
                      </a:r>
                      <a:r>
                        <a:rPr lang="fr-FR" sz="1000" dirty="0" smtClean="0"/>
                        <a:t> L3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/>
                        <a:t>tube de Pitot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Effet Venturi : mettre un capteur de pression sur une trompe à eau pour Büchner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(N610)</a:t>
                      </a:r>
                      <a:r>
                        <a:rPr lang="fr-FR" sz="1000" dirty="0" smtClean="0"/>
                        <a:t> OU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Tubes de Venturi (N299)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dirty="0" smtClean="0"/>
                        <a:t>OU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Balle de ping-pong placée dans un jet d'air relié à un entonnoir 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Effet </a:t>
                      </a:r>
                      <a:r>
                        <a:rPr lang="fr-FR" sz="1000" dirty="0" err="1" smtClean="0"/>
                        <a:t>Coanda</a:t>
                      </a:r>
                      <a:r>
                        <a:rPr lang="fr-FR" sz="1000" dirty="0" smtClean="0"/>
                        <a:t> : balle de ping-pong dans un jet de sèche-cheveu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Tourniquet hydraulique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expériences qualitatives avec films de savon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982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32. Phénomènes </a:t>
                      </a:r>
                      <a:r>
                        <a:rPr lang="fr-FR" sz="1000" dirty="0" err="1" smtClean="0"/>
                        <a:t>interfaciaux</a:t>
                      </a:r>
                      <a:r>
                        <a:rPr lang="fr-FR" sz="1000" dirty="0" smtClean="0"/>
                        <a:t> impliquant des fluides.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Cf. ma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leçon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Capillarité (cours), P.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Lidon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Expériences de physique (Fluides), </a:t>
                      </a:r>
                      <a:r>
                        <a:rPr lang="fr-FR" sz="1000" dirty="0" err="1" smtClean="0"/>
                        <a:t>Bellier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Dunod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Cours de Marc </a:t>
                      </a:r>
                      <a:r>
                        <a:rPr lang="fr-FR" sz="1000" dirty="0" err="1" smtClean="0"/>
                        <a:t>Rabaut</a:t>
                      </a:r>
                      <a:r>
                        <a:rPr lang="fr-FR" sz="1000" dirty="0" smtClean="0"/>
                        <a:t> L3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Hydrodynamique Physique, Guyon-Hulin-Petit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Laplace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Jurin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539552" y="1916832"/>
            <a:ext cx="576064" cy="360040"/>
          </a:xfrm>
          <a:prstGeom prst="ellipse">
            <a:avLst/>
          </a:prstGeom>
          <a:solidFill>
            <a:srgbClr val="0077D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MF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7544" y="4149080"/>
            <a:ext cx="576064" cy="360040"/>
          </a:xfrm>
          <a:prstGeom prst="ellipse">
            <a:avLst/>
          </a:prstGeom>
          <a:solidFill>
            <a:srgbClr val="0077D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MF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67544" y="6381328"/>
            <a:ext cx="576064" cy="360040"/>
          </a:xfrm>
          <a:prstGeom prst="ellipse">
            <a:avLst/>
          </a:prstGeom>
          <a:solidFill>
            <a:srgbClr val="0077D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MF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935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8112"/>
                <a:gridCol w="2664296"/>
                <a:gridCol w="2664297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1744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33. Premier principe de la thermodynamique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ère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année CPGE</a:t>
                      </a:r>
                    </a:p>
                    <a:p>
                      <a:pPr algn="l"/>
                      <a:endParaRPr lang="fr-FR" sz="10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Cf. ma leçon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Physique, tout-en-un PCSI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PHYSIQUE TOUT-EN-UN</a:t>
                      </a:r>
                      <a:r>
                        <a:rPr lang="fr-FR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1re année MPSI - PCSI – PTSI, </a:t>
                      </a:r>
                      <a:r>
                        <a:rPr lang="fr-FR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Marie-</a:t>
                      </a:r>
                      <a:r>
                        <a:rPr lang="fr-FR" sz="1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noëlle</a:t>
                      </a:r>
                      <a:r>
                        <a:rPr lang="fr-FR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Sanz, Anne-</a:t>
                      </a:r>
                      <a:r>
                        <a:rPr lang="fr-FR" sz="1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emmanuelle</a:t>
                      </a:r>
                      <a:r>
                        <a:rPr lang="fr-FR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Badel</a:t>
                      </a:r>
                      <a:r>
                        <a:rPr lang="fr-FR" sz="1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François </a:t>
                      </a:r>
                      <a:r>
                        <a:rPr lang="fr-FR" sz="10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Clausset</a:t>
                      </a:r>
                      <a:endParaRPr lang="fr-FR" sz="10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Thermodynamique, B. Diu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Thermodynamique 1ère année MPSI-PCSI-PTSI, Jean-Marie </a:t>
                      </a:r>
                      <a:r>
                        <a:rPr lang="fr-FR" sz="10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Brébec</a:t>
                      </a:r>
                      <a:r>
                        <a:rPr lang="fr-FR" sz="1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, H Prépa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Les 1001 questions en prépa, </a:t>
                      </a:r>
                      <a:r>
                        <a:rPr lang="fr-FR" sz="1000" dirty="0" err="1" smtClean="0"/>
                        <a:t>Garing</a:t>
                      </a:r>
                      <a:r>
                        <a:rPr lang="fr-FR" sz="1000" dirty="0" smtClean="0"/>
                        <a:t> Ellipse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Thermodynamique, Bertin, </a:t>
                      </a:r>
                      <a:r>
                        <a:rPr lang="fr-FR" sz="1000" dirty="0" err="1" smtClean="0"/>
                        <a:t>Faroux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Dunod</a:t>
                      </a:r>
                      <a:endParaRPr lang="fr-FR" sz="10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Calorimétrie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Expérience de Joule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878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34.Transitions de phase.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Définition du concept de différentes phases d’un corps pur (donner des exemples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différents)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Transition du 1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er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ordre: contrainte imposée pour la coexistence de deux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phases. Discontinuité de l’entropie massique, chaleur latente, formule de Clapeyron. La transition liquide-vapeur au point critique devient du 2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ème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ordre.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Transition du 2</a:t>
                      </a:r>
                      <a:r>
                        <a:rPr lang="fr-FR" sz="10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ème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ordre: symétrie brisée et définition du paramètre d’ordre. Evolution continue du paramètre d’ordre à la transition. Pas de discontinuité de S mais en général discontinuité de C (ancienne définition de l’ordre des transitions de phase en fonction de la discontinuité de S ou de ses dérivées successives.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https://www.dropbox.com/sh/r5ludizflagvo9x/AAA_P9K7yyiRhK1wG-wVpwama/Archives%20CR/Comptes-rendus%202019-2020/2019-2020%20-%20CR%20Le%C3%A7ons/CR%20LP%2007%20Martin%20Bouillard.odt?dl=0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Dictionnaire de physique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experimentale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2,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Quaranta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Thermodynamique, Diu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Transition de phase, Généralité, Modèle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Laudau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(p.48)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TD Jules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Landau et </a:t>
                      </a:r>
                      <a:r>
                        <a:rPr lang="fr-FR" sz="1000" dirty="0" err="1" smtClean="0"/>
                        <a:t>Lifshitz</a:t>
                      </a:r>
                      <a:r>
                        <a:rPr lang="fr-FR" sz="1000" dirty="0" smtClean="0"/>
                        <a:t>, Mécanique statistique et Electrodynamique des milieux continus </a:t>
                      </a:r>
                      <a:r>
                        <a:rPr lang="fr-FR" sz="1000" smtClean="0"/>
                        <a:t>pour </a:t>
                      </a:r>
                      <a:r>
                        <a:rPr lang="fr-FR" sz="1000" smtClean="0"/>
                        <a:t>divers  exemples </a:t>
                      </a:r>
                      <a:r>
                        <a:rPr lang="fr-FR" sz="1000" dirty="0" smtClean="0"/>
                        <a:t>d’utilisation de la théorie de Landau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Bertin,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Faroux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Renault,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Thermodynamique, le chapitre sur la transition liquide-vapeur,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Thermodynamique,</a:t>
                      </a:r>
                      <a:r>
                        <a:rPr lang="fr-FR" sz="1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DGLR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Éventuellement le DGLR de </a:t>
                      </a:r>
                      <a:r>
                        <a:rPr lang="fr-FR" sz="1000" dirty="0" err="1" smtClean="0"/>
                        <a:t>phy</a:t>
                      </a:r>
                      <a:r>
                        <a:rPr lang="fr-FR" sz="1000" dirty="0" smtClean="0"/>
                        <a:t> stat.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Thermodynamique, BFR.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Thermodynamique, Perez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Cours de P. </a:t>
                      </a:r>
                      <a:r>
                        <a:rPr lang="fr-FR" sz="1000" dirty="0" err="1" smtClean="0"/>
                        <a:t>Puzo</a:t>
                      </a:r>
                      <a:r>
                        <a:rPr lang="fr-FR" sz="1000" dirty="0" smtClean="0"/>
                        <a:t> en ligne, chap. 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Cours de G. </a:t>
                      </a:r>
                      <a:r>
                        <a:rPr lang="fr-FR" sz="1000" dirty="0" err="1" smtClean="0"/>
                        <a:t>Ferlat</a:t>
                      </a:r>
                      <a:r>
                        <a:rPr lang="fr-FR" sz="1000" dirty="0" smtClean="0"/>
                        <a:t> en ligne.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TD de Matthieu Pierce : énoncé et corrigé.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/>
                        <a:t>Quaranta</a:t>
                      </a:r>
                      <a:r>
                        <a:rPr lang="fr-FR" sz="1000" dirty="0" smtClean="0"/>
                        <a:t> tome II, Thermodynamique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Expériences de physique (</a:t>
                      </a:r>
                      <a:r>
                        <a:rPr lang="fr-FR" sz="1000" dirty="0" err="1" smtClean="0"/>
                        <a:t>Elect</a:t>
                      </a:r>
                      <a:r>
                        <a:rPr lang="fr-FR" sz="1000" dirty="0" smtClean="0"/>
                        <a:t>), </a:t>
                      </a:r>
                      <a:r>
                        <a:rPr lang="fr-FR" sz="1000" dirty="0" err="1" smtClean="0"/>
                        <a:t>Bellier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/>
                      </a:r>
                      <a:br>
                        <a:rPr lang="fr-FR" sz="1000" dirty="0" smtClean="0"/>
                      </a:br>
                      <a:endParaRPr lang="fr-FR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Mesure de température lors de la fusion.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Mesure de chaleur latente de vaporisation.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Mesure de la température de Curie.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Lévitation d’un supraconducteur.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Les isothermes de SF6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la transition alpha-beta du fer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l’opalescence critique (++ si on veut </a:t>
                      </a:r>
                      <a:r>
                        <a:rPr lang="fr-FR" sz="1000" dirty="0" err="1" smtClean="0"/>
                        <a:t>parlerde</a:t>
                      </a:r>
                      <a:r>
                        <a:rPr lang="fr-FR" sz="1000" dirty="0" smtClean="0"/>
                        <a:t> phénomènes critiques)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la température de Curie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le point triple de l’azote liquide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la chaleur latente de N2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voir le poly de TP consacré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manip de la </a:t>
                      </a:r>
                      <a:r>
                        <a:rPr lang="fr-FR" sz="1000" dirty="0" err="1" smtClean="0"/>
                        <a:t>recalescence</a:t>
                      </a:r>
                      <a:r>
                        <a:rPr lang="fr-FR" sz="1000" dirty="0" smtClean="0"/>
                        <a:t> du fer. p 472 </a:t>
                      </a:r>
                      <a:r>
                        <a:rPr lang="fr-FR" sz="1000" dirty="0" err="1" smtClean="0"/>
                        <a:t>Bellier</a:t>
                      </a:r>
                      <a:r>
                        <a:rPr lang="fr-FR" sz="1000" dirty="0" smtClean="0"/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467544" y="1412776"/>
            <a:ext cx="576064" cy="36004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Th.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67544" y="2852936"/>
            <a:ext cx="576064" cy="36004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Th.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6545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1800200"/>
                <a:gridCol w="2736304"/>
                <a:gridCol w="2616292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3421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35. Phénomènes de transport.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Attention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au « s »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Transport diffusif, équation de diffusion, solution gaussienne. Equilibre local, aspects thermodynamiques de la diffusion thermique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Schéma feu de camp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Diffusion thermique,</a:t>
                      </a:r>
                      <a:r>
                        <a:rPr lang="fr-FR" sz="1000" baseline="0" dirty="0" smtClean="0"/>
                        <a:t> diffusion de particules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 smtClean="0"/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Hydrodynamique physique, Guyon-Hulin-Petit (2001).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PC/PC*. H. Gié et </a:t>
                      </a:r>
                      <a:r>
                        <a:rPr lang="fr-FR" sz="1000" dirty="0" err="1" smtClean="0"/>
                        <a:t>coll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PC/PC*. Tout-en-un,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(4e édition)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Tout en un PC, Sanz,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Electrocinétique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Les 1001 questions en physique PC, </a:t>
                      </a:r>
                      <a:r>
                        <a:rPr lang="fr-FR" sz="1000" dirty="0" err="1" smtClean="0"/>
                        <a:t>Garing</a:t>
                      </a:r>
                      <a:r>
                        <a:rPr lang="fr-FR" sz="1000" dirty="0" smtClean="0"/>
                        <a:t>, Ellipse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Thermodynamique, J-P Perez,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H-prépa thermodynamique PC-PSI, </a:t>
                      </a:r>
                      <a:r>
                        <a:rPr lang="fr-FR" sz="1000" dirty="0" err="1" smtClean="0"/>
                        <a:t>Brébec</a:t>
                      </a:r>
                      <a:r>
                        <a:rPr lang="fr-FR" sz="1000" dirty="0" smtClean="0"/>
                        <a:t>, Hachette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Thermodynamique, Diu, Hermann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Dictionnaire Thermo, </a:t>
                      </a:r>
                      <a:r>
                        <a:rPr lang="fr-FR" sz="1000" dirty="0" err="1" smtClean="0"/>
                        <a:t>Quaranta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Pierron</a:t>
                      </a:r>
                      <a:r>
                        <a:rPr lang="fr-FR" sz="1000" dirty="0" smtClean="0"/>
                        <a:t>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Exercices et </a:t>
                      </a:r>
                      <a:r>
                        <a:rPr lang="fr-FR" sz="1000" dirty="0" err="1" smtClean="0"/>
                        <a:t>pbs</a:t>
                      </a:r>
                      <a:r>
                        <a:rPr lang="fr-FR" sz="1000" dirty="0" smtClean="0"/>
                        <a:t> de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thermodynamique, </a:t>
                      </a:r>
                      <a:r>
                        <a:rPr lang="fr-FR" sz="1000" dirty="0" err="1" smtClean="0"/>
                        <a:t>Galecki</a:t>
                      </a:r>
                      <a:r>
                        <a:rPr lang="fr-FR" sz="1000" dirty="0" smtClean="0"/>
                        <a:t>, Hermann 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BUP n.944, </a:t>
                      </a:r>
                      <a:r>
                        <a:rPr lang="fr-FR" sz="1000" dirty="0" err="1" smtClean="0"/>
                        <a:t>Toutain</a:t>
                      </a:r>
                      <a:r>
                        <a:rPr lang="fr-FR" sz="1000" dirty="0" smtClean="0"/>
                        <a:t> (2012)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Cap Prépa PC-PC* ou PSI-PSI*, V. </a:t>
                      </a:r>
                      <a:r>
                        <a:rPr lang="fr-FR" sz="1000" dirty="0" err="1" smtClean="0"/>
                        <a:t>Renvoizé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Les 1001 questions de la physique en prépa PC-PC*, C. </a:t>
                      </a:r>
                      <a:r>
                        <a:rPr lang="fr-FR" sz="1000" dirty="0" err="1" smtClean="0"/>
                        <a:t>Garing</a:t>
                      </a:r>
                      <a:endParaRPr lang="fr-FR" sz="1000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Faire couler différents fluides (qualitative)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Expérience montrant la conduction dans deux tiges de conductivités différentes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Diffusion du glycérol dans l'eau (on visualise le gradient d'indice qui apparaît par la déviation d'un faisceau laser) (N 569)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Diffusion de charges électriques (20 blocs R-C en série) -référence BUP 944 (mai 2012) p525-547-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Expérience sur la conductivité thermique du cuivre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2811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36. Conversion de puissance électromécanique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fr-FR" sz="1000" dirty="0" smtClean="0"/>
                        <a:t>PSI (Chap. 3)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Mettre en œuvre une machine à courant continu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Contacteur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smtClean="0"/>
                        <a:t>électromagnétique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Machine synchrone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Machine à courant continu 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Physique Tout-en-un PSI/PSI*, </a:t>
                      </a:r>
                      <a:r>
                        <a:rPr lang="fr-FR" sz="1000" dirty="0" err="1" smtClean="0"/>
                        <a:t>Dunod</a:t>
                      </a:r>
                      <a:r>
                        <a:rPr lang="fr-FR" sz="1000" dirty="0" smtClean="0"/>
                        <a:t> 2017 (4e édition)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Electronique 2ème année PSI-PSI*, </a:t>
                      </a:r>
                      <a:r>
                        <a:rPr lang="fr-FR" sz="1000" dirty="0" err="1" smtClean="0"/>
                        <a:t>HPrépa</a:t>
                      </a:r>
                      <a:r>
                        <a:rPr lang="fr-FR" sz="1000" dirty="0" smtClean="0"/>
                        <a:t>, 2004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Actualisation des connaissances sur les moteurs électriques, C.H. Vigouroux, BUP 846, juillet 2002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Christophe MORE. Physique, 2e année, PSI-PSI*. Lavoisier,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Pierre BRENDERS. Electrotechnique, PSI. Bréal, 2004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Stéphane CARDINI. Physique, tout-en-un, PSI-PSI*.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Cours Jérémy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Électrotechnique, </a:t>
                      </a:r>
                      <a:r>
                        <a:rPr lang="fr-FR" sz="1000" dirty="0" err="1" smtClean="0"/>
                        <a:t>Brenders</a:t>
                      </a:r>
                      <a:r>
                        <a:rPr lang="fr-FR" sz="1000" dirty="0" smtClean="0"/>
                        <a:t>, Bréal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Dico Électricité IV, </a:t>
                      </a:r>
                      <a:r>
                        <a:rPr lang="fr-FR" sz="1000" dirty="0" err="1" smtClean="0"/>
                        <a:t>Quaranta</a:t>
                      </a:r>
                      <a:r>
                        <a:rPr lang="fr-FR" sz="1000" dirty="0" smtClean="0"/>
                        <a:t>, </a:t>
                      </a:r>
                      <a:r>
                        <a:rPr lang="fr-FR" sz="1000" dirty="0" err="1" smtClean="0"/>
                        <a:t>Pierron</a:t>
                      </a:r>
                      <a:endParaRPr lang="fr-FR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/>
                        <a:t>BUP n846, Vigouroux (2002)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Niard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machines électriques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Rail de Laplace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Expériences avec haut-parleurs : résonance d'une membrane de haut-parleur avec/sans masse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supplémentaire.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Principe du moteur à courant continu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Moteur asynchrone "didactique" (avec la cage d'écureuil) : génération d'un champ magnétique tournant (N 8)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rendement d’une machine synchrone ou d’une machine à courant continu.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On illustrera expérimentalement l’intérêt des machines à courant continu pour le contrôle de la vitesse de rotation.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/>
                        <a:t>On dédiera une partie de la leçon à l’étude d’un alternateur.</a:t>
                      </a: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683568" y="2492896"/>
            <a:ext cx="576064" cy="360040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Th.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11560" y="4509120"/>
            <a:ext cx="576064" cy="36004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SI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17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8152"/>
                <a:gridCol w="1224136"/>
                <a:gridCol w="3168352"/>
                <a:gridCol w="2688300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2811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37.Induction électromagnétique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CPGE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Modifier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 leçon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Electromagnatisme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3 : magnétostatique, induction, équations de Maxwell et compléments électroniques. M. Bertin, J. P.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Faroux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J. Renault.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Université (1986)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Spé. MP*, MP et PT*, PT. Hubert Gié, Jean-Pierre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Sarmat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Stéphane Olivier, Christophe More.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Editions Tec&amp;Doc (2000)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Spé. PSI*, PSI. Stéphane Olivier, Christophe More, Hubert Gié &amp; Editions Tec&amp;Doc (2000)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Expérience de mise en évidence avec un aimant et une bobine reliée à un oscilloscope à mémoire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Chute d'un aimant dans un tube de cuivre (N 331)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Dynamo démontable et dynamo câblée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Pendule amorti par courants de Foucault (ENSP 3836)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Mise en évidence de l'énergie emmagasinée dans une bobine (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Quaranta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Rail de Laplace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Mesure de L par transitoire RL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Inductance propre : mesure de L dans un RLC par modification de C et mesure de f_0 (le déphasage entre R et le générateur vaut 0 en f_0).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Étude d'un transformateur</a:t>
                      </a:r>
                    </a:p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2049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38. Rétroaction et oscillations.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PSI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Système asservi, rétroaction,.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Oscillateurs, Pont de Wien, Condition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Barkhausen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Nyquist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Tout en un PC-PC*, Sanz,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Tout en un PSI, Cardini,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Mécanique, Perez,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Électronique PSI,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Brenders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Bréal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Expériences de physique,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Bellier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Électronique, Perez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Jean BERGUA. Physique, PSI. Bréal, 2004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Stéphane OLIVIER. Physique, 2e année, PC-PC*. Lavoisier, 2014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Stéphane CARDINI. Physique, tout-en-un, PSI-PSI*.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Polycopié d’électronique de J.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Neuveu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Electronique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expériementale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Krob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ellipses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cf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TP Systèmes Bouclés (oscillateurs sinusoïdaux, oscillateurs à relaxation,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etc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Asservissement de température (N 205) (la partie tout ou rien)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Expérience avec un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Soxhlet</a:t>
                      </a: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Oscillateur à pont de Wien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Oscillateur à Quartz (extension directe du pont de Wien)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Oscillateur à Relaxation (plus simple mais moins riche que le pont de Wien)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683568" y="3645024"/>
            <a:ext cx="576064" cy="36004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SI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83568" y="2060848"/>
            <a:ext cx="576064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EM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17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2354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39.Traitement d'un signal. Étude spectrale.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MPSI/MP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Analys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 de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Fourier, filtrage,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Bode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Modulation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MP, nouveau programme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•F. Cottet, pour quasiment toute la leçon...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•Nouveau précis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bréal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PSI/PT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Stéphane OLIVIER. Physique, 2e année, PC-PC*. Lavoisier,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Stéphane CARDINI. Physique, tout-en-un, PSI-PSI*.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Vincent RENVOIZÉ. Physique, PSI-PSI*, cours complet avec tests, exercices et problèmes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corrigés. Pearson,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Précis Bréal, Électronique PSI, P.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Brenders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Expériences d’électronique, R.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Duffait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Cap Prépa PSI-PSI*, V.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Renvoizé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Tout en un PSI, Cardini,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TP électronique (par exemple: détection synchrone, modulation d'amplitude, filtrage, FFT...)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2506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40. Ondes progressives, ondes stationnaires.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</a:p>
                    <a:p>
                      <a:pPr algn="l"/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Déf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eq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prop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sols de d’Alembert, ondes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stats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Physique Tout en un PC-PC*, Sanz,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H-prépa Ondes, Hachette supérieur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Ondes mécaniques et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diusion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Garing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Ellipse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Éric BELLANGER. Physique, PC-PC*, cours complet avec tests, exercices et problèmes corrigés.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Pearson, 2010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Jean-Marie BRÉBEC. Ondes, 2e année, MP-MP*-PC-PC*-PSI-PSI*-PT-PT*. Hachette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supérieur, 2004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 Tec&amp;Doc, Gié,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Sarmant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et al.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http://www.etienne-thibierge.fr/agreg/ondes_poly_2015.pdf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Garing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Ondes mécaniques et diffusion.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Garing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Ondes électromagnétiques dans 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vide et les milieux conducteurs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Hprépa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Ondes 2e année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Impulsion le long d’une longue corde ou d’un long ressort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 à la surface de l'eau (cuve à ondes) (N 614)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Ondes sonores/ultrasonores (N 436) : montrer la variation du déphasage lorsqu'on éloigne le récepteur, ondes stationnaires,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(pédagogiquement, les ondes sonores sont plus intéressantes mais ces expériences fonctionnent mieux avec les ultrasons car on est moins gêné par les réflexions parasites)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Corde de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Melde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avec vibreur</a:t>
                      </a: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611560" y="1556792"/>
            <a:ext cx="576064" cy="36004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SI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39552" y="3717032"/>
            <a:ext cx="720080" cy="360040"/>
          </a:xfrm>
          <a:prstGeom prst="ellipse">
            <a:avLst/>
          </a:prstGeom>
          <a:solidFill>
            <a:srgbClr val="1CB0B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Ondes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021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1592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41. Ondes acoustiques.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Dans fluide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(Lire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dans solide)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PC-PC* ou PSI-PSI*, M.N. Sanz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Tec&amp;Doc PC-PC*, S. Olivier, Gié,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Sarmant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Ondes mécaniques et diffusion, 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Garing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Cours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M. Rabaud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Dictionnaire de physique,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Taillet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Sanz,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PC, Cap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prepa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Ondes 2e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annee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H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Prepa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Brebec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La physique par les objets quotidiens, Ray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Ondes acoustiques, A.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Chaigne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- Pour les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sources.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Ondes sonores/ultrasonores (N 436)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Vitesse du son dans l'air et dans l'eau (N 243)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Effet Doppler</a:t>
                      </a:r>
                    </a:p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3116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42. Propagation guidée des ondes.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Guidage, vitesse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 groupe et de phase,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fibre optique, câble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coax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modes et de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frequence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 de coupure, modes TE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et TM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Tec&amp;Doc MP-MP*, S. Olivier, Gié,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Sarmant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http://www.etienne-thibierge.fr/agreg/ondes_poly_2015.pdf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Hprépa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Ondes 2ème année, J.M.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brébec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Ondes EM dans les milieux diélectriques,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Garing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Ellipse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Ondes électromagnétiques dans le vide et les conducteurs, C.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Garing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Taillet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Deboeck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Richard TAILLET. Optique physique : propagation de la lumière. De Boeck, 2015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Florence WEIL. Optique moderne : polarisation, lasers, fibres optiques, cours et exercices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corrigés. Ellipses, 2006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Éric BELLANGER. Physique, MP-MP*-PT-PT*, cours complet avec tests, exercices et problèmes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corrigés. Pearson, 2010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Marie-Noëlle SANZ. Physique, tout-en-un, MP-MP* OU PC-PC*.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Cap Prépa MP-MP*, V.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Renvoizé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Ultrasons dans un tuyau cylindrique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Ondes centimétriques (N 311)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Fibre optique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Câble coaxial</a:t>
                      </a:r>
                    </a:p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539552" y="1124744"/>
            <a:ext cx="720080" cy="360040"/>
          </a:xfrm>
          <a:prstGeom prst="ellipse">
            <a:avLst/>
          </a:prstGeom>
          <a:solidFill>
            <a:srgbClr val="1CB0B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Ondes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39552" y="2636912"/>
            <a:ext cx="720080" cy="360040"/>
          </a:xfrm>
          <a:prstGeom prst="ellipse">
            <a:avLst/>
          </a:prstGeom>
          <a:solidFill>
            <a:srgbClr val="1CB0B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Ondes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021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6144"/>
                <a:gridCol w="2160240"/>
                <a:gridCol w="2880321"/>
                <a:gridCol w="2112235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2659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43.Microscopies optiques.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L3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Le microscope à deux lentilles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Microscopie optique en champ proche</a:t>
                      </a:r>
                    </a:p>
                    <a:p>
                      <a:pPr algn="l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Microscope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à contraste de phase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Microscope optique de fluorescence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Optique, une approche expérimentale et pratique,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S.Houard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 microscopie optique moderne,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G.Wastiaux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Tec&amp; Doc, Lavoisier, 1994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TD de C.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Sayrin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000" i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géométrique &amp; Diffraction II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Cours de M.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Dahan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(PWP en annexe)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• Sextant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•Site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microscopyU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Optique, José-Philippe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H-prépa Optique 1er année,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Brébec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Hachette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de physique (Optique),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Bellier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Composition physique agrég.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physique (2015)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Aigouy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 Les nouvelles microscopies : à la découverte du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nanomonde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 Belin, 2006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J.Ph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. Pérez. Optique : fondements et applications.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2011.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Caméra CCD filmant l'image fournie par un microscope (N 564)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Mesure du grossissement commercial d'un microscope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Diaphragmes de champ et d'ouverture, aberrations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et pouvoir séparateur</a:t>
                      </a:r>
                    </a:p>
                    <a:p>
                      <a:pPr algn="l"/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2049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44.Interférences à deux ondes en optique.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2eme année CPGE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Cohérence, interférence,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différence de marche, ordre d’interférence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Fentes d’Young</a:t>
                      </a: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Eugene HECHT. Optique. Pearson, 2005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Marie-Noëlle SANZ. Physique, tout-en-un, PC-PC*.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Dunod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2009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Sextant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Optique, José-Philippe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Exp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de physique (Optique),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Bellier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Cap Prépa PC,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Renvoizé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Pearson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MP ou PC Tec&amp;Doc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Physique PC, Cap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prepa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Renvoize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physique, R.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Taillet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(2e édition)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 et électronique,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D.Mauras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ondulatoire, Pascal 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Legagneux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Piquemal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PC, MP, PSI, PT</a:t>
                      </a:r>
                      <a:endParaRPr lang="fr-FR" sz="1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Franges d'Young </a:t>
                      </a:r>
                      <a:r>
                        <a:rPr kumimoji="0" lang="fr-FR" sz="1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– DFO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Laser-élargisseur-fente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source-</a:t>
                      </a:r>
                      <a:r>
                        <a:rPr kumimoji="0" lang="fr-FR" sz="1000" b="0" i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bifente</a:t>
                      </a: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-lentille-écran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fr-FR" sz="1000" b="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Mesure de a via interfrange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Interféromètre de Michelson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http://ressources.agreg.phys.ens.fr/static/TP/serie2/Interferences.pdf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539552" y="3789040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67544" y="1556792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51520" y="80628"/>
          <a:ext cx="8448940" cy="5173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24136"/>
                <a:gridCol w="2232248"/>
                <a:gridCol w="2664296"/>
                <a:gridCol w="2328260"/>
              </a:tblGrid>
              <a:tr h="311884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LP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Niveau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Biblio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Manips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 anchor="ctr"/>
                </a:tc>
              </a:tr>
              <a:tr h="23545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45.Interférométrie à division d'amplitude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2eme année CPGE/L3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Théorème de localisation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Michelson, Fabry-Perrot, Interféromètre à faces non-parallèles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Distinction entre divisions du front d’onde et d’amplitude doit être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Précise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Mauras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PUF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expérimentale, Sextant, Hermann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Tout en un PC, Sanz,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H-prépa Optique ondulatoire,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Brébec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Hachette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,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 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Taillet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De Boeck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Jean-Marie BRÉBEC. Optique ondulatoire, 2e année, MP-MP*-PC-PC*-PSI-PSI*-PT-PT*.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Hachette supérieur, 2004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Sylvain HOUARD. Optique. De Boeck, 2011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Cap Prépa d’une filière de spé, V.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Renvoizé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ondulatoire, Pascal 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Legagneux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Piquemal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PC, MP, PSI, PT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TD Clément 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Sayrin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interférences</a:t>
                      </a:r>
                      <a:endParaRPr lang="fr-FR" sz="1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Michelson en lame d'air pour déterminer le doublet du Sodium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Cavité </a:t>
                      </a: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confocale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Fabry-Pérot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TP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interférences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</a:tr>
              <a:tr h="1287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46. Diffraction de Fraunhofer.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PC ou</a:t>
                      </a:r>
                      <a:r>
                        <a:rPr lang="fr-FR" sz="1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L3 ?</a:t>
                      </a:r>
                      <a:endParaRPr lang="fr-FR" sz="1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conditions de l'approximation de Fraunhofer,  Huygens-Fresnel, Propriétés, Babinet, critère de Rayleigh</a:t>
                      </a:r>
                      <a:endParaRPr lang="fr-FR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ondulatoire, Pascal 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Legagneux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kumimoji="0" lang="fr-FR" sz="1000" b="1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Piquemal</a:t>
                      </a:r>
                      <a:r>
                        <a:rPr kumimoji="0" lang="fr-FR" sz="10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PC, MP, PSI, PT</a:t>
                      </a:r>
                      <a:endParaRPr lang="fr-FR" sz="1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Physique PC, Cap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prepa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fr-FR" sz="1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Renvoize</a:t>
                      </a:r>
                      <a:r>
                        <a:rPr lang="fr-FR" sz="1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, 2010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, Perez,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Dunod</a:t>
                      </a:r>
                      <a:endParaRPr kumimoji="0" lang="fr-FR" sz="10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expérimentale, Sextant, Hermann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Physique PC-PC*,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Renvoizé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Pearson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physique 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Taillet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De Boeck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Optique ondulatoire , </a:t>
                      </a:r>
                      <a:r>
                        <a:rPr kumimoji="0" lang="fr-FR" sz="10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Brébec</a:t>
                      </a: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Hachette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Éric BELLANGER. Physique, PC-PC*, cours complet avec tests, exercices et problèmes corrigés.</a:t>
                      </a:r>
                    </a:p>
                    <a:p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Pearson, 2010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Stéphane OLIVIER. Physique, 2e année, PC-PC*. Lavoisier, 2009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kumimoji="0" lang="fr-FR" sz="1000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Ondes lumineuses, J.R. </a:t>
                      </a:r>
                      <a:r>
                        <a:rPr kumimoji="0" lang="fr-FR" sz="1000" i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Champeau</a:t>
                      </a:r>
                      <a:endParaRPr kumimoji="0" lang="fr-FR" sz="1000" i="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TD de C. </a:t>
                      </a:r>
                      <a:r>
                        <a:rPr lang="fr-FR" sz="1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Sayrin</a:t>
                      </a: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, Diffraction I &amp; II.</a:t>
                      </a:r>
                      <a:endParaRPr lang="fr-FR" sz="1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0" i="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cf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TP diffraction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Intro : Fermer progressivement une fente devant un laser</a:t>
                      </a:r>
                      <a:endParaRPr kumimoji="0" lang="fr-FR" sz="10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fr-FR" sz="1000" b="1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Diffraction par une fente en lumière laser:</a:t>
                      </a:r>
                      <a:r>
                        <a:rPr kumimoji="0" lang="fr-FR" sz="1000" b="1" i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000" b="0" i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mesurer la distance entre les lobes de la figure de diffraction ainsi que les intensités des maxima successifs, puis de confronter ces mesures à la théorie.</a:t>
                      </a:r>
                    </a:p>
                  </a:txBody>
                  <a:tcPr marL="121920" marR="121920" marT="34290" marB="34290"/>
                </a:tc>
              </a:tr>
            </a:tbl>
          </a:graphicData>
        </a:graphic>
      </p:graphicFrame>
      <p:sp>
        <p:nvSpPr>
          <p:cNvPr id="3" name="Ellipse 2"/>
          <p:cNvSpPr/>
          <p:nvPr/>
        </p:nvSpPr>
        <p:spPr>
          <a:xfrm>
            <a:off x="395536" y="1268760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95536" y="3429000"/>
            <a:ext cx="864096" cy="432048"/>
          </a:xfrm>
          <a:prstGeom prst="ellipse">
            <a:avLst/>
          </a:prstGeom>
          <a:solidFill>
            <a:srgbClr val="EBE6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fr-FR" sz="1000" dirty="0" smtClean="0">
                <a:latin typeface="Times New Roman" pitchFamily="18" charset="0"/>
                <a:cs typeface="Times New Roman" pitchFamily="18" charset="0"/>
              </a:rPr>
              <a:t>Optique</a:t>
            </a:r>
            <a:endParaRPr lang="fr-F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2795</TotalTime>
  <Words>4585</Words>
  <Application>Microsoft Office PowerPoint</Application>
  <PresentationFormat>Affichage à l'écran (4:3)</PresentationFormat>
  <Paragraphs>667</Paragraphs>
  <Slides>14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Lilicha</dc:creator>
  <cp:lastModifiedBy>LENOVO</cp:lastModifiedBy>
  <cp:revision>313</cp:revision>
  <dcterms:created xsi:type="dcterms:W3CDTF">2023-03-27T08:08:33Z</dcterms:created>
  <dcterms:modified xsi:type="dcterms:W3CDTF">2023-04-04T11:02:07Z</dcterms:modified>
</cp:coreProperties>
</file>