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9" r:id="rId4"/>
    <p:sldId id="278" r:id="rId5"/>
    <p:sldId id="276" r:id="rId6"/>
    <p:sldId id="298" r:id="rId7"/>
    <p:sldId id="295" r:id="rId8"/>
    <p:sldId id="296" r:id="rId9"/>
    <p:sldId id="297" r:id="rId10"/>
    <p:sldId id="287" r:id="rId11"/>
    <p:sldId id="299" r:id="rId12"/>
    <p:sldId id="30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F8E"/>
    <a:srgbClr val="E8E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5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3E1BC-49FB-43F3-9E72-5CFA8BB78396}" type="datetimeFigureOut">
              <a:rPr lang="fr-FR" smtClean="0"/>
              <a:pPr/>
              <a:t>31/03/2023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DED3B-ABEB-444E-866D-7B3D9D893F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31/03/2023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ogramme_TleSTL_SPCL.pd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35 : Solubilité 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dirty="0" smtClean="0"/>
              <a:t>Lydia Chabane</a:t>
            </a:r>
          </a:p>
          <a:p>
            <a:pPr algn="r"/>
            <a:r>
              <a:rPr lang="fr-FR" dirty="0" smtClean="0"/>
              <a:t>31/03/2023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Influence de la température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2197101"/>
            <a:ext cx="4775200" cy="129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0" y="4229100"/>
            <a:ext cx="4955959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657998" y="180236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Chlorure de sodium : </a:t>
            </a:r>
            <a:r>
              <a:rPr lang="fr-FR" dirty="0" err="1" smtClean="0"/>
              <a:t>NaCl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2286" y="370736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Chlorure de </a:t>
            </a:r>
            <a:r>
              <a:rPr lang="fr-FR" dirty="0" smtClean="0"/>
              <a:t>calcium : CaCl</a:t>
            </a:r>
            <a:r>
              <a:rPr lang="fr-FR" baseline="-25000" dirty="0" smtClean="0"/>
              <a:t>2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2968625"/>
            <a:ext cx="681196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Niveau </a:t>
            </a:r>
            <a:r>
              <a:rPr lang="fr-FR" dirty="0" smtClean="0"/>
              <a:t>: </a:t>
            </a:r>
            <a:r>
              <a:rPr lang="fr-FR" dirty="0" err="1" smtClean="0"/>
              <a:t>Tle</a:t>
            </a:r>
            <a:r>
              <a:rPr lang="fr-FR" dirty="0" smtClean="0"/>
              <a:t> STL - SPCL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 dans la progression :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25500" y="3148017"/>
          <a:ext cx="7327900" cy="2021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70575"/>
                <a:gridCol w="515732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</a:t>
                      </a:r>
                      <a:r>
                        <a:rPr lang="fr-FR" baseline="30000" dirty="0" smtClean="0"/>
                        <a:t>nd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générale et technologique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 de matière, masse</a:t>
                      </a:r>
                      <a:r>
                        <a:rPr lang="fr-FR" baseline="0" dirty="0" smtClean="0"/>
                        <a:t> volumique, </a:t>
                      </a:r>
                      <a:r>
                        <a:rPr lang="fr-FR" b="1" baseline="0" dirty="0" smtClean="0"/>
                        <a:t>concentrations molaire et massique</a:t>
                      </a:r>
                      <a:endParaRPr lang="fr-FR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pH-métrie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Tle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Acides et bases (</a:t>
                      </a:r>
                      <a:r>
                        <a:rPr lang="fr-FR" b="1" dirty="0" smtClean="0"/>
                        <a:t>pH</a:t>
                      </a:r>
                      <a:r>
                        <a:rPr lang="fr-FR" dirty="0" smtClean="0"/>
                        <a:t>, constante d’équilibre, quotient de réaction)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166100" cy="4873752"/>
          </a:xfrm>
        </p:spPr>
        <p:txBody>
          <a:bodyPr/>
          <a:lstStyle/>
          <a:p>
            <a:r>
              <a:rPr lang="fr-FR" sz="2000" dirty="0" smtClean="0"/>
              <a:t>Programme : </a:t>
            </a:r>
            <a:r>
              <a:rPr lang="fr-FR" sz="2000" dirty="0" smtClean="0"/>
              <a:t>chapitre </a:t>
            </a:r>
            <a:r>
              <a:rPr lang="fr-FR" sz="2000" dirty="0" smtClean="0"/>
              <a:t>«</a:t>
            </a:r>
            <a:r>
              <a:rPr lang="fr-FR" sz="2000" dirty="0" smtClean="0"/>
              <a:t>Composition des systèmes chimiques</a:t>
            </a:r>
            <a:r>
              <a:rPr lang="fr-FR" sz="2000" dirty="0" smtClean="0"/>
              <a:t> </a:t>
            </a:r>
            <a:r>
              <a:rPr lang="fr-FR" sz="2000" dirty="0" smtClean="0"/>
              <a:t>» 	</a:t>
            </a:r>
          </a:p>
          <a:p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980" y="2082800"/>
            <a:ext cx="663683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84275" cy="4873752"/>
          </a:xfrm>
        </p:spPr>
        <p:txBody>
          <a:bodyPr/>
          <a:lstStyle/>
          <a:p>
            <a:pPr algn="just"/>
            <a:r>
              <a:rPr lang="fr-FR" dirty="0" smtClean="0"/>
              <a:t>Objectifs de la leçon </a:t>
            </a:r>
            <a:r>
              <a:rPr lang="fr-FR" dirty="0" smtClean="0"/>
              <a:t>:</a:t>
            </a:r>
          </a:p>
          <a:p>
            <a:pPr algn="just">
              <a:buNone/>
            </a:pPr>
            <a:endParaRPr lang="fr-FR" dirty="0" smtClean="0"/>
          </a:p>
          <a:p>
            <a:pPr lvl="1" algn="just"/>
            <a:r>
              <a:rPr lang="fr-FR" dirty="0" smtClean="0"/>
              <a:t>Prédire </a:t>
            </a:r>
            <a:r>
              <a:rPr lang="fr-FR" dirty="0" smtClean="0"/>
              <a:t>la précipitation ou la </a:t>
            </a:r>
            <a:r>
              <a:rPr lang="fr-FR" dirty="0" smtClean="0"/>
              <a:t>dissolution d’un solide</a:t>
            </a:r>
          </a:p>
          <a:p>
            <a:pPr lvl="1" algn="just"/>
            <a:r>
              <a:rPr lang="fr-FR" dirty="0" smtClean="0"/>
              <a:t>Déterminer </a:t>
            </a:r>
            <a:r>
              <a:rPr lang="fr-FR" dirty="0" smtClean="0"/>
              <a:t>la solubilité d’une espèce chimique </a:t>
            </a:r>
            <a:r>
              <a:rPr lang="fr-FR" dirty="0" smtClean="0"/>
              <a:t>à partir du </a:t>
            </a:r>
            <a:r>
              <a:rPr lang="fr-FR" dirty="0" smtClean="0"/>
              <a:t>produit de </a:t>
            </a:r>
            <a:r>
              <a:rPr lang="fr-FR" dirty="0" smtClean="0"/>
              <a:t>solubilité</a:t>
            </a:r>
          </a:p>
          <a:p>
            <a:pPr lvl="1" algn="just"/>
            <a:r>
              <a:rPr lang="fr-FR" dirty="0" smtClean="0"/>
              <a:t>Connaître l’influence de quelques facteurs sur la solubilité d’une espèce</a:t>
            </a:r>
            <a:endParaRPr lang="fr-FR" dirty="0" smtClean="0"/>
          </a:p>
          <a:p>
            <a:pPr lvl="1"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24899" cy="487375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Difficultés anticipées :</a:t>
            </a:r>
          </a:p>
          <a:p>
            <a:pPr lvl="1" algn="just"/>
            <a:r>
              <a:rPr lang="fr-FR" dirty="0" smtClean="0"/>
              <a:t>Confusion entre masse, concentration massique, quantité de matière, concentration molaire, masse volumique.</a:t>
            </a:r>
          </a:p>
          <a:p>
            <a:pPr lvl="1" algn="just"/>
            <a:r>
              <a:rPr lang="fr-FR" dirty="0" smtClean="0"/>
              <a:t>Lien entre la constante d’équilibre et le pH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Comment </a:t>
            </a:r>
            <a:r>
              <a:rPr lang="fr-FR" dirty="0" smtClean="0"/>
              <a:t>y remédier :</a:t>
            </a:r>
          </a:p>
          <a:p>
            <a:pPr lvl="1" algn="just"/>
            <a:r>
              <a:rPr lang="fr-FR" dirty="0" smtClean="0"/>
              <a:t>Activité préliminaire définissant toutes ces notions et petits exercices permettant de passer de l’une à l’autre</a:t>
            </a:r>
          </a:p>
          <a:p>
            <a:pPr lvl="1" algn="just"/>
            <a:r>
              <a:rPr lang="fr-FR" smtClean="0"/>
              <a:t>Point </a:t>
            </a:r>
            <a:r>
              <a:rPr lang="fr-FR" dirty="0" smtClean="0"/>
              <a:t>à rediscuter en TP à travers une série de questions guidées, travail en groupe</a:t>
            </a:r>
            <a:endParaRPr lang="fr-FR" dirty="0" smtClean="0"/>
          </a:p>
          <a:p>
            <a:pPr lvl="1" algn="just">
              <a:buNone/>
            </a:pPr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3  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Combien de sel peut-on dissoudre dans l’eau ?</a:t>
            </a:r>
            <a:endParaRPr lang="fr-FR" dirty="0"/>
          </a:p>
        </p:txBody>
      </p:sp>
      <p:sp>
        <p:nvSpPr>
          <p:cNvPr id="3074" name="AutoShape 2" descr="Chlorure de sodium (sel de table) - propriétés et utilisations dans  l'alimentation et la médecine | Food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2 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peut-on prévoir </a:t>
            </a:r>
            <a:r>
              <a:rPr lang="fr-FR" dirty="0" smtClean="0"/>
              <a:t>l’apparition d’un précipité ou sa dissolution totale </a:t>
            </a:r>
            <a:r>
              <a:rPr lang="fr-FR" dirty="0" smtClean="0"/>
              <a:t>?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Influence du pH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Cette propriété est utilisée pour le retraitement de déchets et notamment pour dépolluer des eaux souillées. De nombreux hydroxydes de métaux lourds précipitent lorsque le pH est basique.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PRECIPITATION SELECTIVE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32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dirty="0" smtClean="0"/>
              <a:t>En métallurgie, les industriels obtiennent </a:t>
            </a:r>
            <a:r>
              <a:rPr lang="fr-FR" sz="2000" b="1" dirty="0" smtClean="0"/>
              <a:t>très souvent </a:t>
            </a:r>
            <a:r>
              <a:rPr lang="fr-FR" sz="2000" b="1" dirty="0" smtClean="0"/>
              <a:t>des minerais contenant plusieurs métaux</a:t>
            </a:r>
            <a:r>
              <a:rPr lang="fr-FR" sz="2000" b="1" dirty="0" smtClean="0"/>
              <a:t>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Peut-on </a:t>
            </a:r>
            <a:r>
              <a:rPr lang="fr-FR" sz="2000" dirty="0" smtClean="0"/>
              <a:t>faire précipiter sélectivement les </a:t>
            </a:r>
            <a:r>
              <a:rPr lang="fr-FR" sz="2000" dirty="0" smtClean="0"/>
              <a:t>ions Cu</a:t>
            </a:r>
            <a:r>
              <a:rPr lang="fr-FR" sz="2000" baseline="30000" dirty="0" smtClean="0"/>
              <a:t>2</a:t>
            </a:r>
            <a:r>
              <a:rPr lang="fr-FR" sz="2000" baseline="30000" dirty="0" smtClean="0"/>
              <a:t>+</a:t>
            </a:r>
            <a:r>
              <a:rPr lang="fr-FR" sz="2000" dirty="0" smtClean="0"/>
              <a:t> sans précipiter les ions </a:t>
            </a:r>
            <a:r>
              <a:rPr lang="fr-FR" sz="2000" dirty="0" smtClean="0"/>
              <a:t>Fe</a:t>
            </a:r>
            <a:r>
              <a:rPr lang="fr-FR" sz="2000" baseline="30000" dirty="0" smtClean="0"/>
              <a:t>3</a:t>
            </a:r>
            <a:r>
              <a:rPr lang="fr-FR" sz="2000" baseline="30000" dirty="0" smtClean="0"/>
              <a:t>+</a:t>
            </a:r>
            <a:r>
              <a:rPr lang="fr-FR" sz="2000" dirty="0" smtClean="0"/>
              <a:t> ?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it-IT" sz="2000" dirty="0" smtClean="0"/>
              <a:t>[</a:t>
            </a:r>
            <a:r>
              <a:rPr lang="fr-FR" sz="2000" dirty="0" smtClean="0"/>
              <a:t>Fe</a:t>
            </a:r>
            <a:r>
              <a:rPr lang="fr-FR" sz="2000" baseline="30000" dirty="0" smtClean="0"/>
              <a:t>3</a:t>
            </a:r>
            <a:r>
              <a:rPr lang="fr-FR" sz="2000" baseline="30000" dirty="0" smtClean="0"/>
              <a:t>+</a:t>
            </a:r>
            <a:r>
              <a:rPr lang="it-IT" sz="2000" dirty="0" smtClean="0"/>
              <a:t>] </a:t>
            </a:r>
            <a:r>
              <a:rPr lang="it-IT" sz="2000" dirty="0" smtClean="0"/>
              <a:t>= </a:t>
            </a:r>
            <a:r>
              <a:rPr lang="it-IT" sz="2000" dirty="0" smtClean="0"/>
              <a:t>1 mol/L,       	[</a:t>
            </a:r>
            <a:r>
              <a:rPr lang="fr-FR" sz="2000" dirty="0" smtClean="0"/>
              <a:t>Cu</a:t>
            </a:r>
            <a:r>
              <a:rPr lang="fr-FR" sz="2000" baseline="30000" dirty="0" smtClean="0"/>
              <a:t>2</a:t>
            </a:r>
            <a:r>
              <a:rPr lang="fr-FR" sz="2000" baseline="30000" dirty="0" smtClean="0"/>
              <a:t>+</a:t>
            </a:r>
            <a:r>
              <a:rPr lang="it-IT" sz="2000" dirty="0" smtClean="0"/>
              <a:t>] </a:t>
            </a:r>
            <a:r>
              <a:rPr lang="it-IT" sz="2000" dirty="0" smtClean="0"/>
              <a:t>= </a:t>
            </a:r>
            <a:r>
              <a:rPr lang="it-IT" sz="2000" dirty="0" smtClean="0"/>
              <a:t>1 mol/L  	[</a:t>
            </a:r>
            <a:r>
              <a:rPr lang="fr-FR" sz="2000" dirty="0" smtClean="0"/>
              <a:t>HO</a:t>
            </a:r>
            <a:r>
              <a:rPr lang="fr-FR" sz="2000" baseline="30000" dirty="0" smtClean="0"/>
              <a:t>-</a:t>
            </a:r>
            <a:r>
              <a:rPr lang="it-IT" sz="2000" dirty="0" smtClean="0"/>
              <a:t>] </a:t>
            </a:r>
            <a:r>
              <a:rPr lang="it-IT" sz="2000" dirty="0" smtClean="0"/>
              <a:t>= 1 mol/L</a:t>
            </a:r>
            <a:endParaRPr lang="fr-F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1266</TotalTime>
  <Words>285</Words>
  <Application>Microsoft Office PowerPoint</Application>
  <PresentationFormat>Affichage à l'écran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Oriel</vt:lpstr>
      <vt:lpstr>LC 35 : Solubilité </vt:lpstr>
      <vt:lpstr>Introduction didactique</vt:lpstr>
      <vt:lpstr>Introduction didactique</vt:lpstr>
      <vt:lpstr>Introduction didactique</vt:lpstr>
      <vt:lpstr>Introduction didactique</vt:lpstr>
      <vt:lpstr>Question 3  :</vt:lpstr>
      <vt:lpstr>Question 2 :</vt:lpstr>
      <vt:lpstr>Influence du pH</vt:lpstr>
      <vt:lpstr>PRECIPITATION SELECTIVE :</vt:lpstr>
      <vt:lpstr>Influence de la température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183</cp:revision>
  <dcterms:created xsi:type="dcterms:W3CDTF">2022-11-01T10:19:16Z</dcterms:created>
  <dcterms:modified xsi:type="dcterms:W3CDTF">2023-03-31T11:30:50Z</dcterms:modified>
</cp:coreProperties>
</file>