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69" r:id="rId4"/>
    <p:sldId id="278" r:id="rId5"/>
    <p:sldId id="276" r:id="rId6"/>
    <p:sldId id="295" r:id="rId7"/>
    <p:sldId id="279" r:id="rId8"/>
    <p:sldId id="285" r:id="rId9"/>
    <p:sldId id="258" r:id="rId10"/>
    <p:sldId id="262" r:id="rId11"/>
    <p:sldId id="259" r:id="rId12"/>
    <p:sldId id="294" r:id="rId13"/>
    <p:sldId id="263" r:id="rId14"/>
    <p:sldId id="265" r:id="rId15"/>
    <p:sldId id="260" r:id="rId16"/>
    <p:sldId id="261" r:id="rId17"/>
    <p:sldId id="266" r:id="rId18"/>
    <p:sldId id="267" r:id="rId19"/>
    <p:sldId id="270" r:id="rId20"/>
    <p:sldId id="290" r:id="rId21"/>
    <p:sldId id="272" r:id="rId22"/>
    <p:sldId id="286" r:id="rId23"/>
    <p:sldId id="273" r:id="rId24"/>
    <p:sldId id="274" r:id="rId25"/>
    <p:sldId id="282" r:id="rId26"/>
    <p:sldId id="293" r:id="rId27"/>
    <p:sldId id="281" r:id="rId28"/>
    <p:sldId id="284" r:id="rId29"/>
    <p:sldId id="287" r:id="rId30"/>
    <p:sldId id="289" r:id="rId31"/>
    <p:sldId id="291" r:id="rId32"/>
    <p:sldId id="29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F8E"/>
    <a:srgbClr val="E8E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5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3E1BC-49FB-43F3-9E72-5CFA8BB78396}" type="datetimeFigureOut">
              <a:rPr lang="fr-FR" smtClean="0"/>
              <a:pPr/>
              <a:t>16/11/2022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DED3B-ABEB-444E-866D-7B3D9D893F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DED3B-ABEB-444E-866D-7B3D9D893FB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16/11/2022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prints-science.co.uk/index.php?type=Distill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raffinage+du+p%C3%A9trole&amp;oq=raffi&amp;aqs=chrome.0.69i59j0i433i512j69i57j0i131i433i512j0i433i512j69i60l3.1044j1j4&amp;sourceid=chrome&amp;ie=UTF-8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ogramme_TleSTL_SPCL.pd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11 : Distillation et diagramme binaire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dirty="0" smtClean="0"/>
              <a:t>Lydia Chabane</a:t>
            </a:r>
          </a:p>
          <a:p>
            <a:pPr algn="r"/>
            <a:r>
              <a:rPr lang="fr-FR" dirty="0" smtClean="0"/>
              <a:t>17/11/2022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Construction d’un digramme binaire liquide-vapeur </a:t>
            </a:r>
            <a:r>
              <a:rPr lang="fr-FR" dirty="0" smtClean="0"/>
              <a:t>isobare</a:t>
            </a:r>
            <a:endParaRPr lang="fr-FR" dirty="0"/>
          </a:p>
        </p:txBody>
      </p:sp>
      <p:grpSp>
        <p:nvGrpSpPr>
          <p:cNvPr id="3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95536" y="22048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9" name="Losange 118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06400" y="37522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43392" y="35201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L+V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306240" y="2946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95536" y="20905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51520" y="18703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716016" y="18703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259631" y="1915190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1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139952" y="45091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43" name="ZoneTexte 42"/>
          <p:cNvSpPr txBox="1"/>
          <p:nvPr/>
        </p:nvSpPr>
        <p:spPr>
          <a:xfrm>
            <a:off x="8244408" y="450912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44" name="Rectangle 43"/>
          <p:cNvSpPr/>
          <p:nvPr/>
        </p:nvSpPr>
        <p:spPr>
          <a:xfrm>
            <a:off x="4139952" y="3497232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65 °C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3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20936" y="210326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76920" y="195924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139952" y="45091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244408" y="450912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259631" y="1953290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1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e 35"/>
          <p:cNvGrpSpPr/>
          <p:nvPr/>
        </p:nvGrpSpPr>
        <p:grpSpPr>
          <a:xfrm>
            <a:off x="1403648" y="2358172"/>
            <a:ext cx="1160138" cy="2150948"/>
            <a:chOff x="611560" y="2214156"/>
            <a:chExt cx="1160138" cy="2150948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611560" y="3465004"/>
              <a:ext cx="282277" cy="900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93838" y="3208784"/>
              <a:ext cx="437802" cy="2562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331640" y="2214156"/>
              <a:ext cx="440058" cy="9988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ZoneTexte 49"/>
          <p:cNvSpPr txBox="1"/>
          <p:nvPr/>
        </p:nvSpPr>
        <p:spPr>
          <a:xfrm>
            <a:off x="5436096" y="4581128"/>
            <a:ext cx="514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0.4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06400" y="3777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717992" y="35201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L+V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1280840" y="2946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549842" y="2430180"/>
            <a:ext cx="2374958" cy="14558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716016" y="198464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195736" y="1963440"/>
            <a:ext cx="9012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00B050"/>
                </a:solidFill>
              </a:rPr>
              <a:t>x</a:t>
            </a:r>
            <a:r>
              <a:rPr lang="fr-FR" sz="1100" b="1" dirty="0" err="1" smtClean="0">
                <a:solidFill>
                  <a:srgbClr val="00B050"/>
                </a:solidFill>
              </a:rPr>
              <a:t>B</a:t>
            </a:r>
            <a:r>
              <a:rPr lang="fr-FR" sz="1600" b="1" dirty="0" smtClean="0">
                <a:solidFill>
                  <a:srgbClr val="00B050"/>
                </a:solidFill>
              </a:rPr>
              <a:t>=0.4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71" name="Losange 70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569010" y="40050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</a:t>
            </a:r>
            <a:endParaRPr lang="fr-FR" sz="1600" dirty="0"/>
          </a:p>
        </p:txBody>
      </p:sp>
      <p:sp>
        <p:nvSpPr>
          <p:cNvPr id="77" name="ZoneTexte 76"/>
          <p:cNvSpPr txBox="1"/>
          <p:nvPr/>
        </p:nvSpPr>
        <p:spPr>
          <a:xfrm>
            <a:off x="1864284" y="34844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355124" y="289710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</a:t>
            </a:r>
            <a:endParaRPr lang="fr-FR" sz="1600" dirty="0"/>
          </a:p>
        </p:txBody>
      </p:sp>
      <p:sp>
        <p:nvSpPr>
          <p:cNvPr id="40" name="Rectangle 39"/>
          <p:cNvSpPr/>
          <p:nvPr/>
        </p:nvSpPr>
        <p:spPr>
          <a:xfrm>
            <a:off x="4139952" y="3497232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65 °C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3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20936" y="210326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76920" y="195924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139952" y="45091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244408" y="450912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259631" y="1953290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1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e 35"/>
          <p:cNvGrpSpPr/>
          <p:nvPr/>
        </p:nvGrpSpPr>
        <p:grpSpPr>
          <a:xfrm>
            <a:off x="1403648" y="2358172"/>
            <a:ext cx="1160138" cy="2150948"/>
            <a:chOff x="611560" y="2214156"/>
            <a:chExt cx="1160138" cy="2150948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611560" y="3465004"/>
              <a:ext cx="282277" cy="900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93838" y="3208784"/>
              <a:ext cx="437802" cy="2562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331640" y="2214156"/>
              <a:ext cx="440058" cy="9988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ZoneTexte 49"/>
          <p:cNvSpPr txBox="1"/>
          <p:nvPr/>
        </p:nvSpPr>
        <p:spPr>
          <a:xfrm>
            <a:off x="5436096" y="4581128"/>
            <a:ext cx="514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0.4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06400" y="3777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717992" y="35201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L+V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549842" y="2430180"/>
            <a:ext cx="2374958" cy="14558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716016" y="198464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195736" y="1963440"/>
            <a:ext cx="9012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00B050"/>
                </a:solidFill>
              </a:rPr>
              <a:t>x</a:t>
            </a:r>
            <a:r>
              <a:rPr lang="fr-FR" sz="1100" b="1" dirty="0" err="1" smtClean="0">
                <a:solidFill>
                  <a:srgbClr val="00B050"/>
                </a:solidFill>
              </a:rPr>
              <a:t>B</a:t>
            </a:r>
            <a:r>
              <a:rPr lang="fr-FR" sz="1600" b="1" dirty="0" smtClean="0">
                <a:solidFill>
                  <a:srgbClr val="00B050"/>
                </a:solidFill>
              </a:rPr>
              <a:t>=0.4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71" name="Losange 70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569010" y="40050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</a:t>
            </a:r>
            <a:endParaRPr lang="fr-FR" sz="1600" dirty="0"/>
          </a:p>
        </p:txBody>
      </p:sp>
      <p:sp>
        <p:nvSpPr>
          <p:cNvPr id="40" name="Rectangle 39"/>
          <p:cNvSpPr/>
          <p:nvPr/>
        </p:nvSpPr>
        <p:spPr>
          <a:xfrm>
            <a:off x="4202847" y="357092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65 °C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1685925" y="3609020"/>
            <a:ext cx="3863917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2123728" y="3348608"/>
            <a:ext cx="3393628" cy="8384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osange 42"/>
          <p:cNvSpPr/>
          <p:nvPr/>
        </p:nvSpPr>
        <p:spPr>
          <a:xfrm>
            <a:off x="5477842" y="3573016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osange 43"/>
          <p:cNvSpPr/>
          <p:nvPr/>
        </p:nvSpPr>
        <p:spPr>
          <a:xfrm>
            <a:off x="5477842" y="3312604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812492" y="345244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355124" y="289710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</a:t>
            </a:r>
            <a:endParaRPr lang="fr-FR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280840" y="2946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5517356" y="3348608"/>
            <a:ext cx="0" cy="124928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3" name="Groupe 65"/>
          <p:cNvGrpSpPr/>
          <p:nvPr/>
        </p:nvGrpSpPr>
        <p:grpSpPr>
          <a:xfrm>
            <a:off x="251520" y="2029490"/>
            <a:ext cx="8393960" cy="2848962"/>
            <a:chOff x="251520" y="2029490"/>
            <a:chExt cx="8393960" cy="2848962"/>
          </a:xfrm>
        </p:grpSpPr>
        <p:grpSp>
          <p:nvGrpSpPr>
            <p:cNvPr id="4" name="Groupe 8"/>
            <p:cNvGrpSpPr/>
            <p:nvPr/>
          </p:nvGrpSpPr>
          <p:grpSpPr>
            <a:xfrm>
              <a:off x="467544" y="2348880"/>
              <a:ext cx="3744416" cy="2232248"/>
              <a:chOff x="467544" y="2348880"/>
              <a:chExt cx="3024336" cy="223224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12"/>
            <p:cNvGrpSpPr/>
            <p:nvPr/>
          </p:nvGrpSpPr>
          <p:grpSpPr>
            <a:xfrm>
              <a:off x="4932040" y="2348880"/>
              <a:ext cx="3456384" cy="2232248"/>
              <a:chOff x="467544" y="2348880"/>
              <a:chExt cx="3024336" cy="2232248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25"/>
            <p:cNvGrpSpPr/>
            <p:nvPr/>
          </p:nvGrpSpPr>
          <p:grpSpPr>
            <a:xfrm>
              <a:off x="539552" y="2142148"/>
              <a:ext cx="1584176" cy="2294964"/>
              <a:chOff x="539552" y="1651040"/>
              <a:chExt cx="1584176" cy="229496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539552" y="3356992"/>
                <a:ext cx="216024" cy="58901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H="1">
                <a:off x="755576" y="3356992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1259632" y="1651040"/>
                <a:ext cx="864096" cy="170595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eur droit 27"/>
            <p:cNvCxnSpPr/>
            <p:nvPr/>
          </p:nvCxnSpPr>
          <p:spPr>
            <a:xfrm>
              <a:off x="755576" y="3861048"/>
              <a:ext cx="417646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395536" y="220486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152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139952" y="450912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244408" y="45091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</a:t>
              </a:r>
              <a:r>
                <a:rPr lang="fr-FR" sz="1000" dirty="0" err="1" smtClean="0"/>
                <a:t>B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59631" y="2029490"/>
              <a:ext cx="606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r>
                <a:rPr lang="fr-FR" sz="10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fr-FR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=0</a:t>
              </a:r>
              <a:endParaRPr lang="fr-FR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e 35"/>
            <p:cNvGrpSpPr/>
            <p:nvPr/>
          </p:nvGrpSpPr>
          <p:grpSpPr>
            <a:xfrm>
              <a:off x="1403648" y="2358172"/>
              <a:ext cx="1160138" cy="2150948"/>
              <a:chOff x="611560" y="2214156"/>
              <a:chExt cx="1160138" cy="2150948"/>
            </a:xfrm>
          </p:grpSpPr>
          <p:cxnSp>
            <p:nvCxnSpPr>
              <p:cNvPr id="37" name="Connecteur droit 36"/>
              <p:cNvCxnSpPr/>
              <p:nvPr/>
            </p:nvCxnSpPr>
            <p:spPr>
              <a:xfrm flipV="1">
                <a:off x="611560" y="3465004"/>
                <a:ext cx="282277" cy="9001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893838" y="3208784"/>
                <a:ext cx="437802" cy="2562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1331640" y="2214156"/>
                <a:ext cx="440058" cy="9988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1685925" y="3609020"/>
              <a:ext cx="3863917" cy="0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123728" y="3348608"/>
              <a:ext cx="3393628" cy="8384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5517356" y="3348608"/>
              <a:ext cx="0" cy="1249288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36096" y="4581128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0.4</a:t>
              </a:r>
              <a:endParaRPr lang="fr-FR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57200" y="38665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</a:t>
              </a:r>
              <a:endParaRPr lang="fr-FR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768792" y="360902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L+V</a:t>
              </a:r>
              <a:endParaRPr lang="fr-FR" sz="12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331640" y="30356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V</a:t>
              </a:r>
              <a:endParaRPr lang="fr-FR" sz="1200" dirty="0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4914900" y="2720340"/>
              <a:ext cx="2819400" cy="1143000"/>
            </a:xfrm>
            <a:custGeom>
              <a:avLst/>
              <a:gdLst>
                <a:gd name="connsiteX0" fmla="*/ 2819400 w 2819400"/>
                <a:gd name="connsiteY0" fmla="*/ 0 h 1143000"/>
                <a:gd name="connsiteX1" fmla="*/ 1752600 w 2819400"/>
                <a:gd name="connsiteY1" fmla="*/ 114300 h 1143000"/>
                <a:gd name="connsiteX2" fmla="*/ 716280 w 2819400"/>
                <a:gd name="connsiteY2" fmla="*/ 556260 h 1143000"/>
                <a:gd name="connsiteX3" fmla="*/ 0 w 2819400"/>
                <a:gd name="connsiteY3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43000">
                  <a:moveTo>
                    <a:pt x="2819400" y="0"/>
                  </a:moveTo>
                  <a:cubicBezTo>
                    <a:pt x="2461260" y="10795"/>
                    <a:pt x="2103120" y="21590"/>
                    <a:pt x="1752600" y="114300"/>
                  </a:cubicBezTo>
                  <a:cubicBezTo>
                    <a:pt x="1402080" y="207010"/>
                    <a:pt x="1008380" y="384810"/>
                    <a:pt x="716280" y="556260"/>
                  </a:cubicBezTo>
                  <a:cubicBezTo>
                    <a:pt x="424180" y="727710"/>
                    <a:pt x="212090" y="935355"/>
                    <a:pt x="0" y="1143000"/>
                  </a:cubicBezTo>
                </a:path>
              </a:pathLst>
            </a:custGeom>
            <a:ln w="19050">
              <a:solidFill>
                <a:srgbClr val="C10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Losange 106"/>
            <p:cNvSpPr/>
            <p:nvPr/>
          </p:nvSpPr>
          <p:spPr>
            <a:xfrm>
              <a:off x="5477842" y="3573016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Losange 107"/>
            <p:cNvSpPr/>
            <p:nvPr/>
          </p:nvSpPr>
          <p:spPr>
            <a:xfrm>
              <a:off x="5477842" y="3312604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49842" y="2430180"/>
              <a:ext cx="2374958" cy="1455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716016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965948" y="297210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V</a:t>
              </a:r>
              <a:endParaRPr lang="fr-FR" sz="2000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1569010" y="400506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864284" y="348442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L+V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355124" y="28971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2195736" y="198884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x</a:t>
            </a:r>
            <a:r>
              <a:rPr lang="fr-FR" sz="1000" b="1" dirty="0" err="1" smtClean="0">
                <a:solidFill>
                  <a:srgbClr val="00B050"/>
                </a:solidFill>
              </a:rPr>
              <a:t>B</a:t>
            </a:r>
            <a:r>
              <a:rPr lang="fr-FR" sz="1200" b="1" dirty="0" smtClean="0">
                <a:solidFill>
                  <a:srgbClr val="00B050"/>
                </a:solidFill>
              </a:rPr>
              <a:t>=0.4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46" name="Losange 45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3" name="Groupe 65"/>
          <p:cNvGrpSpPr/>
          <p:nvPr/>
        </p:nvGrpSpPr>
        <p:grpSpPr>
          <a:xfrm>
            <a:off x="251520" y="2029490"/>
            <a:ext cx="8393960" cy="2848962"/>
            <a:chOff x="251520" y="2029490"/>
            <a:chExt cx="8393960" cy="2848962"/>
          </a:xfrm>
        </p:grpSpPr>
        <p:grpSp>
          <p:nvGrpSpPr>
            <p:cNvPr id="4" name="Groupe 8"/>
            <p:cNvGrpSpPr/>
            <p:nvPr/>
          </p:nvGrpSpPr>
          <p:grpSpPr>
            <a:xfrm>
              <a:off x="467544" y="2348880"/>
              <a:ext cx="3744416" cy="2232248"/>
              <a:chOff x="467544" y="2348880"/>
              <a:chExt cx="3024336" cy="223224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12"/>
            <p:cNvGrpSpPr/>
            <p:nvPr/>
          </p:nvGrpSpPr>
          <p:grpSpPr>
            <a:xfrm>
              <a:off x="4932040" y="2348880"/>
              <a:ext cx="3456384" cy="2232248"/>
              <a:chOff x="467544" y="2348880"/>
              <a:chExt cx="3024336" cy="2232248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25"/>
            <p:cNvGrpSpPr/>
            <p:nvPr/>
          </p:nvGrpSpPr>
          <p:grpSpPr>
            <a:xfrm>
              <a:off x="539552" y="2142148"/>
              <a:ext cx="1584176" cy="2294964"/>
              <a:chOff x="539552" y="1651040"/>
              <a:chExt cx="1584176" cy="229496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539552" y="3356992"/>
                <a:ext cx="216024" cy="58901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H="1">
                <a:off x="755576" y="3356992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1259632" y="1651040"/>
                <a:ext cx="864096" cy="170595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eur droit 27"/>
            <p:cNvCxnSpPr/>
            <p:nvPr/>
          </p:nvCxnSpPr>
          <p:spPr>
            <a:xfrm>
              <a:off x="755576" y="3861048"/>
              <a:ext cx="417646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395536" y="220486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152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139952" y="450912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244408" y="45091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</a:t>
              </a:r>
              <a:r>
                <a:rPr lang="fr-FR" sz="1000" dirty="0" err="1" smtClean="0"/>
                <a:t>B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59631" y="2029490"/>
              <a:ext cx="606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r>
                <a:rPr lang="fr-FR" sz="10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fr-FR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=0</a:t>
              </a:r>
              <a:endParaRPr lang="fr-FR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e 35"/>
            <p:cNvGrpSpPr/>
            <p:nvPr/>
          </p:nvGrpSpPr>
          <p:grpSpPr>
            <a:xfrm>
              <a:off x="1403648" y="2358172"/>
              <a:ext cx="1160138" cy="2150948"/>
              <a:chOff x="611560" y="2214156"/>
              <a:chExt cx="1160138" cy="2150948"/>
            </a:xfrm>
          </p:grpSpPr>
          <p:cxnSp>
            <p:nvCxnSpPr>
              <p:cNvPr id="37" name="Connecteur droit 36"/>
              <p:cNvCxnSpPr/>
              <p:nvPr/>
            </p:nvCxnSpPr>
            <p:spPr>
              <a:xfrm flipV="1">
                <a:off x="611560" y="3465004"/>
                <a:ext cx="282277" cy="9001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893838" y="3208784"/>
                <a:ext cx="437802" cy="2562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1331640" y="2214156"/>
                <a:ext cx="440058" cy="9988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1685925" y="3609020"/>
              <a:ext cx="3863917" cy="0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123728" y="3348608"/>
              <a:ext cx="3393628" cy="8384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5517356" y="3348608"/>
              <a:ext cx="0" cy="1249288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36096" y="4581128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0.4</a:t>
              </a:r>
              <a:endParaRPr lang="fr-FR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57200" y="38665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</a:t>
              </a:r>
              <a:endParaRPr lang="fr-FR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768792" y="360902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L+V</a:t>
              </a:r>
              <a:endParaRPr lang="fr-FR" sz="12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331640" y="30356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V</a:t>
              </a:r>
              <a:endParaRPr lang="fr-FR" sz="1200" dirty="0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4914900" y="2720340"/>
              <a:ext cx="2819400" cy="1143000"/>
            </a:xfrm>
            <a:custGeom>
              <a:avLst/>
              <a:gdLst>
                <a:gd name="connsiteX0" fmla="*/ 2819400 w 2819400"/>
                <a:gd name="connsiteY0" fmla="*/ 0 h 1143000"/>
                <a:gd name="connsiteX1" fmla="*/ 1752600 w 2819400"/>
                <a:gd name="connsiteY1" fmla="*/ 114300 h 1143000"/>
                <a:gd name="connsiteX2" fmla="*/ 716280 w 2819400"/>
                <a:gd name="connsiteY2" fmla="*/ 556260 h 1143000"/>
                <a:gd name="connsiteX3" fmla="*/ 0 w 2819400"/>
                <a:gd name="connsiteY3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43000">
                  <a:moveTo>
                    <a:pt x="2819400" y="0"/>
                  </a:moveTo>
                  <a:cubicBezTo>
                    <a:pt x="2461260" y="10795"/>
                    <a:pt x="2103120" y="21590"/>
                    <a:pt x="1752600" y="114300"/>
                  </a:cubicBezTo>
                  <a:cubicBezTo>
                    <a:pt x="1402080" y="207010"/>
                    <a:pt x="1008380" y="384810"/>
                    <a:pt x="716280" y="556260"/>
                  </a:cubicBezTo>
                  <a:cubicBezTo>
                    <a:pt x="424180" y="727710"/>
                    <a:pt x="212090" y="935355"/>
                    <a:pt x="0" y="1143000"/>
                  </a:cubicBezTo>
                </a:path>
              </a:pathLst>
            </a:custGeom>
            <a:ln w="19050">
              <a:solidFill>
                <a:srgbClr val="C10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Forme libre 94"/>
            <p:cNvSpPr/>
            <p:nvPr/>
          </p:nvSpPr>
          <p:spPr>
            <a:xfrm>
              <a:off x="4921250" y="2730500"/>
              <a:ext cx="2819400" cy="1117600"/>
            </a:xfrm>
            <a:custGeom>
              <a:avLst/>
              <a:gdLst>
                <a:gd name="connsiteX0" fmla="*/ 0 w 2819400"/>
                <a:gd name="connsiteY0" fmla="*/ 1117600 h 1117600"/>
                <a:gd name="connsiteX1" fmla="*/ 736600 w 2819400"/>
                <a:gd name="connsiteY1" fmla="*/ 831850 h 1117600"/>
                <a:gd name="connsiteX2" fmla="*/ 1689100 w 2819400"/>
                <a:gd name="connsiteY2" fmla="*/ 476250 h 1117600"/>
                <a:gd name="connsiteX3" fmla="*/ 2819400 w 281940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17600">
                  <a:moveTo>
                    <a:pt x="0" y="1117600"/>
                  </a:moveTo>
                  <a:lnTo>
                    <a:pt x="736600" y="831850"/>
                  </a:lnTo>
                  <a:cubicBezTo>
                    <a:pt x="1018117" y="724958"/>
                    <a:pt x="1341967" y="614892"/>
                    <a:pt x="1689100" y="476250"/>
                  </a:cubicBezTo>
                  <a:cubicBezTo>
                    <a:pt x="2036233" y="337608"/>
                    <a:pt x="2427816" y="168804"/>
                    <a:pt x="2819400" y="0"/>
                  </a:cubicBez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Losange 106"/>
            <p:cNvSpPr/>
            <p:nvPr/>
          </p:nvSpPr>
          <p:spPr>
            <a:xfrm>
              <a:off x="5477842" y="3573016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Losange 107"/>
            <p:cNvSpPr/>
            <p:nvPr/>
          </p:nvSpPr>
          <p:spPr>
            <a:xfrm>
              <a:off x="5477842" y="3312604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49842" y="2430180"/>
              <a:ext cx="2374958" cy="1455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716016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140822" y="38481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</a:t>
              </a:r>
              <a:endParaRPr lang="fr-FR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04048" y="295940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</a:t>
              </a:r>
              <a:endParaRPr lang="fr-FR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225342" y="339424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L+V</a:t>
              </a:r>
              <a:endParaRPr lang="fr-FR" sz="1000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1569010" y="400506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864284" y="348442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L+V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355124" y="28971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2195736" y="198884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x</a:t>
            </a:r>
            <a:r>
              <a:rPr lang="fr-FR" sz="1000" b="1" dirty="0" err="1" smtClean="0">
                <a:solidFill>
                  <a:srgbClr val="00B050"/>
                </a:solidFill>
              </a:rPr>
              <a:t>B</a:t>
            </a:r>
            <a:r>
              <a:rPr lang="fr-FR" sz="1200" b="1" dirty="0" smtClean="0">
                <a:solidFill>
                  <a:srgbClr val="00B050"/>
                </a:solidFill>
              </a:rPr>
              <a:t>=0.4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64" name="Groupe 63"/>
          <p:cNvGrpSpPr/>
          <p:nvPr/>
        </p:nvGrpSpPr>
        <p:grpSpPr>
          <a:xfrm>
            <a:off x="251520" y="2060848"/>
            <a:ext cx="8393960" cy="2817604"/>
            <a:chOff x="251520" y="2060848"/>
            <a:chExt cx="8393960" cy="2817604"/>
          </a:xfrm>
        </p:grpSpPr>
        <p:grpSp>
          <p:nvGrpSpPr>
            <p:cNvPr id="3" name="Groupe 8"/>
            <p:cNvGrpSpPr/>
            <p:nvPr/>
          </p:nvGrpSpPr>
          <p:grpSpPr>
            <a:xfrm>
              <a:off x="467544" y="2348880"/>
              <a:ext cx="3744416" cy="2232248"/>
              <a:chOff x="467544" y="2348880"/>
              <a:chExt cx="3024336" cy="223224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2"/>
            <p:cNvGrpSpPr/>
            <p:nvPr/>
          </p:nvGrpSpPr>
          <p:grpSpPr>
            <a:xfrm>
              <a:off x="4932040" y="2348880"/>
              <a:ext cx="3456384" cy="2232248"/>
              <a:chOff x="467544" y="2348880"/>
              <a:chExt cx="3024336" cy="2232248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467544" y="2348880"/>
                <a:ext cx="0" cy="223224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>
                <a:off x="467544" y="4581128"/>
                <a:ext cx="3024336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25"/>
            <p:cNvGrpSpPr/>
            <p:nvPr/>
          </p:nvGrpSpPr>
          <p:grpSpPr>
            <a:xfrm>
              <a:off x="539552" y="2142148"/>
              <a:ext cx="1584176" cy="2294964"/>
              <a:chOff x="539552" y="1651040"/>
              <a:chExt cx="1584176" cy="229496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539552" y="3356992"/>
                <a:ext cx="216024" cy="58901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H="1">
                <a:off x="755576" y="3356992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1259632" y="1651040"/>
                <a:ext cx="864096" cy="1705952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eur droit 27"/>
            <p:cNvCxnSpPr/>
            <p:nvPr/>
          </p:nvCxnSpPr>
          <p:spPr>
            <a:xfrm>
              <a:off x="755576" y="3861048"/>
              <a:ext cx="417646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395536" y="220486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152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16016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244408" y="45091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</a:t>
              </a:r>
              <a:r>
                <a:rPr lang="fr-FR" sz="1000" dirty="0" err="1" smtClean="0"/>
                <a:t>B</a:t>
              </a:r>
              <a:endParaRPr lang="fr-FR" dirty="0"/>
            </a:p>
          </p:txBody>
        </p:sp>
        <p:grpSp>
          <p:nvGrpSpPr>
            <p:cNvPr id="8" name="Groupe 35"/>
            <p:cNvGrpSpPr/>
            <p:nvPr/>
          </p:nvGrpSpPr>
          <p:grpSpPr>
            <a:xfrm>
              <a:off x="1403648" y="2358172"/>
              <a:ext cx="1160138" cy="2150948"/>
              <a:chOff x="611560" y="2214156"/>
              <a:chExt cx="1160138" cy="2150948"/>
            </a:xfrm>
          </p:grpSpPr>
          <p:cxnSp>
            <p:nvCxnSpPr>
              <p:cNvPr id="37" name="Connecteur droit 36"/>
              <p:cNvCxnSpPr/>
              <p:nvPr/>
            </p:nvCxnSpPr>
            <p:spPr>
              <a:xfrm flipV="1">
                <a:off x="611560" y="3465004"/>
                <a:ext cx="282277" cy="9001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893838" y="3208784"/>
                <a:ext cx="437802" cy="2562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1331640" y="2214156"/>
                <a:ext cx="440058" cy="9988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1685925" y="3609020"/>
              <a:ext cx="3863917" cy="0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123728" y="3348608"/>
              <a:ext cx="3393628" cy="8384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5517356" y="3348608"/>
              <a:ext cx="0" cy="1249288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36096" y="4581128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0.4</a:t>
              </a:r>
              <a:endParaRPr lang="fr-FR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9" name="Groupe 50"/>
            <p:cNvGrpSpPr/>
            <p:nvPr/>
          </p:nvGrpSpPr>
          <p:grpSpPr>
            <a:xfrm>
              <a:off x="2123728" y="2276872"/>
              <a:ext cx="1080120" cy="2160240"/>
              <a:chOff x="395536" y="2348880"/>
              <a:chExt cx="1080120" cy="2160240"/>
            </a:xfrm>
          </p:grpSpPr>
          <p:cxnSp>
            <p:nvCxnSpPr>
              <p:cNvPr id="52" name="Connecteur droit 51"/>
              <p:cNvCxnSpPr/>
              <p:nvPr/>
            </p:nvCxnSpPr>
            <p:spPr>
              <a:xfrm flipV="1">
                <a:off x="395536" y="3284984"/>
                <a:ext cx="504056" cy="1224136"/>
              </a:xfrm>
              <a:prstGeom prst="line">
                <a:avLst/>
              </a:prstGeom>
              <a:ln>
                <a:solidFill>
                  <a:srgbClr val="E8ED0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 flipH="1">
                <a:off x="899592" y="2924944"/>
                <a:ext cx="288032" cy="360040"/>
              </a:xfrm>
              <a:prstGeom prst="line">
                <a:avLst/>
              </a:prstGeom>
              <a:ln>
                <a:solidFill>
                  <a:srgbClr val="E8ED0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flipV="1">
                <a:off x="1187624" y="2348880"/>
                <a:ext cx="288032" cy="576064"/>
              </a:xfrm>
              <a:prstGeom prst="line">
                <a:avLst/>
              </a:prstGeom>
              <a:ln>
                <a:solidFill>
                  <a:srgbClr val="E8ED0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Connecteur droit 66"/>
            <p:cNvCxnSpPr>
              <a:endCxn id="95" idx="2"/>
            </p:cNvCxnSpPr>
            <p:nvPr/>
          </p:nvCxnSpPr>
          <p:spPr>
            <a:xfrm flipV="1">
              <a:off x="2627784" y="3206750"/>
              <a:ext cx="3982566" cy="6226"/>
            </a:xfrm>
            <a:prstGeom prst="line">
              <a:avLst/>
            </a:prstGeom>
            <a:ln>
              <a:solidFill>
                <a:srgbClr val="E8ED0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2915816" y="2852936"/>
              <a:ext cx="3672408" cy="0"/>
            </a:xfrm>
            <a:prstGeom prst="line">
              <a:avLst/>
            </a:prstGeom>
            <a:ln>
              <a:solidFill>
                <a:srgbClr val="E8ED0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6588224" y="2852936"/>
              <a:ext cx="0" cy="1728192"/>
            </a:xfrm>
            <a:prstGeom prst="line">
              <a:avLst/>
            </a:prstGeom>
            <a:ln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6399970" y="4592161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FFC000"/>
                  </a:solidFill>
                </a:rPr>
                <a:t>0.6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57200" y="38665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</a:t>
              </a:r>
              <a:endParaRPr lang="fr-FR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768792" y="360902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L+V</a:t>
              </a:r>
              <a:endParaRPr lang="fr-FR" sz="12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331640" y="30356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V</a:t>
              </a:r>
              <a:endParaRPr lang="fr-FR" sz="1200" dirty="0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4914900" y="2720340"/>
              <a:ext cx="2819400" cy="1143000"/>
            </a:xfrm>
            <a:custGeom>
              <a:avLst/>
              <a:gdLst>
                <a:gd name="connsiteX0" fmla="*/ 2819400 w 2819400"/>
                <a:gd name="connsiteY0" fmla="*/ 0 h 1143000"/>
                <a:gd name="connsiteX1" fmla="*/ 1752600 w 2819400"/>
                <a:gd name="connsiteY1" fmla="*/ 114300 h 1143000"/>
                <a:gd name="connsiteX2" fmla="*/ 716280 w 2819400"/>
                <a:gd name="connsiteY2" fmla="*/ 556260 h 1143000"/>
                <a:gd name="connsiteX3" fmla="*/ 0 w 2819400"/>
                <a:gd name="connsiteY3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43000">
                  <a:moveTo>
                    <a:pt x="2819400" y="0"/>
                  </a:moveTo>
                  <a:cubicBezTo>
                    <a:pt x="2461260" y="10795"/>
                    <a:pt x="2103120" y="21590"/>
                    <a:pt x="1752600" y="114300"/>
                  </a:cubicBezTo>
                  <a:cubicBezTo>
                    <a:pt x="1402080" y="207010"/>
                    <a:pt x="1008380" y="384810"/>
                    <a:pt x="716280" y="556260"/>
                  </a:cubicBezTo>
                  <a:cubicBezTo>
                    <a:pt x="424180" y="727710"/>
                    <a:pt x="212090" y="935355"/>
                    <a:pt x="0" y="1143000"/>
                  </a:cubicBezTo>
                </a:path>
              </a:pathLst>
            </a:custGeom>
            <a:ln w="19050">
              <a:solidFill>
                <a:srgbClr val="C10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Forme libre 94"/>
            <p:cNvSpPr/>
            <p:nvPr/>
          </p:nvSpPr>
          <p:spPr>
            <a:xfrm>
              <a:off x="4921250" y="2730500"/>
              <a:ext cx="2819400" cy="1117600"/>
            </a:xfrm>
            <a:custGeom>
              <a:avLst/>
              <a:gdLst>
                <a:gd name="connsiteX0" fmla="*/ 0 w 2819400"/>
                <a:gd name="connsiteY0" fmla="*/ 1117600 h 1117600"/>
                <a:gd name="connsiteX1" fmla="*/ 736600 w 2819400"/>
                <a:gd name="connsiteY1" fmla="*/ 831850 h 1117600"/>
                <a:gd name="connsiteX2" fmla="*/ 1689100 w 2819400"/>
                <a:gd name="connsiteY2" fmla="*/ 476250 h 1117600"/>
                <a:gd name="connsiteX3" fmla="*/ 2819400 w 281940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17600">
                  <a:moveTo>
                    <a:pt x="0" y="1117600"/>
                  </a:moveTo>
                  <a:lnTo>
                    <a:pt x="736600" y="831850"/>
                  </a:lnTo>
                  <a:cubicBezTo>
                    <a:pt x="1018117" y="724958"/>
                    <a:pt x="1341967" y="614892"/>
                    <a:pt x="1689100" y="476250"/>
                  </a:cubicBezTo>
                  <a:cubicBezTo>
                    <a:pt x="2036233" y="337608"/>
                    <a:pt x="2427816" y="168804"/>
                    <a:pt x="2819400" y="0"/>
                  </a:cubicBez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Losange 104"/>
            <p:cNvSpPr/>
            <p:nvPr/>
          </p:nvSpPr>
          <p:spPr>
            <a:xfrm>
              <a:off x="6552224" y="2816932"/>
              <a:ext cx="72000" cy="72008"/>
            </a:xfrm>
            <a:prstGeom prst="diamond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Losange 105"/>
            <p:cNvSpPr/>
            <p:nvPr/>
          </p:nvSpPr>
          <p:spPr>
            <a:xfrm>
              <a:off x="6552224" y="3170746"/>
              <a:ext cx="72000" cy="72008"/>
            </a:xfrm>
            <a:prstGeom prst="diamond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Losange 106"/>
            <p:cNvSpPr/>
            <p:nvPr/>
          </p:nvSpPr>
          <p:spPr>
            <a:xfrm>
              <a:off x="5477842" y="3573016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Losange 107"/>
            <p:cNvSpPr/>
            <p:nvPr/>
          </p:nvSpPr>
          <p:spPr>
            <a:xfrm>
              <a:off x="5477842" y="3312604"/>
              <a:ext cx="72000" cy="72008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4224" y="2430180"/>
              <a:ext cx="1300576" cy="1455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26400" y="37475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L</a:t>
              </a:r>
              <a:endParaRPr lang="fr-FR" sz="24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477842" y="2622103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V</a:t>
              </a:r>
              <a:endParaRPr lang="fr-FR" sz="2400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645077" y="313728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L+V</a:t>
              </a:r>
              <a:endParaRPr lang="fr-FR" sz="1400" dirty="0"/>
            </a:p>
          </p:txBody>
        </p:sp>
      </p:grpSp>
      <p:sp>
        <p:nvSpPr>
          <p:cNvPr id="51" name="ZoneTexte 50"/>
          <p:cNvSpPr txBox="1"/>
          <p:nvPr/>
        </p:nvSpPr>
        <p:spPr>
          <a:xfrm>
            <a:off x="1259631" y="2029490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0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195736" y="198884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x</a:t>
            </a:r>
            <a:r>
              <a:rPr lang="fr-FR" sz="1000" b="1" dirty="0" err="1" smtClean="0">
                <a:solidFill>
                  <a:srgbClr val="00B050"/>
                </a:solidFill>
              </a:rPr>
              <a:t>B</a:t>
            </a:r>
            <a:r>
              <a:rPr lang="fr-FR" sz="1200" b="1" dirty="0" smtClean="0">
                <a:solidFill>
                  <a:srgbClr val="00B050"/>
                </a:solidFill>
              </a:rPr>
              <a:t>=0.4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059832" y="184482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C000"/>
                </a:solidFill>
              </a:rPr>
              <a:t>x</a:t>
            </a:r>
            <a:r>
              <a:rPr lang="fr-FR" sz="1000" b="1" dirty="0" err="1" smtClean="0">
                <a:solidFill>
                  <a:srgbClr val="FFC000"/>
                </a:solidFill>
              </a:rPr>
              <a:t>B</a:t>
            </a:r>
            <a:r>
              <a:rPr lang="fr-FR" sz="1200" b="1" dirty="0" smtClean="0">
                <a:solidFill>
                  <a:srgbClr val="FFC000"/>
                </a:solidFill>
              </a:rPr>
              <a:t>=0.6</a:t>
            </a:r>
            <a:endParaRPr lang="fr-FR" sz="1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3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139952" y="45091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244408" y="4407520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grpSp>
        <p:nvGrpSpPr>
          <p:cNvPr id="8" name="Groupe 35"/>
          <p:cNvGrpSpPr/>
          <p:nvPr/>
        </p:nvGrpSpPr>
        <p:grpSpPr>
          <a:xfrm>
            <a:off x="1403648" y="2358172"/>
            <a:ext cx="1160138" cy="2150948"/>
            <a:chOff x="611560" y="2214156"/>
            <a:chExt cx="1160138" cy="2150948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611560" y="3465004"/>
              <a:ext cx="282277" cy="900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93838" y="3208784"/>
              <a:ext cx="437802" cy="2562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331640" y="2214156"/>
              <a:ext cx="440058" cy="9988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41"/>
          <p:cNvCxnSpPr/>
          <p:nvPr/>
        </p:nvCxnSpPr>
        <p:spPr>
          <a:xfrm>
            <a:off x="1685925" y="3609020"/>
            <a:ext cx="3863917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23728" y="3348608"/>
            <a:ext cx="3393628" cy="8384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517356" y="3348608"/>
            <a:ext cx="0" cy="124928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410696" y="4581128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0.4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e 50"/>
          <p:cNvGrpSpPr/>
          <p:nvPr/>
        </p:nvGrpSpPr>
        <p:grpSpPr>
          <a:xfrm>
            <a:off x="2123728" y="2276872"/>
            <a:ext cx="1080120" cy="2160240"/>
            <a:chOff x="395536" y="2348880"/>
            <a:chExt cx="1080120" cy="2160240"/>
          </a:xfrm>
        </p:grpSpPr>
        <p:cxnSp>
          <p:nvCxnSpPr>
            <p:cNvPr id="52" name="Connecteur droit 51"/>
            <p:cNvCxnSpPr/>
            <p:nvPr/>
          </p:nvCxnSpPr>
          <p:spPr>
            <a:xfrm flipV="1">
              <a:off x="395536" y="3284984"/>
              <a:ext cx="504056" cy="1224136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899592" y="2924944"/>
              <a:ext cx="288032" cy="360040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187624" y="2348880"/>
              <a:ext cx="288032" cy="576064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56"/>
          <p:cNvGrpSpPr/>
          <p:nvPr/>
        </p:nvGrpSpPr>
        <p:grpSpPr>
          <a:xfrm>
            <a:off x="3203848" y="2132856"/>
            <a:ext cx="1368152" cy="2304256"/>
            <a:chOff x="683568" y="2348880"/>
            <a:chExt cx="1368152" cy="2304256"/>
          </a:xfrm>
        </p:grpSpPr>
        <p:cxnSp>
          <p:nvCxnSpPr>
            <p:cNvPr id="58" name="Connecteur droit 57"/>
            <p:cNvCxnSpPr/>
            <p:nvPr/>
          </p:nvCxnSpPr>
          <p:spPr>
            <a:xfrm flipV="1">
              <a:off x="683568" y="2924944"/>
              <a:ext cx="504056" cy="17281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187624" y="2924944"/>
              <a:ext cx="504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691680" y="2348880"/>
              <a:ext cx="360040" cy="57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cteur droit 66"/>
          <p:cNvCxnSpPr>
            <a:endCxn id="95" idx="2"/>
          </p:cNvCxnSpPr>
          <p:nvPr/>
        </p:nvCxnSpPr>
        <p:spPr>
          <a:xfrm flipV="1">
            <a:off x="2627784" y="3206750"/>
            <a:ext cx="3982566" cy="6226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2915816" y="2852936"/>
            <a:ext cx="3672408" cy="0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6588224" y="2852936"/>
            <a:ext cx="0" cy="1728192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374570" y="4592161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C000"/>
                </a:solidFill>
              </a:rPr>
              <a:t>0.6</a:t>
            </a:r>
            <a:endParaRPr lang="fr-FR" sz="1600" b="1" dirty="0">
              <a:solidFill>
                <a:srgbClr val="FFC00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7740352" y="2348880"/>
            <a:ext cx="0" cy="2232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067944" y="2708920"/>
            <a:ext cx="367240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7586136" y="459216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1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31800" y="37776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</a:t>
            </a:r>
            <a:endParaRPr lang="fr-FR" sz="1600" dirty="0"/>
          </a:p>
        </p:txBody>
      </p:sp>
      <p:sp>
        <p:nvSpPr>
          <p:cNvPr id="83" name="ZoneTexte 82"/>
          <p:cNvSpPr txBox="1"/>
          <p:nvPr/>
        </p:nvSpPr>
        <p:spPr>
          <a:xfrm>
            <a:off x="743392" y="352012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84" name="ZoneTexte 83"/>
          <p:cNvSpPr txBox="1"/>
          <p:nvPr/>
        </p:nvSpPr>
        <p:spPr>
          <a:xfrm>
            <a:off x="1306240" y="294670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</a:t>
            </a:r>
            <a:endParaRPr lang="fr-FR" sz="1600" dirty="0"/>
          </a:p>
        </p:txBody>
      </p:sp>
      <p:sp>
        <p:nvSpPr>
          <p:cNvPr id="88" name="Forme libre 87"/>
          <p:cNvSpPr/>
          <p:nvPr/>
        </p:nvSpPr>
        <p:spPr>
          <a:xfrm>
            <a:off x="4914900" y="2720340"/>
            <a:ext cx="2819400" cy="1143000"/>
          </a:xfrm>
          <a:custGeom>
            <a:avLst/>
            <a:gdLst>
              <a:gd name="connsiteX0" fmla="*/ 2819400 w 2819400"/>
              <a:gd name="connsiteY0" fmla="*/ 0 h 1143000"/>
              <a:gd name="connsiteX1" fmla="*/ 1752600 w 2819400"/>
              <a:gd name="connsiteY1" fmla="*/ 114300 h 1143000"/>
              <a:gd name="connsiteX2" fmla="*/ 716280 w 2819400"/>
              <a:gd name="connsiteY2" fmla="*/ 556260 h 1143000"/>
              <a:gd name="connsiteX3" fmla="*/ 0 w 2819400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43000">
                <a:moveTo>
                  <a:pt x="2819400" y="0"/>
                </a:moveTo>
                <a:cubicBezTo>
                  <a:pt x="2461260" y="10795"/>
                  <a:pt x="2103120" y="21590"/>
                  <a:pt x="1752600" y="114300"/>
                </a:cubicBezTo>
                <a:cubicBezTo>
                  <a:pt x="1402080" y="207010"/>
                  <a:pt x="1008380" y="384810"/>
                  <a:pt x="716280" y="556260"/>
                </a:cubicBezTo>
                <a:cubicBezTo>
                  <a:pt x="424180" y="727710"/>
                  <a:pt x="212090" y="935355"/>
                  <a:pt x="0" y="1143000"/>
                </a:cubicBezTo>
              </a:path>
            </a:pathLst>
          </a:custGeom>
          <a:ln w="19050">
            <a:solidFill>
              <a:srgbClr val="C10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>
            <a:off x="4921250" y="2730500"/>
            <a:ext cx="2819400" cy="1117600"/>
          </a:xfrm>
          <a:custGeom>
            <a:avLst/>
            <a:gdLst>
              <a:gd name="connsiteX0" fmla="*/ 0 w 2819400"/>
              <a:gd name="connsiteY0" fmla="*/ 1117600 h 1117600"/>
              <a:gd name="connsiteX1" fmla="*/ 736600 w 2819400"/>
              <a:gd name="connsiteY1" fmla="*/ 831850 h 1117600"/>
              <a:gd name="connsiteX2" fmla="*/ 1689100 w 2819400"/>
              <a:gd name="connsiteY2" fmla="*/ 476250 h 1117600"/>
              <a:gd name="connsiteX3" fmla="*/ 2819400 w 2819400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17600">
                <a:moveTo>
                  <a:pt x="0" y="1117600"/>
                </a:moveTo>
                <a:lnTo>
                  <a:pt x="736600" y="831850"/>
                </a:lnTo>
                <a:cubicBezTo>
                  <a:pt x="1018117" y="724958"/>
                  <a:pt x="1341967" y="614892"/>
                  <a:pt x="1689100" y="476250"/>
                </a:cubicBezTo>
                <a:cubicBezTo>
                  <a:pt x="2036233" y="337608"/>
                  <a:pt x="2427816" y="168804"/>
                  <a:pt x="28194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osange 104"/>
          <p:cNvSpPr/>
          <p:nvPr/>
        </p:nvSpPr>
        <p:spPr>
          <a:xfrm>
            <a:off x="6552224" y="2816932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osange 105"/>
          <p:cNvSpPr/>
          <p:nvPr/>
        </p:nvSpPr>
        <p:spPr>
          <a:xfrm>
            <a:off x="6552224" y="3170746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Losange 106"/>
          <p:cNvSpPr/>
          <p:nvPr/>
        </p:nvSpPr>
        <p:spPr>
          <a:xfrm>
            <a:off x="5477842" y="3573016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osange 107"/>
          <p:cNvSpPr/>
          <p:nvPr/>
        </p:nvSpPr>
        <p:spPr>
          <a:xfrm>
            <a:off x="5477842" y="3312604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Losange 118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Losange 119"/>
          <p:cNvSpPr/>
          <p:nvPr/>
        </p:nvSpPr>
        <p:spPr>
          <a:xfrm>
            <a:off x="7698300" y="2684336"/>
            <a:ext cx="72000" cy="72008"/>
          </a:xfrm>
          <a:prstGeom prst="diamon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085436" y="38120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</a:t>
            </a:r>
            <a:endParaRPr lang="fr-FR" sz="1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5902570" y="304494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5790162" y="237406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V</a:t>
            </a:r>
            <a:endParaRPr lang="fr-FR" sz="2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4716016" y="18830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170731" y="1978690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1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06836" y="1938040"/>
            <a:ext cx="9012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00B050"/>
                </a:solidFill>
              </a:rPr>
              <a:t>x</a:t>
            </a:r>
            <a:r>
              <a:rPr lang="fr-FR" sz="1100" b="1" dirty="0" err="1" smtClean="0">
                <a:solidFill>
                  <a:srgbClr val="00B050"/>
                </a:solidFill>
              </a:rPr>
              <a:t>B</a:t>
            </a:r>
            <a:r>
              <a:rPr lang="fr-FR" sz="1600" b="1" dirty="0" smtClean="0">
                <a:solidFill>
                  <a:srgbClr val="00B050"/>
                </a:solidFill>
              </a:rPr>
              <a:t>=0.4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970932" y="1794024"/>
            <a:ext cx="9012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FFC000"/>
                </a:solidFill>
              </a:rPr>
              <a:t>x</a:t>
            </a:r>
            <a:r>
              <a:rPr lang="fr-FR" sz="1100" b="1" dirty="0" err="1" smtClean="0">
                <a:solidFill>
                  <a:srgbClr val="FFC000"/>
                </a:solidFill>
              </a:rPr>
              <a:t>B</a:t>
            </a:r>
            <a:r>
              <a:rPr lang="fr-FR" sz="1600" b="1" dirty="0" smtClean="0">
                <a:solidFill>
                  <a:srgbClr val="FFC000"/>
                </a:solidFill>
              </a:rPr>
              <a:t>=0.6</a:t>
            </a:r>
            <a:endParaRPr lang="fr-FR" sz="1600" b="1" dirty="0">
              <a:solidFill>
                <a:srgbClr val="FFC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051052" y="1722016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x</a:t>
            </a:r>
            <a:r>
              <a:rPr lang="fr-FR" sz="1100" b="1" dirty="0" err="1" smtClean="0">
                <a:solidFill>
                  <a:srgbClr val="FF0000"/>
                </a:solidFill>
              </a:rPr>
              <a:t>B</a:t>
            </a:r>
            <a:r>
              <a:rPr lang="fr-FR" sz="1600" b="1" dirty="0" smtClean="0">
                <a:solidFill>
                  <a:srgbClr val="FF0000"/>
                </a:solidFill>
              </a:rPr>
              <a:t>=1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78900" y="238698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100°C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169168" y="187560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76" name="Rectangle 75"/>
          <p:cNvSpPr/>
          <p:nvPr/>
        </p:nvSpPr>
        <p:spPr>
          <a:xfrm>
            <a:off x="4202847" y="357092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65 °C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6624224" y="2398822"/>
            <a:ext cx="180024" cy="357522"/>
          </a:xfrm>
          <a:prstGeom prst="straightConnector1">
            <a:avLst/>
          </a:prstGeom>
          <a:ln w="19050">
            <a:solidFill>
              <a:srgbClr val="C10F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644696" y="20294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10F8E"/>
                </a:solidFill>
              </a:rPr>
              <a:t>Courbe de rosée</a:t>
            </a:r>
            <a:endParaRPr lang="fr-FR" dirty="0">
              <a:solidFill>
                <a:srgbClr val="C10F8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6" name="Connecteur droit 15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139952" y="45091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grpSp>
        <p:nvGrpSpPr>
          <p:cNvPr id="26" name="Groupe 35"/>
          <p:cNvGrpSpPr/>
          <p:nvPr/>
        </p:nvGrpSpPr>
        <p:grpSpPr>
          <a:xfrm>
            <a:off x="1403648" y="2358172"/>
            <a:ext cx="1160138" cy="2150948"/>
            <a:chOff x="611560" y="2214156"/>
            <a:chExt cx="1160138" cy="2150948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611560" y="3465004"/>
              <a:ext cx="282277" cy="900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893838" y="3208784"/>
              <a:ext cx="437802" cy="2562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1331640" y="2214156"/>
              <a:ext cx="440058" cy="9988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necteur droit 30"/>
          <p:cNvCxnSpPr/>
          <p:nvPr/>
        </p:nvCxnSpPr>
        <p:spPr>
          <a:xfrm>
            <a:off x="1685925" y="3609020"/>
            <a:ext cx="3863917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123728" y="3348608"/>
            <a:ext cx="3393628" cy="8384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517356" y="3348608"/>
            <a:ext cx="0" cy="124928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50"/>
          <p:cNvGrpSpPr/>
          <p:nvPr/>
        </p:nvGrpSpPr>
        <p:grpSpPr>
          <a:xfrm>
            <a:off x="2123728" y="2276872"/>
            <a:ext cx="1080120" cy="2160240"/>
            <a:chOff x="395536" y="2348880"/>
            <a:chExt cx="1080120" cy="2160240"/>
          </a:xfrm>
        </p:grpSpPr>
        <p:cxnSp>
          <p:nvCxnSpPr>
            <p:cNvPr id="36" name="Connecteur droit 35"/>
            <p:cNvCxnSpPr/>
            <p:nvPr/>
          </p:nvCxnSpPr>
          <p:spPr>
            <a:xfrm flipV="1">
              <a:off x="395536" y="3284984"/>
              <a:ext cx="504056" cy="1224136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899592" y="2924944"/>
              <a:ext cx="288032" cy="360040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1187624" y="2348880"/>
              <a:ext cx="288032" cy="576064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56"/>
          <p:cNvGrpSpPr/>
          <p:nvPr/>
        </p:nvGrpSpPr>
        <p:grpSpPr>
          <a:xfrm>
            <a:off x="3203848" y="2132856"/>
            <a:ext cx="1368152" cy="2304256"/>
            <a:chOff x="683568" y="2348880"/>
            <a:chExt cx="1368152" cy="2304256"/>
          </a:xfrm>
        </p:grpSpPr>
        <p:cxnSp>
          <p:nvCxnSpPr>
            <p:cNvPr id="40" name="Connecteur droit 39"/>
            <p:cNvCxnSpPr/>
            <p:nvPr/>
          </p:nvCxnSpPr>
          <p:spPr>
            <a:xfrm flipV="1">
              <a:off x="683568" y="2924944"/>
              <a:ext cx="504056" cy="17281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187624" y="2924944"/>
              <a:ext cx="504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1691680" y="2348880"/>
              <a:ext cx="360040" cy="57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>
            <a:endCxn id="56" idx="2"/>
          </p:cNvCxnSpPr>
          <p:nvPr/>
        </p:nvCxnSpPr>
        <p:spPr>
          <a:xfrm flipV="1">
            <a:off x="2627784" y="3206750"/>
            <a:ext cx="3982566" cy="6226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15816" y="2852936"/>
            <a:ext cx="3672408" cy="0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588224" y="2852936"/>
            <a:ext cx="0" cy="1728192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740352" y="2348880"/>
            <a:ext cx="0" cy="2232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067944" y="2708920"/>
            <a:ext cx="367240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57200" y="386656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768792" y="360902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L+V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331640" y="30356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endParaRPr lang="fr-FR" sz="1200" dirty="0"/>
          </a:p>
        </p:txBody>
      </p:sp>
      <p:sp>
        <p:nvSpPr>
          <p:cNvPr id="55" name="Forme libre 54"/>
          <p:cNvSpPr/>
          <p:nvPr/>
        </p:nvSpPr>
        <p:spPr>
          <a:xfrm>
            <a:off x="4914900" y="2720340"/>
            <a:ext cx="2819400" cy="1143000"/>
          </a:xfrm>
          <a:custGeom>
            <a:avLst/>
            <a:gdLst>
              <a:gd name="connsiteX0" fmla="*/ 2819400 w 2819400"/>
              <a:gd name="connsiteY0" fmla="*/ 0 h 1143000"/>
              <a:gd name="connsiteX1" fmla="*/ 1752600 w 2819400"/>
              <a:gd name="connsiteY1" fmla="*/ 114300 h 1143000"/>
              <a:gd name="connsiteX2" fmla="*/ 716280 w 2819400"/>
              <a:gd name="connsiteY2" fmla="*/ 556260 h 1143000"/>
              <a:gd name="connsiteX3" fmla="*/ 0 w 2819400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43000">
                <a:moveTo>
                  <a:pt x="2819400" y="0"/>
                </a:moveTo>
                <a:cubicBezTo>
                  <a:pt x="2461260" y="10795"/>
                  <a:pt x="2103120" y="21590"/>
                  <a:pt x="1752600" y="114300"/>
                </a:cubicBezTo>
                <a:cubicBezTo>
                  <a:pt x="1402080" y="207010"/>
                  <a:pt x="1008380" y="384810"/>
                  <a:pt x="716280" y="556260"/>
                </a:cubicBezTo>
                <a:cubicBezTo>
                  <a:pt x="424180" y="727710"/>
                  <a:pt x="212090" y="935355"/>
                  <a:pt x="0" y="1143000"/>
                </a:cubicBezTo>
              </a:path>
            </a:pathLst>
          </a:custGeom>
          <a:ln w="19050">
            <a:solidFill>
              <a:srgbClr val="C10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>
            <a:off x="4921250" y="2730500"/>
            <a:ext cx="2819400" cy="1117600"/>
          </a:xfrm>
          <a:custGeom>
            <a:avLst/>
            <a:gdLst>
              <a:gd name="connsiteX0" fmla="*/ 0 w 2819400"/>
              <a:gd name="connsiteY0" fmla="*/ 1117600 h 1117600"/>
              <a:gd name="connsiteX1" fmla="*/ 736600 w 2819400"/>
              <a:gd name="connsiteY1" fmla="*/ 831850 h 1117600"/>
              <a:gd name="connsiteX2" fmla="*/ 1689100 w 2819400"/>
              <a:gd name="connsiteY2" fmla="*/ 476250 h 1117600"/>
              <a:gd name="connsiteX3" fmla="*/ 2819400 w 2819400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17600">
                <a:moveTo>
                  <a:pt x="0" y="1117600"/>
                </a:moveTo>
                <a:lnTo>
                  <a:pt x="736600" y="831850"/>
                </a:lnTo>
                <a:cubicBezTo>
                  <a:pt x="1018117" y="724958"/>
                  <a:pt x="1341967" y="614892"/>
                  <a:pt x="1689100" y="476250"/>
                </a:cubicBezTo>
                <a:cubicBezTo>
                  <a:pt x="2036233" y="337608"/>
                  <a:pt x="2427816" y="168804"/>
                  <a:pt x="28194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osange 56"/>
          <p:cNvSpPr/>
          <p:nvPr/>
        </p:nvSpPr>
        <p:spPr>
          <a:xfrm>
            <a:off x="6552224" y="2816932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osange 57"/>
          <p:cNvSpPr/>
          <p:nvPr/>
        </p:nvSpPr>
        <p:spPr>
          <a:xfrm>
            <a:off x="6552224" y="3170746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osange 58"/>
          <p:cNvSpPr/>
          <p:nvPr/>
        </p:nvSpPr>
        <p:spPr>
          <a:xfrm>
            <a:off x="5477842" y="3573016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osange 59"/>
          <p:cNvSpPr/>
          <p:nvPr/>
        </p:nvSpPr>
        <p:spPr>
          <a:xfrm>
            <a:off x="5477842" y="3312604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osange 60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Losange 61"/>
          <p:cNvSpPr/>
          <p:nvPr/>
        </p:nvSpPr>
        <p:spPr>
          <a:xfrm>
            <a:off x="7698300" y="2684336"/>
            <a:ext cx="72000" cy="72008"/>
          </a:xfrm>
          <a:prstGeom prst="diamon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25152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259631" y="2029490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0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95736" y="198884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x</a:t>
            </a:r>
            <a:r>
              <a:rPr lang="fr-FR" sz="1000" b="1" dirty="0" err="1" smtClean="0">
                <a:solidFill>
                  <a:srgbClr val="00B050"/>
                </a:solidFill>
              </a:rPr>
              <a:t>B</a:t>
            </a:r>
            <a:r>
              <a:rPr lang="fr-FR" sz="1200" b="1" dirty="0" smtClean="0">
                <a:solidFill>
                  <a:srgbClr val="00B050"/>
                </a:solidFill>
              </a:rPr>
              <a:t>=0.4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59832" y="184482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E8ED0D"/>
                </a:solidFill>
              </a:rPr>
              <a:t>x</a:t>
            </a:r>
            <a:r>
              <a:rPr lang="fr-FR" sz="1000" b="1" dirty="0" err="1" smtClean="0">
                <a:solidFill>
                  <a:srgbClr val="E8ED0D"/>
                </a:solidFill>
              </a:rPr>
              <a:t>B</a:t>
            </a:r>
            <a:r>
              <a:rPr lang="fr-FR" sz="1200" b="1" dirty="0" smtClean="0">
                <a:solidFill>
                  <a:srgbClr val="E8ED0D"/>
                </a:solidFill>
              </a:rPr>
              <a:t>=0.6</a:t>
            </a:r>
            <a:endParaRPr lang="fr-FR" sz="1200" b="1" dirty="0">
              <a:solidFill>
                <a:srgbClr val="E8ED0D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139952" y="1772816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x</a:t>
            </a:r>
            <a:r>
              <a:rPr lang="fr-FR" sz="1000" b="1" dirty="0" err="1" smtClean="0">
                <a:solidFill>
                  <a:srgbClr val="FF0000"/>
                </a:solidFill>
              </a:rPr>
              <a:t>B</a:t>
            </a:r>
            <a:r>
              <a:rPr lang="fr-FR" sz="1200" b="1" dirty="0" smtClean="0">
                <a:solidFill>
                  <a:srgbClr val="FF0000"/>
                </a:solidFill>
              </a:rPr>
              <a:t>=1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8244408" y="4407520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5410696" y="4581128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0.4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374570" y="4592161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C000"/>
                </a:solidFill>
              </a:rPr>
              <a:t>0.6</a:t>
            </a:r>
            <a:endParaRPr lang="fr-FR" sz="1600" b="1" dirty="0">
              <a:solidFill>
                <a:srgbClr val="FFC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586136" y="459216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1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716016" y="18830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77" name="ZoneTexte 76"/>
          <p:cNvSpPr txBox="1"/>
          <p:nvPr/>
        </p:nvSpPr>
        <p:spPr>
          <a:xfrm>
            <a:off x="6085436" y="38120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5902570" y="301954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790162" y="25010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6624224" y="2398822"/>
            <a:ext cx="180024" cy="357522"/>
          </a:xfrm>
          <a:prstGeom prst="straightConnector1">
            <a:avLst/>
          </a:prstGeom>
          <a:ln w="19050">
            <a:solidFill>
              <a:srgbClr val="C10F8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644696" y="20294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10F8E"/>
                </a:solidFill>
              </a:rPr>
              <a:t>Courbe de rosée</a:t>
            </a:r>
            <a:endParaRPr lang="fr-FR" dirty="0">
              <a:solidFill>
                <a:srgbClr val="C10F8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grpSp>
        <p:nvGrpSpPr>
          <p:cNvPr id="2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6" name="Connecteur droit 15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/>
          <p:nvPr/>
        </p:nvCxnSpPr>
        <p:spPr>
          <a:xfrm>
            <a:off x="755576" y="3861048"/>
            <a:ext cx="417646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5536" y="22048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5152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139952" y="45091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259631" y="2029490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0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e 35"/>
          <p:cNvGrpSpPr/>
          <p:nvPr/>
        </p:nvGrpSpPr>
        <p:grpSpPr>
          <a:xfrm>
            <a:off x="1403648" y="2358172"/>
            <a:ext cx="1160138" cy="2150948"/>
            <a:chOff x="611560" y="2214156"/>
            <a:chExt cx="1160138" cy="2150948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611560" y="3465004"/>
              <a:ext cx="282277" cy="900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893838" y="3208784"/>
              <a:ext cx="437802" cy="2562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endCxn id="30" idx="2"/>
            </p:cNvCxnSpPr>
            <p:nvPr/>
          </p:nvCxnSpPr>
          <p:spPr>
            <a:xfrm flipV="1">
              <a:off x="1331640" y="2214156"/>
              <a:ext cx="440058" cy="9988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2195736" y="198884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B050"/>
                </a:solidFill>
              </a:rPr>
              <a:t>x</a:t>
            </a:r>
            <a:r>
              <a:rPr lang="fr-FR" sz="1000" b="1" dirty="0" err="1" smtClean="0">
                <a:solidFill>
                  <a:srgbClr val="00B050"/>
                </a:solidFill>
              </a:rPr>
              <a:t>B</a:t>
            </a:r>
            <a:r>
              <a:rPr lang="fr-FR" sz="1200" b="1" dirty="0" smtClean="0">
                <a:solidFill>
                  <a:srgbClr val="00B050"/>
                </a:solidFill>
              </a:rPr>
              <a:t>=0.4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85925" y="3609020"/>
            <a:ext cx="3863917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123728" y="3348608"/>
            <a:ext cx="3393628" cy="8384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517356" y="3348608"/>
            <a:ext cx="0" cy="124928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50"/>
          <p:cNvGrpSpPr/>
          <p:nvPr/>
        </p:nvGrpSpPr>
        <p:grpSpPr>
          <a:xfrm>
            <a:off x="2123728" y="2276872"/>
            <a:ext cx="1080120" cy="2160240"/>
            <a:chOff x="395536" y="2348880"/>
            <a:chExt cx="1080120" cy="2160240"/>
          </a:xfrm>
        </p:grpSpPr>
        <p:cxnSp>
          <p:nvCxnSpPr>
            <p:cNvPr id="36" name="Connecteur droit 35"/>
            <p:cNvCxnSpPr/>
            <p:nvPr/>
          </p:nvCxnSpPr>
          <p:spPr>
            <a:xfrm flipV="1">
              <a:off x="395536" y="3284984"/>
              <a:ext cx="504056" cy="1224136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899592" y="2924944"/>
              <a:ext cx="288032" cy="360040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1187624" y="2348880"/>
              <a:ext cx="288032" cy="576064"/>
            </a:xfrm>
            <a:prstGeom prst="line">
              <a:avLst/>
            </a:prstGeom>
            <a:ln>
              <a:solidFill>
                <a:srgbClr val="E8E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56"/>
          <p:cNvGrpSpPr/>
          <p:nvPr/>
        </p:nvGrpSpPr>
        <p:grpSpPr>
          <a:xfrm>
            <a:off x="3203848" y="2132856"/>
            <a:ext cx="1368152" cy="2304256"/>
            <a:chOff x="683568" y="2348880"/>
            <a:chExt cx="1368152" cy="2304256"/>
          </a:xfrm>
        </p:grpSpPr>
        <p:cxnSp>
          <p:nvCxnSpPr>
            <p:cNvPr id="40" name="Connecteur droit 39"/>
            <p:cNvCxnSpPr/>
            <p:nvPr/>
          </p:nvCxnSpPr>
          <p:spPr>
            <a:xfrm flipV="1">
              <a:off x="683568" y="2924944"/>
              <a:ext cx="504056" cy="17281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187624" y="2924944"/>
              <a:ext cx="504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1691680" y="2348880"/>
              <a:ext cx="360040" cy="57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>
            <a:endCxn id="56" idx="2"/>
          </p:cNvCxnSpPr>
          <p:nvPr/>
        </p:nvCxnSpPr>
        <p:spPr>
          <a:xfrm flipV="1">
            <a:off x="2627784" y="3206750"/>
            <a:ext cx="3982566" cy="6226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15816" y="2852936"/>
            <a:ext cx="3672408" cy="0"/>
          </a:xfrm>
          <a:prstGeom prst="line">
            <a:avLst/>
          </a:prstGeom>
          <a:ln>
            <a:solidFill>
              <a:srgbClr val="E8ED0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588224" y="2852936"/>
            <a:ext cx="0" cy="1728192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059832" y="184482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E8ED0D"/>
                </a:solidFill>
              </a:rPr>
              <a:t>x</a:t>
            </a:r>
            <a:r>
              <a:rPr lang="fr-FR" sz="1000" b="1" dirty="0" err="1" smtClean="0">
                <a:solidFill>
                  <a:srgbClr val="E8ED0D"/>
                </a:solidFill>
              </a:rPr>
              <a:t>B</a:t>
            </a:r>
            <a:r>
              <a:rPr lang="fr-FR" sz="1200" b="1" dirty="0" smtClean="0">
                <a:solidFill>
                  <a:srgbClr val="E8ED0D"/>
                </a:solidFill>
              </a:rPr>
              <a:t>=0.6</a:t>
            </a:r>
            <a:endParaRPr lang="fr-FR" sz="1200" b="1" dirty="0">
              <a:solidFill>
                <a:srgbClr val="E8ED0D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139952" y="1772816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x</a:t>
            </a:r>
            <a:r>
              <a:rPr lang="fr-FR" sz="1000" b="1" dirty="0" err="1" smtClean="0">
                <a:solidFill>
                  <a:srgbClr val="FF0000"/>
                </a:solidFill>
              </a:rPr>
              <a:t>B</a:t>
            </a:r>
            <a:r>
              <a:rPr lang="fr-FR" sz="1200" b="1" dirty="0" smtClean="0">
                <a:solidFill>
                  <a:srgbClr val="FF0000"/>
                </a:solidFill>
              </a:rPr>
              <a:t>=1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740352" y="2348880"/>
            <a:ext cx="0" cy="2232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067944" y="2708920"/>
            <a:ext cx="367240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57200" y="386656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768792" y="360902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L+V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331640" y="30356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endParaRPr lang="fr-FR" sz="1200" dirty="0"/>
          </a:p>
        </p:txBody>
      </p:sp>
      <p:sp>
        <p:nvSpPr>
          <p:cNvPr id="55" name="Forme libre 54"/>
          <p:cNvSpPr/>
          <p:nvPr/>
        </p:nvSpPr>
        <p:spPr>
          <a:xfrm>
            <a:off x="4914900" y="2720340"/>
            <a:ext cx="2819400" cy="1143000"/>
          </a:xfrm>
          <a:custGeom>
            <a:avLst/>
            <a:gdLst>
              <a:gd name="connsiteX0" fmla="*/ 2819400 w 2819400"/>
              <a:gd name="connsiteY0" fmla="*/ 0 h 1143000"/>
              <a:gd name="connsiteX1" fmla="*/ 1752600 w 2819400"/>
              <a:gd name="connsiteY1" fmla="*/ 114300 h 1143000"/>
              <a:gd name="connsiteX2" fmla="*/ 716280 w 2819400"/>
              <a:gd name="connsiteY2" fmla="*/ 556260 h 1143000"/>
              <a:gd name="connsiteX3" fmla="*/ 0 w 2819400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43000">
                <a:moveTo>
                  <a:pt x="2819400" y="0"/>
                </a:moveTo>
                <a:cubicBezTo>
                  <a:pt x="2461260" y="10795"/>
                  <a:pt x="2103120" y="21590"/>
                  <a:pt x="1752600" y="114300"/>
                </a:cubicBezTo>
                <a:cubicBezTo>
                  <a:pt x="1402080" y="207010"/>
                  <a:pt x="1008380" y="384810"/>
                  <a:pt x="716280" y="556260"/>
                </a:cubicBezTo>
                <a:cubicBezTo>
                  <a:pt x="424180" y="727710"/>
                  <a:pt x="212090" y="935355"/>
                  <a:pt x="0" y="1143000"/>
                </a:cubicBezTo>
              </a:path>
            </a:pathLst>
          </a:custGeom>
          <a:ln w="19050">
            <a:solidFill>
              <a:srgbClr val="C10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>
            <a:off x="4921250" y="2730500"/>
            <a:ext cx="2819400" cy="1117600"/>
          </a:xfrm>
          <a:custGeom>
            <a:avLst/>
            <a:gdLst>
              <a:gd name="connsiteX0" fmla="*/ 0 w 2819400"/>
              <a:gd name="connsiteY0" fmla="*/ 1117600 h 1117600"/>
              <a:gd name="connsiteX1" fmla="*/ 736600 w 2819400"/>
              <a:gd name="connsiteY1" fmla="*/ 831850 h 1117600"/>
              <a:gd name="connsiteX2" fmla="*/ 1689100 w 2819400"/>
              <a:gd name="connsiteY2" fmla="*/ 476250 h 1117600"/>
              <a:gd name="connsiteX3" fmla="*/ 2819400 w 2819400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117600">
                <a:moveTo>
                  <a:pt x="0" y="1117600"/>
                </a:moveTo>
                <a:lnTo>
                  <a:pt x="736600" y="831850"/>
                </a:lnTo>
                <a:cubicBezTo>
                  <a:pt x="1018117" y="724958"/>
                  <a:pt x="1341967" y="614892"/>
                  <a:pt x="1689100" y="476250"/>
                </a:cubicBezTo>
                <a:cubicBezTo>
                  <a:pt x="2036233" y="337608"/>
                  <a:pt x="2427816" y="168804"/>
                  <a:pt x="2819400" y="0"/>
                </a:cubicBez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osange 56"/>
          <p:cNvSpPr/>
          <p:nvPr/>
        </p:nvSpPr>
        <p:spPr>
          <a:xfrm>
            <a:off x="6552224" y="2816932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osange 57"/>
          <p:cNvSpPr/>
          <p:nvPr/>
        </p:nvSpPr>
        <p:spPr>
          <a:xfrm>
            <a:off x="6552224" y="3170746"/>
            <a:ext cx="72000" cy="72008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osange 58"/>
          <p:cNvSpPr/>
          <p:nvPr/>
        </p:nvSpPr>
        <p:spPr>
          <a:xfrm>
            <a:off x="5477842" y="3573016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osange 59"/>
          <p:cNvSpPr/>
          <p:nvPr/>
        </p:nvSpPr>
        <p:spPr>
          <a:xfrm>
            <a:off x="5477842" y="3312604"/>
            <a:ext cx="72000" cy="72008"/>
          </a:xfrm>
          <a:prstGeom prst="diamond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osange 60"/>
          <p:cNvSpPr/>
          <p:nvPr/>
        </p:nvSpPr>
        <p:spPr>
          <a:xfrm>
            <a:off x="4878900" y="3812096"/>
            <a:ext cx="72000" cy="72008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Losange 61"/>
          <p:cNvSpPr/>
          <p:nvPr/>
        </p:nvSpPr>
        <p:spPr>
          <a:xfrm>
            <a:off x="7698300" y="2684336"/>
            <a:ext cx="72000" cy="72008"/>
          </a:xfrm>
          <a:prstGeom prst="diamon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085436" y="38120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5902570" y="301954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L+V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5790162" y="25010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6931248" y="3150044"/>
            <a:ext cx="206152" cy="29800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136236" y="343705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Courbe d’ébullition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8244408" y="4407520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410696" y="4581128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0.4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374570" y="4592161"/>
            <a:ext cx="4796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C000"/>
                </a:solidFill>
              </a:rPr>
              <a:t>0.6</a:t>
            </a:r>
            <a:endParaRPr lang="fr-FR" sz="1600" b="1" dirty="0">
              <a:solidFill>
                <a:srgbClr val="FFC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586136" y="459216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1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716016" y="18830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d'un diagramme binaire présentant un azéotrope</a:t>
            </a:r>
            <a:endParaRPr lang="fr-F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33675" t="39062" r="32845" b="20660"/>
          <a:stretch>
            <a:fillRect/>
          </a:stretch>
        </p:blipFill>
        <p:spPr bwMode="auto">
          <a:xfrm>
            <a:off x="457200" y="1493837"/>
            <a:ext cx="7061200" cy="477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4000" y="6436667"/>
            <a:ext cx="6515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http://pcracine.free.fr/IMG/pdf/seq_7_synthese.pdf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Niveau : </a:t>
            </a:r>
            <a:r>
              <a:rPr lang="fr-FR" dirty="0" err="1" smtClean="0"/>
              <a:t>Tle</a:t>
            </a:r>
            <a:r>
              <a:rPr lang="fr-FR" dirty="0" smtClean="0"/>
              <a:t> STL - Spécialité SPCL</a:t>
            </a:r>
          </a:p>
          <a:p>
            <a:endParaRPr lang="fr-FR" dirty="0" smtClean="0"/>
          </a:p>
          <a:p>
            <a:r>
              <a:rPr lang="fr-FR" dirty="0" smtClean="0"/>
              <a:t>Place dans la progression </a:t>
            </a:r>
            <a:r>
              <a:rPr lang="fr-FR" dirty="0" smtClean="0"/>
              <a:t>: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33153" y="3148017"/>
          <a:ext cx="6574972" cy="3114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47553"/>
                <a:gridCol w="462741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nd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Corps purs</a:t>
                      </a:r>
                    </a:p>
                    <a:p>
                      <a:r>
                        <a:rPr lang="fr-FR" dirty="0" smtClean="0"/>
                        <a:t>Mélanges homogènes et hétérogènes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Distillation simple</a:t>
                      </a:r>
                    </a:p>
                    <a:p>
                      <a:r>
                        <a:rPr lang="fr-FR" dirty="0" smtClean="0"/>
                        <a:t>Rendement</a:t>
                      </a:r>
                    </a:p>
                    <a:p>
                      <a:r>
                        <a:rPr lang="fr-FR" dirty="0" smtClean="0"/>
                        <a:t>Température de changement d’état</a:t>
                      </a:r>
                    </a:p>
                    <a:p>
                      <a:r>
                        <a:rPr lang="fr-FR" dirty="0" smtClean="0"/>
                        <a:t>Masse volumique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Tle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Transferts</a:t>
                      </a:r>
                      <a:r>
                        <a:rPr lang="fr-FR" baseline="0" dirty="0" smtClean="0"/>
                        <a:t> thermiques</a:t>
                      </a:r>
                    </a:p>
                    <a:p>
                      <a:r>
                        <a:rPr lang="fr-FR" baseline="0" dirty="0" smtClean="0"/>
                        <a:t>Distillation </a:t>
                      </a:r>
                      <a:r>
                        <a:rPr lang="fr-FR" baseline="0" dirty="0" smtClean="0"/>
                        <a:t>fractionnée (thème « </a:t>
                      </a:r>
                      <a:r>
                        <a:rPr kumimoji="0"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Chimie et développement durable »)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eau/éthanol</a:t>
            </a:r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l="34652" t="21753" r="14480" b="6250"/>
          <a:stretch>
            <a:fillRect/>
          </a:stretch>
        </p:blipFill>
        <p:spPr bwMode="auto">
          <a:xfrm>
            <a:off x="180108" y="1571643"/>
            <a:ext cx="5836722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2808" y="6368643"/>
            <a:ext cx="64186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/>
              <a:t>https://www.chimie.ens.fr/wp-content/uploads/sites/4/2019/12/Agreg-DS-Thermo2011-2012_Sujet.pdf</a:t>
            </a:r>
            <a:endParaRPr lang="fr-FR" sz="1050" dirty="0"/>
          </a:p>
        </p:txBody>
      </p:sp>
      <p:pic>
        <p:nvPicPr>
          <p:cNvPr id="6" name="Picture 4" descr="http://www.uqac.ca/chimie_ens/Chimie_physique/images/Chap7/fig_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620838"/>
            <a:ext cx="2971992" cy="191615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2808" y="6559059"/>
            <a:ext cx="6608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http://www.uqac.ca/chimie_ens/Chimie_physique/cadres/Cadre_chap_7.htm</a:t>
            </a:r>
            <a:endParaRPr lang="fr-FR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 simple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26286" t="25649" r="39670" b="20130"/>
          <a:stretch>
            <a:fillRect/>
          </a:stretch>
        </p:blipFill>
        <p:spPr bwMode="auto">
          <a:xfrm>
            <a:off x="1952531" y="1639640"/>
            <a:ext cx="4880400" cy="437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6572" y="6222317"/>
            <a:ext cx="62523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https://spcl.ac-montpellier.fr/moodle/pluginfile.php/10972/mod_label/intro/seq_7_synthese.pdf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564078" y="1512640"/>
            <a:ext cx="5242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://</a:t>
            </a:r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www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.</a:t>
            </a:r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footprints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-science.</a:t>
            </a:r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co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.</a:t>
            </a:r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uk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/index.</a:t>
            </a:r>
            <a:r>
              <a:rPr lang="fr-FR" sz="1200" u="sng" dirty="0" smtClean="0">
                <a:solidFill>
                  <a:srgbClr val="0070C0"/>
                </a:solidFill>
                <a:hlinkClick r:id="rId3"/>
              </a:rPr>
              <a:t>php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?type=Distillation</a:t>
            </a:r>
            <a:endParaRPr lang="fr-FR" sz="1200" dirty="0" smtClean="0">
              <a:solidFill>
                <a:srgbClr val="0070C0"/>
              </a:solidFill>
            </a:endParaRPr>
          </a:p>
          <a:p>
            <a:endParaRPr lang="fr-FR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eau/éthanol</a:t>
            </a:r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l="30667" t="21753" r="14480" b="6250"/>
          <a:stretch>
            <a:fillRect/>
          </a:stretch>
        </p:blipFill>
        <p:spPr bwMode="auto">
          <a:xfrm>
            <a:off x="997526" y="1442871"/>
            <a:ext cx="6533573" cy="4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0108" y="6520959"/>
            <a:ext cx="64186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/>
              <a:t>https://www.chimie.ens.fr/wp-content/uploads/sites/4/2019/12/Agreg-DS-Thermo2011-2012_Sujet.pdf</a:t>
            </a:r>
            <a:endParaRPr lang="fr-FR" sz="10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 fractionnée</a:t>
            </a:r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28476" t="25162" r="40400" b="13799"/>
          <a:stretch>
            <a:fillRect/>
          </a:stretch>
        </p:blipFill>
        <p:spPr bwMode="auto">
          <a:xfrm>
            <a:off x="2287814" y="1531916"/>
            <a:ext cx="4227616" cy="466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6572" y="6222317"/>
            <a:ext cx="62523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https://spcl.ac-montpellier.fr/moodle/pluginfile.php/10972/mod_label/intro/seq_7_synthese.pdf</a:t>
            </a:r>
            <a:endParaRPr lang="fr-FR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eau/éthanol</a:t>
            </a:r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l="30667" t="21753" r="14480" b="6250"/>
          <a:stretch>
            <a:fillRect/>
          </a:stretch>
        </p:blipFill>
        <p:spPr bwMode="auto">
          <a:xfrm>
            <a:off x="997527" y="1619718"/>
            <a:ext cx="6293922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0108" y="6520959"/>
            <a:ext cx="64186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/>
              <a:t>https://www.chimie.ens.fr/wp-content/uploads/sites/4/2019/12/Agreg-DS-Thermo2011-2012_Sujet.pdf</a:t>
            </a:r>
            <a:endParaRPr lang="fr-FR" sz="10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7306"/>
            <a:ext cx="7467600" cy="808985"/>
          </a:xfrm>
        </p:spPr>
        <p:txBody>
          <a:bodyPr/>
          <a:lstStyle/>
          <a:p>
            <a:r>
              <a:rPr lang="fr-FR" dirty="0" smtClean="0"/>
              <a:t>Masse volumique vs Degré d'alcool</a:t>
            </a:r>
            <a:endParaRPr lang="fr-FR" dirty="0"/>
          </a:p>
        </p:txBody>
      </p:sp>
      <p:pic>
        <p:nvPicPr>
          <p:cNvPr id="1026" name="Picture 2" descr="Représentation graphique des données des tables alcoométriques internationa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752" y="1793176"/>
            <a:ext cx="5197714" cy="427512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2192" y="6436073"/>
            <a:ext cx="7752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Par </a:t>
            </a:r>
            <a:r>
              <a:rPr lang="fr-FR" sz="1100" dirty="0" err="1" smtClean="0"/>
              <a:t>Benjaminabel</a:t>
            </a:r>
            <a:r>
              <a:rPr lang="fr-FR" sz="1100" dirty="0" smtClean="0"/>
              <a:t> — Travail personnel, CC BY-SA 3.0, https://commons.wikimedia.org/w/index.php?curid=23147707</a:t>
            </a:r>
            <a:endParaRPr lang="fr-FR"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 à pression réduite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600" y="1359452"/>
            <a:ext cx="3683000" cy="518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de </a:t>
            </a:r>
            <a:r>
              <a:rPr lang="fr-FR" smtClean="0"/>
              <a:t>la distillation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42365" y="1756350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Raffinage du pétrole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https://www.energiafed.be/sites/default/files/styles/header_image/public/media/images/2019-05/bpf_11_raffinaderij.jpg?itok=r7XoKNQ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365" y="2382991"/>
            <a:ext cx="3274579" cy="342246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92100" y="6115613"/>
            <a:ext cx="81037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hlinkClick r:id="rId3"/>
              </a:rPr>
              <a:t>Par Image </a:t>
            </a:r>
            <a:r>
              <a:rPr lang="fr-FR" sz="1050" dirty="0" err="1" smtClean="0">
                <a:hlinkClick r:id="rId3"/>
              </a:rPr>
              <a:t>originale:Psarianos</a:t>
            </a:r>
            <a:r>
              <a:rPr lang="fr-FR" sz="1050" dirty="0" smtClean="0">
                <a:hlinkClick r:id="rId3"/>
              </a:rPr>
              <a:t>, Theresa </a:t>
            </a:r>
            <a:r>
              <a:rPr lang="fr-FR" sz="1050" dirty="0" err="1" smtClean="0">
                <a:hlinkClick r:id="rId3"/>
              </a:rPr>
              <a:t>knott</a:t>
            </a:r>
            <a:r>
              <a:rPr lang="fr-FR" sz="1050" dirty="0" smtClean="0">
                <a:hlinkClick r:id="rId3"/>
              </a:rPr>
              <a:t> ; image </a:t>
            </a:r>
            <a:r>
              <a:rPr lang="fr-FR" sz="1050" dirty="0" err="1" smtClean="0">
                <a:hlinkClick r:id="rId3"/>
              </a:rPr>
              <a:t>vectorielle:Rogilbert</a:t>
            </a:r>
            <a:r>
              <a:rPr lang="fr-FR" sz="1050" dirty="0" smtClean="0">
                <a:hlinkClick r:id="rId3"/>
              </a:rPr>
              <a:t> — Travail personnel, basée sur </a:t>
            </a:r>
            <a:r>
              <a:rPr lang="fr-FR" sz="1050" dirty="0" err="1" smtClean="0">
                <a:hlinkClick r:id="rId3"/>
              </a:rPr>
              <a:t>Image:Crude</a:t>
            </a:r>
            <a:r>
              <a:rPr lang="fr-FR" sz="1050" dirty="0" smtClean="0">
                <a:hlinkClick r:id="rId3"/>
              </a:rPr>
              <a:t> </a:t>
            </a:r>
            <a:r>
              <a:rPr lang="fr-FR" sz="1050" dirty="0" err="1" smtClean="0">
                <a:hlinkClick r:id="rId3"/>
              </a:rPr>
              <a:t>Oil</a:t>
            </a:r>
            <a:r>
              <a:rPr lang="fr-FR" sz="1050" dirty="0" smtClean="0">
                <a:hlinkClick r:id="rId3"/>
              </a:rPr>
              <a:t> Distillation-fr.png., CC BY-SA 3.0, https://commons.wikimedia.org/w/index.php?curid=1748146</a:t>
            </a:r>
          </a:p>
          <a:p>
            <a:r>
              <a:rPr lang="fr-FR" sz="1050" dirty="0" smtClean="0">
                <a:hlinkClick r:id="rId3"/>
              </a:rPr>
              <a:t>https://www.google.com/search?q=raffinage+du+p%C3%A9trole&amp;oq=raffi&amp;aqs=chrome.0.69i59j0i433i512j69i57j0i131i433i512j0i433i512j69i60l3.1044j1j4&amp;sourceid=chrome&amp;ie=UTF-8</a:t>
            </a:r>
            <a:endParaRPr lang="fr-FR" sz="1050" dirty="0" smtClean="0"/>
          </a:p>
          <a:p>
            <a:endParaRPr lang="fr-FR" sz="1050" dirty="0"/>
          </a:p>
        </p:txBody>
      </p:sp>
      <p:pic>
        <p:nvPicPr>
          <p:cNvPr id="9218" name="Picture 2" descr="https://upload.wikimedia.org/wikipedia/commons/thumb/7/75/Crude_Oil_Distillation-fr.svg/800px-Crude_Oil_Distillation-fr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553" y="1669928"/>
            <a:ext cx="3470047" cy="4432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de </a:t>
            </a:r>
            <a:r>
              <a:rPr lang="fr-FR" smtClean="0"/>
              <a:t>la distillation</a:t>
            </a:r>
            <a:endParaRPr lang="fr-FR"/>
          </a:p>
        </p:txBody>
      </p:sp>
      <p:pic>
        <p:nvPicPr>
          <p:cNvPr id="6" name="Picture 2" descr="https://upload.wikimedia.org/wikipedia/commons/thumb/b/be/Glass_of_whisky.jpg/800px-Glass_of_whis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765" y="3263311"/>
            <a:ext cx="1341706" cy="149097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07744" y="2190391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Distillation des spiritueux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89858" y="2190391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Dessalement de l'eau de mer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130" name="Picture 2" descr="EAU MER distill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4233" y="2836722"/>
            <a:ext cx="3619500" cy="269557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389858" y="628520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/>
              <a:t>https://www.techno-nature.com/dessalement-eau-de-mer/</a:t>
            </a:r>
            <a:endParaRPr lang="fr-FR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4873752"/>
          </a:xfrm>
        </p:spPr>
        <p:txBody>
          <a:bodyPr/>
          <a:lstStyle/>
          <a:p>
            <a:r>
              <a:rPr lang="fr-FR" dirty="0" smtClean="0"/>
              <a:t>Programme </a:t>
            </a:r>
            <a:r>
              <a:rPr lang="fr-FR" dirty="0" smtClean="0"/>
              <a:t>: </a:t>
            </a:r>
            <a:r>
              <a:rPr lang="fr-FR" dirty="0" smtClean="0"/>
              <a:t>thème « Systèmes et procédés » 	</a:t>
            </a:r>
          </a:p>
          <a:p>
            <a:endParaRPr lang="fr-FR" dirty="0" smtClean="0"/>
          </a:p>
        </p:txBody>
      </p:sp>
      <p:pic>
        <p:nvPicPr>
          <p:cNvPr id="4" name="Picture 2" descr="Programme_TleSTL_SPCL.pdf"/>
          <p:cNvPicPr>
            <a:picLocks noChangeAspect="1" noChangeArrowheads="1"/>
          </p:cNvPicPr>
          <p:nvPr/>
        </p:nvPicPr>
        <p:blipFill>
          <a:blip r:embed="rId2" cstate="print"/>
          <a:srcRect l="7154" t="21794" r="7821" b="34652"/>
          <a:stretch>
            <a:fillRect/>
          </a:stretch>
        </p:blipFill>
        <p:spPr bwMode="auto">
          <a:xfrm>
            <a:off x="1070610" y="1930400"/>
            <a:ext cx="6714490" cy="4861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</a:t>
            </a:r>
            <a:endParaRPr lang="fr-FR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9900"/>
            <a:ext cx="7499482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457200" y="6197723"/>
            <a:ext cx="3610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http://pcracine.free.fr/spip.php?article528</a:t>
            </a:r>
            <a:endParaRPr lang="fr-FR" sz="14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-1033153" y="564077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eau/éthanol</a:t>
            </a:r>
            <a:endParaRPr lang="fr-FR" dirty="0"/>
          </a:p>
        </p:txBody>
      </p:sp>
      <p:pic>
        <p:nvPicPr>
          <p:cNvPr id="40964" name="Picture 4" descr="http://www.uqac.ca/chimie_ens/Chimie_physique/images/Chap7/fig_2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216" y="2173246"/>
            <a:ext cx="4586202" cy="29568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6337557"/>
            <a:ext cx="6608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http://www.uqac.ca/chimie_ens/Chimie_physique/cadres/Cadre_chap_7.htm</a:t>
            </a:r>
            <a:endParaRPr lang="fr-FR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eau/éthanol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09600" y="6212958"/>
            <a:ext cx="66086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/>
              <a:t>Chimie tout-en-un PC.</a:t>
            </a:r>
            <a:endParaRPr lang="fr-FR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1067" t="28287" r="34484" b="17005"/>
          <a:stretch>
            <a:fillRect/>
          </a:stretch>
        </p:blipFill>
        <p:spPr bwMode="auto">
          <a:xfrm>
            <a:off x="363325" y="2145475"/>
            <a:ext cx="5313575" cy="367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uqac.ca/chimie_ens/Chimie_physique/images/Chap7/fig_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620838"/>
            <a:ext cx="2971992" cy="191615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6489957"/>
            <a:ext cx="66086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http://www.uqac.ca/chimie_ens/Chimie_physique/cadres/Cadre_chap_7.htm</a:t>
            </a:r>
            <a:endParaRPr lang="fr-FR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84275" cy="4873752"/>
          </a:xfrm>
        </p:spPr>
        <p:txBody>
          <a:bodyPr/>
          <a:lstStyle/>
          <a:p>
            <a:pPr algn="just"/>
            <a:r>
              <a:rPr lang="fr-FR" dirty="0" smtClean="0"/>
              <a:t>Objectifs de la leçon :</a:t>
            </a:r>
          </a:p>
          <a:p>
            <a:pPr algn="just">
              <a:buNone/>
            </a:pPr>
            <a:endParaRPr lang="fr-FR" dirty="0" smtClean="0"/>
          </a:p>
          <a:p>
            <a:pPr lvl="1" algn="just"/>
            <a:r>
              <a:rPr lang="fr-FR" dirty="0" smtClean="0"/>
              <a:t>Savoir exploiter un diagramme binaire liquide/vapeur.</a:t>
            </a:r>
          </a:p>
          <a:p>
            <a:pPr lvl="1" algn="just">
              <a:buNone/>
            </a:pPr>
            <a:endParaRPr lang="fr-FR" dirty="0" smtClean="0"/>
          </a:p>
          <a:p>
            <a:pPr lvl="1" algn="just"/>
            <a:r>
              <a:rPr lang="fr-FR" dirty="0" smtClean="0"/>
              <a:t>Savoir l’appliquer aux cas de la distillation simple et fractionnée.</a:t>
            </a:r>
          </a:p>
          <a:p>
            <a:pPr lvl="1" algn="just">
              <a:buNone/>
            </a:pPr>
            <a:endParaRPr lang="fr-FR" dirty="0" smtClean="0"/>
          </a:p>
          <a:p>
            <a:pPr lvl="1" algn="just"/>
            <a:r>
              <a:rPr lang="fr-FR" dirty="0" smtClean="0"/>
              <a:t>Anticiper la nature du distillat et du résidu.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24899" cy="487375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Difficultés anticipées :</a:t>
            </a:r>
          </a:p>
          <a:p>
            <a:pPr lvl="1" algn="just"/>
            <a:r>
              <a:rPr lang="fr-FR" dirty="0" smtClean="0"/>
              <a:t>Comprendre ce qui est représenté dans le diagramme binaire.</a:t>
            </a:r>
          </a:p>
          <a:p>
            <a:pPr lvl="1" algn="just"/>
            <a:r>
              <a:rPr lang="fr-FR" dirty="0" smtClean="0"/>
              <a:t>Appliquer le diagramme dans les deux types de distillation.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Comment y remédier :</a:t>
            </a:r>
          </a:p>
          <a:p>
            <a:pPr lvl="1" algn="just"/>
            <a:r>
              <a:rPr lang="fr-FR" dirty="0" smtClean="0"/>
              <a:t>Construire graduellement le diagramme à partir des courbes d’analyse thermique.</a:t>
            </a:r>
          </a:p>
          <a:p>
            <a:pPr lvl="1" algn="just"/>
            <a:r>
              <a:rPr lang="fr-FR" dirty="0" smtClean="0"/>
              <a:t>Décrire chaque étape de la distillation à partir du diagramme et en donner une interprétation physique.</a:t>
            </a:r>
          </a:p>
          <a:p>
            <a:pPr lvl="1" algn="just">
              <a:buNone/>
            </a:pPr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</a:t>
            </a:r>
            <a:endParaRPr lang="fr-FR" dirty="0"/>
          </a:p>
        </p:txBody>
      </p:sp>
      <p:pic>
        <p:nvPicPr>
          <p:cNvPr id="6" name="Picture 2" descr="https://upload.wikimedia.org/wikipedia/commons/thumb/b/be/Glass_of_whisky.jpg/800px-Glass_of_whis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4465" y="3484282"/>
            <a:ext cx="1341706" cy="149097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961744" y="2780694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: Distillation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spiritueux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164" y="1578907"/>
            <a:ext cx="7771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La </a:t>
            </a:r>
            <a:r>
              <a:rPr lang="fr-FR" b="1" dirty="0" smtClean="0">
                <a:solidFill>
                  <a:srgbClr val="C00000"/>
                </a:solidFill>
              </a:rPr>
              <a:t>distillation</a:t>
            </a:r>
            <a:r>
              <a:rPr lang="fr-FR" b="1" dirty="0" smtClean="0"/>
              <a:t> :</a:t>
            </a:r>
            <a:r>
              <a:rPr lang="fr-FR" dirty="0" smtClean="0"/>
              <a:t> procédé de séparation de mélange de substances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liquides</a:t>
            </a:r>
            <a:r>
              <a:rPr lang="fr-FR" dirty="0" smtClean="0"/>
              <a:t> dont les </a:t>
            </a:r>
            <a:r>
              <a:rPr lang="fr-FR" b="1" dirty="0" smtClean="0">
                <a:solidFill>
                  <a:srgbClr val="C10F8E"/>
                </a:solidFill>
              </a:rPr>
              <a:t>températures d'ébullition sont différentes</a:t>
            </a:r>
            <a:r>
              <a:rPr lang="fr-FR" dirty="0" smtClean="0"/>
              <a:t>. Elle permet de séparer les constituants d'un mélange </a:t>
            </a:r>
            <a:r>
              <a:rPr lang="fr-FR" b="1" dirty="0" smtClean="0">
                <a:solidFill>
                  <a:srgbClr val="00B050"/>
                </a:solidFill>
              </a:rPr>
              <a:t>homogène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21491" y="5517634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labo : Eau + Ethanol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Mélange homogène binaire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280054" y="1959433"/>
            <a:ext cx="1577676" cy="1729268"/>
            <a:chOff x="1365679" y="2137558"/>
            <a:chExt cx="1577676" cy="1729268"/>
          </a:xfrm>
        </p:grpSpPr>
        <p:sp>
          <p:nvSpPr>
            <p:cNvPr id="7" name="Cylindre 6"/>
            <p:cNvSpPr/>
            <p:nvPr/>
          </p:nvSpPr>
          <p:spPr>
            <a:xfrm>
              <a:off x="1674423" y="3016322"/>
              <a:ext cx="914400" cy="838629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ylindre 5"/>
            <p:cNvSpPr/>
            <p:nvPr/>
          </p:nvSpPr>
          <p:spPr>
            <a:xfrm>
              <a:off x="1674423" y="2594191"/>
              <a:ext cx="914400" cy="1272635"/>
            </a:xfrm>
            <a:prstGeom prst="ca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365679" y="213755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 (méthanol)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940120" y="1959433"/>
            <a:ext cx="954107" cy="1703543"/>
            <a:chOff x="4025745" y="2137558"/>
            <a:chExt cx="954107" cy="1703543"/>
          </a:xfrm>
        </p:grpSpPr>
        <p:sp>
          <p:nvSpPr>
            <p:cNvPr id="8" name="Cylindre 7"/>
            <p:cNvSpPr/>
            <p:nvPr/>
          </p:nvSpPr>
          <p:spPr>
            <a:xfrm>
              <a:off x="4059384" y="3002472"/>
              <a:ext cx="914400" cy="838629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/>
            <p:cNvSpPr/>
            <p:nvPr/>
          </p:nvSpPr>
          <p:spPr>
            <a:xfrm>
              <a:off x="4059384" y="2563090"/>
              <a:ext cx="914400" cy="1272635"/>
            </a:xfrm>
            <a:prstGeom prst="ca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025745" y="213755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 (eau)</a:t>
              </a:r>
              <a:endParaRPr lang="fr-FR" dirty="0"/>
            </a:p>
          </p:txBody>
        </p:sp>
      </p:grpSp>
      <p:cxnSp>
        <p:nvCxnSpPr>
          <p:cNvPr id="15" name="Connecteur droit avec flèche 14"/>
          <p:cNvCxnSpPr/>
          <p:nvPr/>
        </p:nvCxnSpPr>
        <p:spPr>
          <a:xfrm flipH="1">
            <a:off x="4758020" y="3657600"/>
            <a:ext cx="661064" cy="7204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34123" y="3688701"/>
            <a:ext cx="666997" cy="6893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84245" y="4378040"/>
            <a:ext cx="914400" cy="1838474"/>
            <a:chOff x="2798620" y="4556165"/>
            <a:chExt cx="914400" cy="1838474"/>
          </a:xfrm>
        </p:grpSpPr>
        <p:sp>
          <p:nvSpPr>
            <p:cNvPr id="10" name="Cylindre 9"/>
            <p:cNvSpPr/>
            <p:nvPr/>
          </p:nvSpPr>
          <p:spPr>
            <a:xfrm>
              <a:off x="2798620" y="4995547"/>
              <a:ext cx="914400" cy="838629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Cylindre 10"/>
            <p:cNvSpPr/>
            <p:nvPr/>
          </p:nvSpPr>
          <p:spPr>
            <a:xfrm>
              <a:off x="2798620" y="4556165"/>
              <a:ext cx="914400" cy="1272635"/>
            </a:xfrm>
            <a:prstGeom prst="ca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941120" y="6025307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A+B</a:t>
              </a:r>
              <a:endParaRPr lang="fr-FR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  <p:pic>
        <p:nvPicPr>
          <p:cNvPr id="49154" name="Picture 2" descr="Équilibre liquide-vapeur —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798638"/>
            <a:ext cx="4832350" cy="4252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467544" y="2348880"/>
            <a:ext cx="3744416" cy="2232248"/>
            <a:chOff x="467544" y="2348880"/>
            <a:chExt cx="3024336" cy="22322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4932040" y="2348880"/>
            <a:ext cx="3456384" cy="2232248"/>
            <a:chOff x="467544" y="2348880"/>
            <a:chExt cx="3024336" cy="2232248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467544" y="2348880"/>
              <a:ext cx="0" cy="22322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67544" y="4581128"/>
              <a:ext cx="3024336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539552" y="2142148"/>
            <a:ext cx="1584176" cy="2294964"/>
            <a:chOff x="539552" y="1651040"/>
            <a:chExt cx="1584176" cy="2294964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539552" y="3356992"/>
              <a:ext cx="216024" cy="5890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755576" y="3356992"/>
              <a:ext cx="50405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259632" y="1651040"/>
              <a:ext cx="864096" cy="170595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395536" y="20905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51520" y="18703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16016" y="18703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139952" y="44329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244408" y="443292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x</a:t>
            </a:r>
            <a:r>
              <a:rPr lang="fr-FR" sz="1200" dirty="0" err="1" smtClean="0"/>
              <a:t>B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259631" y="1915190"/>
            <a:ext cx="7248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11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=0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06400" y="37522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743392" y="35201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L+V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1306240" y="2946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Construction d’un digramme binaire liquide-vapeur isobare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974</TotalTime>
  <Words>530</Words>
  <Application>Microsoft Office PowerPoint</Application>
  <PresentationFormat>Affichage à l'écran (4:3)</PresentationFormat>
  <Paragraphs>247</Paragraphs>
  <Slides>32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Oriel</vt:lpstr>
      <vt:lpstr>LC 11 : Distillation et diagramme binaire</vt:lpstr>
      <vt:lpstr>Introduction didactique</vt:lpstr>
      <vt:lpstr>Introduction didactique</vt:lpstr>
      <vt:lpstr>Introduction didactique</vt:lpstr>
      <vt:lpstr>Introduction didactique</vt:lpstr>
      <vt:lpstr>Distillation</vt:lpstr>
      <vt:lpstr>Mélange homogène binaire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Construction d’un digramme binaire liquide-vapeur isobare</vt:lpstr>
      <vt:lpstr>Cas d'un diagramme binaire présentant un azéotrope</vt:lpstr>
      <vt:lpstr>Diagramme binaire eau/éthanol</vt:lpstr>
      <vt:lpstr>Distillation simple</vt:lpstr>
      <vt:lpstr>Diagramme binaire eau/éthanol</vt:lpstr>
      <vt:lpstr>Distillation fractionnée</vt:lpstr>
      <vt:lpstr>Diagramme binaire eau/éthanol</vt:lpstr>
      <vt:lpstr>Masse volumique vs Degré d'alcool</vt:lpstr>
      <vt:lpstr>Distillation à pression réduite</vt:lpstr>
      <vt:lpstr>Application de la distillation</vt:lpstr>
      <vt:lpstr>Application de la distillation</vt:lpstr>
      <vt:lpstr>Diapositive 29</vt:lpstr>
      <vt:lpstr>Exploitation</vt:lpstr>
      <vt:lpstr>Diagramme binaire eau/éthanol</vt:lpstr>
      <vt:lpstr>Diagramme binaire eau/éthanol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138</cp:revision>
  <dcterms:created xsi:type="dcterms:W3CDTF">2022-11-01T10:19:16Z</dcterms:created>
  <dcterms:modified xsi:type="dcterms:W3CDTF">2022-11-16T18:24:14Z</dcterms:modified>
</cp:coreProperties>
</file>