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-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 dirty="0" smtClean="0">
                <a:solidFill>
                  <a:srgbClr val="FF0000"/>
                </a:solidFill>
              </a:rPr>
              <a:t>Continents and the</a:t>
            </a:r>
            <a:r>
              <a:rPr lang="en-US" b="1" u="sng" baseline="0" dirty="0" smtClean="0">
                <a:solidFill>
                  <a:srgbClr val="FF0000"/>
                </a:solidFill>
              </a:rPr>
              <a:t> no of Industries</a:t>
            </a:r>
            <a:endParaRPr lang="en-US" b="1" u="sng" dirty="0">
              <a:solidFill>
                <a:srgbClr val="FF0000"/>
              </a:solidFill>
            </a:endParaRPr>
          </a:p>
        </c:rich>
      </c:tx>
      <c:layout>
        <c:manualLayout>
          <c:xMode val="edge"/>
          <c:yMode val="edge"/>
          <c:x val="0.33695693897637802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3122662401574806E-2"/>
          <c:y val="6.8050869337421924E-2"/>
          <c:w val="0.92687733759842517"/>
          <c:h val="0.767486542354420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North America</c:v>
                </c:pt>
                <c:pt idx="1">
                  <c:v>Asia</c:v>
                </c:pt>
                <c:pt idx="2">
                  <c:v>Europe</c:v>
                </c:pt>
                <c:pt idx="3">
                  <c:v>South America</c:v>
                </c:pt>
                <c:pt idx="4">
                  <c:v>Oceania</c:v>
                </c:pt>
                <c:pt idx="5">
                  <c:v>Africa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589</c:v>
                </c:pt>
                <c:pt idx="1">
                  <c:v>310</c:v>
                </c:pt>
                <c:pt idx="2">
                  <c:v>143</c:v>
                </c:pt>
                <c:pt idx="3">
                  <c:v>21</c:v>
                </c:pt>
                <c:pt idx="4">
                  <c:v>8</c:v>
                </c:pt>
                <c:pt idx="5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E4-46CC-A577-16D77BE908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North America</c:v>
                </c:pt>
                <c:pt idx="1">
                  <c:v>Asia</c:v>
                </c:pt>
                <c:pt idx="2">
                  <c:v>Europe</c:v>
                </c:pt>
                <c:pt idx="3">
                  <c:v>South America</c:v>
                </c:pt>
                <c:pt idx="4">
                  <c:v>Oceania</c:v>
                </c:pt>
                <c:pt idx="5">
                  <c:v>Africa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E4-46CC-A577-16D77BE908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North America</c:v>
                </c:pt>
                <c:pt idx="1">
                  <c:v>Asia</c:v>
                </c:pt>
                <c:pt idx="2">
                  <c:v>Europe</c:v>
                </c:pt>
                <c:pt idx="3">
                  <c:v>South America</c:v>
                </c:pt>
                <c:pt idx="4">
                  <c:v>Oceania</c:v>
                </c:pt>
                <c:pt idx="5">
                  <c:v>Africa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E4-46CC-A577-16D77BE9080B}"/>
            </c:ext>
          </c:extLst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96599231"/>
        <c:axId val="1096600479"/>
      </c:lineChart>
      <c:catAx>
        <c:axId val="1096599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600479"/>
        <c:crosses val="autoZero"/>
        <c:auto val="1"/>
        <c:lblAlgn val="ctr"/>
        <c:lblOffset val="100"/>
        <c:noMultiLvlLbl val="0"/>
      </c:catAx>
      <c:valAx>
        <c:axId val="109660047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599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2F33-58AA-4855-8865-59E2F11E40A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D521-19E8-410F-BBE6-381A3CFD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3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2F33-58AA-4855-8865-59E2F11E40A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D521-19E8-410F-BBE6-381A3CFD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8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2F33-58AA-4855-8865-59E2F11E40A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D521-19E8-410F-BBE6-381A3CFD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5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2F33-58AA-4855-8865-59E2F11E40A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D521-19E8-410F-BBE6-381A3CFD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4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2F33-58AA-4855-8865-59E2F11E40A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D521-19E8-410F-BBE6-381A3CFD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4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2F33-58AA-4855-8865-59E2F11E40A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D521-19E8-410F-BBE6-381A3CFD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2F33-58AA-4855-8865-59E2F11E40A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D521-19E8-410F-BBE6-381A3CFD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4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2F33-58AA-4855-8865-59E2F11E40A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D521-19E8-410F-BBE6-381A3CFD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5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2F33-58AA-4855-8865-59E2F11E40A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D521-19E8-410F-BBE6-381A3CFD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1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2F33-58AA-4855-8865-59E2F11E40A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D521-19E8-410F-BBE6-381A3CFD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8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2F33-58AA-4855-8865-59E2F11E40A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D521-19E8-410F-BBE6-381A3CFD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4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42F33-58AA-4855-8865-59E2F11E40A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D521-19E8-410F-BBE6-381A3CFD4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0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1768" y="207963"/>
            <a:ext cx="9144000" cy="2387600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UNICORNS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smtClean="0">
                <a:solidFill>
                  <a:srgbClr val="FF0000"/>
                </a:solidFill>
              </a:rPr>
              <a:t>COMPANIES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630119">
            <a:off x="1361768" y="3926502"/>
            <a:ext cx="9144000" cy="16557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ANALYSIS     </a:t>
            </a:r>
            <a:r>
              <a:rPr lang="en-US" b="1" dirty="0" smtClean="0">
                <a:solidFill>
                  <a:srgbClr val="FF0000"/>
                </a:solidFill>
              </a:rPr>
              <a:t>SUMMARY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42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370506549"/>
              </p:ext>
            </p:extLst>
          </p:nvPr>
        </p:nvGraphicFramePr>
        <p:xfrm>
          <a:off x="1680307" y="25713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12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27658"/>
              </p:ext>
            </p:extLst>
          </p:nvPr>
        </p:nvGraphicFramePr>
        <p:xfrm>
          <a:off x="1294229" y="0"/>
          <a:ext cx="8693833" cy="6392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1534">
                  <a:extLst>
                    <a:ext uri="{9D8B030D-6E8A-4147-A177-3AD203B41FA5}">
                      <a16:colId xmlns:a16="http://schemas.microsoft.com/office/drawing/2014/main" val="536566967"/>
                    </a:ext>
                  </a:extLst>
                </a:gridCol>
                <a:gridCol w="3292299">
                  <a:extLst>
                    <a:ext uri="{9D8B030D-6E8A-4147-A177-3AD203B41FA5}">
                      <a16:colId xmlns:a16="http://schemas.microsoft.com/office/drawing/2014/main" val="3308031525"/>
                    </a:ext>
                  </a:extLst>
                </a:gridCol>
              </a:tblGrid>
              <a:tr h="24217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UNICORNS INDUSTRIES STARTING WITH THE HIGHEST INDUSTRY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984018"/>
                  </a:ext>
                </a:extLst>
              </a:tr>
              <a:tr h="423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2914"/>
                  </a:ext>
                </a:extLst>
              </a:tr>
              <a:tr h="423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Internet software &amp;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8796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E-commerce &amp; direct-to-consumer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88450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432423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Artificial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396358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976847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Supply chain, logistics, &amp;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30025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Cybersecurity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813762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management &amp;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041614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Mobile &amp; telecommunications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028077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910751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Auto &amp; transportation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51683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Edtech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202885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Consumer &amp; retail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807542"/>
                  </a:ext>
                </a:extLst>
              </a:tr>
              <a:tr h="2421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4300"/>
                  </a:ext>
                </a:extLst>
              </a:tr>
              <a:tr h="423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Artificial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43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5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019" y="1561514"/>
            <a:ext cx="8004516" cy="48955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669" y="643484"/>
            <a:ext cx="758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Visualizing the top five industry by a pie chart percentage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5730" y="3373131"/>
            <a:ext cx="3133725" cy="3224214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The Unicorns top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companies :-</a:t>
            </a:r>
          </a:p>
          <a:p>
            <a:pPr lvl="1">
              <a:lnSpc>
                <a:spcPct val="120000"/>
              </a:lnSpc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Bytedance</a:t>
            </a:r>
            <a:endParaRPr lang="en-US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Spacex</a:t>
            </a:r>
            <a:endParaRPr lang="en-US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Shein</a:t>
            </a:r>
            <a:endParaRPr lang="en-US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Stripe</a:t>
            </a:r>
          </a:p>
          <a:p>
            <a:pPr lvl="1">
              <a:lnSpc>
                <a:spcPct val="120000"/>
              </a:lnSpc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Klarna</a:t>
            </a:r>
            <a:endParaRPr lang="en-US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The Unicorns 5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companies:-</a:t>
            </a:r>
          </a:p>
          <a:p>
            <a:pPr lvl="1">
              <a:lnSpc>
                <a:spcPct val="120000"/>
              </a:lnSpc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Zhaogang</a:t>
            </a:r>
            <a:endParaRPr lang="en-US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Zhuan</a:t>
            </a: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Zhuan</a:t>
            </a:r>
            <a:endParaRPr lang="en-US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Zihaigio</a:t>
            </a:r>
            <a:endParaRPr lang="en-US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5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Zopa</a:t>
            </a:r>
            <a:endParaRPr lang="en-US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Swift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20805" y="710074"/>
            <a:ext cx="5181600" cy="322421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The Unicorns top five industry :- </a:t>
            </a:r>
          </a:p>
          <a:p>
            <a:pPr>
              <a:lnSpc>
                <a:spcPct val="120000"/>
              </a:lnSpc>
            </a:pPr>
            <a:endParaRPr lang="en-US" sz="5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Fintech - 224</a:t>
            </a:r>
          </a:p>
          <a:p>
            <a:pPr lvl="1">
              <a:lnSpc>
                <a:spcPct val="120000"/>
              </a:lnSpc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Internet software &amp; services - 205</a:t>
            </a:r>
          </a:p>
          <a:p>
            <a:pPr lvl="1">
              <a:lnSpc>
                <a:spcPct val="120000"/>
              </a:lnSpc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E-commerce &amp; direct-to-consumer - 111</a:t>
            </a:r>
          </a:p>
          <a:p>
            <a:pPr lvl="1">
              <a:lnSpc>
                <a:spcPct val="120000"/>
              </a:lnSpc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Health - 74</a:t>
            </a:r>
          </a:p>
          <a:p>
            <a:pPr lvl="1">
              <a:lnSpc>
                <a:spcPct val="120000"/>
              </a:lnSpc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Artificial intelligence - 73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314325"/>
            <a:ext cx="8582465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&amp; RECOMMENDATIONS </a:t>
            </a:r>
            <a:endParaRPr lang="en-US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6605955" y="613503"/>
            <a:ext cx="5181600" cy="3224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900334" y="634767"/>
            <a:ext cx="6288257" cy="2417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Unicorns has a total of 1074 companies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 has the most Unicorns with a total of 562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San Francisco is a industry hub city topping up with 152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North America has the majority of industries with a total of 589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Africa has the least of industries with a total of 3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350" y="2861579"/>
            <a:ext cx="66809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solidFill>
                  <a:srgbClr val="FF0000"/>
                </a:solidFill>
              </a:rPr>
              <a:t>Recommendations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I would recommend the following:-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Unicorns to try and invest more in Africa and increase their coverage and probably expand on their revenue.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Unicorns can also try venture into Agribusiness and maximum their profit.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The fact that Fintech industry is the majority, Unicorns should try and balance in other industries just to ensure they are also doing well.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The world is going into Artificial Intelligence Ella and I am of the opinion they expand the industry.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Health industry is of important as it gives back to the community and I am of the opinion they invest more in it.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890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319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UNICORNS COMPANIES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</dc:creator>
  <cp:lastModifiedBy>new</cp:lastModifiedBy>
  <cp:revision>15</cp:revision>
  <dcterms:created xsi:type="dcterms:W3CDTF">2023-07-21T22:06:24Z</dcterms:created>
  <dcterms:modified xsi:type="dcterms:W3CDTF">2023-07-21T23:49:42Z</dcterms:modified>
</cp:coreProperties>
</file>