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50" r:id="rId5"/>
    <p:sldId id="456" r:id="rId6"/>
    <p:sldId id="452" r:id="rId7"/>
    <p:sldId id="455" r:id="rId8"/>
    <p:sldId id="445" r:id="rId9"/>
    <p:sldId id="453" r:id="rId10"/>
    <p:sldId id="454" r:id="rId1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3FDF23-37F6-4145-89C1-3A63117F98FC}">
          <p14:sldIdLst>
            <p14:sldId id="350"/>
            <p14:sldId id="456"/>
            <p14:sldId id="452"/>
            <p14:sldId id="455"/>
            <p14:sldId id="445"/>
            <p14:sldId id="453"/>
            <p14:sldId id="4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FFFFFF"/>
    <a:srgbClr val="FFFFCC"/>
    <a:srgbClr val="FFCC66"/>
    <a:srgbClr val="FFCCCC"/>
    <a:srgbClr val="008000"/>
    <a:srgbClr val="00B0B9"/>
    <a:srgbClr val="84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2" autoAdjust="0"/>
    <p:restoredTop sz="59053" autoAdjust="0"/>
  </p:normalViewPr>
  <p:slideViewPr>
    <p:cSldViewPr>
      <p:cViewPr>
        <p:scale>
          <a:sx n="95" d="100"/>
          <a:sy n="95" d="100"/>
        </p:scale>
        <p:origin x="-1614" y="42"/>
      </p:cViewPr>
      <p:guideLst>
        <p:guide orient="horz" pos="1008"/>
        <p:guide orient="horz" pos="1294"/>
        <p:guide orient="horz" pos="1589"/>
        <p:guide orient="horz" pos="1870"/>
        <p:guide orient="horz" pos="2158"/>
        <p:guide orient="horz" pos="2443"/>
        <p:guide orient="horz" pos="2765"/>
        <p:guide orient="horz" pos="3024"/>
        <p:guide orient="horz" pos="3306"/>
        <p:guide orient="horz" pos="3600"/>
        <p:guide orient="horz" pos="3888"/>
        <p:guide orient="horz" pos="1382"/>
        <p:guide pos="2788"/>
        <p:guide pos="3110"/>
        <p:guide pos="478"/>
        <p:guide pos="54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994" y="-72"/>
      </p:cViewPr>
      <p:guideLst>
        <p:guide orient="horz" pos="2932"/>
        <p:guide pos="2212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1753947-7B72-48EB-B29B-D24BB604E423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CCE32E6-A0C2-4A59-8841-7880DF92D8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0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007846E-BD64-4EEE-A45A-E1445DB07597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0CB24D3-3394-4B7A-975A-5115018E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Today, Rank 1, Global = 7</a:t>
            </a:r>
          </a:p>
          <a:p>
            <a:r>
              <a:rPr lang="en-US" sz="1400" dirty="0" smtClean="0"/>
              <a:t>Yesterday, Rank 1, Global = 6</a:t>
            </a:r>
          </a:p>
          <a:p>
            <a:r>
              <a:rPr lang="en-US" sz="1400" dirty="0" smtClean="0"/>
              <a:t>Today, Rank 2,  Global = 6</a:t>
            </a:r>
          </a:p>
          <a:p>
            <a:r>
              <a:rPr lang="en-US" sz="1400" dirty="0" smtClean="0"/>
              <a:t>Day Before, Rank 3, Global = 3</a:t>
            </a:r>
          </a:p>
          <a:p>
            <a:r>
              <a:rPr lang="en-US" sz="1400" dirty="0" smtClean="0"/>
              <a:t>Today, Rank 1, Regional = 6</a:t>
            </a:r>
          </a:p>
          <a:p>
            <a:r>
              <a:rPr lang="en-US" sz="1400" dirty="0" smtClean="0"/>
              <a:t>Yesterday, Rank 3, &lt;L4 = 3</a:t>
            </a:r>
          </a:p>
          <a:p>
            <a:r>
              <a:rPr lang="en-US" sz="1400" dirty="0" smtClean="0"/>
              <a:t>Last Week, NR Global = 0</a:t>
            </a:r>
          </a:p>
          <a:p>
            <a:r>
              <a:rPr lang="en-US" sz="1400" dirty="0" smtClean="0"/>
              <a:t>Older, Rank 1, &gt;L4 = 1</a:t>
            </a:r>
          </a:p>
          <a:p>
            <a:r>
              <a:rPr lang="en-US" sz="1400" dirty="0" smtClean="0"/>
              <a:t>Older, NR, &gt;L4 = -3</a:t>
            </a: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rgbClr val="C00000"/>
                </a:solidFill>
              </a:rPr>
              <a:t>Elevate rank?  *2? *1.5?</a:t>
            </a:r>
          </a:p>
          <a:p>
            <a:endParaRPr lang="en-US" sz="1400" dirty="0" smtClean="0"/>
          </a:p>
          <a:p>
            <a:r>
              <a:rPr lang="en-US" sz="1200" dirty="0" smtClean="0"/>
              <a:t>When articles have same score newest displays first (date/time)</a:t>
            </a:r>
          </a:p>
          <a:p>
            <a:endParaRPr lang="en-US" sz="1200" dirty="0" smtClean="0"/>
          </a:p>
          <a:p>
            <a:r>
              <a:rPr lang="en-US" sz="1200" dirty="0" smtClean="0"/>
              <a:t>Maybe we can try a few versions of a page that pulls based on these to fine-tune algorithm.  Could maybe be played around with via RSS feeds? Check to make sure no duplicates due to “recommend”/syndication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A3CCF-0625-4F22-A624-500C077094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5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Parent child for orgs</a:t>
            </a:r>
          </a:p>
          <a:p>
            <a:endParaRPr lang="en-US" dirty="0" smtClean="0"/>
          </a:p>
          <a:p>
            <a:r>
              <a:rPr lang="en-US" dirty="0" smtClean="0"/>
              <a:t>GPA [L5] - </a:t>
            </a:r>
            <a:r>
              <a:rPr lang="en-US" b="1" dirty="0" smtClean="0"/>
              <a:t>16803</a:t>
            </a:r>
          </a:p>
          <a:p>
            <a:r>
              <a:rPr lang="en-US" dirty="0" smtClean="0"/>
              <a:t>Enterprise O&amp;T [L4] - </a:t>
            </a:r>
            <a:r>
              <a:rPr lang="en-US" b="1" dirty="0" smtClean="0"/>
              <a:t>5497</a:t>
            </a:r>
          </a:p>
          <a:p>
            <a:r>
              <a:rPr lang="en-US" dirty="0" smtClean="0"/>
              <a:t>GCB [L4] - </a:t>
            </a:r>
            <a:r>
              <a:rPr lang="en-US" b="1" dirty="0" smtClean="0"/>
              <a:t>4462</a:t>
            </a:r>
          </a:p>
          <a:p>
            <a:r>
              <a:rPr lang="en-US" dirty="0" smtClean="0"/>
              <a:t>GCB</a:t>
            </a:r>
            <a:r>
              <a:rPr lang="en-US" baseline="0" dirty="0" smtClean="0"/>
              <a:t> &gt; Cards [L5] &gt; Retail Services [L6] - </a:t>
            </a:r>
            <a:r>
              <a:rPr lang="en-US" b="1" baseline="0" dirty="0" smtClean="0"/>
              <a:t>9908839</a:t>
            </a:r>
          </a:p>
          <a:p>
            <a:r>
              <a:rPr lang="en-US" baseline="0" dirty="0" smtClean="0"/>
              <a:t>Enterprise O&amp;T &gt; Enterprise Infrastructure [L5] – </a:t>
            </a:r>
            <a:r>
              <a:rPr lang="en-US" b="1" baseline="0" dirty="0" smtClean="0"/>
              <a:t>16312</a:t>
            </a:r>
          </a:p>
          <a:p>
            <a:r>
              <a:rPr lang="en-US" baseline="0" dirty="0" smtClean="0"/>
              <a:t>GCB &gt; Retail Banking &gt; Other Retail Banking &gt; GCB O&amp;T [L7] -</a:t>
            </a:r>
            <a:r>
              <a:rPr lang="en-US" b="1" baseline="0" dirty="0" smtClean="0"/>
              <a:t>20497</a:t>
            </a:r>
          </a:p>
          <a:p>
            <a:r>
              <a:rPr lang="en-US" baseline="0" dirty="0" smtClean="0"/>
              <a:t>O&amp;T &gt; Enterprise Infrastructure &gt; Citi shared services &gt; Citi Global Program Management (CMPC) [L7] &gt; </a:t>
            </a:r>
            <a:r>
              <a:rPr lang="en-US" b="1" baseline="0" dirty="0" smtClean="0"/>
              <a:t>6808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Regions: EMEA, LATAM, NAM, APAC</a:t>
            </a:r>
          </a:p>
          <a:p>
            <a:endParaRPr lang="en-US" dirty="0" smtClean="0"/>
          </a:p>
          <a:p>
            <a:r>
              <a:rPr lang="en-US" dirty="0" smtClean="0"/>
              <a:t>The business targeted articles are usually represented by a </a:t>
            </a:r>
            <a:r>
              <a:rPr lang="en-US" b="1" dirty="0" smtClean="0"/>
              <a:t>number</a:t>
            </a:r>
          </a:p>
          <a:p>
            <a:r>
              <a:rPr lang="en-US" b="0" dirty="0" smtClean="0"/>
              <a:t>The</a:t>
            </a:r>
            <a:r>
              <a:rPr lang="en-US" b="0" baseline="0" dirty="0" smtClean="0"/>
              <a:t> geographical target is usually represented by an abbreviation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B24D3-3394-4B7A-975A-5115018E7A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0200" y="4949825"/>
            <a:ext cx="1857375" cy="1136650"/>
          </a:xfrm>
          <a:prstGeom prst="rect">
            <a:avLst/>
          </a:prstGeom>
          <a:noFill/>
        </p:spPr>
      </p:pic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376238" y="904875"/>
            <a:ext cx="8275637" cy="1470025"/>
          </a:xfrm>
          <a:extLst>
            <a:ext uri="{FAA26D3D-D897-4be2-8F04-BA451C77F1D7}"/>
          </a:extLst>
        </p:spPr>
        <p:txBody>
          <a:bodyPr lIns="0" tIns="0" rIns="0" bIns="0" anchor="t" anchorCtr="0"/>
          <a:lstStyle>
            <a:lvl1pPr>
              <a:defRPr sz="3200" smtClean="0">
                <a:solidFill>
                  <a:schemeClr val="tx2"/>
                </a:solidFill>
                <a:ea typeface="ヒラギノ角ゴ Pro W3"/>
                <a:cs typeface="Genev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376238" y="4974336"/>
            <a:ext cx="6000750" cy="928688"/>
          </a:xfrm>
          <a:prstGeom prst="rect">
            <a:avLst/>
          </a:prstGeom>
          <a:extLst>
            <a:ext uri="{FAA26D3D-D897-4be2-8F04-BA451C77F1D7}"/>
          </a:extLst>
        </p:spPr>
        <p:txBody>
          <a:bodyPr lIns="0" tIns="0" rIns="0" bIns="0"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ヒラギノ角ゴ Pro W3"/>
                <a:cs typeface="Genev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1554162"/>
            <a:ext cx="8229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marL="288925" marR="0" lvl="0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Click to edit Master text styles</a:t>
            </a:r>
          </a:p>
          <a:p>
            <a:pPr marL="288925" marR="0" lvl="1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Second level</a:t>
            </a:r>
          </a:p>
          <a:p>
            <a:pPr marL="288925" marR="0" lvl="2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Third level</a:t>
            </a:r>
          </a:p>
          <a:p>
            <a:pPr marL="288925" marR="0" lvl="3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Fourth level</a:t>
            </a:r>
          </a:p>
          <a:p>
            <a:pPr marL="288925" marR="0" lvl="4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Fifth level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74904" y="6446838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fld id="{15BC2227-8CED-4BD6-B991-CC43BE35DF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904" y="1554162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88925" marR="0" lvl="0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Click to edit Master text styles</a:t>
            </a:r>
          </a:p>
          <a:p>
            <a:pPr marL="288925" marR="0" lvl="1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Second level</a:t>
            </a:r>
          </a:p>
          <a:p>
            <a:pPr marL="288925" marR="0" lvl="2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Third level</a:t>
            </a:r>
          </a:p>
          <a:p>
            <a:pPr marL="288925" marR="0" lvl="3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Fourth level</a:t>
            </a:r>
          </a:p>
          <a:p>
            <a:pPr marL="288925" marR="0" lvl="4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Fifth level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554162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88925" marR="0" lvl="0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Click to edit Master text styles</a:t>
            </a:r>
          </a:p>
          <a:p>
            <a:pPr marL="288925" marR="0" lvl="1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Second level</a:t>
            </a:r>
          </a:p>
          <a:p>
            <a:pPr marL="288925" marR="0" lvl="2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Third level</a:t>
            </a:r>
          </a:p>
          <a:p>
            <a:pPr marL="288925" marR="0" lvl="3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Fourth level</a:t>
            </a:r>
          </a:p>
          <a:p>
            <a:pPr marL="288925" marR="0" lvl="4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Fifth level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76238" y="6446838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fld id="{15BC2227-8CED-4BD6-B991-CC43BE35DF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74904" y="6446838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fld id="{15BC2227-8CED-4BD6-B991-CC43BE35DF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76238" y="6446838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fld id="{15BC2227-8CED-4BD6-B991-CC43BE35DF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904" y="155448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8925" marR="0" lvl="0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Click to edit Master text styles</a:t>
            </a:r>
          </a:p>
          <a:p>
            <a:pPr marL="288925" marR="0" lvl="1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Second level</a:t>
            </a:r>
          </a:p>
          <a:p>
            <a:pPr marL="288925" marR="0" lvl="2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Third level</a:t>
            </a:r>
          </a:p>
          <a:p>
            <a:pPr marL="288925" marR="0" lvl="3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Fourth level</a:t>
            </a:r>
          </a:p>
          <a:p>
            <a:pPr marL="288925" marR="0" lvl="4" indent="-288925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</a:rPr>
              <a:t>Fifth level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7" name="Picture 8" descr="citi-r_2c-blu_pos_rgb-MASTER_15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34375" y="6334125"/>
            <a:ext cx="520700" cy="319088"/>
          </a:xfrm>
          <a:prstGeom prst="rect">
            <a:avLst/>
          </a:prstGeom>
          <a:noFill/>
        </p:spPr>
      </p:pic>
      <p:sp>
        <p:nvSpPr>
          <p:cNvPr id="8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76238" y="6446838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fld id="{15BC2227-8CED-4BD6-B991-CC43BE35DF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black">
          <a:xfrm>
            <a:off x="1044575" y="6510338"/>
            <a:ext cx="20669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</a:pPr>
            <a:r>
              <a:rPr lang="en-US" sz="1000" dirty="0" smtClean="0">
                <a:cs typeface="Geneva" pitchFamily="34" charset="0"/>
              </a:rPr>
              <a:t>Digital</a:t>
            </a:r>
            <a:r>
              <a:rPr lang="en-US" sz="1000" baseline="0" dirty="0" smtClean="0">
                <a:cs typeface="Geneva" pitchFamily="34" charset="0"/>
              </a:rPr>
              <a:t> Communications</a:t>
            </a:r>
            <a:endParaRPr lang="en-US" sz="1000" dirty="0">
              <a:cs typeface="Geneva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114675" y="6507163"/>
            <a:ext cx="48101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0" marR="0" indent="0" algn="r" defTabSz="914400" rtl="0" eaLnBrk="0" fontAlgn="auto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eaLnBrk="1" hangingPunct="1">
        <a:defRPr sz="2400" b="0">
          <a:solidFill>
            <a:schemeClr val="tx2"/>
          </a:solidFill>
          <a:latin typeface="+mj-lt"/>
        </a:defRPr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76238" y="382588"/>
            <a:ext cx="8385175" cy="6080125"/>
          </a:xfrm>
          <a:prstGeom prst="roundRect">
            <a:avLst>
              <a:gd name="adj" fmla="val 4447"/>
            </a:avLst>
          </a:prstGeom>
          <a:gradFill flip="none" rotWithShape="1">
            <a:gsLst>
              <a:gs pos="0">
                <a:srgbClr val="004785"/>
              </a:gs>
              <a:gs pos="100000">
                <a:srgbClr val="00BDF2"/>
              </a:gs>
              <a:gs pos="25000">
                <a:srgbClr val="0066B3"/>
              </a:gs>
              <a:gs pos="80000">
                <a:srgbClr val="00B3F0"/>
              </a:gs>
            </a:gsLst>
            <a:lin ang="16200000" scaled="0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 bwMode="black">
          <a:xfrm>
            <a:off x="642938" y="4975225"/>
            <a:ext cx="6027737" cy="628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lIns="0" tIns="0" rIns="0" bIns="0"/>
          <a:lstStyle/>
          <a:p>
            <a:r>
              <a:rPr lang="en-US" sz="1400" dirty="0" smtClean="0">
                <a:solidFill>
                  <a:srgbClr val="FFFFFF"/>
                </a:solidFill>
              </a:rPr>
              <a:t>November 2015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890C58"/>
              </a:solidFill>
            </a:endParaRPr>
          </a:p>
        </p:txBody>
      </p:sp>
      <p:sp>
        <p:nvSpPr>
          <p:cNvPr id="13" name="Title 1"/>
          <p:cNvSpPr>
            <a:spLocks/>
          </p:cNvSpPr>
          <p:nvPr/>
        </p:nvSpPr>
        <p:spPr bwMode="black">
          <a:xfrm>
            <a:off x="603250" y="2933700"/>
            <a:ext cx="7861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chemeClr val="bg1"/>
                </a:solidFill>
                <a:latin typeface="+mj-lt"/>
                <a:ea typeface="ヒラギノ角ゴ Pro W3" charset="0"/>
                <a:cs typeface="Geneva" charset="0"/>
              </a:rPr>
              <a:t>Algorithm/New Display</a:t>
            </a:r>
            <a:endParaRPr lang="en-US" sz="3200" kern="0" dirty="0">
              <a:solidFill>
                <a:schemeClr val="bg1"/>
              </a:solidFill>
              <a:latin typeface="+mj-lt"/>
              <a:ea typeface="ヒラギノ角ゴ Pro W3" charset="0"/>
              <a:cs typeface="Geneva" charset="0"/>
            </a:endParaRPr>
          </a:p>
        </p:txBody>
      </p:sp>
      <p:sp>
        <p:nvSpPr>
          <p:cNvPr id="14" name="Subtitle 2"/>
          <p:cNvSpPr>
            <a:spLocks/>
          </p:cNvSpPr>
          <p:nvPr/>
        </p:nvSpPr>
        <p:spPr bwMode="black">
          <a:xfrm>
            <a:off x="603250" y="3419475"/>
            <a:ext cx="78724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ヒラギノ角ゴ Pro W3" charset="0"/>
                <a:cs typeface="Geneva" charset="0"/>
              </a:rPr>
              <a:t>Proof of Concept</a:t>
            </a:r>
            <a:endParaRPr lang="en-US" sz="3200" kern="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ヒラギノ角ゴ Pro W3" charset="0"/>
              <a:cs typeface="Geneva" charset="0"/>
            </a:endParaRPr>
          </a:p>
        </p:txBody>
      </p:sp>
      <p:pic>
        <p:nvPicPr>
          <p:cNvPr id="15" name="Picture 9" descr="citi-r_white_red_rgb-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0" y="4943475"/>
            <a:ext cx="1882775" cy="1152525"/>
          </a:xfrm>
          <a:prstGeom prst="rect">
            <a:avLst/>
          </a:prstGeom>
          <a:noFill/>
        </p:spPr>
      </p:pic>
      <p:sp>
        <p:nvSpPr>
          <p:cNvPr id="16" name="Rectangle 10"/>
          <p:cNvSpPr>
            <a:spLocks noChangeArrowheads="1"/>
          </p:cNvSpPr>
          <p:nvPr/>
        </p:nvSpPr>
        <p:spPr bwMode="black">
          <a:xfrm>
            <a:off x="622300" y="5807075"/>
            <a:ext cx="600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>
              <a:lnSpc>
                <a:spcPct val="95000"/>
              </a:lnSpc>
            </a:pPr>
            <a:r>
              <a:rPr lang="en-US" sz="1600" dirty="0" smtClean="0">
                <a:solidFill>
                  <a:schemeClr val="bg1"/>
                </a:solidFill>
                <a:cs typeface="Geneva" pitchFamily="34" charset="0"/>
              </a:rPr>
              <a:t>Global Public Affairs</a:t>
            </a:r>
            <a:endParaRPr lang="en-US" sz="1600" dirty="0">
              <a:solidFill>
                <a:schemeClr val="bg1"/>
              </a:solidFill>
              <a:cs typeface="Geneva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21706" y="6507163"/>
            <a:ext cx="48101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</a:pPr>
            <a:r>
              <a:rPr lang="en-US" sz="1000" dirty="0" smtClean="0"/>
              <a:t>Internal</a:t>
            </a:r>
            <a:endParaRPr lang="en-US" sz="1000" dirty="0">
              <a:ea typeface="ヒラギノ角ゴ Pro W3" pitchFamily="12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news display to 1 section sorted by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7056" y="3539935"/>
            <a:ext cx="6553200" cy="2590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9" name="TextBox 2"/>
          <p:cNvSpPr txBox="1"/>
          <p:nvPr/>
        </p:nvSpPr>
        <p:spPr>
          <a:xfrm>
            <a:off x="244096" y="1101535"/>
            <a:ext cx="3749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Stories are assigned scores based on rank, date, target and sorted in descending order based on score.</a:t>
            </a:r>
          </a:p>
          <a:p>
            <a:endParaRPr lang="en-US" sz="1100" dirty="0" smtClean="0"/>
          </a:p>
        </p:txBody>
      </p:sp>
      <p:sp>
        <p:nvSpPr>
          <p:cNvPr id="10" name="TextBox 6"/>
          <p:cNvSpPr txBox="1"/>
          <p:nvPr/>
        </p:nvSpPr>
        <p:spPr>
          <a:xfrm>
            <a:off x="244096" y="1701699"/>
            <a:ext cx="114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/>
              <a:t>Date:</a:t>
            </a:r>
          </a:p>
          <a:p>
            <a:r>
              <a:rPr lang="en-US" sz="1100" dirty="0" smtClean="0"/>
              <a:t>Today: + 2</a:t>
            </a:r>
          </a:p>
          <a:p>
            <a:r>
              <a:rPr lang="en-US" sz="1100" dirty="0" smtClean="0"/>
              <a:t>Yesterday: + 1</a:t>
            </a:r>
          </a:p>
          <a:p>
            <a:r>
              <a:rPr lang="en-US" sz="1100" dirty="0" smtClean="0"/>
              <a:t>Day before: 0</a:t>
            </a:r>
          </a:p>
          <a:p>
            <a:r>
              <a:rPr lang="en-US" sz="1100" dirty="0" smtClean="0"/>
              <a:t>2 days ago: -1</a:t>
            </a:r>
          </a:p>
          <a:p>
            <a:r>
              <a:rPr lang="en-US" sz="1100" dirty="0" smtClean="0"/>
              <a:t>3 days ago: -2</a:t>
            </a:r>
          </a:p>
          <a:p>
            <a:r>
              <a:rPr lang="en-US" sz="1100" dirty="0" smtClean="0"/>
              <a:t>4 days ago: -3</a:t>
            </a:r>
          </a:p>
          <a:p>
            <a:r>
              <a:rPr lang="en-US" sz="1100" dirty="0" smtClean="0"/>
              <a:t>Etc.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1628759" y="1701699"/>
            <a:ext cx="9470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/>
              <a:t>Rank:</a:t>
            </a:r>
          </a:p>
          <a:p>
            <a:r>
              <a:rPr lang="en-US" sz="1100" dirty="0" smtClean="0"/>
              <a:t>Rank 1: +3</a:t>
            </a:r>
          </a:p>
          <a:p>
            <a:r>
              <a:rPr lang="en-US" sz="1100" dirty="0" smtClean="0"/>
              <a:t>Rank 2: +2</a:t>
            </a:r>
          </a:p>
          <a:p>
            <a:r>
              <a:rPr lang="en-US" sz="1100" dirty="0" smtClean="0"/>
              <a:t>Rank 3</a:t>
            </a:r>
            <a:r>
              <a:rPr lang="en-US" sz="1100" dirty="0"/>
              <a:t>:</a:t>
            </a:r>
            <a:r>
              <a:rPr lang="en-US" sz="1100" dirty="0" smtClean="0"/>
              <a:t> +1</a:t>
            </a:r>
          </a:p>
          <a:p>
            <a:r>
              <a:rPr lang="en-US" sz="1100" dirty="0" smtClean="0"/>
              <a:t>No Rank:  0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2868424" y="1702245"/>
            <a:ext cx="13075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/>
              <a:t>Target:</a:t>
            </a:r>
          </a:p>
          <a:p>
            <a:r>
              <a:rPr lang="en-US" sz="1100" dirty="0" smtClean="0"/>
              <a:t>Global: + 2</a:t>
            </a:r>
          </a:p>
          <a:p>
            <a:r>
              <a:rPr lang="en-US" sz="1100" dirty="0" smtClean="0"/>
              <a:t>Regional: + 1</a:t>
            </a:r>
          </a:p>
          <a:p>
            <a:r>
              <a:rPr lang="en-US" sz="1100" dirty="0" smtClean="0"/>
              <a:t>&lt; L4: +1</a:t>
            </a:r>
          </a:p>
          <a:p>
            <a:r>
              <a:rPr lang="en-US" sz="1100" dirty="0" smtClean="0"/>
              <a:t>&gt; L4: 0</a:t>
            </a:r>
          </a:p>
        </p:txBody>
      </p:sp>
      <p:sp>
        <p:nvSpPr>
          <p:cNvPr id="14" name="Slide Number Placeholder 4"/>
          <p:cNvSpPr>
            <a:spLocks noGrp="1"/>
          </p:cNvSpPr>
          <p:nvPr/>
        </p:nvSpPr>
        <p:spPr bwMode="black">
          <a:xfrm>
            <a:off x="298960" y="6405373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Genev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5BC2227-8CED-4BD6-B991-CC43BE35DF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46" y="822960"/>
            <a:ext cx="3798614" cy="57187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8960" y="3265674"/>
            <a:ext cx="3703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makes it so news from lower down the page doesn’t stay below the fold.  Different sections don’t need to be updated. No stale content at top of news feed.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Should number of comments &amp; likes be factored into algorithm as well? </a:t>
            </a:r>
            <a:r>
              <a:rPr lang="en-US" dirty="0" err="1" smtClean="0"/>
              <a:t>i.e</a:t>
            </a:r>
            <a:r>
              <a:rPr lang="en-US" dirty="0" smtClean="0"/>
              <a:t> &gt; 5 comments: +1; &gt;10 likes: +1</a:t>
            </a:r>
          </a:p>
        </p:txBody>
      </p:sp>
    </p:spTree>
    <p:extLst>
      <p:ext uri="{BB962C8B-B14F-4D97-AF65-F5344CB8AC3E}">
        <p14:creationId xmlns:p14="http://schemas.microsoft.com/office/powerpoint/2010/main" val="29784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way to test and tweak algorithm and compare displays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5BC2227-8CED-4BD6-B991-CC43BE35DF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1181763"/>
            <a:ext cx="1188720" cy="28127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1489877"/>
            <a:ext cx="1188720" cy="28127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5832282" y="796621"/>
            <a:ext cx="1508760" cy="10515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971"/>
              <a:gd name="adj6" fmla="val -7665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File with headlines, abstracts, dates and ranks for last 3 months of articles published.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2119023"/>
            <a:ext cx="1645920" cy="9601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</a:schemeClr>
                </a:solidFill>
              </a:rPr>
              <a:t>Select date, country and business for generated view.</a:t>
            </a:r>
          </a:p>
          <a:p>
            <a:pPr algn="ctr"/>
            <a:endParaRPr lang="en-US" sz="11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</a:schemeClr>
                </a:solidFill>
              </a:rPr>
              <a:t>Tweak algorithm</a:t>
            </a:r>
            <a:endParaRPr lang="en-US" sz="11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3337560"/>
            <a:ext cx="1645920" cy="259013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</a:schemeClr>
                </a:solidFill>
              </a:rPr>
              <a:t>Show traditional view</a:t>
            </a:r>
            <a:endParaRPr lang="en-US" sz="11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7414" y="3337560"/>
            <a:ext cx="1645920" cy="259013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</a:schemeClr>
                </a:solidFill>
              </a:rPr>
              <a:t>Show new view</a:t>
            </a:r>
            <a:endParaRPr lang="en-US" sz="11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2" name="Elbow Connector 11"/>
          <p:cNvCxnSpPr>
            <a:stCxn id="8" idx="2"/>
            <a:endCxn id="9" idx="0"/>
          </p:cNvCxnSpPr>
          <p:nvPr/>
        </p:nvCxnSpPr>
        <p:spPr>
          <a:xfrm rot="5400000">
            <a:off x="3094052" y="2179651"/>
            <a:ext cx="258417" cy="2057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2"/>
            <a:endCxn id="10" idx="0"/>
          </p:cNvCxnSpPr>
          <p:nvPr/>
        </p:nvCxnSpPr>
        <p:spPr>
          <a:xfrm rot="16200000" flipH="1">
            <a:off x="5231959" y="2099144"/>
            <a:ext cx="258417" cy="22184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5BC2227-8CED-4BD6-B991-CC43BE35DF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91344"/>
              </p:ext>
            </p:extLst>
          </p:nvPr>
        </p:nvGraphicFramePr>
        <p:xfrm>
          <a:off x="960120" y="1051560"/>
          <a:ext cx="6126479" cy="5533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6914"/>
                <a:gridCol w="1318356"/>
                <a:gridCol w="581050"/>
                <a:gridCol w="502920"/>
                <a:gridCol w="777239"/>
              </a:tblGrid>
              <a:tr h="916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effectLst/>
                        </a:rPr>
                        <a:t>Headline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Abstract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 smtClean="0">
                          <a:effectLst/>
                        </a:rPr>
                        <a:t>Source Date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 smtClean="0">
                          <a:effectLst/>
                        </a:rPr>
                        <a:t>Target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u="none" strike="noStrike" dirty="0">
                          <a:effectLst/>
                        </a:rPr>
                        <a:t>Rank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916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India Advancing Financial Inclusion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It can be one or two sentences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11/18/2015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USA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2464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Citi wins Cool Business Asards with Agent-Based Voice Authentication Initiative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11/19/2015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GLOBAL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8798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How Poland is Fast Becoming a Hub for Prime Investments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11/18/2015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GCB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916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Know Your Value Livestream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11/18/2015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GCB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657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Introduction of citi smart Banking in the 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11/13/2015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GCB O&amp;T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657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Citi Fourth Quarter 2015 Earnings Review Date Announced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11/16/2015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O&amp;T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657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citigold Private Client Model Taps Russian Top Clients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11/19/2015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China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657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Citi Brazil at a Century: The Challenge of Being Traditionally Different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11/19/2015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Global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657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Holiday Reminder -Giving and Receiving Gifts and Entertainment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11/18/2015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GLOBAL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916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Know Your Value Livestream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11/18/2015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EI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916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 want to be just like any other guy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11/12/2015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Mortgages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657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message from CEO Mike Corbat Supporting our Vetrans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11/11/2015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LATAM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657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Citi's Military Vetrans Networks: Serving Those Who Have served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11/10/2015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APAC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2464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Pathways to Progress: Uganda Women 'Mean Business' at Apprentice Program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11/12/2015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O&amp;T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657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Senior Executives Come Together for  Citi Retail Sercies Annual Conference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11/10/2015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Cards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657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Citi Foundation Announces Community Progress makers Fund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11/9/2015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GCB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916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Progress Makers: Home for Heroes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11/6/2015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EI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657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Citi Honduras: 50 Years of Supporting Clients, Colleagues and Communities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11/4/2015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GLOBAL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916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Hello, Miami!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10/22/2015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LATAM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657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Four Stories, Four Paths: The Road to Success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10/21/2015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GCB O&amp;T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657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Citi Sponsors NBC Universal Know Your value conference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9/28/2015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CPMC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657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Citi North America CEO Bill Mills Introduces "City Profiles" Brochures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9/24/2015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GPA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1657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Bahamas: Back to School Jamboree Helps Kids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9/22/2015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GPA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  <a:tr h="2464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LEED Leader: Citi Focuses on the Enviornment in Belfast Gateway Development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 description</a:t>
                      </a:r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this articles goes here.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9/16/2015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O&amp;T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80" marR="4580" marT="4580" marB="0" anchor="b"/>
                </a:tc>
              </a:tr>
            </a:tbl>
          </a:graphicData>
        </a:graphic>
      </p:graphicFrame>
      <p:sp>
        <p:nvSpPr>
          <p:cNvPr id="6" name="Line Callout 2 5"/>
          <p:cNvSpPr/>
          <p:nvPr/>
        </p:nvSpPr>
        <p:spPr>
          <a:xfrm>
            <a:off x="7498080" y="777240"/>
            <a:ext cx="1508760" cy="21945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904"/>
              <a:gd name="adj6" fmla="val -3336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Rank would have to be editable since usually only the recent articles are ranked</a:t>
            </a:r>
            <a:r>
              <a:rPr lang="en-US" sz="1200" dirty="0" smtClean="0">
                <a:solidFill>
                  <a:schemeClr val="tx2"/>
                </a:solidFill>
              </a:rPr>
              <a:t>.</a:t>
            </a:r>
          </a:p>
          <a:p>
            <a:pPr algn="ctr"/>
            <a:endParaRPr lang="en-US" sz="1200" dirty="0">
              <a:solidFill>
                <a:schemeClr val="tx2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May need  other </a:t>
            </a:r>
            <a:r>
              <a:rPr lang="en-US" sz="1200" dirty="0" err="1" smtClean="0">
                <a:solidFill>
                  <a:schemeClr val="tx2"/>
                </a:solidFill>
              </a:rPr>
              <a:t>colums</a:t>
            </a:r>
            <a:r>
              <a:rPr lang="en-US" sz="1200" dirty="0" smtClean="0">
                <a:solidFill>
                  <a:schemeClr val="tx2"/>
                </a:solidFill>
              </a:rPr>
              <a:t> for &gt; 5 comments Y/N, over 10 likes Y/N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2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Criteria &amp; Tweak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5BC2227-8CED-4BD6-B991-CC43BE35DF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822960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 Picker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Dropdown of sample of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Dropdown of sample of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Fields for each element of algorithm to boost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17320" y="2523744"/>
            <a:ext cx="1097280" cy="219456"/>
            <a:chOff x="1280160" y="2423160"/>
            <a:chExt cx="1600200" cy="320040"/>
          </a:xfrm>
        </p:grpSpPr>
        <p:sp>
          <p:nvSpPr>
            <p:cNvPr id="5" name="Rectangle 4"/>
            <p:cNvSpPr/>
            <p:nvPr/>
          </p:nvSpPr>
          <p:spPr>
            <a:xfrm>
              <a:off x="1280160" y="2423160"/>
              <a:ext cx="1600200" cy="32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Month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Action Button: Back or Previous 5">
              <a:hlinkClick r:id="" action="ppaction://hlinkshowjump?jump=previousslide" highlightClick="1"/>
            </p:cNvPr>
            <p:cNvSpPr/>
            <p:nvPr/>
          </p:nvSpPr>
          <p:spPr>
            <a:xfrm rot="16200000">
              <a:off x="2560320" y="2423160"/>
              <a:ext cx="320040" cy="320040"/>
            </a:xfrm>
            <a:prstGeom prst="actionButtonBackPrevious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21943" y="2523744"/>
            <a:ext cx="548640" cy="219456"/>
            <a:chOff x="1280160" y="2423160"/>
            <a:chExt cx="1600200" cy="320040"/>
          </a:xfrm>
        </p:grpSpPr>
        <p:sp>
          <p:nvSpPr>
            <p:cNvPr id="9" name="Rectangle 8"/>
            <p:cNvSpPr/>
            <p:nvPr/>
          </p:nvSpPr>
          <p:spPr>
            <a:xfrm>
              <a:off x="1280160" y="2423160"/>
              <a:ext cx="1600200" cy="32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Day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Action Button: Back or Previous 9">
              <a:hlinkClick r:id="" action="ppaction://hlinkshowjump?jump=previousslide" highlightClick="1"/>
            </p:cNvPr>
            <p:cNvSpPr/>
            <p:nvPr/>
          </p:nvSpPr>
          <p:spPr>
            <a:xfrm rot="16200000">
              <a:off x="2560320" y="2423160"/>
              <a:ext cx="320040" cy="320040"/>
            </a:xfrm>
            <a:prstGeom prst="actionButtonBackPrevious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15296" y="2523746"/>
            <a:ext cx="660356" cy="219457"/>
            <a:chOff x="954322" y="2423159"/>
            <a:chExt cx="1926038" cy="320041"/>
          </a:xfrm>
        </p:grpSpPr>
        <p:sp>
          <p:nvSpPr>
            <p:cNvPr id="12" name="Rectangle 11"/>
            <p:cNvSpPr/>
            <p:nvPr/>
          </p:nvSpPr>
          <p:spPr>
            <a:xfrm>
              <a:off x="954322" y="2423159"/>
              <a:ext cx="1600200" cy="32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Year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Action Button: Back or Previous 12">
              <a:hlinkClick r:id="" action="ppaction://hlinkshowjump?jump=previousslide" highlightClick="1"/>
            </p:cNvPr>
            <p:cNvSpPr/>
            <p:nvPr/>
          </p:nvSpPr>
          <p:spPr>
            <a:xfrm rot="16200000">
              <a:off x="2560320" y="2423160"/>
              <a:ext cx="320040" cy="320040"/>
            </a:xfrm>
            <a:prstGeom prst="actionButtonBackPrevious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17320" y="2262133"/>
            <a:ext cx="150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Select date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417320" y="3007568"/>
            <a:ext cx="150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Select Organization</a:t>
            </a:r>
            <a:endParaRPr lang="en-US" sz="1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2858" y="3337957"/>
            <a:ext cx="1097280" cy="219456"/>
            <a:chOff x="1280160" y="2423160"/>
            <a:chExt cx="1600200" cy="320040"/>
          </a:xfrm>
        </p:grpSpPr>
        <p:sp>
          <p:nvSpPr>
            <p:cNvPr id="17" name="Rectangle 16"/>
            <p:cNvSpPr/>
            <p:nvPr/>
          </p:nvSpPr>
          <p:spPr>
            <a:xfrm>
              <a:off x="1280160" y="2423160"/>
              <a:ext cx="1600200" cy="32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GPA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Action Button: Back or Previous 17">
              <a:hlinkClick r:id="" action="ppaction://hlinkshowjump?jump=previousslide" highlightClick="1"/>
            </p:cNvPr>
            <p:cNvSpPr/>
            <p:nvPr/>
          </p:nvSpPr>
          <p:spPr>
            <a:xfrm rot="16200000">
              <a:off x="2560320" y="2423160"/>
              <a:ext cx="320040" cy="320040"/>
            </a:xfrm>
            <a:prstGeom prst="actionButtonBackPrevious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Line Callout 2 19"/>
          <p:cNvSpPr/>
          <p:nvPr/>
        </p:nvSpPr>
        <p:spPr>
          <a:xfrm>
            <a:off x="3320066" y="2983702"/>
            <a:ext cx="3720814" cy="573711"/>
          </a:xfrm>
          <a:prstGeom prst="borderCallout2">
            <a:avLst>
              <a:gd name="adj1" fmla="val 41272"/>
              <a:gd name="adj2" fmla="val -1121"/>
              <a:gd name="adj3" fmla="val 51666"/>
              <a:gd name="adj4" fmla="val -10523"/>
              <a:gd name="adj5" fmla="val 80706"/>
              <a:gd name="adj6" fmla="val -196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GPA, </a:t>
            </a:r>
            <a:r>
              <a:rPr lang="en-US" sz="1200" dirty="0" smtClean="0">
                <a:solidFill>
                  <a:schemeClr val="tx2"/>
                </a:solidFill>
              </a:rPr>
              <a:t>Enterprise O&amp;T</a:t>
            </a:r>
            <a:r>
              <a:rPr lang="en-US" sz="1200" dirty="0" smtClean="0">
                <a:solidFill>
                  <a:schemeClr val="tx2"/>
                </a:solidFill>
              </a:rPr>
              <a:t>, GCB, Retail Services, </a:t>
            </a:r>
            <a:r>
              <a:rPr lang="en-US" sz="1200" dirty="0" smtClean="0">
                <a:solidFill>
                  <a:schemeClr val="tx2"/>
                </a:solidFill>
              </a:rPr>
              <a:t>GCB </a:t>
            </a:r>
            <a:r>
              <a:rPr lang="en-US" sz="1200" dirty="0" smtClean="0">
                <a:solidFill>
                  <a:schemeClr val="tx2"/>
                </a:solidFill>
              </a:rPr>
              <a:t>O&amp;T, CMPC, </a:t>
            </a:r>
            <a:r>
              <a:rPr lang="en-US" sz="1200" dirty="0" smtClean="0">
                <a:solidFill>
                  <a:schemeClr val="tx2"/>
                </a:solidFill>
              </a:rPr>
              <a:t>Enterprise </a:t>
            </a:r>
            <a:r>
              <a:rPr lang="en-US" sz="1200" dirty="0" smtClean="0">
                <a:solidFill>
                  <a:schemeClr val="tx2"/>
                </a:solidFill>
              </a:rPr>
              <a:t>Infrastructure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7320" y="4061116"/>
            <a:ext cx="150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Select Country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1492858" y="4391505"/>
            <a:ext cx="1097280" cy="2194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USA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Action Button: Back or Previous 23">
            <a:hlinkClick r:id="" action="ppaction://hlinkshowjump?jump=previousslide" highlightClick="1"/>
          </p:cNvPr>
          <p:cNvSpPr/>
          <p:nvPr/>
        </p:nvSpPr>
        <p:spPr>
          <a:xfrm rot="16200000">
            <a:off x="2370682" y="4391505"/>
            <a:ext cx="219456" cy="219456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>
            <a:off x="3320066" y="4005040"/>
            <a:ext cx="3720814" cy="573711"/>
          </a:xfrm>
          <a:prstGeom prst="borderCallout2">
            <a:avLst>
              <a:gd name="adj1" fmla="val 41272"/>
              <a:gd name="adj2" fmla="val -1121"/>
              <a:gd name="adj3" fmla="val 51666"/>
              <a:gd name="adj4" fmla="val -10523"/>
              <a:gd name="adj5" fmla="val 80706"/>
              <a:gd name="adj6" fmla="val -196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UK, US, Canada, India, Malaysia, Hong Kong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23408" y="5577840"/>
            <a:ext cx="480558" cy="2194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+1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86497" y="5281238"/>
            <a:ext cx="75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Date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2488112" y="5577840"/>
            <a:ext cx="480558" cy="2194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+2.5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1201" y="5281238"/>
            <a:ext cx="75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Rank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3442269" y="5577840"/>
            <a:ext cx="480558" cy="2194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+1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5358" y="5281238"/>
            <a:ext cx="75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Global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227461" y="5577840"/>
            <a:ext cx="480558" cy="2194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+1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90550" y="5281238"/>
            <a:ext cx="75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Regional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4992774" y="5577840"/>
            <a:ext cx="480558" cy="2194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+2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55863" y="5281238"/>
            <a:ext cx="75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Country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5927053" y="5577840"/>
            <a:ext cx="480558" cy="2194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-1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6770" y="5135399"/>
            <a:ext cx="1845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Higher Level of Managed Segment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2514600" y="6080760"/>
            <a:ext cx="116794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 View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30976" y="6078772"/>
            <a:ext cx="135853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View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45047" y="4955420"/>
            <a:ext cx="2225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Tweak Algorithm Boosting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36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7771"/>
            <a:ext cx="8229600" cy="731520"/>
          </a:xfrm>
        </p:spPr>
        <p:txBody>
          <a:bodyPr/>
          <a:lstStyle/>
          <a:p>
            <a:r>
              <a:rPr lang="en-US" dirty="0" smtClean="0"/>
              <a:t>Old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37160" y="6309360"/>
            <a:ext cx="346075" cy="274637"/>
          </a:xfrm>
        </p:spPr>
        <p:txBody>
          <a:bodyPr/>
          <a:lstStyle/>
          <a:p>
            <a:pPr>
              <a:defRPr/>
            </a:pPr>
            <a:fld id="{15BC2227-8CED-4BD6-B991-CC43BE35DF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902965" y="209263"/>
            <a:ext cx="2810758" cy="6145817"/>
            <a:chOff x="4617720" y="209263"/>
            <a:chExt cx="3096003" cy="6769515"/>
          </a:xfrm>
        </p:grpSpPr>
        <p:sp>
          <p:nvSpPr>
            <p:cNvPr id="43" name="Rectangle 42"/>
            <p:cNvSpPr/>
            <p:nvPr/>
          </p:nvSpPr>
          <p:spPr>
            <a:xfrm>
              <a:off x="4617720" y="209263"/>
              <a:ext cx="3096003" cy="676951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25587" y="348569"/>
              <a:ext cx="798221" cy="220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Global</a:t>
              </a:r>
              <a:endParaRPr lang="en-US" sz="7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44041" y="365809"/>
              <a:ext cx="798221" cy="220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Asia Pacific</a:t>
              </a:r>
              <a:endParaRPr lang="en-US" sz="700" b="1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4779521" y="568541"/>
              <a:ext cx="582486" cy="321707"/>
              <a:chOff x="5684520" y="3980319"/>
              <a:chExt cx="487680" cy="45452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5684520" y="3980319"/>
                <a:ext cx="487680" cy="454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5684520" y="3980319"/>
                <a:ext cx="487680" cy="45452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5684520" y="3980319"/>
                <a:ext cx="487680" cy="45452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745480" y="4095735"/>
                <a:ext cx="381000" cy="1956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image</a:t>
                </a:r>
                <a:endParaRPr lang="en-US" sz="800" dirty="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4779521" y="941013"/>
              <a:ext cx="744287" cy="64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  <a:p>
              <a:r>
                <a:rPr lang="en-US" sz="600" dirty="0" smtClean="0"/>
                <a:t>Abstract goes here.</a:t>
              </a:r>
            </a:p>
            <a:p>
              <a:r>
                <a:rPr lang="en-US" sz="300" u="sng" dirty="0" smtClean="0">
                  <a:solidFill>
                    <a:schemeClr val="tx2"/>
                  </a:solidFill>
                </a:rPr>
                <a:t>Read More &gt;</a:t>
              </a:r>
              <a:endParaRPr lang="en-US" sz="300" u="sng" dirty="0">
                <a:solidFill>
                  <a:schemeClr val="tx2"/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717970" y="568541"/>
              <a:ext cx="582486" cy="321707"/>
              <a:chOff x="5684520" y="3980319"/>
              <a:chExt cx="487680" cy="454521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684520" y="3980319"/>
                <a:ext cx="487680" cy="454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5684520" y="3980319"/>
                <a:ext cx="487680" cy="45452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5684520" y="3980319"/>
                <a:ext cx="487680" cy="45452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5745480" y="4095735"/>
                <a:ext cx="381000" cy="1956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image</a:t>
                </a:r>
                <a:endParaRPr lang="en-US" sz="8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71355" y="568541"/>
              <a:ext cx="582486" cy="321707"/>
              <a:chOff x="5684520" y="3980319"/>
              <a:chExt cx="487680" cy="45452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5684520" y="3980319"/>
                <a:ext cx="487680" cy="454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5684520" y="3980319"/>
                <a:ext cx="487680" cy="45452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5684520" y="3980319"/>
                <a:ext cx="487680" cy="45452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745480" y="4095735"/>
                <a:ext cx="381000" cy="1956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image</a:t>
                </a:r>
                <a:endParaRPr lang="en-US" sz="800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924896" y="2291686"/>
              <a:ext cx="7650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u="sng" dirty="0" smtClean="0">
                  <a:solidFill>
                    <a:schemeClr val="tx2"/>
                  </a:solidFill>
                </a:rPr>
                <a:t>Global Archive&gt;</a:t>
              </a:r>
              <a:endParaRPr lang="en-US" sz="500" u="sng" dirty="0">
                <a:solidFill>
                  <a:schemeClr val="tx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628919" y="365809"/>
              <a:ext cx="798221" cy="220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GCB</a:t>
              </a:r>
              <a:endParaRPr lang="en-US" sz="7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79521" y="1567114"/>
              <a:ext cx="744287" cy="37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779521" y="1954030"/>
              <a:ext cx="744287" cy="37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651843" y="941013"/>
              <a:ext cx="744287" cy="64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  <a:p>
              <a:r>
                <a:rPr lang="en-US" sz="600" dirty="0" smtClean="0"/>
                <a:t>Abstract goes here.</a:t>
              </a:r>
            </a:p>
            <a:p>
              <a:r>
                <a:rPr lang="en-US" sz="300" u="sng" dirty="0" smtClean="0">
                  <a:solidFill>
                    <a:schemeClr val="tx2"/>
                  </a:solidFill>
                </a:rPr>
                <a:t>Read More &gt;</a:t>
              </a:r>
              <a:endParaRPr lang="en-US" sz="300" u="sng" dirty="0">
                <a:solidFill>
                  <a:schemeClr val="tx2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797218" y="2291686"/>
              <a:ext cx="7650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u="sng" dirty="0" smtClean="0">
                  <a:solidFill>
                    <a:schemeClr val="tx2"/>
                  </a:solidFill>
                </a:rPr>
                <a:t>APAC Archive&gt;</a:t>
              </a:r>
              <a:endParaRPr lang="en-US" sz="500" u="sng" dirty="0">
                <a:solidFill>
                  <a:schemeClr val="tx2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51843" y="1567114"/>
              <a:ext cx="744287" cy="37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51843" y="1954030"/>
              <a:ext cx="744287" cy="37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36722" y="941013"/>
              <a:ext cx="744287" cy="64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  <a:p>
              <a:r>
                <a:rPr lang="en-US" sz="600" dirty="0" smtClean="0"/>
                <a:t>Abstract goes here.</a:t>
              </a:r>
            </a:p>
            <a:p>
              <a:r>
                <a:rPr lang="en-US" sz="300" u="sng" dirty="0" smtClean="0">
                  <a:solidFill>
                    <a:schemeClr val="tx2"/>
                  </a:solidFill>
                </a:rPr>
                <a:t>Read More &gt;</a:t>
              </a:r>
              <a:endParaRPr lang="en-US" sz="300" u="sng" dirty="0">
                <a:solidFill>
                  <a:schemeClr val="tx2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782097" y="2291686"/>
              <a:ext cx="7650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u="sng" dirty="0" smtClean="0">
                  <a:solidFill>
                    <a:schemeClr val="tx2"/>
                  </a:solidFill>
                </a:rPr>
                <a:t>GCB Archive&gt;</a:t>
              </a:r>
              <a:endParaRPr lang="en-US" sz="500" u="sng" dirty="0">
                <a:solidFill>
                  <a:schemeClr val="tx2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636722" y="1567114"/>
              <a:ext cx="744287" cy="37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636722" y="1954030"/>
              <a:ext cx="744287" cy="37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44041" y="2560682"/>
              <a:ext cx="798221" cy="220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India</a:t>
              </a:r>
              <a:endParaRPr lang="en-US" sz="700" b="1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717970" y="2763414"/>
              <a:ext cx="582486" cy="321707"/>
              <a:chOff x="5684520" y="3980319"/>
              <a:chExt cx="487680" cy="45452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5684520" y="3980319"/>
                <a:ext cx="487680" cy="454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5684520" y="3980319"/>
                <a:ext cx="487680" cy="45452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5684520" y="3980319"/>
                <a:ext cx="487680" cy="45452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5745480" y="4095735"/>
                <a:ext cx="381000" cy="1956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image</a:t>
                </a:r>
                <a:endParaRPr lang="en-US" sz="800" dirty="0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5651843" y="3135885"/>
              <a:ext cx="744287" cy="64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  <a:p>
              <a:r>
                <a:rPr lang="en-US" sz="600" dirty="0" smtClean="0"/>
                <a:t>Abstract goes here.</a:t>
              </a:r>
            </a:p>
            <a:p>
              <a:r>
                <a:rPr lang="en-US" sz="300" u="sng" dirty="0" smtClean="0">
                  <a:solidFill>
                    <a:schemeClr val="tx2"/>
                  </a:solidFill>
                </a:rPr>
                <a:t>Read More &gt;</a:t>
              </a:r>
              <a:endParaRPr lang="en-US" sz="300" u="sng" dirty="0">
                <a:solidFill>
                  <a:schemeClr val="tx2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97218" y="4486559"/>
              <a:ext cx="7650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u="sng" dirty="0" smtClean="0">
                  <a:solidFill>
                    <a:schemeClr val="tx2"/>
                  </a:solidFill>
                </a:rPr>
                <a:t>India Archive&gt;</a:t>
              </a:r>
              <a:endParaRPr lang="en-US" sz="500" u="sng" dirty="0">
                <a:solidFill>
                  <a:schemeClr val="tx2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51843" y="3761987"/>
              <a:ext cx="744287" cy="37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651843" y="4148903"/>
              <a:ext cx="744287" cy="37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671355" y="2804845"/>
              <a:ext cx="582486" cy="321707"/>
              <a:chOff x="5684520" y="3980319"/>
              <a:chExt cx="487680" cy="454521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5684520" y="3980319"/>
                <a:ext cx="487680" cy="454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5684520" y="3980319"/>
                <a:ext cx="487680" cy="45452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>
                <a:off x="5684520" y="3980319"/>
                <a:ext cx="487680" cy="45452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5745480" y="4095735"/>
                <a:ext cx="381000" cy="1956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image</a:t>
                </a:r>
                <a:endParaRPr lang="en-US" sz="800" dirty="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6628919" y="2602113"/>
              <a:ext cx="798221" cy="220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Cards</a:t>
              </a:r>
              <a:endParaRPr lang="en-US" sz="7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636722" y="3177316"/>
              <a:ext cx="744287" cy="64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  <a:p>
              <a:r>
                <a:rPr lang="en-US" sz="600" dirty="0" smtClean="0"/>
                <a:t>Abstract goes here.</a:t>
              </a:r>
            </a:p>
            <a:p>
              <a:r>
                <a:rPr lang="en-US" sz="300" u="sng" dirty="0" smtClean="0">
                  <a:solidFill>
                    <a:schemeClr val="tx2"/>
                  </a:solidFill>
                </a:rPr>
                <a:t>Read More &gt;</a:t>
              </a:r>
              <a:endParaRPr lang="en-US" sz="300" u="sng" dirty="0">
                <a:solidFill>
                  <a:schemeClr val="tx2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782097" y="4527990"/>
              <a:ext cx="7650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u="sng" dirty="0" smtClean="0">
                  <a:solidFill>
                    <a:schemeClr val="tx2"/>
                  </a:solidFill>
                </a:rPr>
                <a:t>Cards Archive&gt;</a:t>
              </a:r>
              <a:endParaRPr lang="en-US" sz="500" u="sng" dirty="0">
                <a:solidFill>
                  <a:schemeClr val="tx2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636722" y="3803419"/>
              <a:ext cx="744287" cy="37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636722" y="4190334"/>
              <a:ext cx="744287" cy="37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6671355" y="5070967"/>
              <a:ext cx="582486" cy="321707"/>
              <a:chOff x="5684520" y="3980319"/>
              <a:chExt cx="487680" cy="454521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684520" y="3980319"/>
                <a:ext cx="487680" cy="454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5684520" y="3980319"/>
                <a:ext cx="487680" cy="45452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5684520" y="3980319"/>
                <a:ext cx="487680" cy="45452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5745480" y="4095735"/>
                <a:ext cx="381000" cy="1956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 smtClean="0"/>
                  <a:t>image</a:t>
                </a:r>
                <a:endParaRPr lang="en-US" sz="800" dirty="0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6628919" y="4868235"/>
              <a:ext cx="918182" cy="220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Retail Services</a:t>
              </a:r>
              <a:endParaRPr lang="en-US" sz="7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636722" y="5443438"/>
              <a:ext cx="744287" cy="64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  <a:p>
              <a:r>
                <a:rPr lang="en-US" sz="600" dirty="0" smtClean="0"/>
                <a:t>Abstract goes here.</a:t>
              </a:r>
            </a:p>
            <a:p>
              <a:r>
                <a:rPr lang="en-US" sz="300" u="sng" dirty="0" smtClean="0">
                  <a:solidFill>
                    <a:schemeClr val="tx2"/>
                  </a:solidFill>
                </a:rPr>
                <a:t>Read More &gt;</a:t>
              </a:r>
              <a:endParaRPr lang="en-US" sz="300" u="sng" dirty="0">
                <a:solidFill>
                  <a:schemeClr val="tx2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782097" y="6794112"/>
              <a:ext cx="7650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u="sng" dirty="0" smtClean="0">
                  <a:solidFill>
                    <a:schemeClr val="tx2"/>
                  </a:solidFill>
                </a:rPr>
                <a:t>Cards Archive&gt;</a:t>
              </a:r>
              <a:endParaRPr lang="en-US" sz="500" u="sng" dirty="0">
                <a:solidFill>
                  <a:schemeClr val="tx2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636722" y="6069540"/>
              <a:ext cx="744287" cy="37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636722" y="6456456"/>
              <a:ext cx="744287" cy="37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u="sng" dirty="0" smtClean="0">
                  <a:solidFill>
                    <a:schemeClr val="tx2"/>
                  </a:solidFill>
                </a:rPr>
                <a:t>Headline goes here</a:t>
              </a:r>
              <a:r>
                <a:rPr lang="en-US" sz="600" dirty="0" smtClean="0"/>
                <a:t>.</a:t>
              </a:r>
            </a:p>
            <a:p>
              <a:r>
                <a:rPr lang="en-US" sz="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2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7771"/>
            <a:ext cx="8229600" cy="731520"/>
          </a:xfrm>
        </p:spPr>
        <p:txBody>
          <a:bodyPr/>
          <a:lstStyle/>
          <a:p>
            <a:r>
              <a:rPr lang="en-US" dirty="0" smtClean="0"/>
              <a:t>New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37160" y="6309360"/>
            <a:ext cx="346075" cy="274637"/>
          </a:xfrm>
        </p:spPr>
        <p:txBody>
          <a:bodyPr/>
          <a:lstStyle/>
          <a:p>
            <a:pPr>
              <a:defRPr/>
            </a:pPr>
            <a:fld id="{15BC2227-8CED-4BD6-B991-CC43BE35DF3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902965" y="209263"/>
            <a:ext cx="2810758" cy="614581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049859" y="535440"/>
            <a:ext cx="528820" cy="292067"/>
            <a:chOff x="5684520" y="3980319"/>
            <a:chExt cx="487680" cy="454521"/>
          </a:xfrm>
        </p:grpSpPr>
        <p:sp>
          <p:nvSpPr>
            <p:cNvPr id="69" name="Rectangle 68"/>
            <p:cNvSpPr/>
            <p:nvPr/>
          </p:nvSpPr>
          <p:spPr>
            <a:xfrm>
              <a:off x="5684520" y="3980319"/>
              <a:ext cx="487680" cy="454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684520" y="3980319"/>
              <a:ext cx="487680" cy="45452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684520" y="3980319"/>
              <a:ext cx="487680" cy="45452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745480" y="4095735"/>
              <a:ext cx="381000" cy="1956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/>
                <a:t>image</a:t>
              </a:r>
              <a:endParaRPr lang="en-US" sz="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12280" y="533845"/>
            <a:ext cx="796013" cy="292067"/>
            <a:chOff x="2331720" y="851159"/>
            <a:chExt cx="1005840" cy="292067"/>
          </a:xfrm>
        </p:grpSpPr>
        <p:sp>
          <p:nvSpPr>
            <p:cNvPr id="77" name="Rectangle 76"/>
            <p:cNvSpPr/>
            <p:nvPr/>
          </p:nvSpPr>
          <p:spPr>
            <a:xfrm>
              <a:off x="2331720" y="851159"/>
              <a:ext cx="1005840" cy="29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31720" y="851159"/>
              <a:ext cx="1005840" cy="292067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2331720" y="851159"/>
              <a:ext cx="1005840" cy="292067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457450" y="925323"/>
              <a:ext cx="74295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/>
                <a:t>Side banner</a:t>
              </a:r>
              <a:endParaRPr lang="en-US" sz="80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019200" y="4584673"/>
            <a:ext cx="694523" cy="16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u="sng" dirty="0" smtClean="0">
                <a:solidFill>
                  <a:schemeClr val="tx2"/>
                </a:solidFill>
              </a:rPr>
              <a:t>Archive&gt;</a:t>
            </a:r>
            <a:endParaRPr lang="en-US" sz="500" u="sng" dirty="0">
              <a:solidFill>
                <a:schemeClr val="tx2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049859" y="1171544"/>
            <a:ext cx="528820" cy="292067"/>
            <a:chOff x="5684520" y="3980319"/>
            <a:chExt cx="487680" cy="454521"/>
          </a:xfrm>
        </p:grpSpPr>
        <p:sp>
          <p:nvSpPr>
            <p:cNvPr id="74" name="Rectangle 73"/>
            <p:cNvSpPr/>
            <p:nvPr/>
          </p:nvSpPr>
          <p:spPr>
            <a:xfrm>
              <a:off x="5684520" y="3980319"/>
              <a:ext cx="487680" cy="454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684520" y="3980319"/>
              <a:ext cx="487680" cy="45452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5684520" y="3980319"/>
              <a:ext cx="487680" cy="45452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745480" y="4095735"/>
              <a:ext cx="381000" cy="1956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/>
                <a:t>image</a:t>
              </a:r>
              <a:endParaRPr lang="en-US" sz="8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669280" y="533845"/>
            <a:ext cx="9818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 smtClean="0">
                <a:solidFill>
                  <a:schemeClr val="tx2"/>
                </a:solidFill>
              </a:rPr>
              <a:t>Headline goes here</a:t>
            </a:r>
            <a:r>
              <a:rPr lang="en-US" sz="600" dirty="0" smtClean="0"/>
              <a:t>.</a:t>
            </a:r>
          </a:p>
          <a:p>
            <a:r>
              <a:rPr lang="en-US" sz="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date</a:t>
            </a:r>
          </a:p>
          <a:p>
            <a:r>
              <a:rPr lang="en-US" sz="600" dirty="0" smtClean="0"/>
              <a:t>Abstract goes here. It can be longer or shorter..</a:t>
            </a:r>
          </a:p>
          <a:p>
            <a:r>
              <a:rPr lang="en-US" sz="300" u="sng" dirty="0" smtClean="0">
                <a:solidFill>
                  <a:schemeClr val="tx2"/>
                </a:solidFill>
              </a:rPr>
              <a:t> </a:t>
            </a:r>
            <a:r>
              <a:rPr lang="en-US" sz="300" u="sng" dirty="0" err="1" smtClean="0">
                <a:solidFill>
                  <a:schemeClr val="tx2"/>
                </a:solidFill>
              </a:rPr>
              <a:t>IRead</a:t>
            </a:r>
            <a:r>
              <a:rPr lang="en-US" sz="300" u="sng" dirty="0" smtClean="0">
                <a:solidFill>
                  <a:schemeClr val="tx2"/>
                </a:solidFill>
              </a:rPr>
              <a:t> More &gt;</a:t>
            </a:r>
            <a:endParaRPr lang="en-US" sz="300" u="sng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69280" y="1169949"/>
            <a:ext cx="9818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 smtClean="0">
                <a:solidFill>
                  <a:schemeClr val="tx2"/>
                </a:solidFill>
              </a:rPr>
              <a:t>Headline goes here</a:t>
            </a:r>
            <a:r>
              <a:rPr lang="en-US" sz="600" dirty="0" smtClean="0"/>
              <a:t>.</a:t>
            </a:r>
          </a:p>
          <a:p>
            <a:r>
              <a:rPr lang="en-US" sz="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date</a:t>
            </a:r>
          </a:p>
          <a:p>
            <a:r>
              <a:rPr lang="en-US" sz="600" dirty="0" smtClean="0"/>
              <a:t>Abstract goes here. It can be longer or shorter..</a:t>
            </a:r>
          </a:p>
          <a:p>
            <a:r>
              <a:rPr lang="en-US" sz="300" u="sng" dirty="0" smtClean="0">
                <a:solidFill>
                  <a:schemeClr val="tx2"/>
                </a:solidFill>
              </a:rPr>
              <a:t> </a:t>
            </a:r>
            <a:r>
              <a:rPr lang="en-US" sz="300" u="sng" dirty="0" err="1" smtClean="0">
                <a:solidFill>
                  <a:schemeClr val="tx2"/>
                </a:solidFill>
              </a:rPr>
              <a:t>IRead</a:t>
            </a:r>
            <a:r>
              <a:rPr lang="en-US" sz="300" u="sng" dirty="0" smtClean="0">
                <a:solidFill>
                  <a:schemeClr val="tx2"/>
                </a:solidFill>
              </a:rPr>
              <a:t> More &gt;</a:t>
            </a:r>
            <a:endParaRPr lang="en-US" sz="300" u="sng" dirty="0">
              <a:solidFill>
                <a:schemeClr val="tx2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049859" y="1817588"/>
            <a:ext cx="528820" cy="292067"/>
            <a:chOff x="5684520" y="3980319"/>
            <a:chExt cx="487680" cy="454521"/>
          </a:xfrm>
        </p:grpSpPr>
        <p:sp>
          <p:nvSpPr>
            <p:cNvPr id="92" name="Rectangle 91"/>
            <p:cNvSpPr/>
            <p:nvPr/>
          </p:nvSpPr>
          <p:spPr>
            <a:xfrm>
              <a:off x="5684520" y="3980319"/>
              <a:ext cx="487680" cy="454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684520" y="3980319"/>
              <a:ext cx="487680" cy="45452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5684520" y="3980319"/>
              <a:ext cx="487680" cy="45452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745480" y="4095735"/>
              <a:ext cx="381000" cy="1956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/>
                <a:t>image</a:t>
              </a:r>
              <a:endParaRPr lang="en-US" sz="8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5669280" y="1815993"/>
            <a:ext cx="9818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 smtClean="0">
                <a:solidFill>
                  <a:schemeClr val="tx2"/>
                </a:solidFill>
              </a:rPr>
              <a:t>Headline goes here</a:t>
            </a:r>
            <a:r>
              <a:rPr lang="en-US" sz="600" dirty="0" smtClean="0"/>
              <a:t>.</a:t>
            </a:r>
          </a:p>
          <a:p>
            <a:r>
              <a:rPr lang="en-US" sz="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date</a:t>
            </a:r>
          </a:p>
          <a:p>
            <a:r>
              <a:rPr lang="en-US" sz="600" dirty="0" smtClean="0"/>
              <a:t>Abstract goes here. It can be longer or shorter..</a:t>
            </a:r>
          </a:p>
          <a:p>
            <a:r>
              <a:rPr lang="en-US" sz="300" u="sng" dirty="0" smtClean="0">
                <a:solidFill>
                  <a:schemeClr val="tx2"/>
                </a:solidFill>
              </a:rPr>
              <a:t> </a:t>
            </a:r>
            <a:r>
              <a:rPr lang="en-US" sz="300" u="sng" dirty="0" err="1" smtClean="0">
                <a:solidFill>
                  <a:schemeClr val="tx2"/>
                </a:solidFill>
              </a:rPr>
              <a:t>IRead</a:t>
            </a:r>
            <a:r>
              <a:rPr lang="en-US" sz="300" u="sng" dirty="0" smtClean="0">
                <a:solidFill>
                  <a:schemeClr val="tx2"/>
                </a:solidFill>
              </a:rPr>
              <a:t> More &gt;</a:t>
            </a:r>
            <a:endParaRPr lang="en-US" sz="300" u="sng" dirty="0">
              <a:solidFill>
                <a:schemeClr val="tx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49859" y="2462036"/>
            <a:ext cx="16111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 smtClean="0">
                <a:solidFill>
                  <a:schemeClr val="tx2"/>
                </a:solidFill>
              </a:rPr>
              <a:t>Headline goes here</a:t>
            </a:r>
            <a:r>
              <a:rPr lang="en-US" sz="600" dirty="0" smtClean="0"/>
              <a:t>.</a:t>
            </a:r>
          </a:p>
          <a:p>
            <a:r>
              <a:rPr lang="en-US" sz="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date</a:t>
            </a:r>
          </a:p>
          <a:p>
            <a:r>
              <a:rPr lang="en-US" sz="600" dirty="0" smtClean="0"/>
              <a:t>Abstract goes here. It can be longer or shorter..</a:t>
            </a:r>
          </a:p>
          <a:p>
            <a:r>
              <a:rPr lang="en-US" sz="300" u="sng" dirty="0" smtClean="0">
                <a:solidFill>
                  <a:schemeClr val="tx2"/>
                </a:solidFill>
              </a:rPr>
              <a:t> </a:t>
            </a:r>
            <a:r>
              <a:rPr lang="en-US" sz="300" u="sng" dirty="0" err="1" smtClean="0">
                <a:solidFill>
                  <a:schemeClr val="tx2"/>
                </a:solidFill>
              </a:rPr>
              <a:t>IRead</a:t>
            </a:r>
            <a:r>
              <a:rPr lang="en-US" sz="300" u="sng" dirty="0" smtClean="0">
                <a:solidFill>
                  <a:schemeClr val="tx2"/>
                </a:solidFill>
              </a:rPr>
              <a:t> More &gt;</a:t>
            </a:r>
            <a:endParaRPr lang="en-US" sz="300" u="sng" dirty="0">
              <a:solidFill>
                <a:schemeClr val="tx2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049859" y="3018628"/>
            <a:ext cx="16111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 smtClean="0">
                <a:solidFill>
                  <a:schemeClr val="tx2"/>
                </a:solidFill>
              </a:rPr>
              <a:t>Headline goes here</a:t>
            </a:r>
            <a:r>
              <a:rPr lang="en-US" sz="600" dirty="0" smtClean="0"/>
              <a:t>.</a:t>
            </a:r>
          </a:p>
          <a:p>
            <a:r>
              <a:rPr lang="en-US" sz="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date</a:t>
            </a:r>
          </a:p>
          <a:p>
            <a:r>
              <a:rPr lang="en-US" sz="600" dirty="0" smtClean="0"/>
              <a:t>Abstract goes here. It can be longer or shorter..</a:t>
            </a:r>
          </a:p>
          <a:p>
            <a:r>
              <a:rPr lang="en-US" sz="300" u="sng" dirty="0" smtClean="0">
                <a:solidFill>
                  <a:schemeClr val="tx2"/>
                </a:solidFill>
              </a:rPr>
              <a:t> </a:t>
            </a:r>
            <a:r>
              <a:rPr lang="en-US" sz="300" u="sng" dirty="0" err="1" smtClean="0">
                <a:solidFill>
                  <a:schemeClr val="tx2"/>
                </a:solidFill>
              </a:rPr>
              <a:t>IRead</a:t>
            </a:r>
            <a:r>
              <a:rPr lang="en-US" sz="300" u="sng" dirty="0" smtClean="0">
                <a:solidFill>
                  <a:schemeClr val="tx2"/>
                </a:solidFill>
              </a:rPr>
              <a:t> More &gt;</a:t>
            </a:r>
            <a:endParaRPr lang="en-US" sz="300" u="sng" dirty="0">
              <a:solidFill>
                <a:schemeClr val="tx2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049859" y="3605036"/>
            <a:ext cx="16111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 smtClean="0">
                <a:solidFill>
                  <a:schemeClr val="tx2"/>
                </a:solidFill>
              </a:rPr>
              <a:t>Headline goes here</a:t>
            </a:r>
            <a:r>
              <a:rPr lang="en-US" sz="600" dirty="0" smtClean="0"/>
              <a:t>.</a:t>
            </a:r>
          </a:p>
          <a:p>
            <a:r>
              <a:rPr lang="en-US" sz="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date</a:t>
            </a:r>
          </a:p>
          <a:p>
            <a:r>
              <a:rPr lang="en-US" sz="600" dirty="0" smtClean="0"/>
              <a:t>Abstract goes here. It can be longer or shorter..</a:t>
            </a:r>
          </a:p>
          <a:p>
            <a:r>
              <a:rPr lang="en-US" sz="300" u="sng" dirty="0" smtClean="0">
                <a:solidFill>
                  <a:schemeClr val="tx2"/>
                </a:solidFill>
              </a:rPr>
              <a:t> </a:t>
            </a:r>
            <a:r>
              <a:rPr lang="en-US" sz="300" u="sng" dirty="0" err="1" smtClean="0">
                <a:solidFill>
                  <a:schemeClr val="tx2"/>
                </a:solidFill>
              </a:rPr>
              <a:t>IRead</a:t>
            </a:r>
            <a:r>
              <a:rPr lang="en-US" sz="300" u="sng" dirty="0" smtClean="0">
                <a:solidFill>
                  <a:schemeClr val="tx2"/>
                </a:solidFill>
              </a:rPr>
              <a:t> More &gt;</a:t>
            </a:r>
            <a:endParaRPr lang="en-US" sz="300" u="sng" dirty="0">
              <a:solidFill>
                <a:schemeClr val="tx2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9859" y="4191445"/>
            <a:ext cx="16111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 smtClean="0">
                <a:solidFill>
                  <a:schemeClr val="tx2"/>
                </a:solidFill>
              </a:rPr>
              <a:t>Headline goes here</a:t>
            </a:r>
            <a:r>
              <a:rPr lang="en-US" sz="600" dirty="0" smtClean="0"/>
              <a:t>.</a:t>
            </a:r>
          </a:p>
          <a:p>
            <a:r>
              <a:rPr lang="en-US" sz="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date</a:t>
            </a:r>
          </a:p>
          <a:p>
            <a:r>
              <a:rPr lang="en-US" sz="600" dirty="0" smtClean="0"/>
              <a:t>Abstract goes here. It can be longer or shorter..</a:t>
            </a:r>
          </a:p>
          <a:p>
            <a:r>
              <a:rPr lang="en-US" sz="300" u="sng" dirty="0" smtClean="0">
                <a:solidFill>
                  <a:schemeClr val="tx2"/>
                </a:solidFill>
              </a:rPr>
              <a:t> </a:t>
            </a:r>
            <a:r>
              <a:rPr lang="en-US" sz="300" u="sng" dirty="0" err="1" smtClean="0">
                <a:solidFill>
                  <a:schemeClr val="tx2"/>
                </a:solidFill>
              </a:rPr>
              <a:t>IRead</a:t>
            </a:r>
            <a:r>
              <a:rPr lang="en-US" sz="300" u="sng" dirty="0" smtClean="0">
                <a:solidFill>
                  <a:schemeClr val="tx2"/>
                </a:solidFill>
              </a:rPr>
              <a:t> More &gt;</a:t>
            </a:r>
            <a:endParaRPr lang="en-US" sz="300" u="sng" dirty="0">
              <a:solidFill>
                <a:schemeClr val="tx2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812280" y="2132314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 smtClean="0">
                <a:solidFill>
                  <a:schemeClr val="tx2"/>
                </a:solidFill>
              </a:rPr>
              <a:t>Headline goes here</a:t>
            </a:r>
            <a:r>
              <a:rPr lang="en-US" sz="600" dirty="0" smtClean="0"/>
              <a:t>.</a:t>
            </a:r>
          </a:p>
          <a:p>
            <a:r>
              <a:rPr lang="en-US" sz="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812280" y="2500062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 smtClean="0">
                <a:solidFill>
                  <a:schemeClr val="tx2"/>
                </a:solidFill>
              </a:rPr>
              <a:t>Headline goes here</a:t>
            </a:r>
            <a:r>
              <a:rPr lang="en-US" sz="600" dirty="0" smtClean="0"/>
              <a:t>.</a:t>
            </a:r>
          </a:p>
          <a:p>
            <a:r>
              <a:rPr lang="en-US" sz="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812280" y="2867810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 smtClean="0">
                <a:solidFill>
                  <a:schemeClr val="tx2"/>
                </a:solidFill>
              </a:rPr>
              <a:t>Headline goes here</a:t>
            </a:r>
            <a:r>
              <a:rPr lang="en-US" sz="600" dirty="0" smtClean="0"/>
              <a:t>.</a:t>
            </a:r>
          </a:p>
          <a:p>
            <a:r>
              <a:rPr lang="en-US" sz="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12280" y="3245497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 smtClean="0">
                <a:solidFill>
                  <a:schemeClr val="tx2"/>
                </a:solidFill>
              </a:rPr>
              <a:t>Headline goes here</a:t>
            </a:r>
            <a:r>
              <a:rPr lang="en-US" sz="600" dirty="0" smtClean="0"/>
              <a:t>.</a:t>
            </a:r>
          </a:p>
          <a:p>
            <a:r>
              <a:rPr lang="en-US" sz="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812280" y="3603306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 smtClean="0">
                <a:solidFill>
                  <a:schemeClr val="tx2"/>
                </a:solidFill>
              </a:rPr>
              <a:t>Headline goes here</a:t>
            </a:r>
            <a:r>
              <a:rPr lang="en-US" sz="600" dirty="0" smtClean="0"/>
              <a:t>.</a:t>
            </a:r>
          </a:p>
          <a:p>
            <a:r>
              <a:rPr lang="en-US" sz="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12280" y="3951175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 smtClean="0">
                <a:solidFill>
                  <a:schemeClr val="tx2"/>
                </a:solidFill>
              </a:rPr>
              <a:t>Headline goes here</a:t>
            </a:r>
            <a:r>
              <a:rPr lang="en-US" sz="600" dirty="0" smtClean="0"/>
              <a:t>.</a:t>
            </a:r>
          </a:p>
          <a:p>
            <a:r>
              <a:rPr lang="en-US" sz="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date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812280" y="4279166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 smtClean="0">
                <a:solidFill>
                  <a:schemeClr val="tx2"/>
                </a:solidFill>
              </a:rPr>
              <a:t>Headline goes here</a:t>
            </a:r>
            <a:r>
              <a:rPr lang="en-US" sz="600" dirty="0" smtClean="0"/>
              <a:t>.</a:t>
            </a:r>
          </a:p>
          <a:p>
            <a:r>
              <a:rPr lang="en-US" sz="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date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6812280" y="961227"/>
            <a:ext cx="796013" cy="292067"/>
            <a:chOff x="2331720" y="851159"/>
            <a:chExt cx="1005840" cy="292067"/>
          </a:xfrm>
        </p:grpSpPr>
        <p:sp>
          <p:nvSpPr>
            <p:cNvPr id="151" name="Rectangle 150"/>
            <p:cNvSpPr/>
            <p:nvPr/>
          </p:nvSpPr>
          <p:spPr>
            <a:xfrm>
              <a:off x="2331720" y="851159"/>
              <a:ext cx="1005840" cy="29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2331720" y="851159"/>
              <a:ext cx="1005840" cy="292067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2331720" y="851159"/>
              <a:ext cx="1005840" cy="292067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457450" y="925323"/>
              <a:ext cx="74295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/>
                <a:t>Side banner</a:t>
              </a:r>
              <a:endParaRPr lang="en-US" sz="800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812280" y="1398549"/>
            <a:ext cx="796013" cy="292067"/>
            <a:chOff x="2331720" y="851159"/>
            <a:chExt cx="1005840" cy="292067"/>
          </a:xfrm>
        </p:grpSpPr>
        <p:sp>
          <p:nvSpPr>
            <p:cNvPr id="156" name="Rectangle 155"/>
            <p:cNvSpPr/>
            <p:nvPr/>
          </p:nvSpPr>
          <p:spPr>
            <a:xfrm>
              <a:off x="2331720" y="851159"/>
              <a:ext cx="1005840" cy="29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2331720" y="851159"/>
              <a:ext cx="1005840" cy="292067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2331720" y="851159"/>
              <a:ext cx="1005840" cy="292067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2457450" y="925323"/>
              <a:ext cx="74295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/>
                <a:t>Side banner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9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i_enterprise_basic_2007">
  <a:themeElements>
    <a:clrScheme name="Citi Enterprise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00"/>
      </a:accent2>
      <a:accent3>
        <a:srgbClr val="A05EB5"/>
      </a:accent3>
      <a:accent4>
        <a:srgbClr val="00B0B9"/>
      </a:accent4>
      <a:accent5>
        <a:srgbClr val="84BD00"/>
      </a:accent5>
      <a:accent6>
        <a:srgbClr val="C4D600"/>
      </a:accent6>
      <a:hlink>
        <a:srgbClr val="008CE6"/>
      </a:hlink>
      <a:folHlink>
        <a:srgbClr val="C6007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0CD1243EB1B74684D888625DCD28D0" ma:contentTypeVersion="0" ma:contentTypeDescription="Create a new document." ma:contentTypeScope="" ma:versionID="765d3100df187caff4036c885bec2f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214B33-4E95-4FA3-B60B-4BF812E46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974190-AA88-4439-8177-3A001CED60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30326A-1D05-47BD-AFEF-F5FC11C1B3B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citi_enterprise_basic_2007</Template>
  <TotalTime>24671</TotalTime>
  <Words>1439</Words>
  <Application>Microsoft Office PowerPoint</Application>
  <PresentationFormat>On-screen Show (4:3)</PresentationFormat>
  <Paragraphs>348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citi_enterprise_basic_2007</vt:lpstr>
      <vt:lpstr>PowerPoint Presentation</vt:lpstr>
      <vt:lpstr>Change news display to 1 section sorted by algorithm </vt:lpstr>
      <vt:lpstr>Create a way to test and tweak algorithm and compare displays</vt:lpstr>
      <vt:lpstr>Sample Data</vt:lpstr>
      <vt:lpstr>Select Criteria &amp; Tweak Algorithm</vt:lpstr>
      <vt:lpstr>Old View</vt:lpstr>
      <vt:lpstr>New View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Citigroup.net Homepage Redesign - citi.net</dc:title>
  <dc:creator>Clifton, Gregg [NAM-CORP]</dc:creator>
  <cp:lastModifiedBy>Clifton, Gregg [NAM-CORP]</cp:lastModifiedBy>
  <cp:revision>372</cp:revision>
  <cp:lastPrinted>2015-04-14T19:18:06Z</cp:lastPrinted>
  <dcterms:created xsi:type="dcterms:W3CDTF">2014-08-28T15:41:37Z</dcterms:created>
  <dcterms:modified xsi:type="dcterms:W3CDTF">2015-11-20T21:35:21Z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0x010100930CD1243EB1B74684D888625DCD28D0</vt:lpwstr>
  </property>
  <property fmtid="{D5CDD505-2E9C-101B-9397-08002B2CF9AE}" pid="3" name="Order">
    <vt:r8>45400</vt:r8>
  </property>
</Properties>
</file>