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20" r:id="rId4"/>
    <p:sldId id="321" r:id="rId5"/>
    <p:sldId id="335" r:id="rId6"/>
    <p:sldId id="336" r:id="rId7"/>
    <p:sldId id="337" r:id="rId8"/>
    <p:sldId id="339" r:id="rId9"/>
    <p:sldId id="338" r:id="rId10"/>
    <p:sldId id="34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7"/>
  </p:normalViewPr>
  <p:slideViewPr>
    <p:cSldViewPr showGuides="1">
      <p:cViewPr varScale="1">
        <p:scale>
          <a:sx n="124" d="100"/>
          <a:sy n="124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RECITATION 3:</a:t>
            </a:r>
            <a:br>
              <a:rPr lang="en-US" dirty="0"/>
            </a:br>
            <a:r>
              <a:rPr lang="en-US" dirty="0"/>
              <a:t>regression &amp; Time series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(S)ARIMA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454296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(Seasonal) AR (Integrated) MA model: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100" dirty="0"/>
                  <a:t> are for usual AR and MA components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100" dirty="0"/>
                  <a:t> are for seasonal AR and MA components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100" dirty="0"/>
                  <a:t> are for trend and seasonal trend “differencing”</a:t>
                </a:r>
                <a:endParaRPr lang="en-US" sz="24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Details are out of scope, but at a high-level: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“Differencing” (i.e. predicting step-by-step change) removes trend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Include </a:t>
                </a:r>
                <a14:m>
                  <m:oMath xmlns:m="http://schemas.openxmlformats.org/officeDocument/2006/math">
                    <m:r>
                      <a:rPr lang="el-GR" sz="2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l-GR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200" dirty="0"/>
                  <a:t> periods ago. </a:t>
                </a:r>
              </a:p>
              <a:p>
                <a:pPr lvl="2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1900" dirty="0"/>
                  <a:t>Where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900" dirty="0"/>
                  <a:t> is the (known) period of seasonality.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454296" cy="4953000"/>
              </a:xfrm>
              <a:blipFill>
                <a:blip r:embed="rId3"/>
                <a:stretch>
                  <a:fillRect l="-150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5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HW1 due today at 5pm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HW2 posted and due next Friday 10/1 at 5pm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Start thinking about simulation &amp; project teams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We’ll send an email next week about matching people</a:t>
            </a:r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Regression recap</a:t>
            </a:r>
          </a:p>
          <a:p>
            <a:pPr>
              <a:spcBef>
                <a:spcPts val="1200"/>
              </a:spcBef>
            </a:pPr>
            <a:r>
              <a:rPr lang="en-US" sz="2500" dirty="0"/>
              <a:t>Time series models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Autoregressive AR(q)</a:t>
            </a:r>
            <a:endParaRPr lang="en-US" sz="2500" dirty="0"/>
          </a:p>
          <a:p>
            <a:pPr lvl="1">
              <a:spcBef>
                <a:spcPts val="1200"/>
              </a:spcBef>
            </a:pPr>
            <a:r>
              <a:rPr lang="en-US" sz="2200" dirty="0"/>
              <a:t>Moving Average MA(q)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ARMA models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SARIMA models</a:t>
            </a: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my Ivory Tower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500" dirty="0"/>
              <a:t>We’ve seen two types of statistical models…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Explanatory </a:t>
            </a:r>
            <a:r>
              <a:rPr lang="en-US" sz="2200" dirty="0"/>
              <a:t>explain what causes variation in an outcome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Time series </a:t>
            </a:r>
            <a:r>
              <a:rPr lang="en-US" sz="2200" dirty="0"/>
              <a:t>project how sequence will evolve in the future</a:t>
            </a:r>
            <a:endParaRPr lang="en-US" sz="22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500" dirty="0"/>
              <a:t>Steps for building a statistical model: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/>
              <a:t>Hypothesize a model of the world (parameters &amp; assumptions)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/>
              <a:t>Find algorithm to fit parameters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/>
              <a:t>Check assumptions and evaluate model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200" dirty="0"/>
              <a:t>Use model to make predictions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sz="2200" dirty="0"/>
          </a:p>
          <a:p>
            <a:pPr lvl="2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5CAD6E9-61EE-6749-AA48-614E1726447A}"/>
              </a:ext>
            </a:extLst>
          </p:cNvPr>
          <p:cNvSpPr/>
          <p:nvPr/>
        </p:nvSpPr>
        <p:spPr>
          <a:xfrm>
            <a:off x="6248400" y="4495800"/>
            <a:ext cx="2362200" cy="1066800"/>
          </a:xfrm>
          <a:prstGeom prst="wedgeRectCallout">
            <a:avLst>
              <a:gd name="adj1" fmla="val -29580"/>
              <a:gd name="adj2" fmla="val -86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gives intuition of why model is/isn’t good.</a:t>
            </a:r>
          </a:p>
        </p:txBody>
      </p:sp>
    </p:spTree>
    <p:extLst>
      <p:ext uri="{BB962C8B-B14F-4D97-AF65-F5344CB8AC3E}">
        <p14:creationId xmlns:p14="http://schemas.microsoft.com/office/powerpoint/2010/main" val="7841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b="1" dirty="0"/>
                  <a:t>Model: </a:t>
                </a:r>
                <a:r>
                  <a:rPr lang="en-US" sz="2400" dirty="0"/>
                  <a:t>Outcome Y is a random variable: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I’m </a:t>
                </a:r>
                <a:r>
                  <a:rPr lang="en-US" sz="2200" i="1" dirty="0"/>
                  <a:t>assuming</a:t>
                </a:r>
                <a:r>
                  <a:rPr lang="en-US" sz="2200" dirty="0"/>
                  <a:t> the data was generated in this way.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Fitting</a:t>
                </a:r>
                <a:r>
                  <a:rPr lang="en-US" sz="2400" dirty="0"/>
                  <a:t>: Find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’s that minimize squared error on training set.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/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dirty="0"/>
                  <a:t>, my best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dirty="0"/>
                  <a:t> (and errors)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Evaluation: </a:t>
                </a:r>
                <a:r>
                  <a:rPr lang="en-US" sz="2400" dirty="0"/>
                  <a:t>is this a good model of the world?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Check linearity, normality, homoskedasticity…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Hypothesis testing: based on sample, how confident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/>
                  <a:t>?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200" dirty="0"/>
                  <a:t>Out of sample prediction error.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500" b="1" dirty="0"/>
                  <a:t>Go forth and predict.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65B9AC7A-C5D5-E842-AE02-5A4B7665BB08}"/>
              </a:ext>
            </a:extLst>
          </p:cNvPr>
          <p:cNvSpPr/>
          <p:nvPr/>
        </p:nvSpPr>
        <p:spPr>
          <a:xfrm>
            <a:off x="6705600" y="1676400"/>
            <a:ext cx="1371600" cy="381000"/>
          </a:xfrm>
          <a:prstGeom prst="wedgeRectCallout">
            <a:avLst>
              <a:gd name="adj1" fmla="val -53042"/>
              <a:gd name="adj2" fmla="val 94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137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504" y="1600200"/>
            <a:ext cx="81534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Guiding principles: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Previous times are predictive of the future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More recent observations are more useful than older ones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dirty="0"/>
              <a:t>Models might also want to model: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A global </a:t>
            </a:r>
            <a:r>
              <a:rPr lang="en-US" sz="2200" b="1" dirty="0"/>
              <a:t>trend </a:t>
            </a:r>
            <a:r>
              <a:rPr lang="en-US" sz="2200" dirty="0"/>
              <a:t>(may be linear or not)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Repetitive </a:t>
            </a:r>
            <a:r>
              <a:rPr lang="en-US" sz="2200" b="1" dirty="0"/>
              <a:t>seasonal</a:t>
            </a:r>
            <a:r>
              <a:rPr lang="en-US" sz="2200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47982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model assumes that: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depends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 previous values linearly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Plus some random “white noise”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bg1">
                        <a:lumMod val="65000"/>
                      </a:schemeClr>
                    </a:solidFill>
                  </a:rPr>
                  <a:t>(not necessarily normal)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i="1" dirty="0"/>
                  <a:t>Example: </a:t>
                </a:r>
                <a:r>
                  <a:rPr lang="en-US" sz="2500" dirty="0"/>
                  <a:t>unemployment rates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Some % of unemployed in previous period remain unemployed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model assumes that: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has some long-term average </a:t>
                </a:r>
                <a14:m>
                  <m:oMath xmlns:m="http://schemas.openxmlformats.org/officeDocument/2006/math">
                    <m:r>
                      <a:rPr lang="el-GR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It is perturbed by ”shocks”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due to unobservable factors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But shocks from up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periods ago still affect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500" i="1" dirty="0"/>
                  <a:t>Example: </a:t>
                </a:r>
                <a:r>
                  <a:rPr lang="en-US" sz="2500" dirty="0"/>
                  <a:t>beef sales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/>
                  <a:t>A presumptive positive on mad cow will “shock” sales downwards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/>
                  <a:t>This will impact sales 2, 3, … months from now as well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31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model assumes that: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Linear relationship with previous values.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200" dirty="0"/>
                  <a:t>AND shocks persist.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3504" y="1600200"/>
                <a:ext cx="8153400" cy="4953000"/>
              </a:xfrm>
              <a:blipFill>
                <a:blip r:embed="rId3"/>
                <a:stretch>
                  <a:fillRect l="-15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F558EC0-A0B1-F246-BC82-7B5341229C74}"/>
              </a:ext>
            </a:extLst>
          </p:cNvPr>
          <p:cNvSpPr/>
          <p:nvPr/>
        </p:nvSpPr>
        <p:spPr>
          <a:xfrm>
            <a:off x="2133600" y="4800600"/>
            <a:ext cx="556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what about trend and seasonality?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2E4349-F137-DB4E-84C0-686D6A394AC7}"/>
                  </a:ext>
                </a:extLst>
              </p:cNvPr>
              <p:cNvSpPr txBox="1"/>
              <p:nvPr/>
            </p:nvSpPr>
            <p:spPr>
              <a:xfrm>
                <a:off x="7465571" y="2057400"/>
                <a:ext cx="918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2E4349-F137-DB4E-84C0-686D6A39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571" y="2057400"/>
                <a:ext cx="918457" cy="923330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6065</TotalTime>
  <Words>669</Words>
  <Application>Microsoft Macintosh PowerPoint</Application>
  <PresentationFormat>On-screen Show (4:3)</PresentationFormat>
  <Paragraphs>103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Tw Cen MT</vt:lpstr>
      <vt:lpstr>Wingdings</vt:lpstr>
      <vt:lpstr>Wingdings 2</vt:lpstr>
      <vt:lpstr>Median</vt:lpstr>
      <vt:lpstr>RECITATION 3: regression &amp; Time series</vt:lpstr>
      <vt:lpstr>Announcements</vt:lpstr>
      <vt:lpstr>Agenda</vt:lpstr>
      <vt:lpstr>In my Ivory Tower…</vt:lpstr>
      <vt:lpstr>Regression</vt:lpstr>
      <vt:lpstr>Time series</vt:lpstr>
      <vt:lpstr>Autoregressive models</vt:lpstr>
      <vt:lpstr>Moving average model</vt:lpstr>
      <vt:lpstr>Why not both?</vt:lpstr>
      <vt:lpstr>(S)ARIMA model: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Theodore Philip Papalexopoulos</cp:lastModifiedBy>
  <cp:revision>177</cp:revision>
  <cp:lastPrinted>2016-09-27T22:19:04Z</cp:lastPrinted>
  <dcterms:created xsi:type="dcterms:W3CDTF">2012-09-04T02:37:44Z</dcterms:created>
  <dcterms:modified xsi:type="dcterms:W3CDTF">2021-09-22T17:19:33Z</dcterms:modified>
</cp:coreProperties>
</file>