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9" r:id="rId3"/>
    <p:sldId id="320" r:id="rId4"/>
    <p:sldId id="321" r:id="rId5"/>
    <p:sldId id="335" r:id="rId6"/>
    <p:sldId id="322" r:id="rId7"/>
    <p:sldId id="336" r:id="rId8"/>
    <p:sldId id="337" r:id="rId9"/>
    <p:sldId id="338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27"/>
  </p:normalViewPr>
  <p:slideViewPr>
    <p:cSldViewPr showGuides="1">
      <p:cViewPr varScale="1">
        <p:scale>
          <a:sx n="122" d="100"/>
          <a:sy n="122" d="100"/>
        </p:scale>
        <p:origin x="192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8B3C35-D741-404E-9A7B-1DD0F3E2648E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99181E-7C27-DF44-B548-B49DBD25B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2481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2E081B2-5ED3-407A-9FD1-D7D4E344088E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BE57C2E-3234-42CA-87D7-5BB0CD4CE6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8285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80772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RECITATION 4:</a:t>
            </a:r>
            <a:br>
              <a:rPr lang="en-US" dirty="0"/>
            </a:br>
            <a:r>
              <a:rPr lang="en-US" dirty="0"/>
              <a:t>Choice MODELING &amp; Assortment optimization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81800" cy="685800"/>
          </a:xfrm>
        </p:spPr>
        <p:txBody>
          <a:bodyPr>
            <a:normAutofit/>
          </a:bodyPr>
          <a:lstStyle/>
          <a:p>
            <a:r>
              <a:rPr lang="en-US" dirty="0"/>
              <a:t>15.774/780 (Fall 2021)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1629" y="27026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/>
              <a:t>HW2 posted and due on tonight 10/1 at 11:59 pm</a:t>
            </a:r>
          </a:p>
          <a:p>
            <a:pPr lvl="1">
              <a:spcBef>
                <a:spcPts val="1200"/>
              </a:spcBef>
            </a:pPr>
            <a:r>
              <a:rPr lang="en-US" sz="2500" dirty="0"/>
              <a:t>Office hours: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Monday       5:00-6:00pm in E62-565 (Mohammad)        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Wednesday 4:30-5:30pm in E51-242 (Ted)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Thursday      5:00-6:00pm in E51-242 (Doron)</a:t>
            </a:r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8887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/>
              <a:t>Review of Choice Models and MNL model </a:t>
            </a:r>
            <a:endParaRPr lang="en-US" sz="25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500" dirty="0"/>
              <a:t>Examples of using MNL in R </a:t>
            </a:r>
            <a:endParaRPr lang="en-US" sz="25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500" dirty="0"/>
              <a:t>Review of Assortment Optimization </a:t>
            </a:r>
          </a:p>
          <a:p>
            <a:pPr>
              <a:spcBef>
                <a:spcPts val="1200"/>
              </a:spcBef>
            </a:pPr>
            <a:r>
              <a:rPr lang="en-US" sz="2500" dirty="0"/>
              <a:t>Introduction to optimization (Julia next recitation) </a:t>
            </a:r>
            <a:r>
              <a:rPr lang="en-US" sz="2500" dirty="0">
                <a:solidFill>
                  <a:srgbClr val="FF0000"/>
                </a:solidFill>
              </a:rPr>
              <a:t>(probably not)</a:t>
            </a:r>
            <a:endParaRPr lang="en-US" sz="25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58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Models-Review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648200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500" b="1" dirty="0"/>
                  <a:t>The gist: </a:t>
                </a:r>
                <a:r>
                  <a:rPr lang="en-US" sz="2200" dirty="0"/>
                  <a:t>Use historical/experimental data on multiple items to forecast/predict choices among them.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/>
                  <a:t>The probability of selecting item </a:t>
                </a:r>
                <a:r>
                  <a:rPr lang="en-US" sz="2200" dirty="0" err="1"/>
                  <a:t>i</a:t>
                </a:r>
                <a:r>
                  <a:rPr lang="en-US" sz="2200" dirty="0"/>
                  <a:t> from a set of products S containing </a:t>
                </a:r>
                <a:r>
                  <a:rPr lang="en-US" sz="2200" dirty="0" err="1"/>
                  <a:t>i</a:t>
                </a:r>
                <a:r>
                  <a:rPr lang="en-US" sz="2200" dirty="0"/>
                  <a:t>: </a:t>
                </a:r>
                <a:br>
                  <a:rPr lang="en-US" sz="2200" dirty="0"/>
                </a:br>
                <a:r>
                  <a:rPr lang="en-US" sz="2200" dirty="0"/>
                  <a:t>			P(</a:t>
                </a:r>
                <a:r>
                  <a:rPr lang="en-US" sz="2200" dirty="0" err="1"/>
                  <a:t>i|S</a:t>
                </a:r>
                <a:r>
                  <a:rPr lang="en-US" sz="22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200" dirty="0"/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>
                    <a:sym typeface="Wingdings" pitchFamily="2" charset="2"/>
                  </a:rPr>
                  <a:t>Two models of doing this: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1900" dirty="0">
                    <a:sym typeface="Wingdings" pitchFamily="2" charset="2"/>
                  </a:rPr>
                  <a:t>Learning from data 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1900" dirty="0">
                    <a:sym typeface="Wingdings" pitchFamily="2" charset="2"/>
                  </a:rPr>
                  <a:t>Learning from Full Ranking Data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>
                    <a:sym typeface="Wingdings" pitchFamily="2" charset="2"/>
                  </a:rPr>
                  <a:t>Challenges with these models: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1600" dirty="0">
                    <a:sym typeface="Wingdings" pitchFamily="2" charset="2"/>
                  </a:rPr>
                  <a:t>We may not have access to market share data, only to transactional data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1600" dirty="0">
                    <a:sym typeface="Wingdings" pitchFamily="2" charset="2"/>
                  </a:rPr>
                  <a:t>Full Ranking means we need to check M! options if we have M products!</a:t>
                </a:r>
              </a:p>
              <a:p>
                <a:pPr lvl="1">
                  <a:spcBef>
                    <a:spcPts val="1200"/>
                  </a:spcBef>
                </a:pPr>
                <a:endParaRPr lang="en-US" sz="2200" dirty="0">
                  <a:sym typeface="Wingdings" pitchFamily="2" charset="2"/>
                </a:endParaRPr>
              </a:p>
              <a:p>
                <a:pPr marL="685800" lvl="2" indent="0">
                  <a:spcBef>
                    <a:spcPts val="1200"/>
                  </a:spcBef>
                  <a:buNone/>
                </a:pPr>
                <a:endParaRPr lang="en-US" sz="1900" dirty="0"/>
              </a:p>
              <a:p>
                <a:pPr lvl="1">
                  <a:spcBef>
                    <a:spcPts val="1200"/>
                  </a:spcBef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648200"/>
              </a:xfrm>
              <a:blipFill>
                <a:blip r:embed="rId3"/>
                <a:stretch>
                  <a:fillRect l="-311" t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1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Logit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6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500" b="1" dirty="0"/>
                  <a:t>One way to overcome this: </a:t>
                </a:r>
                <a:r>
                  <a:rPr lang="en-US" sz="2200" dirty="0"/>
                  <a:t>Use MNL model that estimates much less parameters!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/>
                  <a:t>The probability of selecting item </a:t>
                </a:r>
                <a:r>
                  <a:rPr lang="en-US" sz="2200" dirty="0" err="1"/>
                  <a:t>i</a:t>
                </a:r>
                <a:r>
                  <a:rPr lang="en-US" sz="2200" dirty="0"/>
                  <a:t> from a set of products S containing </a:t>
                </a:r>
                <a:r>
                  <a:rPr lang="en-US" sz="2200" dirty="0" err="1"/>
                  <a:t>i</a:t>
                </a:r>
                <a:r>
                  <a:rPr lang="en-US" sz="2200" dirty="0"/>
                  <a:t>: </a:t>
                </a:r>
                <a:br>
                  <a:rPr lang="en-US" sz="2200" dirty="0"/>
                </a:br>
                <a:r>
                  <a:rPr lang="en-US" sz="2200" dirty="0"/>
                  <a:t>			P(</a:t>
                </a:r>
                <a:r>
                  <a:rPr lang="en-US" sz="2200" dirty="0" err="1"/>
                  <a:t>i|S</a:t>
                </a:r>
                <a:r>
                  <a:rPr lang="en-US" sz="22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200" dirty="0"/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>
                    <a:sym typeface="Wingdings" pitchFamily="2" charset="2"/>
                  </a:rPr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=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US" sz="2200" dirty="0"/>
              </a:p>
              <a:p>
                <a:pPr marL="685800" lvl="2" indent="0">
                  <a:spcBef>
                    <a:spcPts val="1200"/>
                  </a:spcBef>
                  <a:buNone/>
                </a:pPr>
                <a:endParaRPr lang="en-US" sz="1900" dirty="0"/>
              </a:p>
              <a:p>
                <a:pPr lvl="1">
                  <a:spcBef>
                    <a:spcPts val="1200"/>
                  </a:spcBef>
                </a:pPr>
                <a:endParaRPr lang="en-US" sz="19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6800"/>
              </a:xfrm>
              <a:blipFill>
                <a:blip r:embed="rId3"/>
                <a:stretch>
                  <a:fillRect l="-311" t="-1299" r="-1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CFDB6F-73E6-8040-9A02-39B31EECF53D}"/>
                  </a:ext>
                </a:extLst>
              </p:cNvPr>
              <p:cNvSpPr/>
              <p:nvPr/>
            </p:nvSpPr>
            <p:spPr>
              <a:xfrm>
                <a:off x="990600" y="4533900"/>
                <a:ext cx="7620000" cy="1447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spcBef>
                    <a:spcPts val="1200"/>
                  </a:spcBef>
                </a:pPr>
                <a:r>
                  <a:rPr lang="en-US" sz="2200" dirty="0">
                    <a:solidFill>
                      <a:srgbClr val="FF0000"/>
                    </a:solidFill>
                    <a:sym typeface="Wingdings" pitchFamily="2" charset="2"/>
                  </a:rPr>
                  <a:t>Note: </a:t>
                </a:r>
                <a:r>
                  <a:rPr lang="en-US" sz="2200" dirty="0">
                    <a:sym typeface="Wingdings" pitchFamily="2" charset="2"/>
                  </a:rPr>
                  <a:t>Instead of finding M product choices, we only find n parameters (e.g. price, brand, color), and since (assuming)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Wingdings" pitchFamily="2" charset="2"/>
                      </a:rPr>
                      <m:t>𝑀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≫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200" dirty="0">
                    <a:sym typeface="Wingdings" pitchFamily="2" charset="2"/>
                  </a:rPr>
                  <a:t>, the problem becomes much easier!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CFDB6F-73E6-8040-9A02-39B31EECF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33900"/>
                <a:ext cx="7620000" cy="1447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32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38B91-F32A-7B4F-AA50-E31554A4548A}"/>
              </a:ext>
            </a:extLst>
          </p:cNvPr>
          <p:cNvSpPr txBox="1">
            <a:spLocks/>
          </p:cNvSpPr>
          <p:nvPr/>
        </p:nvSpPr>
        <p:spPr>
          <a:xfrm>
            <a:off x="495300" y="17526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405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Assortment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648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b="1" dirty="0"/>
                  <a:t>The gist: </a:t>
                </a:r>
                <a:r>
                  <a:rPr lang="en-US" sz="2200" dirty="0"/>
                  <a:t>We want to determine S, the set of products to offer in order to maximize our objective (e.g. revenue)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Expected Revenue of assortment: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/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>
                    <a:sym typeface="Wingdings" pitchFamily="2" charset="2"/>
                  </a:rPr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𝑟𝑒𝑣𝑒𝑛𝑢𝑒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𝑜𝑓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𝑝𝑟𝑜𝑑𝑢𝑐𝑡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endParaRPr lang="en-US" sz="2200" dirty="0"/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>
                    <a:solidFill>
                      <a:srgbClr val="FF0000"/>
                    </a:solidFill>
                    <a:sym typeface="Wingdings" pitchFamily="2" charset="2"/>
                  </a:rPr>
                  <a:t>Cannibalization: </a:t>
                </a:r>
                <a:r>
                  <a:rPr lang="en-US" sz="2200" dirty="0">
                    <a:sym typeface="Wingdings" pitchFamily="2" charset="2"/>
                  </a:rPr>
                  <a:t>reduction of sales of a company’s products as a result of introducing another similar product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>
                    <a:sym typeface="Wingdings" pitchFamily="2" charset="2"/>
                  </a:rPr>
                  <a:t>Challenge: if we have M products, we need to check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𝑀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−1</m:t>
                    </m:r>
                  </m:oMath>
                </a14:m>
                <a:r>
                  <a:rPr lang="en-US" sz="2200" dirty="0">
                    <a:sym typeface="Wingdings" pitchFamily="2" charset="2"/>
                  </a:rPr>
                  <a:t> different assortments!</a:t>
                </a:r>
              </a:p>
              <a:p>
                <a:pPr marL="685800" lvl="2" indent="0">
                  <a:spcBef>
                    <a:spcPts val="1200"/>
                  </a:spcBef>
                  <a:buNone/>
                </a:pPr>
                <a:endParaRPr lang="en-US" sz="1900" dirty="0"/>
              </a:p>
              <a:p>
                <a:pPr lvl="1">
                  <a:spcBef>
                    <a:spcPts val="1200"/>
                  </a:spcBef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648200"/>
              </a:xfrm>
              <a:blipFill>
                <a:blip r:embed="rId3"/>
                <a:stretch>
                  <a:fillRect l="-156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61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Optimal Assortment Using MNL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An idea: </a:t>
            </a:r>
            <a:r>
              <a:rPr lang="en-US" sz="2200" i="1" dirty="0"/>
              <a:t>Adding a popular but with relatively low </a:t>
            </a:r>
            <a:r>
              <a:rPr lang="en-US" sz="2200" i="1"/>
              <a:t>revenue product will </a:t>
            </a:r>
            <a:r>
              <a:rPr lang="en-US" sz="2200" i="1" dirty="0"/>
              <a:t>cannibalize our total revenue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Revenue Order (RO) </a:t>
            </a:r>
            <a:r>
              <a:rPr lang="en-US" sz="2200" dirty="0"/>
              <a:t>Assortment has the top most expensive items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Greedy algorithm: 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Calculate expected revenue R(S) for each RO assortment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Choose the RO assortment with the highest revenue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Can we optimize further? 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Nested MNL/Personalized Assortments 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Various other ways!</a:t>
            </a:r>
          </a:p>
          <a:p>
            <a:pPr>
              <a:spcBef>
                <a:spcPts val="1200"/>
              </a:spcBef>
            </a:pPr>
            <a:endParaRPr lang="en-US" sz="19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104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648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ym typeface="Wingdings" pitchFamily="2" charset="2"/>
                  </a:rPr>
                  <a:t>How we got to the MNL model: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1900" dirty="0">
                    <a:sym typeface="Wingdings" pitchFamily="2" charset="2"/>
                  </a:rPr>
                  <a:t>Average utility for product </a:t>
                </a:r>
                <a:r>
                  <a:rPr lang="en-US" sz="1900" dirty="0" err="1">
                    <a:sym typeface="Wingdings" pitchFamily="2" charset="2"/>
                  </a:rPr>
                  <a:t>i</a:t>
                </a:r>
                <a:r>
                  <a:rPr lang="en-US" sz="1900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𝑢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𝜀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900" dirty="0">
                    <a:sym typeface="Wingdings" pitchFamily="2" charset="2"/>
                  </a:rPr>
                  <a:t>, (product </a:t>
                </a:r>
                <a:r>
                  <a:rPr lang="en-US" sz="1900" dirty="0" err="1">
                    <a:sym typeface="Wingdings" pitchFamily="2" charset="2"/>
                  </a:rPr>
                  <a:t>i</a:t>
                </a:r>
                <a:r>
                  <a:rPr lang="en-US" sz="1900" dirty="0">
                    <a:sym typeface="Wingdings" pitchFamily="2" charset="2"/>
                  </a:rPr>
                  <a:t>, customer j)</a:t>
                </a:r>
                <a:br>
                  <a:rPr lang="en-US" sz="1900" dirty="0">
                    <a:sym typeface="Wingdings" pitchFamily="2" charset="2"/>
                  </a:rPr>
                </a:br>
                <a:r>
                  <a:rPr lang="en-US" sz="1900" dirty="0">
                    <a:sym typeface="Wingdings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𝜀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𝐺𝑢𝑚𝑏𝑒𝑙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→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𝐺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endParaRPr lang="en-US" sz="1900" dirty="0">
                  <a:sym typeface="Wingdings" pitchFamily="2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sz="1900" dirty="0">
                    <a:sym typeface="Wingdings" pitchFamily="2" charset="2"/>
                  </a:rPr>
                  <a:t>Customer j chooses product </a:t>
                </a:r>
                <a:r>
                  <a:rPr lang="en-US" sz="1900" dirty="0" err="1">
                    <a:sym typeface="Wingdings" pitchFamily="2" charset="2"/>
                  </a:rPr>
                  <a:t>i</a:t>
                </a:r>
                <a:r>
                  <a:rPr lang="en-US" sz="1900" dirty="0">
                    <a:sym typeface="Wingdings" pitchFamily="2" charset="2"/>
                  </a:rPr>
                  <a:t>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𝑢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𝑢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∀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𝑆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∪{0}</m:t>
                    </m:r>
                  </m:oMath>
                </a14:m>
                <a:endParaRPr lang="en-US" sz="1900" dirty="0">
                  <a:sym typeface="Wingdings" pitchFamily="2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sz="1900" dirty="0">
                    <a:sym typeface="Wingdings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e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𝑢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&gt;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𝑢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∀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∈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𝑆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∪{0})=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1900" dirty="0">
                    <a:sym typeface="Wingdings" pitchFamily="2" charset="2"/>
                  </a:rPr>
                  <a:t> (because of the Gumbel distribution)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ym typeface="Wingdings" pitchFamily="2" charset="2"/>
                  </a:rPr>
                  <a:t>Greedy algorithm for Revenue Order: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1900" b="1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sym typeface="Wingdings" pitchFamily="2" charset="2"/>
                      </a:rPr>
                      <m:t>𝑹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𝑺</m:t>
                        </m:r>
                      </m:e>
                    </m:d>
                    <m:r>
                      <a:rPr lang="en-US" sz="1900" b="1" i="1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sym typeface="Wingdings" pitchFamily="2" charset="2"/>
                      </a:rPr>
                      <m:t>𝑹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𝑺</m:t>
                        </m:r>
                        <m: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′</m:t>
                        </m:r>
                      </m:e>
                    </m:d>
                    <m:r>
                      <a:rPr lang="en-US" sz="1900" b="1" i="1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900" b="1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900" b="1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𝒋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sz="19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9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𝒋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>
                    <a:sym typeface="Wingdings" pitchFamily="2" charset="2"/>
                  </a:rPr>
                  <a:t>,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1900" dirty="0">
                    <a:sym typeface="Wingdings" pitchFamily="2" charset="2"/>
                  </a:rPr>
                  <a:t>Then when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𝑹</m:t>
                    </m:r>
                    <m:d>
                      <m:dPr>
                        <m:ctrlPr>
                          <a:rPr lang="en-US" sz="19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𝑺</m:t>
                            </m:r>
                          </m:e>
                          <m:sup>
                            <m:r>
                              <a:rPr lang="en-US" sz="1900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a:rPr lang="en-US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𝑹</m:t>
                    </m:r>
                    <m:d>
                      <m:dPr>
                        <m:ctrlPr>
                          <a:rPr lang="en-US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𝑺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?→ </m:t>
                    </m:r>
                    <m:sSub>
                      <m:sSubPr>
                        <m:ctrlPr>
                          <a:rPr lang="en-US" sz="19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𝒓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𝒋</m:t>
                        </m:r>
                      </m:sub>
                    </m:sSub>
                    <m:r>
                      <a:rPr lang="en-US" sz="19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sz="19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𝒘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9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900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𝒋</m:t>
                            </m:r>
                          </m:sub>
                        </m:sSub>
                        <m:r>
                          <a:rPr lang="en-US" sz="19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900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a:rPr lang="en-US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𝟎</m:t>
                    </m:r>
                  </m:oMath>
                </a14:m>
                <a:endParaRPr lang="en-US" sz="1900" b="1" dirty="0">
                  <a:sym typeface="Wingdings" pitchFamily="2" charset="2"/>
                </a:endParaRPr>
              </a:p>
              <a:p>
                <a:pPr marL="685800" lvl="2" indent="0">
                  <a:spcBef>
                    <a:spcPts val="1200"/>
                  </a:spcBef>
                  <a:buNone/>
                </a:pPr>
                <a:endParaRPr lang="en-US" sz="1900" dirty="0"/>
              </a:p>
              <a:p>
                <a:pPr lvl="1">
                  <a:spcBef>
                    <a:spcPts val="1200"/>
                  </a:spcBef>
                </a:pPr>
                <a:endParaRPr lang="en-US" sz="19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648200"/>
              </a:xfrm>
              <a:blipFill>
                <a:blip r:embed="rId3"/>
                <a:stretch>
                  <a:fillRect l="-156" t="-1090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191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8353</TotalTime>
  <Words>599</Words>
  <Application>Microsoft Macintosh PowerPoint</Application>
  <PresentationFormat>On-screen Show (4:3)</PresentationFormat>
  <Paragraphs>73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Tw Cen MT</vt:lpstr>
      <vt:lpstr>Wingdings</vt:lpstr>
      <vt:lpstr>Wingdings 2</vt:lpstr>
      <vt:lpstr>Median</vt:lpstr>
      <vt:lpstr>RECITATION 4: Choice MODELING &amp; Assortment optimization</vt:lpstr>
      <vt:lpstr>Announcements</vt:lpstr>
      <vt:lpstr>Agenda</vt:lpstr>
      <vt:lpstr>Choice Models-Review</vt:lpstr>
      <vt:lpstr>Multinomial Logit Model</vt:lpstr>
      <vt:lpstr>Jumping to R!</vt:lpstr>
      <vt:lpstr>Assortment Optimization</vt:lpstr>
      <vt:lpstr>Finding Optimal Assortment Using MNL</vt:lpstr>
      <vt:lpstr>Appendix</vt:lpstr>
    </vt:vector>
  </TitlesOfParts>
  <Company>MIT Sloan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1:  Decision Trees</dc:title>
  <dc:creator>Sloan Technology Services</dc:creator>
  <cp:lastModifiedBy>Doron Hazan</cp:lastModifiedBy>
  <cp:revision>202</cp:revision>
  <cp:lastPrinted>2016-09-27T22:19:04Z</cp:lastPrinted>
  <dcterms:created xsi:type="dcterms:W3CDTF">2012-09-04T02:37:44Z</dcterms:created>
  <dcterms:modified xsi:type="dcterms:W3CDTF">2021-10-01T15:20:52Z</dcterms:modified>
</cp:coreProperties>
</file>