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39"/>
  </p:notesMasterIdLst>
  <p:handoutMasterIdLst>
    <p:handoutMasterId r:id="rId40"/>
  </p:handoutMasterIdLst>
  <p:sldIdLst>
    <p:sldId id="270" r:id="rId2"/>
    <p:sldId id="271" r:id="rId3"/>
    <p:sldId id="340" r:id="rId4"/>
    <p:sldId id="301" r:id="rId5"/>
    <p:sldId id="312" r:id="rId6"/>
    <p:sldId id="313" r:id="rId7"/>
    <p:sldId id="368" r:id="rId8"/>
    <p:sldId id="345" r:id="rId9"/>
    <p:sldId id="370" r:id="rId10"/>
    <p:sldId id="350" r:id="rId11"/>
    <p:sldId id="342" r:id="rId12"/>
    <p:sldId id="320" r:id="rId13"/>
    <p:sldId id="321" r:id="rId14"/>
    <p:sldId id="322" r:id="rId15"/>
    <p:sldId id="323" r:id="rId16"/>
    <p:sldId id="324" r:id="rId17"/>
    <p:sldId id="325" r:id="rId18"/>
    <p:sldId id="326" r:id="rId19"/>
    <p:sldId id="343" r:id="rId20"/>
    <p:sldId id="302" r:id="rId21"/>
    <p:sldId id="303" r:id="rId22"/>
    <p:sldId id="304" r:id="rId23"/>
    <p:sldId id="305" r:id="rId24"/>
    <p:sldId id="306" r:id="rId25"/>
    <p:sldId id="307" r:id="rId26"/>
    <p:sldId id="348" r:id="rId27"/>
    <p:sldId id="329" r:id="rId28"/>
    <p:sldId id="330" r:id="rId29"/>
    <p:sldId id="331" r:id="rId30"/>
    <p:sldId id="332" r:id="rId31"/>
    <p:sldId id="333" r:id="rId32"/>
    <p:sldId id="336" r:id="rId33"/>
    <p:sldId id="337" r:id="rId34"/>
    <p:sldId id="338" r:id="rId35"/>
    <p:sldId id="344" r:id="rId36"/>
    <p:sldId id="339" r:id="rId37"/>
    <p:sldId id="367" r:id="rId38"/>
  </p:sldIdLst>
  <p:sldSz cx="9144000" cy="6858000" type="screen4x3"/>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9" autoAdjust="0"/>
    <p:restoredTop sz="91973" autoAdjust="0"/>
  </p:normalViewPr>
  <p:slideViewPr>
    <p:cSldViewPr showGuides="1">
      <p:cViewPr varScale="1">
        <p:scale>
          <a:sx n="113" d="100"/>
          <a:sy n="113" d="100"/>
        </p:scale>
        <p:origin x="19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1963"/>
          </a:xfrm>
          <a:prstGeom prst="rect">
            <a:avLst/>
          </a:prstGeom>
        </p:spPr>
        <p:txBody>
          <a:bodyPr vert="horz" lIns="91440" tIns="45720" rIns="91440" bIns="45720" rtlCol="0"/>
          <a:lstStyle>
            <a:lvl1pPr algn="r">
              <a:defRPr sz="1200"/>
            </a:lvl1pPr>
          </a:lstStyle>
          <a:p>
            <a:fld id="{D6BBAB26-527B-4416-8F98-BA980579461C}" type="datetimeFigureOut">
              <a:rPr lang="en-US" smtClean="0"/>
              <a:pPr/>
              <a:t>10/6/21</a:t>
            </a:fld>
            <a:endParaRPr lang="en-US"/>
          </a:p>
        </p:txBody>
      </p:sp>
      <p:sp>
        <p:nvSpPr>
          <p:cNvPr id="4" name="Footer Placeholder 3"/>
          <p:cNvSpPr>
            <a:spLocks noGrp="1"/>
          </p:cNvSpPr>
          <p:nvPr>
            <p:ph type="ftr" sz="quarter" idx="2"/>
          </p:nvPr>
        </p:nvSpPr>
        <p:spPr>
          <a:xfrm>
            <a:off x="0" y="8775684"/>
            <a:ext cx="29718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75684"/>
            <a:ext cx="2971800" cy="461963"/>
          </a:xfrm>
          <a:prstGeom prst="rect">
            <a:avLst/>
          </a:prstGeom>
        </p:spPr>
        <p:txBody>
          <a:bodyPr vert="horz" lIns="91440" tIns="45720" rIns="91440" bIns="45720" rtlCol="0" anchor="b"/>
          <a:lstStyle>
            <a:lvl1pPr algn="r">
              <a:defRPr sz="1200"/>
            </a:lvl1pPr>
          </a:lstStyle>
          <a:p>
            <a:fld id="{90637251-7687-42B6-902A-926AE4F26735}" type="slidenum">
              <a:rPr lang="en-US" smtClean="0"/>
              <a:pPr/>
              <a:t>‹#›</a:t>
            </a:fld>
            <a:endParaRPr lang="en-US"/>
          </a:p>
        </p:txBody>
      </p:sp>
    </p:spTree>
    <p:extLst>
      <p:ext uri="{BB962C8B-B14F-4D97-AF65-F5344CB8AC3E}">
        <p14:creationId xmlns:p14="http://schemas.microsoft.com/office/powerpoint/2010/main" val="1613618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1963"/>
          </a:xfrm>
          <a:prstGeom prst="rect">
            <a:avLst/>
          </a:prstGeom>
        </p:spPr>
        <p:txBody>
          <a:bodyPr vert="horz" lIns="91440" tIns="45720" rIns="91440" bIns="45720" rtlCol="0"/>
          <a:lstStyle>
            <a:lvl1pPr algn="r">
              <a:defRPr sz="1200"/>
            </a:lvl1pPr>
          </a:lstStyle>
          <a:p>
            <a:fld id="{C2E081B2-5ED3-407A-9FD1-D7D4E344088E}" type="datetimeFigureOut">
              <a:rPr lang="en-US" smtClean="0"/>
              <a:pPr/>
              <a:t>10/6/21</a:t>
            </a:fld>
            <a:endParaRPr lang="en-US"/>
          </a:p>
        </p:txBody>
      </p:sp>
      <p:sp>
        <p:nvSpPr>
          <p:cNvPr id="4" name="Slide Image Placeholder 3"/>
          <p:cNvSpPr>
            <a:spLocks noGrp="1" noRot="1" noChangeAspect="1"/>
          </p:cNvSpPr>
          <p:nvPr>
            <p:ph type="sldImg" idx="2"/>
          </p:nvPr>
        </p:nvSpPr>
        <p:spPr>
          <a:xfrm>
            <a:off x="1120775" y="693738"/>
            <a:ext cx="4616450"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88644"/>
            <a:ext cx="5486400" cy="41576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684"/>
            <a:ext cx="2971800"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5684"/>
            <a:ext cx="2971800" cy="461963"/>
          </a:xfrm>
          <a:prstGeom prst="rect">
            <a:avLst/>
          </a:prstGeom>
        </p:spPr>
        <p:txBody>
          <a:bodyPr vert="horz" lIns="91440" tIns="45720" rIns="91440" bIns="45720" rtlCol="0" anchor="b"/>
          <a:lstStyle>
            <a:lvl1pPr algn="r">
              <a:defRPr sz="1200"/>
            </a:lvl1pPr>
          </a:lstStyle>
          <a:p>
            <a:fld id="{DBE57C2E-3234-42CA-87D7-5BB0CD4CE6C9}" type="slidenum">
              <a:rPr lang="en-US" smtClean="0"/>
              <a:pPr/>
              <a:t>‹#›</a:t>
            </a:fld>
            <a:endParaRPr lang="en-US"/>
          </a:p>
        </p:txBody>
      </p:sp>
    </p:spTree>
    <p:extLst>
      <p:ext uri="{BB962C8B-B14F-4D97-AF65-F5344CB8AC3E}">
        <p14:creationId xmlns:p14="http://schemas.microsoft.com/office/powerpoint/2010/main" val="2770456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E57C2E-3234-42CA-87D7-5BB0CD4CE6C9}" type="slidenum">
              <a:rPr lang="en-US" smtClean="0"/>
              <a:pPr/>
              <a:t>10</a:t>
            </a:fld>
            <a:endParaRPr lang="en-US"/>
          </a:p>
        </p:txBody>
      </p:sp>
    </p:spTree>
    <p:extLst>
      <p:ext uri="{BB962C8B-B14F-4D97-AF65-F5344CB8AC3E}">
        <p14:creationId xmlns:p14="http://schemas.microsoft.com/office/powerpoint/2010/main" val="256346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05670D-5057-4B60-A257-867B1F82A9C0}" type="datetimeFigureOut">
              <a:rPr lang="en-US" smtClean="0"/>
              <a:pPr/>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5670D-5057-4B60-A257-867B1F82A9C0}" type="datetimeFigureOut">
              <a:rPr lang="en-US" smtClean="0"/>
              <a:pPr/>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5670D-5057-4B60-A257-867B1F82A9C0}" type="datetimeFigureOut">
              <a:rPr lang="en-US" smtClean="0"/>
              <a:pPr/>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B60B5-BBF8-4A7F-8384-DA26A092FE3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5670D-5057-4B60-A257-867B1F82A9C0}" type="datetimeFigureOut">
              <a:rPr lang="en-US" smtClean="0"/>
              <a:pPr/>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B60B5-BBF8-4A7F-8384-DA26A092FE3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005670D-5057-4B60-A257-867B1F82A9C0}" type="datetimeFigureOut">
              <a:rPr lang="en-US" smtClean="0"/>
              <a:pPr/>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B60B5-BBF8-4A7F-8384-DA26A092FE3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5670D-5057-4B60-A257-867B1F82A9C0}" type="datetimeFigureOut">
              <a:rPr lang="en-US" smtClean="0"/>
              <a:pPr/>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B60B5-BBF8-4A7F-8384-DA26A092FE3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005670D-5057-4B60-A257-867B1F82A9C0}" type="datetimeFigureOut">
              <a:rPr lang="en-US" smtClean="0"/>
              <a:pPr/>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60B5-BBF8-4A7F-8384-DA26A092FE3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005670D-5057-4B60-A257-867B1F82A9C0}" type="datetimeFigureOut">
              <a:rPr lang="en-US" smtClean="0"/>
              <a:pPr/>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60B5-BBF8-4A7F-8384-DA26A092FE3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005670D-5057-4B60-A257-867B1F82A9C0}" type="datetimeFigureOut">
              <a:rPr lang="en-US" smtClean="0"/>
              <a:pPr/>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60B5-BBF8-4A7F-8384-DA26A092FE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5005670D-5057-4B60-A257-867B1F82A9C0}" type="datetimeFigureOut">
              <a:rPr lang="en-US" smtClean="0"/>
              <a:pPr/>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60B5-BBF8-4A7F-8384-DA26A092FE3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5005670D-5057-4B60-A257-867B1F82A9C0}" type="datetimeFigureOut">
              <a:rPr lang="en-US" smtClean="0"/>
              <a:pPr/>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60B5-BBF8-4A7F-8384-DA26A092FE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fld id="{5005670D-5057-4B60-A257-867B1F82A9C0}" type="datetimeFigureOut">
              <a:rPr lang="en-US" smtClean="0"/>
              <a:pPr/>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60B5-BBF8-4A7F-8384-DA26A092FE3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005670D-5057-4B60-A257-867B1F82A9C0}" type="datetimeFigureOut">
              <a:rPr lang="en-US" smtClean="0"/>
              <a:pPr/>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B60B5-BBF8-4A7F-8384-DA26A092FE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005670D-5057-4B60-A257-867B1F82A9C0}" type="datetimeFigureOut">
              <a:rPr lang="en-US" smtClean="0"/>
              <a:pPr/>
              <a:t>10/6/21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B60B5-BBF8-4A7F-8384-DA26A092FE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005670D-5057-4B60-A257-867B1F82A9C0}" type="datetimeFigureOut">
              <a:rPr lang="en-US" smtClean="0"/>
              <a:pPr/>
              <a:t>10/6/21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B60B5-BBF8-4A7F-8384-DA26A092FE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5670D-5057-4B60-A257-867B1F82A9C0}" type="datetimeFigureOut">
              <a:rPr lang="en-US" smtClean="0"/>
              <a:pPr/>
              <a:t>10/6/21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B60B5-BBF8-4A7F-8384-DA26A092FE3E}" type="slidenum">
              <a:rPr lang="en-US" smtClean="0"/>
              <a:pPr/>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005670D-5057-4B60-A257-867B1F82A9C0}" type="datetimeFigureOut">
              <a:rPr lang="en-US" smtClean="0"/>
              <a:pPr/>
              <a:t>10/6/21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952B60B5-BBF8-4A7F-8384-DA26A092FE3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590800"/>
            <a:ext cx="8077200" cy="1828800"/>
          </a:xfrm>
        </p:spPr>
        <p:txBody>
          <a:bodyPr>
            <a:normAutofit/>
          </a:bodyPr>
          <a:lstStyle/>
          <a:p>
            <a:pPr algn="ctr"/>
            <a:r>
              <a:rPr lang="en-US" b="1" dirty="0">
                <a:solidFill>
                  <a:srgbClr val="FF0000"/>
                </a:solidFill>
              </a:rPr>
              <a:t>BASICS</a:t>
            </a:r>
            <a:r>
              <a:rPr lang="en-US" dirty="0">
                <a:solidFill>
                  <a:srgbClr val="FF0000"/>
                </a:solidFill>
              </a:rPr>
              <a:t> IN OPTIMIZATION</a:t>
            </a:r>
          </a:p>
        </p:txBody>
      </p:sp>
      <p:sp>
        <p:nvSpPr>
          <p:cNvPr id="3" name="Subtitle 2"/>
          <p:cNvSpPr>
            <a:spLocks noGrp="1"/>
          </p:cNvSpPr>
          <p:nvPr>
            <p:ph type="subTitle" idx="1"/>
          </p:nvPr>
        </p:nvSpPr>
        <p:spPr>
          <a:xfrm>
            <a:off x="228600" y="6172200"/>
            <a:ext cx="7754112" cy="484632"/>
          </a:xfrm>
        </p:spPr>
        <p:txBody>
          <a:bodyPr>
            <a:normAutofit/>
          </a:bodyPr>
          <a:lstStyle/>
          <a:p>
            <a:r>
              <a:rPr lang="en-US" sz="1100" dirty="0"/>
              <a:t>Adapted from 15.774 Fall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Linear Programming Formulation</a:t>
            </a:r>
          </a:p>
        </p:txBody>
      </p:sp>
      <p:sp>
        <p:nvSpPr>
          <p:cNvPr id="3" name="Content Placeholder 2"/>
          <p:cNvSpPr>
            <a:spLocks noGrp="1"/>
          </p:cNvSpPr>
          <p:nvPr>
            <p:ph idx="1"/>
          </p:nvPr>
        </p:nvSpPr>
        <p:spPr>
          <a:xfrm>
            <a:off x="609600" y="1219200"/>
            <a:ext cx="8153400" cy="5638800"/>
          </a:xfrm>
        </p:spPr>
        <p:txBody>
          <a:bodyPr>
            <a:normAutofit lnSpcReduction="10000"/>
          </a:bodyPr>
          <a:lstStyle/>
          <a:p>
            <a:pPr marL="0" indent="0">
              <a:buNone/>
            </a:pPr>
            <a:r>
              <a:rPr lang="en-US" dirty="0"/>
              <a:t> </a:t>
            </a:r>
          </a:p>
          <a:p>
            <a:r>
              <a:rPr lang="en-US" dirty="0"/>
              <a:t>A. Formulate the linear optimization model.</a:t>
            </a:r>
          </a:p>
          <a:p>
            <a:pPr lvl="1"/>
            <a:r>
              <a:rPr lang="en-US" dirty="0"/>
              <a:t>1. </a:t>
            </a:r>
            <a:r>
              <a:rPr lang="en-US" b="1" dirty="0"/>
              <a:t>Define your Decision Variables</a:t>
            </a:r>
          </a:p>
          <a:p>
            <a:pPr lvl="2"/>
            <a:r>
              <a:rPr lang="en-US" dirty="0"/>
              <a:t>F = # of full-size ovens</a:t>
            </a:r>
          </a:p>
          <a:p>
            <a:pPr lvl="2"/>
            <a:r>
              <a:rPr lang="en-US" dirty="0"/>
              <a:t>C = # of compact ovens</a:t>
            </a:r>
          </a:p>
          <a:p>
            <a:pPr lvl="1"/>
            <a:r>
              <a:rPr lang="en-US" dirty="0"/>
              <a:t>2. </a:t>
            </a:r>
            <a:r>
              <a:rPr lang="en-US" b="1" dirty="0"/>
              <a:t>Write your Objective Function</a:t>
            </a:r>
          </a:p>
          <a:p>
            <a:pPr lvl="2"/>
            <a:r>
              <a:rPr lang="en-US" i="1" dirty="0"/>
              <a:t>Max</a:t>
            </a:r>
            <a:r>
              <a:rPr lang="en-US" dirty="0"/>
              <a:t> 120F + 130C</a:t>
            </a:r>
          </a:p>
          <a:p>
            <a:pPr lvl="1"/>
            <a:r>
              <a:rPr lang="en-US" dirty="0"/>
              <a:t>3. </a:t>
            </a:r>
            <a:r>
              <a:rPr lang="en-US" b="1" dirty="0"/>
              <a:t>Write your Constraints</a:t>
            </a:r>
          </a:p>
          <a:p>
            <a:pPr lvl="2"/>
            <a:r>
              <a:rPr lang="en-US" dirty="0"/>
              <a:t>1. 2F + 1C ≤ 500</a:t>
            </a:r>
          </a:p>
          <a:p>
            <a:pPr lvl="2"/>
            <a:r>
              <a:rPr lang="en-US" dirty="0"/>
              <a:t>2. 2F + 3C ≤ 800</a:t>
            </a:r>
          </a:p>
          <a:p>
            <a:pPr lvl="2"/>
            <a:r>
              <a:rPr lang="en-US" dirty="0"/>
              <a:t>3. F ≤ 220</a:t>
            </a:r>
          </a:p>
          <a:p>
            <a:pPr lvl="2"/>
            <a:r>
              <a:rPr lang="en-US" dirty="0"/>
              <a:t>4. C ≤ 180</a:t>
            </a:r>
          </a:p>
          <a:p>
            <a:pPr lvl="2"/>
            <a:r>
              <a:rPr lang="en-US" dirty="0"/>
              <a:t>5. F ≥ 0</a:t>
            </a:r>
          </a:p>
          <a:p>
            <a:pPr lvl="2"/>
            <a:r>
              <a:rPr lang="en-US" dirty="0"/>
              <a:t>6. C ≥ 0</a:t>
            </a:r>
          </a:p>
          <a:p>
            <a:pPr lvl="2"/>
            <a:endParaRPr lang="en-US" dirty="0"/>
          </a:p>
        </p:txBody>
      </p:sp>
      <p:sp>
        <p:nvSpPr>
          <p:cNvPr id="5" name="Right Arrow 4">
            <a:extLst>
              <a:ext uri="{FF2B5EF4-FFF2-40B4-BE49-F238E27FC236}">
                <a16:creationId xmlns:a16="http://schemas.microsoft.com/office/drawing/2014/main" id="{735C1370-E103-8D42-B059-04698F9E35A9}"/>
              </a:ext>
            </a:extLst>
          </p:cNvPr>
          <p:cNvSpPr/>
          <p:nvPr/>
        </p:nvSpPr>
        <p:spPr>
          <a:xfrm flipH="1">
            <a:off x="3733800" y="4360417"/>
            <a:ext cx="3029656" cy="3487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GENERAL LABOR</a:t>
            </a:r>
          </a:p>
        </p:txBody>
      </p:sp>
      <p:sp>
        <p:nvSpPr>
          <p:cNvPr id="6" name="Right Arrow 5">
            <a:extLst>
              <a:ext uri="{FF2B5EF4-FFF2-40B4-BE49-F238E27FC236}">
                <a16:creationId xmlns:a16="http://schemas.microsoft.com/office/drawing/2014/main" id="{742C880D-9337-6741-B34D-8F0137E5E674}"/>
              </a:ext>
            </a:extLst>
          </p:cNvPr>
          <p:cNvSpPr/>
          <p:nvPr/>
        </p:nvSpPr>
        <p:spPr>
          <a:xfrm flipH="1">
            <a:off x="3733800" y="4731729"/>
            <a:ext cx="3029656" cy="3487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ELECTRONIC ASSEMBLY LABOR</a:t>
            </a:r>
          </a:p>
        </p:txBody>
      </p:sp>
      <p:sp>
        <p:nvSpPr>
          <p:cNvPr id="7" name="Right Arrow 6">
            <a:extLst>
              <a:ext uri="{FF2B5EF4-FFF2-40B4-BE49-F238E27FC236}">
                <a16:creationId xmlns:a16="http://schemas.microsoft.com/office/drawing/2014/main" id="{122F4C05-0607-7446-BD2C-97009D428D7D}"/>
              </a:ext>
            </a:extLst>
          </p:cNvPr>
          <p:cNvSpPr/>
          <p:nvPr/>
        </p:nvSpPr>
        <p:spPr>
          <a:xfrm flipH="1">
            <a:off x="3352800" y="5266119"/>
            <a:ext cx="3029656" cy="348734"/>
          </a:xfrm>
          <a:prstGeom prst="rightArrow">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MAX SALES</a:t>
            </a:r>
          </a:p>
        </p:txBody>
      </p:sp>
      <p:sp>
        <p:nvSpPr>
          <p:cNvPr id="8" name="Right Brace 7">
            <a:extLst>
              <a:ext uri="{FF2B5EF4-FFF2-40B4-BE49-F238E27FC236}">
                <a16:creationId xmlns:a16="http://schemas.microsoft.com/office/drawing/2014/main" id="{84A0091F-E272-C649-9956-74DE1B4EFD48}"/>
              </a:ext>
            </a:extLst>
          </p:cNvPr>
          <p:cNvSpPr/>
          <p:nvPr/>
        </p:nvSpPr>
        <p:spPr>
          <a:xfrm>
            <a:off x="2878313" y="5115741"/>
            <a:ext cx="375356" cy="685800"/>
          </a:xfrm>
          <a:prstGeom prst="rightBrace">
            <a:avLst/>
          </a:prstGeom>
          <a:noFill/>
          <a:ln>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Arrow 9">
            <a:extLst>
              <a:ext uri="{FF2B5EF4-FFF2-40B4-BE49-F238E27FC236}">
                <a16:creationId xmlns:a16="http://schemas.microsoft.com/office/drawing/2014/main" id="{6005AFA6-B6CC-2F4F-9637-A2D3F174BA33}"/>
              </a:ext>
            </a:extLst>
          </p:cNvPr>
          <p:cNvSpPr/>
          <p:nvPr/>
        </p:nvSpPr>
        <p:spPr>
          <a:xfrm flipH="1">
            <a:off x="3088922" y="5935786"/>
            <a:ext cx="3029656" cy="348734"/>
          </a:xfrm>
          <a:prstGeom prst="rightArrow">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CAN’T MAKE NEGATIVE UNITS</a:t>
            </a:r>
          </a:p>
        </p:txBody>
      </p:sp>
      <p:sp>
        <p:nvSpPr>
          <p:cNvPr id="11" name="Right Brace 10">
            <a:extLst>
              <a:ext uri="{FF2B5EF4-FFF2-40B4-BE49-F238E27FC236}">
                <a16:creationId xmlns:a16="http://schemas.microsoft.com/office/drawing/2014/main" id="{FADA4011-74E1-DE4C-A8AB-5D294BC77B67}"/>
              </a:ext>
            </a:extLst>
          </p:cNvPr>
          <p:cNvSpPr/>
          <p:nvPr/>
        </p:nvSpPr>
        <p:spPr>
          <a:xfrm>
            <a:off x="2608438" y="5800509"/>
            <a:ext cx="375356" cy="685800"/>
          </a:xfrm>
          <a:prstGeom prst="rightBrace">
            <a:avLst/>
          </a:pr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1FDF4365-44C7-6C4F-BF01-54C897FED37A}"/>
              </a:ext>
            </a:extLst>
          </p:cNvPr>
          <p:cNvSpPr/>
          <p:nvPr/>
        </p:nvSpPr>
        <p:spPr>
          <a:xfrm>
            <a:off x="7061200" y="3073326"/>
            <a:ext cx="1854200" cy="14224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t>CAN PUT INTO JULIA TO SOLVE</a:t>
            </a:r>
          </a:p>
        </p:txBody>
      </p:sp>
      <p:sp>
        <p:nvSpPr>
          <p:cNvPr id="13" name="TextBox 12">
            <a:extLst>
              <a:ext uri="{FF2B5EF4-FFF2-40B4-BE49-F238E27FC236}">
                <a16:creationId xmlns:a16="http://schemas.microsoft.com/office/drawing/2014/main" id="{D1048A4C-9E44-6A4A-84D9-87C85595F550}"/>
              </a:ext>
            </a:extLst>
          </p:cNvPr>
          <p:cNvSpPr txBox="1"/>
          <p:nvPr/>
        </p:nvSpPr>
        <p:spPr>
          <a:xfrm>
            <a:off x="7369575" y="3013501"/>
            <a:ext cx="1237449" cy="830997"/>
          </a:xfrm>
          <a:prstGeom prst="rect">
            <a:avLst/>
          </a:prstGeom>
          <a:noFill/>
        </p:spPr>
        <p:txBody>
          <a:bodyPr wrap="square" rtlCol="0">
            <a:spAutoFit/>
          </a:bodyPr>
          <a:lstStyle/>
          <a:p>
            <a:pPr algn="ctr"/>
            <a:r>
              <a:rPr lang="en-US" sz="4800" b="1" dirty="0">
                <a:solidFill>
                  <a:schemeClr val="accent4">
                    <a:lumMod val="60000"/>
                    <a:lumOff val="40000"/>
                  </a:schemeClr>
                </a:solidFill>
                <a:latin typeface="Broadway" panose="020F0502020204030204" pitchFamily="34" charset="0"/>
                <a:cs typeface="Broadway" panose="020F0502020204030204" pitchFamily="34" charset="0"/>
              </a:rPr>
              <a:t>! ! </a:t>
            </a:r>
          </a:p>
        </p:txBody>
      </p:sp>
    </p:spTree>
    <p:extLst>
      <p:ext uri="{BB962C8B-B14F-4D97-AF65-F5344CB8AC3E}">
        <p14:creationId xmlns:p14="http://schemas.microsoft.com/office/powerpoint/2010/main" val="69185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4FA6-08C0-2947-A780-B0115BCDF53B}"/>
              </a:ext>
            </a:extLst>
          </p:cNvPr>
          <p:cNvSpPr>
            <a:spLocks noGrp="1"/>
          </p:cNvSpPr>
          <p:nvPr>
            <p:ph type="title"/>
          </p:nvPr>
        </p:nvSpPr>
        <p:spPr/>
        <p:txBody>
          <a:bodyPr>
            <a:normAutofit/>
          </a:bodyPr>
          <a:lstStyle/>
          <a:p>
            <a:r>
              <a:rPr lang="en-US" dirty="0"/>
              <a:t>Linear Programming</a:t>
            </a:r>
          </a:p>
        </p:txBody>
      </p:sp>
      <p:sp>
        <p:nvSpPr>
          <p:cNvPr id="3" name="Text Placeholder 2">
            <a:extLst>
              <a:ext uri="{FF2B5EF4-FFF2-40B4-BE49-F238E27FC236}">
                <a16:creationId xmlns:a16="http://schemas.microsoft.com/office/drawing/2014/main" id="{D73A0FB6-7F9D-144F-96A1-C80D8DA7BD76}"/>
              </a:ext>
            </a:extLst>
          </p:cNvPr>
          <p:cNvSpPr>
            <a:spLocks noGrp="1"/>
          </p:cNvSpPr>
          <p:nvPr>
            <p:ph type="body" idx="1"/>
          </p:nvPr>
        </p:nvSpPr>
        <p:spPr/>
        <p:txBody>
          <a:bodyPr/>
          <a:lstStyle/>
          <a:p>
            <a:r>
              <a:rPr lang="en-US" b="1" dirty="0">
                <a:solidFill>
                  <a:schemeClr val="accent4"/>
                </a:solidFill>
              </a:rPr>
              <a:t>Network Formulations</a:t>
            </a:r>
          </a:p>
        </p:txBody>
      </p:sp>
    </p:spTree>
    <p:extLst>
      <p:ext uri="{BB962C8B-B14F-4D97-AF65-F5344CB8AC3E}">
        <p14:creationId xmlns:p14="http://schemas.microsoft.com/office/powerpoint/2010/main" val="423839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Network Formulations</a:t>
            </a:r>
          </a:p>
        </p:txBody>
      </p:sp>
      <p:sp>
        <p:nvSpPr>
          <p:cNvPr id="3" name="Content Placeholder 2"/>
          <p:cNvSpPr>
            <a:spLocks noGrp="1"/>
          </p:cNvSpPr>
          <p:nvPr>
            <p:ph idx="1"/>
          </p:nvPr>
        </p:nvSpPr>
        <p:spPr>
          <a:xfrm>
            <a:off x="612648" y="1295400"/>
            <a:ext cx="8302752" cy="5638800"/>
          </a:xfrm>
        </p:spPr>
        <p:txBody>
          <a:bodyPr>
            <a:normAutofit fontScale="70000" lnSpcReduction="20000"/>
          </a:bodyPr>
          <a:lstStyle/>
          <a:p>
            <a:pPr marL="0" indent="0">
              <a:buNone/>
            </a:pPr>
            <a:r>
              <a:rPr lang="en-US" dirty="0"/>
              <a:t> </a:t>
            </a:r>
          </a:p>
          <a:p>
            <a:r>
              <a:rPr lang="en-US" sz="3100" dirty="0"/>
              <a:t>Diminutive Mobile Devices is (DM) is a hardware company based in San Francisco that manufactures tablets and cell phones. A Boston-based firm has placed an order for </a:t>
            </a:r>
            <a:r>
              <a:rPr lang="en-US" sz="3100" b="1" dirty="0"/>
              <a:t>1000 tablets and 1500 cell phones</a:t>
            </a:r>
            <a:r>
              <a:rPr lang="en-US" sz="3100" dirty="0"/>
              <a:t>, and DM must fulfill this order.</a:t>
            </a:r>
          </a:p>
          <a:p>
            <a:r>
              <a:rPr lang="en-US" sz="3100" dirty="0"/>
              <a:t>DM has a strategic shipping partnership with Electronic Package Shipments (EPS), who is responsible for delivering DM’s orders. Because there is no direct truck route from San Francisco to Boston, the packages must be shipped along available EPS truck legs as shown in Figure 1 (next slide). ETS charges by weight, and has capacity constraints. </a:t>
            </a:r>
            <a:r>
              <a:rPr lang="en-US" sz="3100" b="1" dirty="0"/>
              <a:t>The price per pound of using a particular leg is listed next to the arrow denoting that leg. </a:t>
            </a:r>
            <a:r>
              <a:rPr lang="en-US" sz="3100" dirty="0"/>
              <a:t>In addition, </a:t>
            </a:r>
            <a:r>
              <a:rPr lang="en-US" sz="3100" b="1" dirty="0"/>
              <a:t>each truck leg has an available volume capacity of 400 ft</a:t>
            </a:r>
            <a:r>
              <a:rPr lang="en-US" sz="3100" b="1" baseline="30000" dirty="0"/>
              <a:t>3</a:t>
            </a:r>
            <a:r>
              <a:rPr lang="en-US" sz="3100" b="1" dirty="0"/>
              <a:t>.</a:t>
            </a:r>
          </a:p>
          <a:p>
            <a:r>
              <a:rPr lang="en-US" sz="3100" dirty="0"/>
              <a:t>Each </a:t>
            </a:r>
            <a:r>
              <a:rPr lang="en-US" sz="3100" b="1" dirty="0"/>
              <a:t>tablet weighs 2 pounds and takes up 0.3 ft</a:t>
            </a:r>
            <a:r>
              <a:rPr lang="en-US" sz="3100" b="1" baseline="30000" dirty="0"/>
              <a:t>3</a:t>
            </a:r>
            <a:r>
              <a:rPr lang="en-US" sz="3100" dirty="0"/>
              <a:t>. Each </a:t>
            </a:r>
            <a:r>
              <a:rPr lang="en-US" sz="3100" b="1" dirty="0"/>
              <a:t>cell phone weighs 1 pound and takes up a capacity of 0.2 ft</a:t>
            </a:r>
            <a:r>
              <a:rPr lang="en-US" sz="3100" b="1" baseline="30000" dirty="0"/>
              <a:t>3</a:t>
            </a:r>
            <a:r>
              <a:rPr lang="en-US" sz="3100" dirty="0"/>
              <a:t>. Formulate a linear optimization problem to help EPS minimize its shipping costs. </a:t>
            </a:r>
          </a:p>
        </p:txBody>
      </p:sp>
    </p:spTree>
    <p:extLst>
      <p:ext uri="{BB962C8B-B14F-4D97-AF65-F5344CB8AC3E}">
        <p14:creationId xmlns:p14="http://schemas.microsoft.com/office/powerpoint/2010/main" val="29168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Network Formulations</a:t>
            </a:r>
          </a:p>
        </p:txBody>
      </p:sp>
      <p:pic>
        <p:nvPicPr>
          <p:cNvPr id="40" name="Picture 39"/>
          <p:cNvPicPr>
            <a:picLocks noChangeAspect="1"/>
          </p:cNvPicPr>
          <p:nvPr/>
        </p:nvPicPr>
        <p:blipFill>
          <a:blip r:embed="rId2"/>
          <a:stretch>
            <a:fillRect/>
          </a:stretch>
        </p:blipFill>
        <p:spPr>
          <a:xfrm>
            <a:off x="0" y="1752600"/>
            <a:ext cx="9144000" cy="4267887"/>
          </a:xfrm>
          <a:prstGeom prst="rect">
            <a:avLst/>
          </a:prstGeom>
        </p:spPr>
      </p:pic>
      <p:sp>
        <p:nvSpPr>
          <p:cNvPr id="3" name="Oval 2">
            <a:extLst>
              <a:ext uri="{FF2B5EF4-FFF2-40B4-BE49-F238E27FC236}">
                <a16:creationId xmlns:a16="http://schemas.microsoft.com/office/drawing/2014/main" id="{59CD04E9-82A6-F344-A593-317781FFC5E6}"/>
              </a:ext>
            </a:extLst>
          </p:cNvPr>
          <p:cNvSpPr/>
          <p:nvPr/>
        </p:nvSpPr>
        <p:spPr>
          <a:xfrm>
            <a:off x="8077200" y="2514600"/>
            <a:ext cx="914400" cy="838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ABF4BDB-FBC2-7D4A-BD09-74C30250B9DC}"/>
              </a:ext>
            </a:extLst>
          </p:cNvPr>
          <p:cNvSpPr/>
          <p:nvPr/>
        </p:nvSpPr>
        <p:spPr>
          <a:xfrm>
            <a:off x="256784" y="5334000"/>
            <a:ext cx="914400" cy="838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5122D41-12CC-2C4E-97D3-6FBC2299F509}"/>
              </a:ext>
            </a:extLst>
          </p:cNvPr>
          <p:cNvSpPr txBox="1"/>
          <p:nvPr/>
        </p:nvSpPr>
        <p:spPr>
          <a:xfrm>
            <a:off x="7239000" y="1810435"/>
            <a:ext cx="1905000" cy="646331"/>
          </a:xfrm>
          <a:prstGeom prst="rect">
            <a:avLst/>
          </a:prstGeom>
          <a:noFill/>
        </p:spPr>
        <p:txBody>
          <a:bodyPr wrap="square" rtlCol="0">
            <a:spAutoFit/>
          </a:bodyPr>
          <a:lstStyle/>
          <a:p>
            <a:pPr algn="r"/>
            <a:r>
              <a:rPr lang="en-US" b="1" dirty="0">
                <a:solidFill>
                  <a:srgbClr val="C00000"/>
                </a:solidFill>
              </a:rPr>
              <a:t>1500 cell phones</a:t>
            </a:r>
          </a:p>
          <a:p>
            <a:pPr algn="r"/>
            <a:r>
              <a:rPr lang="en-US" b="1" dirty="0">
                <a:solidFill>
                  <a:srgbClr val="C00000"/>
                </a:solidFill>
              </a:rPr>
              <a:t>1000 tablets</a:t>
            </a:r>
          </a:p>
        </p:txBody>
      </p:sp>
      <p:sp>
        <p:nvSpPr>
          <p:cNvPr id="7" name="TextBox 6">
            <a:extLst>
              <a:ext uri="{FF2B5EF4-FFF2-40B4-BE49-F238E27FC236}">
                <a16:creationId xmlns:a16="http://schemas.microsoft.com/office/drawing/2014/main" id="{5D8F7100-B000-5441-BBED-FE70DF481C66}"/>
              </a:ext>
            </a:extLst>
          </p:cNvPr>
          <p:cNvSpPr txBox="1"/>
          <p:nvPr/>
        </p:nvSpPr>
        <p:spPr>
          <a:xfrm>
            <a:off x="7239000" y="3352800"/>
            <a:ext cx="1905000" cy="369332"/>
          </a:xfrm>
          <a:prstGeom prst="rect">
            <a:avLst/>
          </a:prstGeom>
          <a:noFill/>
        </p:spPr>
        <p:txBody>
          <a:bodyPr wrap="square" rtlCol="0">
            <a:spAutoFit/>
          </a:bodyPr>
          <a:lstStyle/>
          <a:p>
            <a:pPr algn="r"/>
            <a:r>
              <a:rPr lang="en-US" b="1" dirty="0">
                <a:solidFill>
                  <a:srgbClr val="C00000"/>
                </a:solidFill>
              </a:rPr>
              <a:t>Beantown</a:t>
            </a:r>
          </a:p>
        </p:txBody>
      </p:sp>
      <p:sp>
        <p:nvSpPr>
          <p:cNvPr id="8" name="TextBox 7">
            <a:extLst>
              <a:ext uri="{FF2B5EF4-FFF2-40B4-BE49-F238E27FC236}">
                <a16:creationId xmlns:a16="http://schemas.microsoft.com/office/drawing/2014/main" id="{74B537DC-B0D5-AD42-82FE-49185FD23D57}"/>
              </a:ext>
            </a:extLst>
          </p:cNvPr>
          <p:cNvSpPr txBox="1"/>
          <p:nvPr/>
        </p:nvSpPr>
        <p:spPr>
          <a:xfrm>
            <a:off x="-990600" y="6260068"/>
            <a:ext cx="1905000" cy="369332"/>
          </a:xfrm>
          <a:prstGeom prst="rect">
            <a:avLst/>
          </a:prstGeom>
          <a:noFill/>
        </p:spPr>
        <p:txBody>
          <a:bodyPr wrap="square" rtlCol="0">
            <a:spAutoFit/>
          </a:bodyPr>
          <a:lstStyle/>
          <a:p>
            <a:pPr algn="r"/>
            <a:r>
              <a:rPr lang="en-US" b="1" dirty="0">
                <a:solidFill>
                  <a:srgbClr val="C00000"/>
                </a:solidFill>
              </a:rPr>
              <a:t>SF</a:t>
            </a:r>
          </a:p>
        </p:txBody>
      </p:sp>
      <p:sp>
        <p:nvSpPr>
          <p:cNvPr id="9" name="TextBox 8">
            <a:extLst>
              <a:ext uri="{FF2B5EF4-FFF2-40B4-BE49-F238E27FC236}">
                <a16:creationId xmlns:a16="http://schemas.microsoft.com/office/drawing/2014/main" id="{953DC743-7F54-614E-B604-7DF1B093AFEB}"/>
              </a:ext>
            </a:extLst>
          </p:cNvPr>
          <p:cNvSpPr txBox="1"/>
          <p:nvPr/>
        </p:nvSpPr>
        <p:spPr>
          <a:xfrm>
            <a:off x="3657600" y="6369221"/>
            <a:ext cx="4419600" cy="369332"/>
          </a:xfrm>
          <a:prstGeom prst="rect">
            <a:avLst/>
          </a:prstGeom>
          <a:noFill/>
        </p:spPr>
        <p:txBody>
          <a:bodyPr wrap="square" rtlCol="0">
            <a:spAutoFit/>
          </a:bodyPr>
          <a:lstStyle/>
          <a:p>
            <a:pPr algn="r"/>
            <a:r>
              <a:rPr lang="en-US" b="1" dirty="0">
                <a:solidFill>
                  <a:srgbClr val="C00000"/>
                </a:solidFill>
              </a:rPr>
              <a:t>Can only ship 400ft</a:t>
            </a:r>
            <a:r>
              <a:rPr lang="en-US" b="1" baseline="30000" dirty="0">
                <a:solidFill>
                  <a:srgbClr val="C00000"/>
                </a:solidFill>
              </a:rPr>
              <a:t>3</a:t>
            </a:r>
            <a:r>
              <a:rPr lang="en-US" b="1" dirty="0">
                <a:solidFill>
                  <a:srgbClr val="C00000"/>
                </a:solidFill>
              </a:rPr>
              <a:t> along each edge. </a:t>
            </a:r>
          </a:p>
        </p:txBody>
      </p:sp>
    </p:spTree>
    <p:extLst>
      <p:ext uri="{BB962C8B-B14F-4D97-AF65-F5344CB8AC3E}">
        <p14:creationId xmlns:p14="http://schemas.microsoft.com/office/powerpoint/2010/main" val="286075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Network Formulations</a:t>
            </a:r>
          </a:p>
        </p:txBody>
      </p:sp>
      <p:sp>
        <p:nvSpPr>
          <p:cNvPr id="3" name="Content Placeholder 2"/>
          <p:cNvSpPr>
            <a:spLocks noGrp="1"/>
          </p:cNvSpPr>
          <p:nvPr>
            <p:ph idx="1"/>
          </p:nvPr>
        </p:nvSpPr>
        <p:spPr>
          <a:xfrm>
            <a:off x="612648" y="1295400"/>
            <a:ext cx="8686800" cy="5638800"/>
          </a:xfrm>
        </p:spPr>
        <p:txBody>
          <a:bodyPr>
            <a:normAutofit/>
          </a:bodyPr>
          <a:lstStyle/>
          <a:p>
            <a:pPr marL="0" indent="0">
              <a:buNone/>
            </a:pPr>
            <a:r>
              <a:rPr lang="en-US" dirty="0"/>
              <a:t> </a:t>
            </a:r>
          </a:p>
          <a:p>
            <a:r>
              <a:rPr lang="en-US" sz="3100" dirty="0"/>
              <a:t>1. Define your Decision Variables</a:t>
            </a:r>
          </a:p>
          <a:p>
            <a:pPr lvl="1"/>
            <a:r>
              <a:rPr lang="en-US" sz="2400" dirty="0"/>
              <a:t>Let Cities={S, D, M, C, T, N, A, B}</a:t>
            </a:r>
          </a:p>
          <a:p>
            <a:pPr lvl="1"/>
            <a:r>
              <a:rPr lang="en-US" sz="2400" dirty="0" err="1"/>
              <a:t>T</a:t>
            </a:r>
            <a:r>
              <a:rPr lang="en-US" sz="2400" baseline="-25000" dirty="0" err="1"/>
              <a:t>c,c</a:t>
            </a:r>
            <a:r>
              <a:rPr lang="en-US" sz="2400" baseline="-25000" dirty="0"/>
              <a:t>’</a:t>
            </a:r>
            <a:r>
              <a:rPr lang="en-US" sz="2400" dirty="0"/>
              <a:t>=number of tablets shipped between (</a:t>
            </a:r>
            <a:r>
              <a:rPr lang="en-US" sz="2400" dirty="0" err="1"/>
              <a:t>c,c</a:t>
            </a:r>
            <a:r>
              <a:rPr lang="en-US" sz="2400" dirty="0"/>
              <a:t>’)</a:t>
            </a:r>
          </a:p>
          <a:p>
            <a:pPr lvl="1"/>
            <a:r>
              <a:rPr lang="en-US" sz="2400" dirty="0" err="1"/>
              <a:t>P</a:t>
            </a:r>
            <a:r>
              <a:rPr lang="en-US" sz="2400" baseline="-25000" dirty="0" err="1"/>
              <a:t>c,c</a:t>
            </a:r>
            <a:r>
              <a:rPr lang="en-US" sz="2400" baseline="-25000" dirty="0"/>
              <a:t>’</a:t>
            </a:r>
            <a:r>
              <a:rPr lang="en-US" sz="2400" dirty="0"/>
              <a:t>=number of phones shipped between (</a:t>
            </a:r>
            <a:r>
              <a:rPr lang="en-US" sz="2400" dirty="0" err="1"/>
              <a:t>c,c</a:t>
            </a:r>
            <a:r>
              <a:rPr lang="en-US" sz="2400" dirty="0"/>
              <a:t>’)</a:t>
            </a:r>
          </a:p>
          <a:p>
            <a:pPr lvl="1"/>
            <a:r>
              <a:rPr lang="en-US" sz="2400" dirty="0"/>
              <a:t>For ease, </a:t>
            </a:r>
            <a:r>
              <a:rPr lang="en-US" sz="2400" dirty="0" err="1"/>
              <a:t>W</a:t>
            </a:r>
            <a:r>
              <a:rPr lang="en-US" sz="2400" baseline="-25000" dirty="0" err="1"/>
              <a:t>c,c</a:t>
            </a:r>
            <a:r>
              <a:rPr lang="en-US" sz="2400" baseline="-25000" dirty="0"/>
              <a:t>’</a:t>
            </a:r>
            <a:r>
              <a:rPr lang="en-US" sz="2400" dirty="0"/>
              <a:t>=2T</a:t>
            </a:r>
            <a:r>
              <a:rPr lang="en-US" sz="2400" baseline="-25000" dirty="0"/>
              <a:t>c,c’</a:t>
            </a:r>
            <a:r>
              <a:rPr lang="en-US" sz="2400" dirty="0"/>
              <a:t>+P</a:t>
            </a:r>
            <a:r>
              <a:rPr lang="en-US" sz="2400" baseline="-25000" dirty="0"/>
              <a:t>c,c’</a:t>
            </a:r>
            <a:r>
              <a:rPr lang="en-US" sz="2400" dirty="0"/>
              <a:t> is the weight shipped between (</a:t>
            </a:r>
            <a:r>
              <a:rPr lang="en-US" sz="2400" dirty="0" err="1"/>
              <a:t>c,c</a:t>
            </a:r>
            <a:r>
              <a:rPr lang="en-US" sz="2400" dirty="0"/>
              <a:t>’), and </a:t>
            </a:r>
            <a:r>
              <a:rPr lang="en-US" sz="2400" dirty="0" err="1"/>
              <a:t>V</a:t>
            </a:r>
            <a:r>
              <a:rPr lang="en-US" sz="2400" baseline="-25000" dirty="0" err="1"/>
              <a:t>c,c</a:t>
            </a:r>
            <a:r>
              <a:rPr lang="en-US" sz="2400" baseline="-25000" dirty="0"/>
              <a:t>’</a:t>
            </a:r>
            <a:r>
              <a:rPr lang="en-US" sz="2400" dirty="0"/>
              <a:t>=0.3T</a:t>
            </a:r>
            <a:r>
              <a:rPr lang="en-US" sz="2400" baseline="-25000" dirty="0"/>
              <a:t>c,c’</a:t>
            </a:r>
            <a:r>
              <a:rPr lang="en-US" sz="2400" dirty="0"/>
              <a:t>+0.2P</a:t>
            </a:r>
            <a:r>
              <a:rPr lang="en-US" sz="2400" baseline="-25000" dirty="0"/>
              <a:t>c,c’</a:t>
            </a:r>
            <a:r>
              <a:rPr lang="en-US" sz="2400" dirty="0"/>
              <a:t> is the volume</a:t>
            </a:r>
          </a:p>
          <a:p>
            <a:r>
              <a:rPr lang="en-US" sz="3100" dirty="0"/>
              <a:t>2. Write your Objective Function</a:t>
            </a:r>
          </a:p>
          <a:p>
            <a:pPr lvl="1"/>
            <a:r>
              <a:rPr lang="en-US" sz="2800" dirty="0"/>
              <a:t>Minimize cost </a:t>
            </a:r>
            <a:r>
              <a:rPr lang="en-US" sz="2400" dirty="0"/>
              <a:t>3W</a:t>
            </a:r>
            <a:r>
              <a:rPr lang="en-US" sz="2400" baseline="-25000" dirty="0"/>
              <a:t>SM</a:t>
            </a:r>
            <a:r>
              <a:rPr lang="en-US" sz="2400" dirty="0"/>
              <a:t>+W</a:t>
            </a:r>
            <a:r>
              <a:rPr lang="en-US" sz="2400" baseline="-25000" dirty="0"/>
              <a:t>SD</a:t>
            </a:r>
            <a:r>
              <a:rPr lang="en-US" sz="2400" dirty="0"/>
              <a:t>+1.5W</a:t>
            </a:r>
            <a:r>
              <a:rPr lang="en-US" sz="2400" baseline="-25000" dirty="0"/>
              <a:t>DM</a:t>
            </a:r>
            <a:r>
              <a:rPr lang="en-US" sz="2400" dirty="0"/>
              <a:t>+W</a:t>
            </a:r>
            <a:r>
              <a:rPr lang="en-US" sz="2400" baseline="-25000" dirty="0"/>
              <a:t>MC</a:t>
            </a:r>
            <a:r>
              <a:rPr lang="en-US" sz="2400" dirty="0"/>
              <a:t>+2.5W</a:t>
            </a:r>
            <a:r>
              <a:rPr lang="en-US" sz="2400" baseline="-25000" dirty="0"/>
              <a:t>DC</a:t>
            </a:r>
            <a:r>
              <a:rPr lang="en-US" sz="2400" dirty="0"/>
              <a:t>+2W</a:t>
            </a:r>
            <a:r>
              <a:rPr lang="en-US" sz="2400" baseline="-25000" dirty="0"/>
              <a:t>CT</a:t>
            </a:r>
            <a:r>
              <a:rPr lang="en-US" sz="2400" dirty="0"/>
              <a:t>+3.5W</a:t>
            </a:r>
            <a:r>
              <a:rPr lang="en-US" sz="2400" baseline="-25000" dirty="0"/>
              <a:t>CN</a:t>
            </a:r>
            <a:r>
              <a:rPr lang="en-US" sz="2400" dirty="0"/>
              <a:t>+2W</a:t>
            </a:r>
            <a:r>
              <a:rPr lang="en-US" sz="2400" baseline="-25000" dirty="0"/>
              <a:t>CA</a:t>
            </a:r>
            <a:r>
              <a:rPr lang="en-US" sz="2400" dirty="0"/>
              <a:t>+5W</a:t>
            </a:r>
            <a:r>
              <a:rPr lang="en-US" sz="2400" baseline="-25000" dirty="0"/>
              <a:t>TB</a:t>
            </a:r>
            <a:r>
              <a:rPr lang="en-US" sz="2400" dirty="0"/>
              <a:t>+2W</a:t>
            </a:r>
            <a:r>
              <a:rPr lang="en-US" sz="2400" baseline="-25000" dirty="0"/>
              <a:t>NB</a:t>
            </a:r>
            <a:r>
              <a:rPr lang="en-US" sz="2400" dirty="0"/>
              <a:t>+2W</a:t>
            </a:r>
            <a:r>
              <a:rPr lang="en-US" sz="2400" baseline="-25000" dirty="0"/>
              <a:t>TN</a:t>
            </a:r>
            <a:r>
              <a:rPr lang="en-US" sz="2400" dirty="0"/>
              <a:t>+W</a:t>
            </a:r>
            <a:r>
              <a:rPr lang="en-US" sz="2400" baseline="-25000" dirty="0"/>
              <a:t>AN</a:t>
            </a:r>
            <a:r>
              <a:rPr lang="en-US" sz="2400" dirty="0"/>
              <a:t>+3W</a:t>
            </a:r>
            <a:r>
              <a:rPr lang="en-US" sz="2400" baseline="-25000" dirty="0"/>
              <a:t>AB</a:t>
            </a:r>
            <a:endParaRPr lang="en-US" sz="2800" dirty="0"/>
          </a:p>
        </p:txBody>
      </p:sp>
    </p:spTree>
    <p:extLst>
      <p:ext uri="{BB962C8B-B14F-4D97-AF65-F5344CB8AC3E}">
        <p14:creationId xmlns:p14="http://schemas.microsoft.com/office/powerpoint/2010/main" val="68235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Network Formulations</a:t>
            </a:r>
          </a:p>
        </p:txBody>
      </p:sp>
      <p:sp>
        <p:nvSpPr>
          <p:cNvPr id="3" name="Content Placeholder 2"/>
          <p:cNvSpPr>
            <a:spLocks noGrp="1"/>
          </p:cNvSpPr>
          <p:nvPr>
            <p:ph idx="1"/>
          </p:nvPr>
        </p:nvSpPr>
        <p:spPr>
          <a:xfrm>
            <a:off x="612648" y="1295400"/>
            <a:ext cx="8153400" cy="5638800"/>
          </a:xfrm>
        </p:spPr>
        <p:txBody>
          <a:bodyPr>
            <a:normAutofit/>
          </a:bodyPr>
          <a:lstStyle/>
          <a:p>
            <a:pPr marL="0" indent="0">
              <a:buNone/>
            </a:pPr>
            <a:r>
              <a:rPr lang="en-US" dirty="0"/>
              <a:t> </a:t>
            </a:r>
          </a:p>
          <a:p>
            <a:r>
              <a:rPr lang="en-US" sz="3100" dirty="0"/>
              <a:t>3. Write your Constraints</a:t>
            </a:r>
          </a:p>
          <a:p>
            <a:pPr lvl="1"/>
            <a:r>
              <a:rPr lang="en-US" sz="2800" dirty="0"/>
              <a:t> </a:t>
            </a:r>
            <a:r>
              <a:rPr lang="en-US" sz="2800" dirty="0" err="1"/>
              <a:t>W</a:t>
            </a:r>
            <a:r>
              <a:rPr lang="en-US" sz="2800" baseline="-25000" dirty="0" err="1"/>
              <a:t>c,c</a:t>
            </a:r>
            <a:r>
              <a:rPr lang="en-US" sz="2800" baseline="-25000" dirty="0"/>
              <a:t>’</a:t>
            </a:r>
            <a:r>
              <a:rPr lang="en-US" sz="2800" dirty="0"/>
              <a:t>=2T</a:t>
            </a:r>
            <a:r>
              <a:rPr lang="en-US" sz="2800" baseline="-25000" dirty="0"/>
              <a:t>c,c’</a:t>
            </a:r>
            <a:r>
              <a:rPr lang="en-US" sz="2800" dirty="0"/>
              <a:t>+P</a:t>
            </a:r>
            <a:r>
              <a:rPr lang="en-US" sz="2800" baseline="-25000" dirty="0"/>
              <a:t>c,c’</a:t>
            </a:r>
            <a:r>
              <a:rPr lang="en-US" sz="2800" dirty="0"/>
              <a:t> for all cities (</a:t>
            </a:r>
            <a:r>
              <a:rPr lang="en-US" sz="2800" dirty="0" err="1"/>
              <a:t>c,c</a:t>
            </a:r>
            <a:r>
              <a:rPr lang="en-US" sz="2800" dirty="0"/>
              <a:t>’) that exist in Figure 1 (convert units to weights)</a:t>
            </a:r>
          </a:p>
          <a:p>
            <a:pPr lvl="1"/>
            <a:r>
              <a:rPr lang="en-US" sz="2800" dirty="0" err="1"/>
              <a:t>V</a:t>
            </a:r>
            <a:r>
              <a:rPr lang="en-US" sz="2800" baseline="-25000" dirty="0" err="1"/>
              <a:t>c,c</a:t>
            </a:r>
            <a:r>
              <a:rPr lang="en-US" sz="2800" baseline="-25000" dirty="0"/>
              <a:t>’</a:t>
            </a:r>
            <a:r>
              <a:rPr lang="en-US" sz="2800" dirty="0"/>
              <a:t>=0.3T</a:t>
            </a:r>
            <a:r>
              <a:rPr lang="en-US" sz="2800" baseline="-25000" dirty="0"/>
              <a:t>c,c’</a:t>
            </a:r>
            <a:r>
              <a:rPr lang="en-US" sz="2800" dirty="0"/>
              <a:t>+0.2P</a:t>
            </a:r>
            <a:r>
              <a:rPr lang="en-US" sz="2800" baseline="-25000" dirty="0"/>
              <a:t>c,c’</a:t>
            </a:r>
            <a:r>
              <a:rPr lang="en-US" sz="2800" dirty="0"/>
              <a:t> for all cities (</a:t>
            </a:r>
            <a:r>
              <a:rPr lang="en-US" sz="2800" dirty="0" err="1"/>
              <a:t>c,c</a:t>
            </a:r>
            <a:r>
              <a:rPr lang="en-US" sz="2800" dirty="0"/>
              <a:t>’) that exist in Figure 1 (convert units to volume)</a:t>
            </a:r>
          </a:p>
          <a:p>
            <a:pPr lvl="1"/>
            <a:r>
              <a:rPr lang="en-US" sz="2800" dirty="0"/>
              <a:t>V</a:t>
            </a:r>
            <a:r>
              <a:rPr lang="en-US" sz="2800" baseline="-25000" dirty="0"/>
              <a:t>c,c’</a:t>
            </a:r>
            <a:r>
              <a:rPr lang="en-US" sz="2800" dirty="0"/>
              <a:t>≤400, for all cities (</a:t>
            </a:r>
            <a:r>
              <a:rPr lang="en-US" sz="2800" dirty="0" err="1"/>
              <a:t>c,c</a:t>
            </a:r>
            <a:r>
              <a:rPr lang="en-US" sz="2800" dirty="0"/>
              <a:t>’) that exist in Figure 1 (volume capacity constraint)</a:t>
            </a:r>
            <a:endParaRPr lang="en-US" sz="2500" dirty="0"/>
          </a:p>
        </p:txBody>
      </p:sp>
    </p:spTree>
    <p:extLst>
      <p:ext uri="{BB962C8B-B14F-4D97-AF65-F5344CB8AC3E}">
        <p14:creationId xmlns:p14="http://schemas.microsoft.com/office/powerpoint/2010/main" val="156280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Network Formulations</a:t>
            </a:r>
          </a:p>
        </p:txBody>
      </p:sp>
      <p:sp>
        <p:nvSpPr>
          <p:cNvPr id="3" name="Content Placeholder 2"/>
          <p:cNvSpPr>
            <a:spLocks noGrp="1"/>
          </p:cNvSpPr>
          <p:nvPr>
            <p:ph idx="1"/>
          </p:nvPr>
        </p:nvSpPr>
        <p:spPr>
          <a:xfrm>
            <a:off x="612648" y="1295400"/>
            <a:ext cx="8531352" cy="5638800"/>
          </a:xfrm>
        </p:spPr>
        <p:txBody>
          <a:bodyPr>
            <a:normAutofit/>
          </a:bodyPr>
          <a:lstStyle/>
          <a:p>
            <a:pPr marL="0" indent="0">
              <a:buNone/>
            </a:pPr>
            <a:r>
              <a:rPr lang="en-US" dirty="0"/>
              <a:t> </a:t>
            </a:r>
          </a:p>
          <a:p>
            <a:r>
              <a:rPr lang="en-US" sz="3100" dirty="0"/>
              <a:t>3. Write your Constraints</a:t>
            </a:r>
          </a:p>
          <a:p>
            <a:pPr lvl="1"/>
            <a:r>
              <a:rPr lang="en-US" sz="2800" dirty="0"/>
              <a:t>T</a:t>
            </a:r>
            <a:r>
              <a:rPr lang="en-US" sz="2800" baseline="-25000" dirty="0"/>
              <a:t>SD</a:t>
            </a:r>
            <a:r>
              <a:rPr lang="en-US" sz="2800" dirty="0"/>
              <a:t>+T</a:t>
            </a:r>
            <a:r>
              <a:rPr lang="en-US" sz="2800" baseline="-25000" dirty="0"/>
              <a:t>SM</a:t>
            </a:r>
            <a:r>
              <a:rPr lang="en-US" sz="2800" dirty="0"/>
              <a:t>=1000 (ship 1000 tablets out of SF)</a:t>
            </a:r>
          </a:p>
          <a:p>
            <a:pPr lvl="1"/>
            <a:r>
              <a:rPr lang="en-US" sz="2800" dirty="0"/>
              <a:t>P</a:t>
            </a:r>
            <a:r>
              <a:rPr lang="en-US" sz="2800" baseline="-25000" dirty="0"/>
              <a:t>SD</a:t>
            </a:r>
            <a:r>
              <a:rPr lang="en-US" sz="2800" dirty="0"/>
              <a:t>+P</a:t>
            </a:r>
            <a:r>
              <a:rPr lang="en-US" sz="2800" baseline="-25000" dirty="0"/>
              <a:t>SM</a:t>
            </a:r>
            <a:r>
              <a:rPr lang="en-US" sz="2800" dirty="0"/>
              <a:t>=1500 (ship 1500 phones out of SF)</a:t>
            </a:r>
          </a:p>
          <a:p>
            <a:pPr lvl="1"/>
            <a:endParaRPr lang="en-US" sz="2800" dirty="0"/>
          </a:p>
          <a:p>
            <a:pPr lvl="1"/>
            <a:r>
              <a:rPr lang="en-US" sz="2800" dirty="0"/>
              <a:t>T</a:t>
            </a:r>
            <a:r>
              <a:rPr lang="en-US" sz="2800" baseline="-25000" dirty="0"/>
              <a:t>SD</a:t>
            </a:r>
            <a:r>
              <a:rPr lang="en-US" sz="2800" dirty="0"/>
              <a:t>=T</a:t>
            </a:r>
            <a:r>
              <a:rPr lang="en-US" sz="2800" baseline="-25000" dirty="0"/>
              <a:t>DM</a:t>
            </a:r>
            <a:r>
              <a:rPr lang="en-US" sz="2800" dirty="0"/>
              <a:t>+T</a:t>
            </a:r>
            <a:r>
              <a:rPr lang="en-US" sz="2800" baseline="-25000" dirty="0"/>
              <a:t>DC</a:t>
            </a:r>
            <a:r>
              <a:rPr lang="en-US" sz="2800" dirty="0"/>
              <a:t> (ship tablets through Denver)</a:t>
            </a:r>
          </a:p>
          <a:p>
            <a:pPr lvl="1"/>
            <a:r>
              <a:rPr lang="en-US" sz="2800" dirty="0"/>
              <a:t>P</a:t>
            </a:r>
            <a:r>
              <a:rPr lang="en-US" sz="2800" baseline="-25000" dirty="0"/>
              <a:t>SD</a:t>
            </a:r>
            <a:r>
              <a:rPr lang="en-US" sz="2800" dirty="0"/>
              <a:t>=P</a:t>
            </a:r>
            <a:r>
              <a:rPr lang="en-US" sz="2800" baseline="-25000" dirty="0"/>
              <a:t>DM</a:t>
            </a:r>
            <a:r>
              <a:rPr lang="en-US" sz="2800" dirty="0"/>
              <a:t>+P</a:t>
            </a:r>
            <a:r>
              <a:rPr lang="en-US" sz="2800" baseline="-25000" dirty="0"/>
              <a:t>DC</a:t>
            </a:r>
            <a:r>
              <a:rPr lang="en-US" sz="2800" dirty="0"/>
              <a:t> (ship phones through Denver)</a:t>
            </a:r>
          </a:p>
          <a:p>
            <a:pPr lvl="1"/>
            <a:endParaRPr lang="en-US" sz="2800" dirty="0"/>
          </a:p>
          <a:p>
            <a:pPr lvl="1"/>
            <a:r>
              <a:rPr lang="en-US" sz="2800" dirty="0"/>
              <a:t>T</a:t>
            </a:r>
            <a:r>
              <a:rPr lang="en-US" sz="2800" baseline="-25000" dirty="0"/>
              <a:t>SM </a:t>
            </a:r>
            <a:r>
              <a:rPr lang="en-US" sz="2800" dirty="0"/>
              <a:t>+ T</a:t>
            </a:r>
            <a:r>
              <a:rPr lang="en-US" sz="2800" baseline="-25000" dirty="0"/>
              <a:t>DM </a:t>
            </a:r>
            <a:r>
              <a:rPr lang="en-US" sz="2800" dirty="0"/>
              <a:t>=T</a:t>
            </a:r>
            <a:r>
              <a:rPr lang="en-US" sz="2800" baseline="-25000" dirty="0"/>
              <a:t>MC</a:t>
            </a:r>
            <a:r>
              <a:rPr lang="en-US" sz="2800" dirty="0"/>
              <a:t> (ship tablets through Minneapolis)</a:t>
            </a:r>
          </a:p>
          <a:p>
            <a:pPr lvl="1"/>
            <a:r>
              <a:rPr lang="en-US" sz="2800" dirty="0"/>
              <a:t>P</a:t>
            </a:r>
            <a:r>
              <a:rPr lang="en-US" sz="2800" baseline="-25000" dirty="0"/>
              <a:t>SM </a:t>
            </a:r>
            <a:r>
              <a:rPr lang="en-US" sz="2800" dirty="0"/>
              <a:t>+ P</a:t>
            </a:r>
            <a:r>
              <a:rPr lang="en-US" sz="2800" baseline="-25000" dirty="0"/>
              <a:t>DM </a:t>
            </a:r>
            <a:r>
              <a:rPr lang="en-US" sz="2800" dirty="0"/>
              <a:t>=P</a:t>
            </a:r>
            <a:r>
              <a:rPr lang="en-US" sz="2800" baseline="-25000" dirty="0"/>
              <a:t>MC</a:t>
            </a:r>
            <a:r>
              <a:rPr lang="en-US" sz="2800" dirty="0"/>
              <a:t> (ship phones through Minneapolis)</a:t>
            </a:r>
            <a:endParaRPr lang="en-US" sz="2500" dirty="0"/>
          </a:p>
        </p:txBody>
      </p:sp>
    </p:spTree>
    <p:extLst>
      <p:ext uri="{BB962C8B-B14F-4D97-AF65-F5344CB8AC3E}">
        <p14:creationId xmlns:p14="http://schemas.microsoft.com/office/powerpoint/2010/main" val="1853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Network Formulations</a:t>
            </a:r>
          </a:p>
        </p:txBody>
      </p:sp>
      <p:sp>
        <p:nvSpPr>
          <p:cNvPr id="3" name="Content Placeholder 2"/>
          <p:cNvSpPr>
            <a:spLocks noGrp="1"/>
          </p:cNvSpPr>
          <p:nvPr>
            <p:ph idx="1"/>
          </p:nvPr>
        </p:nvSpPr>
        <p:spPr>
          <a:xfrm>
            <a:off x="612648" y="1295400"/>
            <a:ext cx="8531352" cy="5638800"/>
          </a:xfrm>
        </p:spPr>
        <p:txBody>
          <a:bodyPr>
            <a:normAutofit/>
          </a:bodyPr>
          <a:lstStyle/>
          <a:p>
            <a:pPr marL="0" indent="0">
              <a:buNone/>
            </a:pPr>
            <a:r>
              <a:rPr lang="en-US" dirty="0"/>
              <a:t> </a:t>
            </a:r>
          </a:p>
          <a:p>
            <a:r>
              <a:rPr lang="en-US" sz="3100" dirty="0"/>
              <a:t>3. Write your Constraints</a:t>
            </a:r>
          </a:p>
          <a:p>
            <a:pPr lvl="1"/>
            <a:r>
              <a:rPr lang="en-US" sz="2500" dirty="0"/>
              <a:t>T</a:t>
            </a:r>
            <a:r>
              <a:rPr lang="en-US" sz="2500" baseline="-25000" dirty="0"/>
              <a:t>DC</a:t>
            </a:r>
            <a:r>
              <a:rPr lang="en-US" sz="2500" dirty="0"/>
              <a:t>+T</a:t>
            </a:r>
            <a:r>
              <a:rPr lang="en-US" sz="2500" baseline="-25000" dirty="0"/>
              <a:t>MC</a:t>
            </a:r>
            <a:r>
              <a:rPr lang="en-US" sz="2500" dirty="0"/>
              <a:t>=T</a:t>
            </a:r>
            <a:r>
              <a:rPr lang="en-US" sz="2500" baseline="-25000" dirty="0"/>
              <a:t>CT</a:t>
            </a:r>
            <a:r>
              <a:rPr lang="en-US" sz="2500" dirty="0"/>
              <a:t>+T</a:t>
            </a:r>
            <a:r>
              <a:rPr lang="en-US" sz="2500" baseline="-25000" dirty="0"/>
              <a:t>CN</a:t>
            </a:r>
            <a:r>
              <a:rPr lang="en-US" sz="2500" dirty="0"/>
              <a:t>+T</a:t>
            </a:r>
            <a:r>
              <a:rPr lang="en-US" sz="2500" baseline="-25000" dirty="0"/>
              <a:t>CA</a:t>
            </a:r>
            <a:r>
              <a:rPr lang="en-US" sz="2500" dirty="0"/>
              <a:t> (ship tablets through Chicago)</a:t>
            </a:r>
          </a:p>
          <a:p>
            <a:pPr lvl="1"/>
            <a:r>
              <a:rPr lang="en-US" sz="2500" dirty="0"/>
              <a:t>P</a:t>
            </a:r>
            <a:r>
              <a:rPr lang="en-US" sz="2500" baseline="-25000" dirty="0"/>
              <a:t>DC</a:t>
            </a:r>
            <a:r>
              <a:rPr lang="en-US" sz="2500" dirty="0"/>
              <a:t>+P</a:t>
            </a:r>
            <a:r>
              <a:rPr lang="en-US" sz="2500" baseline="-25000" dirty="0"/>
              <a:t>MC</a:t>
            </a:r>
            <a:r>
              <a:rPr lang="en-US" sz="2500" dirty="0"/>
              <a:t>=P</a:t>
            </a:r>
            <a:r>
              <a:rPr lang="en-US" sz="2500" baseline="-25000" dirty="0"/>
              <a:t>CT</a:t>
            </a:r>
            <a:r>
              <a:rPr lang="en-US" sz="2500" dirty="0"/>
              <a:t>+P</a:t>
            </a:r>
            <a:r>
              <a:rPr lang="en-US" sz="2500" baseline="-25000" dirty="0"/>
              <a:t>CN</a:t>
            </a:r>
            <a:r>
              <a:rPr lang="en-US" sz="2500" dirty="0"/>
              <a:t>+P</a:t>
            </a:r>
            <a:r>
              <a:rPr lang="en-US" sz="2500" baseline="-25000" dirty="0"/>
              <a:t>CA</a:t>
            </a:r>
            <a:r>
              <a:rPr lang="en-US" sz="2500" dirty="0"/>
              <a:t> (ship phones through Chicago)</a:t>
            </a:r>
          </a:p>
          <a:p>
            <a:pPr lvl="1"/>
            <a:endParaRPr lang="en-US" sz="2500" dirty="0"/>
          </a:p>
          <a:p>
            <a:pPr lvl="1"/>
            <a:r>
              <a:rPr lang="en-US" sz="2500" dirty="0"/>
              <a:t>T</a:t>
            </a:r>
            <a:r>
              <a:rPr lang="en-US" sz="2500" baseline="-25000" dirty="0"/>
              <a:t>CT</a:t>
            </a:r>
            <a:r>
              <a:rPr lang="en-US" sz="2500" dirty="0"/>
              <a:t>=T</a:t>
            </a:r>
            <a:r>
              <a:rPr lang="en-US" sz="2500" baseline="-25000" dirty="0"/>
              <a:t>TN</a:t>
            </a:r>
            <a:r>
              <a:rPr lang="en-US" sz="2500" dirty="0"/>
              <a:t>+T</a:t>
            </a:r>
            <a:r>
              <a:rPr lang="en-US" sz="2500" baseline="-25000" dirty="0"/>
              <a:t>TB</a:t>
            </a:r>
            <a:r>
              <a:rPr lang="en-US" sz="2500" dirty="0"/>
              <a:t> (ship tablets through Toronto)</a:t>
            </a:r>
          </a:p>
          <a:p>
            <a:pPr lvl="1"/>
            <a:r>
              <a:rPr lang="en-US" sz="2500" dirty="0"/>
              <a:t>P</a:t>
            </a:r>
            <a:r>
              <a:rPr lang="en-US" sz="2500" baseline="-25000" dirty="0"/>
              <a:t>CT</a:t>
            </a:r>
            <a:r>
              <a:rPr lang="en-US" sz="2500" dirty="0"/>
              <a:t>=P</a:t>
            </a:r>
            <a:r>
              <a:rPr lang="en-US" sz="2500" baseline="-25000" dirty="0"/>
              <a:t>TN</a:t>
            </a:r>
            <a:r>
              <a:rPr lang="en-US" sz="2500" dirty="0"/>
              <a:t>+P</a:t>
            </a:r>
            <a:r>
              <a:rPr lang="en-US" sz="2500" baseline="-25000" dirty="0"/>
              <a:t>TB</a:t>
            </a:r>
            <a:r>
              <a:rPr lang="en-US" sz="2500" dirty="0"/>
              <a:t> (ship phones through Toronto)</a:t>
            </a:r>
          </a:p>
          <a:p>
            <a:pPr lvl="1"/>
            <a:endParaRPr lang="en-US" sz="2800" dirty="0"/>
          </a:p>
          <a:p>
            <a:pPr lvl="1"/>
            <a:r>
              <a:rPr lang="en-US" sz="2500" dirty="0"/>
              <a:t>T</a:t>
            </a:r>
            <a:r>
              <a:rPr lang="en-US" sz="2500" baseline="-25000" dirty="0"/>
              <a:t>CN</a:t>
            </a:r>
            <a:r>
              <a:rPr lang="en-US" sz="2500" dirty="0"/>
              <a:t>+T</a:t>
            </a:r>
            <a:r>
              <a:rPr lang="en-US" sz="2500" baseline="-25000" dirty="0"/>
              <a:t>TN</a:t>
            </a:r>
            <a:r>
              <a:rPr lang="en-US" sz="2500" dirty="0"/>
              <a:t>+T</a:t>
            </a:r>
            <a:r>
              <a:rPr lang="en-US" sz="2500" baseline="-25000" dirty="0"/>
              <a:t>AN</a:t>
            </a:r>
            <a:r>
              <a:rPr lang="en-US" sz="2500" dirty="0"/>
              <a:t>=T</a:t>
            </a:r>
            <a:r>
              <a:rPr lang="en-US" sz="2500" baseline="-25000" dirty="0"/>
              <a:t>NB</a:t>
            </a:r>
            <a:r>
              <a:rPr lang="en-US" sz="2500" dirty="0"/>
              <a:t> (ship tablets through New York)</a:t>
            </a:r>
          </a:p>
          <a:p>
            <a:pPr lvl="1"/>
            <a:r>
              <a:rPr lang="en-US" sz="2500" dirty="0"/>
              <a:t>P</a:t>
            </a:r>
            <a:r>
              <a:rPr lang="en-US" sz="2500" baseline="-25000" dirty="0"/>
              <a:t>CN</a:t>
            </a:r>
            <a:r>
              <a:rPr lang="en-US" sz="2500" dirty="0"/>
              <a:t>+P</a:t>
            </a:r>
            <a:r>
              <a:rPr lang="en-US" sz="2500" baseline="-25000" dirty="0"/>
              <a:t>TN</a:t>
            </a:r>
            <a:r>
              <a:rPr lang="en-US" sz="2500" dirty="0"/>
              <a:t>+P</a:t>
            </a:r>
            <a:r>
              <a:rPr lang="en-US" sz="2500" baseline="-25000" dirty="0"/>
              <a:t>AN</a:t>
            </a:r>
            <a:r>
              <a:rPr lang="en-US" sz="2500" dirty="0"/>
              <a:t>=P</a:t>
            </a:r>
            <a:r>
              <a:rPr lang="en-US" sz="2500" baseline="-25000" dirty="0"/>
              <a:t>NB</a:t>
            </a:r>
            <a:r>
              <a:rPr lang="en-US" sz="2500" dirty="0"/>
              <a:t> (ship phones through New York)</a:t>
            </a:r>
          </a:p>
        </p:txBody>
      </p:sp>
    </p:spTree>
    <p:extLst>
      <p:ext uri="{BB962C8B-B14F-4D97-AF65-F5344CB8AC3E}">
        <p14:creationId xmlns:p14="http://schemas.microsoft.com/office/powerpoint/2010/main" val="411307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Network Formulations</a:t>
            </a:r>
          </a:p>
        </p:txBody>
      </p:sp>
      <p:sp>
        <p:nvSpPr>
          <p:cNvPr id="3" name="Content Placeholder 2"/>
          <p:cNvSpPr>
            <a:spLocks noGrp="1"/>
          </p:cNvSpPr>
          <p:nvPr>
            <p:ph idx="1"/>
          </p:nvPr>
        </p:nvSpPr>
        <p:spPr>
          <a:xfrm>
            <a:off x="612648" y="1295400"/>
            <a:ext cx="8531352" cy="5638800"/>
          </a:xfrm>
        </p:spPr>
        <p:txBody>
          <a:bodyPr>
            <a:normAutofit/>
          </a:bodyPr>
          <a:lstStyle/>
          <a:p>
            <a:pPr marL="0" indent="0">
              <a:buNone/>
            </a:pPr>
            <a:r>
              <a:rPr lang="en-US" dirty="0"/>
              <a:t> </a:t>
            </a:r>
          </a:p>
          <a:p>
            <a:r>
              <a:rPr lang="en-US" sz="3100" dirty="0"/>
              <a:t>3. Write your Constraints</a:t>
            </a:r>
          </a:p>
          <a:p>
            <a:pPr lvl="1"/>
            <a:r>
              <a:rPr lang="en-US" sz="2500" dirty="0"/>
              <a:t>T</a:t>
            </a:r>
            <a:r>
              <a:rPr lang="en-US" sz="2500" baseline="-25000" dirty="0"/>
              <a:t>CA</a:t>
            </a:r>
            <a:r>
              <a:rPr lang="en-US" sz="2500" dirty="0"/>
              <a:t>=T</a:t>
            </a:r>
            <a:r>
              <a:rPr lang="en-US" sz="2500" baseline="-25000" dirty="0"/>
              <a:t>AN</a:t>
            </a:r>
            <a:r>
              <a:rPr lang="en-US" sz="2500" dirty="0"/>
              <a:t>+T</a:t>
            </a:r>
            <a:r>
              <a:rPr lang="en-US" sz="2500" baseline="-25000" dirty="0"/>
              <a:t>AB</a:t>
            </a:r>
            <a:r>
              <a:rPr lang="en-US" sz="2500" dirty="0"/>
              <a:t> (ship tablets through Atlanta)</a:t>
            </a:r>
          </a:p>
          <a:p>
            <a:pPr lvl="1"/>
            <a:r>
              <a:rPr lang="en-US" sz="2500" dirty="0"/>
              <a:t>P</a:t>
            </a:r>
            <a:r>
              <a:rPr lang="en-US" sz="2500" baseline="-25000" dirty="0"/>
              <a:t>CA</a:t>
            </a:r>
            <a:r>
              <a:rPr lang="en-US" sz="2500" dirty="0"/>
              <a:t>=P</a:t>
            </a:r>
            <a:r>
              <a:rPr lang="en-US" sz="2500" baseline="-25000" dirty="0"/>
              <a:t>AN</a:t>
            </a:r>
            <a:r>
              <a:rPr lang="en-US" sz="2500" dirty="0"/>
              <a:t>+P</a:t>
            </a:r>
            <a:r>
              <a:rPr lang="en-US" sz="2500" baseline="-25000" dirty="0"/>
              <a:t>AB</a:t>
            </a:r>
            <a:r>
              <a:rPr lang="en-US" sz="2500" dirty="0"/>
              <a:t> (ship phones through Atlanta)</a:t>
            </a:r>
          </a:p>
          <a:p>
            <a:pPr lvl="1"/>
            <a:endParaRPr lang="en-US" sz="2500" dirty="0"/>
          </a:p>
          <a:p>
            <a:pPr lvl="1"/>
            <a:r>
              <a:rPr lang="en-US" sz="2500" dirty="0"/>
              <a:t>T</a:t>
            </a:r>
            <a:r>
              <a:rPr lang="en-US" sz="2500" baseline="-25000" dirty="0"/>
              <a:t>TB</a:t>
            </a:r>
            <a:r>
              <a:rPr lang="en-US" sz="2500" dirty="0"/>
              <a:t>+T</a:t>
            </a:r>
            <a:r>
              <a:rPr lang="en-US" sz="2500" baseline="-25000" dirty="0"/>
              <a:t>NB</a:t>
            </a:r>
            <a:r>
              <a:rPr lang="en-US" sz="2500" dirty="0"/>
              <a:t>+T</a:t>
            </a:r>
            <a:r>
              <a:rPr lang="en-US" sz="2500" baseline="-25000" dirty="0"/>
              <a:t>AB</a:t>
            </a:r>
            <a:r>
              <a:rPr lang="en-US" sz="2500" dirty="0"/>
              <a:t>=1000 (receive 1000 tablets in Boston)</a:t>
            </a:r>
          </a:p>
          <a:p>
            <a:pPr lvl="1"/>
            <a:r>
              <a:rPr lang="en-US" sz="2500" dirty="0"/>
              <a:t>P</a:t>
            </a:r>
            <a:r>
              <a:rPr lang="en-US" sz="2500" baseline="-25000" dirty="0"/>
              <a:t>TB</a:t>
            </a:r>
            <a:r>
              <a:rPr lang="en-US" sz="2500" dirty="0"/>
              <a:t>+P</a:t>
            </a:r>
            <a:r>
              <a:rPr lang="en-US" sz="2500" baseline="-25000" dirty="0"/>
              <a:t>NB</a:t>
            </a:r>
            <a:r>
              <a:rPr lang="en-US" sz="2500" dirty="0"/>
              <a:t>+P</a:t>
            </a:r>
            <a:r>
              <a:rPr lang="en-US" sz="2500" baseline="-25000" dirty="0"/>
              <a:t>AB</a:t>
            </a:r>
            <a:r>
              <a:rPr lang="en-US" sz="2500" dirty="0"/>
              <a:t>=1500 (receive 1500 phones in Boston)</a:t>
            </a:r>
            <a:br>
              <a:rPr lang="en-US" sz="2500" dirty="0"/>
            </a:br>
            <a:endParaRPr lang="en-US" sz="2500" dirty="0"/>
          </a:p>
          <a:p>
            <a:pPr lvl="1"/>
            <a:r>
              <a:rPr lang="en-US" sz="2500" dirty="0" err="1"/>
              <a:t>T</a:t>
            </a:r>
            <a:r>
              <a:rPr lang="en-US" sz="2500" baseline="-25000" dirty="0" err="1"/>
              <a:t>c,c</a:t>
            </a:r>
            <a:r>
              <a:rPr lang="en-US" sz="2500" baseline="-25000" dirty="0"/>
              <a:t>’</a:t>
            </a:r>
            <a:r>
              <a:rPr lang="en-US" sz="2500" dirty="0"/>
              <a:t>, </a:t>
            </a:r>
            <a:r>
              <a:rPr lang="en-US" sz="2500" dirty="0" err="1"/>
              <a:t>P</a:t>
            </a:r>
            <a:r>
              <a:rPr lang="en-US" sz="2500" baseline="-25000" dirty="0" err="1"/>
              <a:t>c,c</a:t>
            </a:r>
            <a:r>
              <a:rPr lang="en-US" sz="2500" baseline="-25000" dirty="0"/>
              <a:t>’</a:t>
            </a:r>
            <a:r>
              <a:rPr lang="en-US" sz="2500" dirty="0"/>
              <a:t>, </a:t>
            </a:r>
            <a:r>
              <a:rPr lang="en-US" sz="2500" dirty="0" err="1"/>
              <a:t>V</a:t>
            </a:r>
            <a:r>
              <a:rPr lang="en-US" sz="2500" baseline="-25000" dirty="0" err="1"/>
              <a:t>c,c</a:t>
            </a:r>
            <a:r>
              <a:rPr lang="en-US" sz="2500" baseline="-25000" dirty="0"/>
              <a:t>’</a:t>
            </a:r>
            <a:r>
              <a:rPr lang="en-US" sz="2500" dirty="0"/>
              <a:t>, </a:t>
            </a:r>
            <a:r>
              <a:rPr lang="en-US" sz="2500" dirty="0" err="1"/>
              <a:t>W</a:t>
            </a:r>
            <a:r>
              <a:rPr lang="en-US" sz="2500" baseline="-25000" dirty="0" err="1"/>
              <a:t>c,c</a:t>
            </a:r>
            <a:r>
              <a:rPr lang="en-US" sz="2500" baseline="-25000" dirty="0"/>
              <a:t>’ </a:t>
            </a:r>
            <a:r>
              <a:rPr lang="en-US" sz="2500" dirty="0"/>
              <a:t>≥ 0 (non-negativity)</a:t>
            </a:r>
          </a:p>
        </p:txBody>
      </p:sp>
    </p:spTree>
    <p:extLst>
      <p:ext uri="{BB962C8B-B14F-4D97-AF65-F5344CB8AC3E}">
        <p14:creationId xmlns:p14="http://schemas.microsoft.com/office/powerpoint/2010/main" val="5269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4FA6-08C0-2947-A780-B0115BCDF53B}"/>
              </a:ext>
            </a:extLst>
          </p:cNvPr>
          <p:cNvSpPr>
            <a:spLocks noGrp="1"/>
          </p:cNvSpPr>
          <p:nvPr>
            <p:ph type="title"/>
          </p:nvPr>
        </p:nvSpPr>
        <p:spPr/>
        <p:txBody>
          <a:bodyPr>
            <a:normAutofit/>
          </a:bodyPr>
          <a:lstStyle/>
          <a:p>
            <a:r>
              <a:rPr lang="en-US" dirty="0"/>
              <a:t>Linear Programming</a:t>
            </a:r>
          </a:p>
        </p:txBody>
      </p:sp>
      <p:sp>
        <p:nvSpPr>
          <p:cNvPr id="3" name="Text Placeholder 2">
            <a:extLst>
              <a:ext uri="{FF2B5EF4-FFF2-40B4-BE49-F238E27FC236}">
                <a16:creationId xmlns:a16="http://schemas.microsoft.com/office/drawing/2014/main" id="{D73A0FB6-7F9D-144F-96A1-C80D8DA7BD76}"/>
              </a:ext>
            </a:extLst>
          </p:cNvPr>
          <p:cNvSpPr>
            <a:spLocks noGrp="1"/>
          </p:cNvSpPr>
          <p:nvPr>
            <p:ph type="body" idx="1"/>
          </p:nvPr>
        </p:nvSpPr>
        <p:spPr/>
        <p:txBody>
          <a:bodyPr/>
          <a:lstStyle/>
          <a:p>
            <a:r>
              <a:rPr lang="en-US" b="1" dirty="0">
                <a:solidFill>
                  <a:schemeClr val="accent4"/>
                </a:solidFill>
              </a:rPr>
              <a:t>A More Complicated Example</a:t>
            </a:r>
          </a:p>
        </p:txBody>
      </p:sp>
    </p:spTree>
    <p:extLst>
      <p:ext uri="{BB962C8B-B14F-4D97-AF65-F5344CB8AC3E}">
        <p14:creationId xmlns:p14="http://schemas.microsoft.com/office/powerpoint/2010/main" val="387033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b="1" dirty="0"/>
              <a:t>Linear Programming – Simple Problem</a:t>
            </a:r>
          </a:p>
          <a:p>
            <a:r>
              <a:rPr lang="en-US" b="1" dirty="0"/>
              <a:t>Linear Programming – Network Formulations</a:t>
            </a:r>
          </a:p>
          <a:p>
            <a:r>
              <a:rPr lang="en-US" dirty="0"/>
              <a:t>Linear Programming –  More Complicated Example</a:t>
            </a:r>
          </a:p>
          <a:p>
            <a:pPr lvl="2"/>
            <a:r>
              <a:rPr lang="en-US" dirty="0"/>
              <a:t>“Dining Room Sets”</a:t>
            </a:r>
          </a:p>
          <a:p>
            <a:r>
              <a:rPr lang="en-US" dirty="0"/>
              <a:t>Linear Programming – Another Example</a:t>
            </a:r>
          </a:p>
          <a:p>
            <a:pPr lvl="2"/>
            <a:r>
              <a:rPr lang="en-US" dirty="0"/>
              <a:t>“Furniture Ordering”</a:t>
            </a:r>
          </a:p>
          <a:p>
            <a:endParaRPr lang="en-US" dirty="0"/>
          </a:p>
          <a:p>
            <a:pPr marL="0" indent="0">
              <a:buNone/>
            </a:pPr>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LP Example: Dining Room Sets</a:t>
            </a:r>
          </a:p>
        </p:txBody>
      </p:sp>
      <p:sp>
        <p:nvSpPr>
          <p:cNvPr id="3" name="Content Placeholder 2"/>
          <p:cNvSpPr>
            <a:spLocks noGrp="1"/>
          </p:cNvSpPr>
          <p:nvPr>
            <p:ph idx="1"/>
          </p:nvPr>
        </p:nvSpPr>
        <p:spPr>
          <a:xfrm>
            <a:off x="457200" y="1295400"/>
            <a:ext cx="8153400" cy="5638800"/>
          </a:xfrm>
        </p:spPr>
        <p:txBody>
          <a:bodyPr>
            <a:normAutofit/>
          </a:bodyPr>
          <a:lstStyle/>
          <a:p>
            <a:pPr marL="0" indent="0">
              <a:buNone/>
            </a:pPr>
            <a:r>
              <a:rPr lang="en-US" sz="2000" dirty="0"/>
              <a:t> </a:t>
            </a:r>
          </a:p>
          <a:p>
            <a:pPr>
              <a:lnSpc>
                <a:spcPct val="80000"/>
              </a:lnSpc>
            </a:pPr>
            <a:r>
              <a:rPr lang="en-US" sz="2000" dirty="0"/>
              <a:t>A pottery manufacturer can produce 4 types of dining room service sets: English, Currier, Primrose, and </a:t>
            </a:r>
            <a:r>
              <a:rPr lang="en-US" sz="2000" dirty="0" err="1"/>
              <a:t>Bluetail</a:t>
            </a:r>
            <a:r>
              <a:rPr lang="en-US" sz="2000" dirty="0"/>
              <a:t>. Primrose can be made by two different methods.</a:t>
            </a:r>
          </a:p>
          <a:p>
            <a:pPr>
              <a:lnSpc>
                <a:spcPct val="80000"/>
              </a:lnSpc>
            </a:pPr>
            <a:r>
              <a:rPr lang="en-US" sz="2000" dirty="0"/>
              <a:t>Each set uses clay, enamel, dry room time, and kiln time. The manufacturer is committed to making the same amount of Primrose using methods 1 and 2. How much of each set should be produced so as to maximize profit?  Assume the company can sell everything it produces.</a:t>
            </a:r>
          </a:p>
        </p:txBody>
      </p:sp>
      <p:graphicFrame>
        <p:nvGraphicFramePr>
          <p:cNvPr id="4" name="Group 266"/>
          <p:cNvGraphicFramePr>
            <a:graphicFrameLocks noGrp="1"/>
          </p:cNvGraphicFramePr>
          <p:nvPr/>
        </p:nvGraphicFramePr>
        <p:xfrm>
          <a:off x="381000" y="4191000"/>
          <a:ext cx="8365173" cy="2511504"/>
        </p:xfrm>
        <a:graphic>
          <a:graphicData uri="http://schemas.openxmlformats.org/drawingml/2006/table">
            <a:tbl>
              <a:tblPr/>
              <a:tblGrid>
                <a:gridCol w="1827212">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862013">
                  <a:extLst>
                    <a:ext uri="{9D8B030D-6E8A-4147-A177-3AD203B41FA5}">
                      <a16:colId xmlns:a16="http://schemas.microsoft.com/office/drawing/2014/main" val="20002"/>
                    </a:ext>
                  </a:extLst>
                </a:gridCol>
                <a:gridCol w="1235075">
                  <a:extLst>
                    <a:ext uri="{9D8B030D-6E8A-4147-A177-3AD203B41FA5}">
                      <a16:colId xmlns:a16="http://schemas.microsoft.com/office/drawing/2014/main" val="20003"/>
                    </a:ext>
                  </a:extLst>
                </a:gridCol>
                <a:gridCol w="1290955">
                  <a:extLst>
                    <a:ext uri="{9D8B030D-6E8A-4147-A177-3AD203B41FA5}">
                      <a16:colId xmlns:a16="http://schemas.microsoft.com/office/drawing/2014/main" val="20004"/>
                    </a:ext>
                  </a:extLst>
                </a:gridCol>
                <a:gridCol w="975043">
                  <a:extLst>
                    <a:ext uri="{9D8B030D-6E8A-4147-A177-3AD203B41FA5}">
                      <a16:colId xmlns:a16="http://schemas.microsoft.com/office/drawing/2014/main" val="20005"/>
                    </a:ext>
                  </a:extLst>
                </a:gridCol>
                <a:gridCol w="1257300">
                  <a:extLst>
                    <a:ext uri="{9D8B030D-6E8A-4147-A177-3AD203B41FA5}">
                      <a16:colId xmlns:a16="http://schemas.microsoft.com/office/drawing/2014/main" val="20006"/>
                    </a:ext>
                  </a:extLst>
                </a:gridCol>
              </a:tblGrid>
              <a:tr h="530326">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400" b="1" i="0" u="none" strike="noStrike" cap="none" normalizeH="0" baseline="0" dirty="0">
                          <a:ln>
                            <a:noFill/>
                          </a:ln>
                          <a:solidFill>
                            <a:srgbClr val="000000"/>
                          </a:solidFill>
                          <a:effectLst/>
                          <a:latin typeface="Arial" charset="0"/>
                          <a:ea typeface="ＭＳ Ｐゴシック" charset="-128"/>
                        </a:rPr>
                        <a:t>Data</a:t>
                      </a:r>
                      <a:endParaRPr kumimoji="0" lang="en-US" sz="14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a:ln>
                            <a:noFill/>
                          </a:ln>
                          <a:solidFill>
                            <a:srgbClr val="000000"/>
                          </a:solidFill>
                          <a:effectLst/>
                          <a:latin typeface="Arial" charset="0"/>
                          <a:ea typeface="ＭＳ Ｐゴシック" charset="-128"/>
                        </a:rPr>
                        <a:t>English</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dirty="0">
                          <a:ln>
                            <a:noFill/>
                          </a:ln>
                          <a:solidFill>
                            <a:srgbClr val="000000"/>
                          </a:solidFill>
                          <a:effectLst/>
                          <a:latin typeface="Arial" charset="0"/>
                          <a:ea typeface="ＭＳ Ｐゴシック" charset="-128"/>
                        </a:rPr>
                        <a:t>Currier</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a:ln>
                            <a:noFill/>
                          </a:ln>
                          <a:solidFill>
                            <a:srgbClr val="000000"/>
                          </a:solidFill>
                          <a:effectLst/>
                          <a:latin typeface="Arial" charset="0"/>
                          <a:ea typeface="ＭＳ Ｐゴシック" charset="-128"/>
                        </a:rPr>
                        <a:t>Primrose 1</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dirty="0">
                          <a:ln>
                            <a:noFill/>
                          </a:ln>
                          <a:solidFill>
                            <a:srgbClr val="000000"/>
                          </a:solidFill>
                          <a:effectLst/>
                          <a:latin typeface="Arial" charset="0"/>
                          <a:ea typeface="ＭＳ Ｐゴシック" charset="-128"/>
                        </a:rPr>
                        <a:t>Primrose 2</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dirty="0" err="1">
                          <a:ln>
                            <a:noFill/>
                          </a:ln>
                          <a:solidFill>
                            <a:srgbClr val="000000"/>
                          </a:solidFill>
                          <a:effectLst/>
                          <a:latin typeface="Arial" charset="0"/>
                          <a:ea typeface="ＭＳ Ｐゴシック" charset="-128"/>
                        </a:rPr>
                        <a:t>Bluetail</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a:ln>
                            <a:noFill/>
                          </a:ln>
                          <a:solidFill>
                            <a:srgbClr val="000000"/>
                          </a:solidFill>
                          <a:effectLst/>
                          <a:latin typeface="Arial" charset="0"/>
                          <a:ea typeface="ＭＳ Ｐゴシック" charset="-128"/>
                        </a:rPr>
                        <a:t>Resource Availability</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anchor="ctr"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a:ln>
                            <a:noFill/>
                          </a:ln>
                          <a:solidFill>
                            <a:srgbClr val="000000"/>
                          </a:solidFill>
                          <a:effectLst/>
                          <a:latin typeface="Arial" charset="0"/>
                          <a:ea typeface="ＭＳ Ｐゴシック" charset="-128"/>
                        </a:rPr>
                        <a:t>Clay (lbs.)</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dirty="0">
                          <a:ln>
                            <a:noFill/>
                          </a:ln>
                          <a:solidFill>
                            <a:srgbClr val="000000"/>
                          </a:solidFill>
                          <a:effectLst/>
                          <a:latin typeface="Arial" charset="0"/>
                          <a:ea typeface="ＭＳ Ｐゴシック" charset="-128"/>
                        </a:rPr>
                        <a:t>10</a:t>
                      </a: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dirty="0">
                          <a:ln>
                            <a:noFill/>
                          </a:ln>
                          <a:solidFill>
                            <a:srgbClr val="000000"/>
                          </a:solidFill>
                          <a:effectLst/>
                          <a:latin typeface="Arial" charset="0"/>
                          <a:ea typeface="ＭＳ Ｐゴシック" charset="-128"/>
                        </a:rPr>
                        <a:t>15</a:t>
                      </a: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130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a:ln>
                            <a:noFill/>
                          </a:ln>
                          <a:solidFill>
                            <a:srgbClr val="000000"/>
                          </a:solidFill>
                          <a:effectLst/>
                          <a:latin typeface="Arial" charset="0"/>
                          <a:ea typeface="ＭＳ Ｐゴシック" charset="-128"/>
                        </a:rPr>
                        <a:t>Enamel (lbs.)</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dirty="0">
                          <a:ln>
                            <a:noFill/>
                          </a:ln>
                          <a:solidFill>
                            <a:srgbClr val="000000"/>
                          </a:solidFill>
                          <a:effectLst/>
                          <a:latin typeface="Arial" charset="0"/>
                          <a:ea typeface="ＭＳ Ｐゴシック" charset="-128"/>
                        </a:rPr>
                        <a:t>Dry Room (hours)</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45</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a:ln>
                            <a:noFill/>
                          </a:ln>
                          <a:solidFill>
                            <a:srgbClr val="000000"/>
                          </a:solidFill>
                          <a:effectLst/>
                          <a:latin typeface="Arial" charset="0"/>
                          <a:ea typeface="ＭＳ Ｐゴシック" charset="-128"/>
                        </a:rPr>
                        <a:t>Kiln (hours)</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4</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5</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7858">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dirty="0">
                          <a:ln>
                            <a:noFill/>
                          </a:ln>
                          <a:solidFill>
                            <a:srgbClr val="000000"/>
                          </a:solidFill>
                          <a:effectLst/>
                          <a:latin typeface="Arial" charset="0"/>
                          <a:ea typeface="ＭＳ Ｐゴシック" charset="-128"/>
                        </a:rPr>
                        <a:t>Earnings</a:t>
                      </a:r>
                    </a:p>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dirty="0">
                          <a:ln>
                            <a:noFill/>
                          </a:ln>
                          <a:solidFill>
                            <a:srgbClr val="000000"/>
                          </a:solidFill>
                          <a:effectLst/>
                          <a:latin typeface="Arial" charset="0"/>
                          <a:ea typeface="ＭＳ Ｐゴシック" charset="-128"/>
                        </a:rPr>
                        <a:t>($/Set)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dirty="0">
                          <a:ln>
                            <a:noFill/>
                          </a:ln>
                          <a:solidFill>
                            <a:srgbClr val="000000"/>
                          </a:solidFill>
                          <a:effectLst/>
                          <a:latin typeface="Arial" charset="0"/>
                          <a:ea typeface="ＭＳ Ｐゴシック" charset="-128"/>
                        </a:rPr>
                        <a:t>51</a:t>
                      </a: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102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89</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00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Define </a:t>
            </a:r>
            <a:r>
              <a:rPr lang="en-US" dirty="0">
                <a:solidFill>
                  <a:srgbClr val="FFFFFF"/>
                </a:solidFill>
              </a:rPr>
              <a:t>your Variables</a:t>
            </a:r>
          </a:p>
        </p:txBody>
      </p:sp>
      <p:sp>
        <p:nvSpPr>
          <p:cNvPr id="3" name="Content Placeholder 2"/>
          <p:cNvSpPr>
            <a:spLocks noGrp="1"/>
          </p:cNvSpPr>
          <p:nvPr>
            <p:ph idx="1"/>
          </p:nvPr>
        </p:nvSpPr>
        <p:spPr>
          <a:xfrm>
            <a:off x="685800" y="1600200"/>
            <a:ext cx="8153400" cy="5638800"/>
          </a:xfrm>
        </p:spPr>
        <p:txBody>
          <a:bodyPr>
            <a:normAutofit/>
          </a:bodyPr>
          <a:lstStyle/>
          <a:p>
            <a:pPr marL="0" indent="0">
              <a:buNone/>
            </a:pPr>
            <a:r>
              <a:rPr lang="en-US" dirty="0"/>
              <a:t> </a:t>
            </a:r>
          </a:p>
          <a:p>
            <a:r>
              <a:rPr lang="en-US" dirty="0"/>
              <a:t>These represent the decisions that the manager needs to make (i.e. fully controllable)</a:t>
            </a:r>
          </a:p>
          <a:p>
            <a:r>
              <a:rPr lang="en-US" dirty="0"/>
              <a:t>In this example we need to decide how much of each set to produce, therefore our variables are:</a:t>
            </a:r>
          </a:p>
          <a:p>
            <a:r>
              <a:rPr lang="en-US" sz="2200" dirty="0"/>
              <a:t>E     : # of English sets</a:t>
            </a:r>
          </a:p>
          <a:p>
            <a:pPr>
              <a:lnSpc>
                <a:spcPct val="60000"/>
              </a:lnSpc>
            </a:pPr>
            <a:r>
              <a:rPr lang="en-US" sz="2200" dirty="0"/>
              <a:t>C    : # of Currier sets</a:t>
            </a:r>
          </a:p>
          <a:p>
            <a:pPr marL="454025" lvl="1" indent="-454025">
              <a:lnSpc>
                <a:spcPct val="60000"/>
              </a:lnSpc>
              <a:spcBef>
                <a:spcPts val="2000"/>
              </a:spcBef>
              <a:buClr>
                <a:schemeClr val="bg1">
                  <a:lumMod val="65000"/>
                </a:schemeClr>
              </a:buClr>
            </a:pPr>
            <a:r>
              <a:rPr lang="en-US" dirty="0"/>
              <a:t>P</a:t>
            </a:r>
            <a:r>
              <a:rPr lang="en-US" baseline="-25000" dirty="0"/>
              <a:t>1</a:t>
            </a:r>
            <a:r>
              <a:rPr lang="en-US" dirty="0"/>
              <a:t>    : # of Primrose sets produced by method 1</a:t>
            </a:r>
          </a:p>
          <a:p>
            <a:pPr marL="454025" lvl="1" indent="-454025">
              <a:lnSpc>
                <a:spcPct val="60000"/>
              </a:lnSpc>
              <a:spcBef>
                <a:spcPts val="2000"/>
              </a:spcBef>
              <a:buClr>
                <a:schemeClr val="bg1">
                  <a:lumMod val="65000"/>
                </a:schemeClr>
              </a:buClr>
            </a:pPr>
            <a:r>
              <a:rPr lang="en-US" dirty="0"/>
              <a:t>P</a:t>
            </a:r>
            <a:r>
              <a:rPr lang="en-US" baseline="-25000" dirty="0"/>
              <a:t>2</a:t>
            </a:r>
            <a:r>
              <a:rPr lang="en-US" dirty="0"/>
              <a:t>   : # of Primrose sets produced by method 2</a:t>
            </a:r>
          </a:p>
          <a:p>
            <a:pPr marL="454025" lvl="1" indent="-454025">
              <a:lnSpc>
                <a:spcPct val="60000"/>
              </a:lnSpc>
              <a:spcBef>
                <a:spcPts val="2000"/>
              </a:spcBef>
              <a:buClr>
                <a:schemeClr val="bg1">
                  <a:lumMod val="65000"/>
                </a:schemeClr>
              </a:buClr>
            </a:pPr>
            <a:r>
              <a:rPr lang="en-US" dirty="0"/>
              <a:t> B      : # of </a:t>
            </a:r>
            <a:r>
              <a:rPr lang="en-US" dirty="0" err="1"/>
              <a:t>Bluetail</a:t>
            </a:r>
            <a:r>
              <a:rPr lang="en-US" dirty="0"/>
              <a:t> sets</a:t>
            </a:r>
          </a:p>
        </p:txBody>
      </p:sp>
      <p:sp>
        <p:nvSpPr>
          <p:cNvPr id="4" name="TextBox 3"/>
          <p:cNvSpPr txBox="1"/>
          <p:nvPr/>
        </p:nvSpPr>
        <p:spPr>
          <a:xfrm>
            <a:off x="4474174" y="562669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0828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Write your Objective Function</a:t>
            </a:r>
          </a:p>
        </p:txBody>
      </p:sp>
      <p:sp>
        <p:nvSpPr>
          <p:cNvPr id="3" name="Content Placeholder 2"/>
          <p:cNvSpPr>
            <a:spLocks noGrp="1"/>
          </p:cNvSpPr>
          <p:nvPr>
            <p:ph idx="1"/>
          </p:nvPr>
        </p:nvSpPr>
        <p:spPr>
          <a:xfrm>
            <a:off x="533400" y="1371600"/>
            <a:ext cx="8153400" cy="5638800"/>
          </a:xfrm>
        </p:spPr>
        <p:txBody>
          <a:bodyPr>
            <a:normAutofit/>
          </a:bodyPr>
          <a:lstStyle/>
          <a:p>
            <a:pPr marL="0" indent="0">
              <a:buNone/>
            </a:pPr>
            <a:r>
              <a:rPr lang="en-US" dirty="0"/>
              <a:t> </a:t>
            </a:r>
          </a:p>
          <a:p>
            <a:r>
              <a:rPr lang="en-US" sz="2100" dirty="0"/>
              <a:t>In this example we are trying to get the most profit by optimizing our production quantities therefore:</a:t>
            </a:r>
          </a:p>
          <a:p>
            <a:pPr marL="0" indent="0">
              <a:buNone/>
            </a:pPr>
            <a:endParaRPr lang="en-US" dirty="0"/>
          </a:p>
        </p:txBody>
      </p:sp>
      <p:sp>
        <p:nvSpPr>
          <p:cNvPr id="4" name="Rectangle 4"/>
          <p:cNvSpPr>
            <a:spLocks noChangeArrowheads="1"/>
          </p:cNvSpPr>
          <p:nvPr/>
        </p:nvSpPr>
        <p:spPr bwMode="auto">
          <a:xfrm>
            <a:off x="761969" y="2819400"/>
            <a:ext cx="8096281" cy="76944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lIns="182880" tIns="137160" rIns="182880" bIns="137160">
            <a:spAutoFit/>
          </a:bodyPr>
          <a:lstStyle/>
          <a:p>
            <a:pPr eaLnBrk="0" hangingPunct="0"/>
            <a:r>
              <a:rPr lang="en-US" sz="3200" b="1" dirty="0">
                <a:solidFill>
                  <a:schemeClr val="accent1">
                    <a:lumMod val="75000"/>
                  </a:schemeClr>
                </a:solidFill>
              </a:rPr>
              <a:t>Maximize  51</a:t>
            </a:r>
            <a:r>
              <a:rPr lang="en-US" sz="3200" b="1" dirty="0">
                <a:solidFill>
                  <a:srgbClr val="FF0000"/>
                </a:solidFill>
              </a:rPr>
              <a:t> E </a:t>
            </a:r>
            <a:r>
              <a:rPr lang="en-US" sz="3200" b="1" dirty="0">
                <a:solidFill>
                  <a:schemeClr val="accent1">
                    <a:lumMod val="75000"/>
                  </a:schemeClr>
                </a:solidFill>
              </a:rPr>
              <a:t>+ 102</a:t>
            </a:r>
            <a:r>
              <a:rPr lang="en-US" sz="3200" b="1" dirty="0">
                <a:solidFill>
                  <a:srgbClr val="FF0000"/>
                </a:solidFill>
              </a:rPr>
              <a:t> C</a:t>
            </a:r>
            <a:r>
              <a:rPr lang="en-US" sz="3200" b="1" dirty="0">
                <a:solidFill>
                  <a:schemeClr val="accent1">
                    <a:lumMod val="75000"/>
                  </a:schemeClr>
                </a:solidFill>
              </a:rPr>
              <a:t>+ 66 </a:t>
            </a:r>
            <a:r>
              <a:rPr lang="en-US" sz="3200" b="1" dirty="0">
                <a:solidFill>
                  <a:srgbClr val="FF0000"/>
                </a:solidFill>
              </a:rPr>
              <a:t>P</a:t>
            </a:r>
            <a:r>
              <a:rPr lang="en-US" sz="3200" b="1" baseline="-25000" dirty="0">
                <a:solidFill>
                  <a:srgbClr val="FF0000"/>
                </a:solidFill>
              </a:rPr>
              <a:t>1</a:t>
            </a:r>
            <a:r>
              <a:rPr lang="en-US" sz="3200" b="1" dirty="0">
                <a:solidFill>
                  <a:schemeClr val="accent1">
                    <a:lumMod val="75000"/>
                  </a:schemeClr>
                </a:solidFill>
              </a:rPr>
              <a:t>+ 66 </a:t>
            </a:r>
            <a:r>
              <a:rPr lang="en-US" sz="3200" b="1" dirty="0">
                <a:solidFill>
                  <a:srgbClr val="FF0000"/>
                </a:solidFill>
              </a:rPr>
              <a:t>P</a:t>
            </a:r>
            <a:r>
              <a:rPr lang="en-US" sz="3200" b="1" baseline="-25000" dirty="0">
                <a:solidFill>
                  <a:srgbClr val="FF0000"/>
                </a:solidFill>
              </a:rPr>
              <a:t>2</a:t>
            </a:r>
            <a:r>
              <a:rPr lang="en-US" sz="3200" b="1" dirty="0">
                <a:solidFill>
                  <a:schemeClr val="accent1">
                    <a:lumMod val="75000"/>
                  </a:schemeClr>
                </a:solidFill>
              </a:rPr>
              <a:t>+ 89 </a:t>
            </a:r>
            <a:r>
              <a:rPr lang="en-US" sz="3200" b="1" dirty="0">
                <a:solidFill>
                  <a:srgbClr val="FF0000"/>
                </a:solidFill>
              </a:rPr>
              <a:t>B</a:t>
            </a:r>
          </a:p>
        </p:txBody>
      </p:sp>
      <p:graphicFrame>
        <p:nvGraphicFramePr>
          <p:cNvPr id="5" name="Group 266">
            <a:extLst>
              <a:ext uri="{FF2B5EF4-FFF2-40B4-BE49-F238E27FC236}">
                <a16:creationId xmlns:a16="http://schemas.microsoft.com/office/drawing/2014/main" id="{D88AB568-E9BD-7749-BAA5-FF6F86BF0797}"/>
              </a:ext>
            </a:extLst>
          </p:cNvPr>
          <p:cNvGraphicFramePr>
            <a:graphicFrameLocks noGrp="1"/>
          </p:cNvGraphicFramePr>
          <p:nvPr/>
        </p:nvGraphicFramePr>
        <p:xfrm>
          <a:off x="388619" y="3886200"/>
          <a:ext cx="8365173" cy="2511504"/>
        </p:xfrm>
        <a:graphic>
          <a:graphicData uri="http://schemas.openxmlformats.org/drawingml/2006/table">
            <a:tbl>
              <a:tblPr/>
              <a:tblGrid>
                <a:gridCol w="1827212">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862013">
                  <a:extLst>
                    <a:ext uri="{9D8B030D-6E8A-4147-A177-3AD203B41FA5}">
                      <a16:colId xmlns:a16="http://schemas.microsoft.com/office/drawing/2014/main" val="20002"/>
                    </a:ext>
                  </a:extLst>
                </a:gridCol>
                <a:gridCol w="1235075">
                  <a:extLst>
                    <a:ext uri="{9D8B030D-6E8A-4147-A177-3AD203B41FA5}">
                      <a16:colId xmlns:a16="http://schemas.microsoft.com/office/drawing/2014/main" val="20003"/>
                    </a:ext>
                  </a:extLst>
                </a:gridCol>
                <a:gridCol w="1290955">
                  <a:extLst>
                    <a:ext uri="{9D8B030D-6E8A-4147-A177-3AD203B41FA5}">
                      <a16:colId xmlns:a16="http://schemas.microsoft.com/office/drawing/2014/main" val="20004"/>
                    </a:ext>
                  </a:extLst>
                </a:gridCol>
                <a:gridCol w="975043">
                  <a:extLst>
                    <a:ext uri="{9D8B030D-6E8A-4147-A177-3AD203B41FA5}">
                      <a16:colId xmlns:a16="http://schemas.microsoft.com/office/drawing/2014/main" val="20005"/>
                    </a:ext>
                  </a:extLst>
                </a:gridCol>
                <a:gridCol w="1257300">
                  <a:extLst>
                    <a:ext uri="{9D8B030D-6E8A-4147-A177-3AD203B41FA5}">
                      <a16:colId xmlns:a16="http://schemas.microsoft.com/office/drawing/2014/main" val="20006"/>
                    </a:ext>
                  </a:extLst>
                </a:gridCol>
              </a:tblGrid>
              <a:tr h="530326">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400" b="1" i="0" u="none" strike="noStrike" cap="none" normalizeH="0" baseline="0" dirty="0">
                          <a:ln>
                            <a:noFill/>
                          </a:ln>
                          <a:solidFill>
                            <a:srgbClr val="000000"/>
                          </a:solidFill>
                          <a:effectLst/>
                          <a:latin typeface="Arial" charset="0"/>
                          <a:ea typeface="ＭＳ Ｐゴシック" charset="-128"/>
                        </a:rPr>
                        <a:t>Data</a:t>
                      </a:r>
                      <a:endParaRPr kumimoji="0" lang="en-US" sz="14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a:ln>
                            <a:noFill/>
                          </a:ln>
                          <a:solidFill>
                            <a:srgbClr val="000000"/>
                          </a:solidFill>
                          <a:effectLst/>
                          <a:latin typeface="Arial" charset="0"/>
                          <a:ea typeface="ＭＳ Ｐゴシック" charset="-128"/>
                        </a:rPr>
                        <a:t>English</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dirty="0">
                          <a:ln>
                            <a:noFill/>
                          </a:ln>
                          <a:solidFill>
                            <a:srgbClr val="000000"/>
                          </a:solidFill>
                          <a:effectLst/>
                          <a:latin typeface="Arial" charset="0"/>
                          <a:ea typeface="ＭＳ Ｐゴシック" charset="-128"/>
                        </a:rPr>
                        <a:t>Currier</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a:ln>
                            <a:noFill/>
                          </a:ln>
                          <a:solidFill>
                            <a:srgbClr val="000000"/>
                          </a:solidFill>
                          <a:effectLst/>
                          <a:latin typeface="Arial" charset="0"/>
                          <a:ea typeface="ＭＳ Ｐゴシック" charset="-128"/>
                        </a:rPr>
                        <a:t>Primrose 1</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dirty="0">
                          <a:ln>
                            <a:noFill/>
                          </a:ln>
                          <a:solidFill>
                            <a:srgbClr val="000000"/>
                          </a:solidFill>
                          <a:effectLst/>
                          <a:latin typeface="Arial" charset="0"/>
                          <a:ea typeface="ＭＳ Ｐゴシック" charset="-128"/>
                        </a:rPr>
                        <a:t>Primrose 2</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dirty="0" err="1">
                          <a:ln>
                            <a:noFill/>
                          </a:ln>
                          <a:solidFill>
                            <a:srgbClr val="000000"/>
                          </a:solidFill>
                          <a:effectLst/>
                          <a:latin typeface="Arial" charset="0"/>
                          <a:ea typeface="ＭＳ Ｐゴシック" charset="-128"/>
                        </a:rPr>
                        <a:t>Bluetail</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a:ln>
                            <a:noFill/>
                          </a:ln>
                          <a:solidFill>
                            <a:srgbClr val="000000"/>
                          </a:solidFill>
                          <a:effectLst/>
                          <a:latin typeface="Arial" charset="0"/>
                          <a:ea typeface="ＭＳ Ｐゴシック" charset="-128"/>
                        </a:rPr>
                        <a:t>Resource Availability</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anchor="ctr"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a:ln>
                            <a:noFill/>
                          </a:ln>
                          <a:solidFill>
                            <a:srgbClr val="000000"/>
                          </a:solidFill>
                          <a:effectLst/>
                          <a:latin typeface="Arial" charset="0"/>
                          <a:ea typeface="ＭＳ Ｐゴシック" charset="-128"/>
                        </a:rPr>
                        <a:t>Clay (lbs.)</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dirty="0">
                          <a:ln>
                            <a:noFill/>
                          </a:ln>
                          <a:solidFill>
                            <a:srgbClr val="000000"/>
                          </a:solidFill>
                          <a:effectLst/>
                          <a:latin typeface="Arial" charset="0"/>
                          <a:ea typeface="ＭＳ Ｐゴシック" charset="-128"/>
                        </a:rPr>
                        <a:t>10</a:t>
                      </a: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dirty="0">
                          <a:ln>
                            <a:noFill/>
                          </a:ln>
                          <a:solidFill>
                            <a:srgbClr val="000000"/>
                          </a:solidFill>
                          <a:effectLst/>
                          <a:latin typeface="Arial" charset="0"/>
                          <a:ea typeface="ＭＳ Ｐゴシック" charset="-128"/>
                        </a:rPr>
                        <a:t>15</a:t>
                      </a: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130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a:ln>
                            <a:noFill/>
                          </a:ln>
                          <a:solidFill>
                            <a:srgbClr val="000000"/>
                          </a:solidFill>
                          <a:effectLst/>
                          <a:latin typeface="Arial" charset="0"/>
                          <a:ea typeface="ＭＳ Ｐゴシック" charset="-128"/>
                        </a:rPr>
                        <a:t>Enamel (lbs.)</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dirty="0">
                          <a:ln>
                            <a:noFill/>
                          </a:ln>
                          <a:solidFill>
                            <a:srgbClr val="000000"/>
                          </a:solidFill>
                          <a:effectLst/>
                          <a:latin typeface="Arial" charset="0"/>
                          <a:ea typeface="ＭＳ Ｐゴシック" charset="-128"/>
                        </a:rPr>
                        <a:t>Dry Room (hours)</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45</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a:ln>
                            <a:noFill/>
                          </a:ln>
                          <a:solidFill>
                            <a:srgbClr val="000000"/>
                          </a:solidFill>
                          <a:effectLst/>
                          <a:latin typeface="Arial" charset="0"/>
                          <a:ea typeface="ＭＳ Ｐゴシック" charset="-128"/>
                        </a:rPr>
                        <a:t>Kiln (hours)</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4</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5</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7858">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dirty="0">
                          <a:ln>
                            <a:noFill/>
                          </a:ln>
                          <a:solidFill>
                            <a:srgbClr val="000000"/>
                          </a:solidFill>
                          <a:effectLst/>
                          <a:latin typeface="Arial" charset="0"/>
                          <a:ea typeface="ＭＳ Ｐゴシック" charset="-128"/>
                        </a:rPr>
                        <a:t>Earnings</a:t>
                      </a:r>
                    </a:p>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dirty="0">
                          <a:ln>
                            <a:noFill/>
                          </a:ln>
                          <a:solidFill>
                            <a:srgbClr val="000000"/>
                          </a:solidFill>
                          <a:effectLst/>
                          <a:latin typeface="Arial" charset="0"/>
                          <a:ea typeface="ＭＳ Ｐゴシック" charset="-128"/>
                        </a:rPr>
                        <a:t>($/Set)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dirty="0">
                          <a:ln>
                            <a:noFill/>
                          </a:ln>
                          <a:solidFill>
                            <a:srgbClr val="000000"/>
                          </a:solidFill>
                          <a:effectLst/>
                          <a:latin typeface="Arial" charset="0"/>
                          <a:ea typeface="ＭＳ Ｐゴシック" charset="-128"/>
                        </a:rPr>
                        <a:t>51</a:t>
                      </a: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102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89</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5161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Write your </a:t>
            </a:r>
            <a:r>
              <a:rPr lang="en-US" dirty="0">
                <a:solidFill>
                  <a:srgbClr val="FFFFFF"/>
                </a:solidFill>
              </a:rPr>
              <a:t>Constraints</a:t>
            </a:r>
          </a:p>
        </p:txBody>
      </p:sp>
      <p:sp>
        <p:nvSpPr>
          <p:cNvPr id="3" name="Content Placeholder 2"/>
          <p:cNvSpPr>
            <a:spLocks noGrp="1"/>
          </p:cNvSpPr>
          <p:nvPr>
            <p:ph idx="1"/>
          </p:nvPr>
        </p:nvSpPr>
        <p:spPr>
          <a:xfrm>
            <a:off x="612648" y="1066800"/>
            <a:ext cx="8153400" cy="5638800"/>
          </a:xfrm>
        </p:spPr>
        <p:txBody>
          <a:bodyPr>
            <a:normAutofit/>
          </a:bodyPr>
          <a:lstStyle/>
          <a:p>
            <a:pPr marL="0" indent="0">
              <a:buNone/>
            </a:pPr>
            <a:r>
              <a:rPr lang="en-US" dirty="0"/>
              <a:t> </a:t>
            </a:r>
          </a:p>
          <a:p>
            <a:r>
              <a:rPr lang="en-US" dirty="0"/>
              <a:t>In this example we are constrained by:</a:t>
            </a:r>
          </a:p>
          <a:p>
            <a:pPr lvl="1"/>
            <a:r>
              <a:rPr lang="en-US" dirty="0"/>
              <a:t>We only have 130lbs of Clay</a:t>
            </a:r>
          </a:p>
          <a:p>
            <a:pPr lvl="1"/>
            <a:r>
              <a:rPr lang="en-US" dirty="0"/>
              <a:t>We only have 13lbs of Enamel</a:t>
            </a:r>
          </a:p>
          <a:p>
            <a:pPr lvl="1"/>
            <a:r>
              <a:rPr lang="en-US" dirty="0"/>
              <a:t>We only have 45hrs in the Dry Room</a:t>
            </a:r>
          </a:p>
          <a:p>
            <a:pPr lvl="1"/>
            <a:r>
              <a:rPr lang="en-US" dirty="0"/>
              <a:t>We only have 23hrs in the Kiln</a:t>
            </a:r>
          </a:p>
          <a:p>
            <a:pPr lvl="1"/>
            <a:r>
              <a:rPr lang="en-US" dirty="0"/>
              <a:t>We must make the same amount in both Primrose methods</a:t>
            </a:r>
          </a:p>
        </p:txBody>
      </p:sp>
      <p:graphicFrame>
        <p:nvGraphicFramePr>
          <p:cNvPr id="4" name="Group 266">
            <a:extLst>
              <a:ext uri="{FF2B5EF4-FFF2-40B4-BE49-F238E27FC236}">
                <a16:creationId xmlns:a16="http://schemas.microsoft.com/office/drawing/2014/main" id="{F6CD1662-AC6E-8946-B48A-029721FF6D1B}"/>
              </a:ext>
            </a:extLst>
          </p:cNvPr>
          <p:cNvGraphicFramePr>
            <a:graphicFrameLocks noGrp="1"/>
          </p:cNvGraphicFramePr>
          <p:nvPr/>
        </p:nvGraphicFramePr>
        <p:xfrm>
          <a:off x="381000" y="4191000"/>
          <a:ext cx="8365173" cy="2511504"/>
        </p:xfrm>
        <a:graphic>
          <a:graphicData uri="http://schemas.openxmlformats.org/drawingml/2006/table">
            <a:tbl>
              <a:tblPr/>
              <a:tblGrid>
                <a:gridCol w="1827212">
                  <a:extLst>
                    <a:ext uri="{9D8B030D-6E8A-4147-A177-3AD203B41FA5}">
                      <a16:colId xmlns:a16="http://schemas.microsoft.com/office/drawing/2014/main" val="20000"/>
                    </a:ext>
                  </a:extLst>
                </a:gridCol>
                <a:gridCol w="917575">
                  <a:extLst>
                    <a:ext uri="{9D8B030D-6E8A-4147-A177-3AD203B41FA5}">
                      <a16:colId xmlns:a16="http://schemas.microsoft.com/office/drawing/2014/main" val="20001"/>
                    </a:ext>
                  </a:extLst>
                </a:gridCol>
                <a:gridCol w="862013">
                  <a:extLst>
                    <a:ext uri="{9D8B030D-6E8A-4147-A177-3AD203B41FA5}">
                      <a16:colId xmlns:a16="http://schemas.microsoft.com/office/drawing/2014/main" val="20002"/>
                    </a:ext>
                  </a:extLst>
                </a:gridCol>
                <a:gridCol w="1235075">
                  <a:extLst>
                    <a:ext uri="{9D8B030D-6E8A-4147-A177-3AD203B41FA5}">
                      <a16:colId xmlns:a16="http://schemas.microsoft.com/office/drawing/2014/main" val="20003"/>
                    </a:ext>
                  </a:extLst>
                </a:gridCol>
                <a:gridCol w="1290955">
                  <a:extLst>
                    <a:ext uri="{9D8B030D-6E8A-4147-A177-3AD203B41FA5}">
                      <a16:colId xmlns:a16="http://schemas.microsoft.com/office/drawing/2014/main" val="20004"/>
                    </a:ext>
                  </a:extLst>
                </a:gridCol>
                <a:gridCol w="975043">
                  <a:extLst>
                    <a:ext uri="{9D8B030D-6E8A-4147-A177-3AD203B41FA5}">
                      <a16:colId xmlns:a16="http://schemas.microsoft.com/office/drawing/2014/main" val="20005"/>
                    </a:ext>
                  </a:extLst>
                </a:gridCol>
                <a:gridCol w="1257300">
                  <a:extLst>
                    <a:ext uri="{9D8B030D-6E8A-4147-A177-3AD203B41FA5}">
                      <a16:colId xmlns:a16="http://schemas.microsoft.com/office/drawing/2014/main" val="20006"/>
                    </a:ext>
                  </a:extLst>
                </a:gridCol>
              </a:tblGrid>
              <a:tr h="530326">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400" b="1" i="0" u="none" strike="noStrike" cap="none" normalizeH="0" baseline="0" dirty="0">
                          <a:ln>
                            <a:noFill/>
                          </a:ln>
                          <a:solidFill>
                            <a:srgbClr val="000000"/>
                          </a:solidFill>
                          <a:effectLst/>
                          <a:latin typeface="Arial" charset="0"/>
                          <a:ea typeface="ＭＳ Ｐゴシック" charset="-128"/>
                        </a:rPr>
                        <a:t>Data</a:t>
                      </a:r>
                      <a:endParaRPr kumimoji="0" lang="en-US" sz="14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a:ln>
                            <a:noFill/>
                          </a:ln>
                          <a:solidFill>
                            <a:srgbClr val="000000"/>
                          </a:solidFill>
                          <a:effectLst/>
                          <a:latin typeface="Arial" charset="0"/>
                          <a:ea typeface="ＭＳ Ｐゴシック" charset="-128"/>
                        </a:rPr>
                        <a:t>English</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dirty="0">
                          <a:ln>
                            <a:noFill/>
                          </a:ln>
                          <a:solidFill>
                            <a:srgbClr val="000000"/>
                          </a:solidFill>
                          <a:effectLst/>
                          <a:latin typeface="Arial" charset="0"/>
                          <a:ea typeface="ＭＳ Ｐゴシック" charset="-128"/>
                        </a:rPr>
                        <a:t>Currier</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a:ln>
                            <a:noFill/>
                          </a:ln>
                          <a:solidFill>
                            <a:srgbClr val="000000"/>
                          </a:solidFill>
                          <a:effectLst/>
                          <a:latin typeface="Arial" charset="0"/>
                          <a:ea typeface="ＭＳ Ｐゴシック" charset="-128"/>
                        </a:rPr>
                        <a:t>Primrose 1</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dirty="0">
                          <a:ln>
                            <a:noFill/>
                          </a:ln>
                          <a:solidFill>
                            <a:srgbClr val="000000"/>
                          </a:solidFill>
                          <a:effectLst/>
                          <a:latin typeface="Arial" charset="0"/>
                          <a:ea typeface="ＭＳ Ｐゴシック" charset="-128"/>
                        </a:rPr>
                        <a:t>Primrose 2</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dirty="0" err="1">
                          <a:ln>
                            <a:noFill/>
                          </a:ln>
                          <a:solidFill>
                            <a:srgbClr val="000000"/>
                          </a:solidFill>
                          <a:effectLst/>
                          <a:latin typeface="Arial" charset="0"/>
                          <a:ea typeface="ＭＳ Ｐゴシック" charset="-128"/>
                        </a:rPr>
                        <a:t>Bluetail</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1" i="0" u="none" strike="noStrike" cap="none" normalizeH="0" baseline="0">
                          <a:ln>
                            <a:noFill/>
                          </a:ln>
                          <a:solidFill>
                            <a:srgbClr val="000000"/>
                          </a:solidFill>
                          <a:effectLst/>
                          <a:latin typeface="Arial" charset="0"/>
                          <a:ea typeface="ＭＳ Ｐゴシック" charset="-128"/>
                        </a:rPr>
                        <a:t>Resource Availability</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anchor="ctr"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a:ln>
                            <a:noFill/>
                          </a:ln>
                          <a:solidFill>
                            <a:srgbClr val="000000"/>
                          </a:solidFill>
                          <a:effectLst/>
                          <a:latin typeface="Arial" charset="0"/>
                          <a:ea typeface="ＭＳ Ｐゴシック" charset="-128"/>
                        </a:rPr>
                        <a:t>Clay (lbs.)</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dirty="0">
                          <a:ln>
                            <a:noFill/>
                          </a:ln>
                          <a:solidFill>
                            <a:srgbClr val="000000"/>
                          </a:solidFill>
                          <a:effectLst/>
                          <a:latin typeface="Arial" charset="0"/>
                          <a:ea typeface="ＭＳ Ｐゴシック" charset="-128"/>
                        </a:rPr>
                        <a:t>10</a:t>
                      </a: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dirty="0">
                          <a:ln>
                            <a:noFill/>
                          </a:ln>
                          <a:solidFill>
                            <a:srgbClr val="000000"/>
                          </a:solidFill>
                          <a:effectLst/>
                          <a:latin typeface="Arial" charset="0"/>
                          <a:ea typeface="ＭＳ Ｐゴシック" charset="-128"/>
                        </a:rPr>
                        <a:t>15</a:t>
                      </a: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130</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a:ln>
                            <a:noFill/>
                          </a:ln>
                          <a:solidFill>
                            <a:srgbClr val="000000"/>
                          </a:solidFill>
                          <a:effectLst/>
                          <a:latin typeface="Arial" charset="0"/>
                          <a:ea typeface="ＭＳ Ｐゴシック" charset="-128"/>
                        </a:rPr>
                        <a:t>Enamel (lbs.)</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dirty="0">
                          <a:ln>
                            <a:noFill/>
                          </a:ln>
                          <a:solidFill>
                            <a:srgbClr val="000000"/>
                          </a:solidFill>
                          <a:effectLst/>
                          <a:latin typeface="Arial" charset="0"/>
                          <a:ea typeface="ＭＳ Ｐゴシック" charset="-128"/>
                        </a:rPr>
                        <a:t>Dry Room (hours)</a:t>
                      </a:r>
                      <a:endParaRPr kumimoji="0" lang="en-US" sz="16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45</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310">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a:ln>
                            <a:noFill/>
                          </a:ln>
                          <a:solidFill>
                            <a:srgbClr val="000000"/>
                          </a:solidFill>
                          <a:effectLst/>
                          <a:latin typeface="Arial" charset="0"/>
                          <a:ea typeface="ＭＳ Ｐゴシック" charset="-128"/>
                        </a:rPr>
                        <a:t>Kiln (hours)</a:t>
                      </a:r>
                      <a:endParaRPr kumimoji="0" lang="en-US" sz="16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4</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5</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23</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7858">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dirty="0">
                          <a:ln>
                            <a:noFill/>
                          </a:ln>
                          <a:solidFill>
                            <a:srgbClr val="000000"/>
                          </a:solidFill>
                          <a:effectLst/>
                          <a:latin typeface="Arial" charset="0"/>
                          <a:ea typeface="ＭＳ Ｐゴシック" charset="-128"/>
                        </a:rPr>
                        <a:t>Earnings</a:t>
                      </a:r>
                    </a:p>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600" b="0" i="0" u="none" strike="noStrike" cap="none" normalizeH="0" baseline="0" dirty="0">
                          <a:ln>
                            <a:noFill/>
                          </a:ln>
                          <a:solidFill>
                            <a:srgbClr val="000000"/>
                          </a:solidFill>
                          <a:effectLst/>
                          <a:latin typeface="Arial" charset="0"/>
                          <a:ea typeface="ＭＳ Ｐゴシック" charset="-128"/>
                        </a:rPr>
                        <a:t>($/Set)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dirty="0">
                          <a:ln>
                            <a:noFill/>
                          </a:ln>
                          <a:solidFill>
                            <a:srgbClr val="000000"/>
                          </a:solidFill>
                          <a:effectLst/>
                          <a:latin typeface="Arial" charset="0"/>
                          <a:ea typeface="ＭＳ Ｐゴシック" charset="-128"/>
                        </a:rPr>
                        <a:t>51</a:t>
                      </a: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102</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66</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762000" rtl="0" eaLnBrk="0" fontAlgn="base" latinLnBrk="0" hangingPunct="0">
                        <a:lnSpc>
                          <a:spcPct val="90000"/>
                        </a:lnSpc>
                        <a:spcBef>
                          <a:spcPct val="40000"/>
                        </a:spcBef>
                        <a:spcAft>
                          <a:spcPct val="0"/>
                        </a:spcAft>
                        <a:buClr>
                          <a:srgbClr val="CC3300"/>
                        </a:buClr>
                        <a:buSzTx/>
                        <a:buFont typeface="Wingdings" charset="2"/>
                        <a:buNone/>
                        <a:tabLst/>
                      </a:pPr>
                      <a:r>
                        <a:rPr kumimoji="0" lang="en-US" sz="1800" b="0" i="0" u="none" strike="noStrike" cap="none" normalizeH="0" baseline="0">
                          <a:ln>
                            <a:noFill/>
                          </a:ln>
                          <a:solidFill>
                            <a:srgbClr val="000000"/>
                          </a:solidFill>
                          <a:effectLst/>
                          <a:latin typeface="Arial" charset="0"/>
                          <a:ea typeface="ＭＳ Ｐゴシック" charset="-128"/>
                        </a:rPr>
                        <a:t>89</a:t>
                      </a:r>
                      <a:endParaRPr kumimoji="0" lang="en-US" sz="1800" b="0" i="0" u="none" strike="noStrike" cap="none" normalizeH="0" baseline="0">
                        <a:ln>
                          <a:noFill/>
                        </a:ln>
                        <a:solidFill>
                          <a:srgbClr val="515179"/>
                        </a:solidFill>
                        <a:effectLst/>
                        <a:latin typeface="Aria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90000"/>
                        </a:lnSpc>
                        <a:spcBef>
                          <a:spcPct val="40000"/>
                        </a:spcBef>
                        <a:spcAft>
                          <a:spcPct val="0"/>
                        </a:spcAft>
                        <a:buClr>
                          <a:srgbClr val="CC3300"/>
                        </a:buClr>
                        <a:buSzTx/>
                        <a:buFont typeface="Wingdings" charset="2"/>
                        <a:buNone/>
                        <a:tabLst/>
                      </a:pPr>
                      <a:endParaRPr kumimoji="0" lang="en-US" sz="1800" b="0" i="0" u="none" strike="noStrike" cap="none" normalizeH="0" baseline="0" dirty="0">
                        <a:ln>
                          <a:noFill/>
                        </a:ln>
                        <a:solidFill>
                          <a:srgbClr val="515179"/>
                        </a:solidFill>
                        <a:effectLst/>
                        <a:latin typeface="Arial" charset="0"/>
                        <a:ea typeface="ＭＳ Ｐゴシック" charset="-128"/>
                      </a:endParaRPr>
                    </a:p>
                  </a:txBody>
                  <a:tcPr marT="45716" marB="45716" horzOverflow="overflow">
                    <a:lnL w="28575" cap="flat" cmpd="sng" algn="ctr">
                      <a:solidFill>
                        <a:srgbClr val="0000FF"/>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425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630382"/>
            <a:ext cx="8574087" cy="967840"/>
          </a:xfrm>
        </p:spPr>
        <p:txBody>
          <a:bodyPr/>
          <a:lstStyle/>
          <a:p>
            <a:r>
              <a:rPr lang="en-US" dirty="0"/>
              <a:t>3. Write your </a:t>
            </a:r>
            <a:r>
              <a:rPr lang="en-US" dirty="0">
                <a:solidFill>
                  <a:srgbClr val="FFFFFF"/>
                </a:solidFill>
              </a:rPr>
              <a:t>Constraints</a:t>
            </a:r>
          </a:p>
        </p:txBody>
      </p:sp>
      <p:sp>
        <p:nvSpPr>
          <p:cNvPr id="3" name="Content Placeholder 2"/>
          <p:cNvSpPr>
            <a:spLocks noGrp="1"/>
          </p:cNvSpPr>
          <p:nvPr>
            <p:ph idx="1"/>
          </p:nvPr>
        </p:nvSpPr>
        <p:spPr>
          <a:xfrm>
            <a:off x="253683" y="990600"/>
            <a:ext cx="8153400" cy="5638800"/>
          </a:xfrm>
        </p:spPr>
        <p:txBody>
          <a:bodyPr>
            <a:normAutofit/>
          </a:bodyPr>
          <a:lstStyle/>
          <a:p>
            <a:pPr marL="0" indent="0">
              <a:buNone/>
            </a:pPr>
            <a:r>
              <a:rPr lang="en-US" dirty="0"/>
              <a:t> </a:t>
            </a:r>
          </a:p>
          <a:p>
            <a:r>
              <a:rPr lang="en-US" dirty="0"/>
              <a:t>In this example it would be:</a:t>
            </a:r>
          </a:p>
          <a:p>
            <a:pPr lvl="1"/>
            <a:r>
              <a:rPr lang="en-US" sz="2400" b="1" dirty="0">
                <a:solidFill>
                  <a:schemeClr val="accent1">
                    <a:lumMod val="75000"/>
                  </a:schemeClr>
                </a:solidFill>
              </a:rPr>
              <a:t>10 </a:t>
            </a:r>
            <a:r>
              <a:rPr lang="en-US" sz="2400" b="1" dirty="0">
                <a:solidFill>
                  <a:srgbClr val="FF0000"/>
                </a:solidFill>
              </a:rPr>
              <a:t>E</a:t>
            </a:r>
            <a:r>
              <a:rPr lang="en-US" sz="2400" b="1" dirty="0">
                <a:solidFill>
                  <a:schemeClr val="accent1">
                    <a:lumMod val="75000"/>
                  </a:schemeClr>
                </a:solidFill>
              </a:rPr>
              <a:t> + 15 </a:t>
            </a:r>
            <a:r>
              <a:rPr lang="en-US" sz="2400" b="1" dirty="0">
                <a:solidFill>
                  <a:srgbClr val="FF0000"/>
                </a:solidFill>
              </a:rPr>
              <a:t>C</a:t>
            </a:r>
            <a:r>
              <a:rPr lang="en-US" sz="2400" b="1" dirty="0">
                <a:solidFill>
                  <a:schemeClr val="accent1">
                    <a:lumMod val="75000"/>
                  </a:schemeClr>
                </a:solidFill>
              </a:rPr>
              <a:t> + 10 </a:t>
            </a:r>
            <a:r>
              <a:rPr lang="en-US" sz="2400" b="1" dirty="0">
                <a:solidFill>
                  <a:srgbClr val="FF0000"/>
                </a:solidFill>
              </a:rPr>
              <a:t>P</a:t>
            </a:r>
            <a:r>
              <a:rPr lang="en-US" sz="2400" b="1" baseline="-25000" dirty="0">
                <a:solidFill>
                  <a:srgbClr val="FF0000"/>
                </a:solidFill>
              </a:rPr>
              <a:t>1</a:t>
            </a:r>
            <a:r>
              <a:rPr lang="en-US" sz="2400" b="1" dirty="0">
                <a:solidFill>
                  <a:schemeClr val="accent1">
                    <a:lumMod val="75000"/>
                  </a:schemeClr>
                </a:solidFill>
              </a:rPr>
              <a:t>+ 10 </a:t>
            </a:r>
            <a:r>
              <a:rPr lang="en-US" sz="2400" b="1" dirty="0">
                <a:solidFill>
                  <a:srgbClr val="FF0000"/>
                </a:solidFill>
              </a:rPr>
              <a:t>P</a:t>
            </a:r>
            <a:r>
              <a:rPr lang="en-US" sz="2400" b="1" baseline="-25000" dirty="0">
                <a:solidFill>
                  <a:srgbClr val="FF0000"/>
                </a:solidFill>
              </a:rPr>
              <a:t>2</a:t>
            </a:r>
            <a:r>
              <a:rPr lang="en-US" sz="2400" b="1" dirty="0">
                <a:solidFill>
                  <a:schemeClr val="accent1">
                    <a:lumMod val="75000"/>
                  </a:schemeClr>
                </a:solidFill>
              </a:rPr>
              <a:t>+ 20 </a:t>
            </a:r>
            <a:r>
              <a:rPr lang="en-US" sz="2400" b="1" dirty="0">
                <a:solidFill>
                  <a:srgbClr val="FF0000"/>
                </a:solidFill>
              </a:rPr>
              <a:t>B</a:t>
            </a:r>
            <a:r>
              <a:rPr lang="en-US" b="1" dirty="0">
                <a:solidFill>
                  <a:schemeClr val="accent1">
                    <a:lumMod val="75000"/>
                  </a:schemeClr>
                </a:solidFill>
                <a:latin typeface="Symbol" charset="2"/>
              </a:rPr>
              <a:t>£ </a:t>
            </a:r>
            <a:r>
              <a:rPr lang="en-US" sz="2400" b="1" dirty="0">
                <a:solidFill>
                  <a:schemeClr val="accent1">
                    <a:lumMod val="75000"/>
                  </a:schemeClr>
                </a:solidFill>
              </a:rPr>
              <a:t>130</a:t>
            </a:r>
            <a:r>
              <a:rPr lang="en-US" sz="2800" b="1" dirty="0">
                <a:solidFill>
                  <a:schemeClr val="accent1">
                    <a:lumMod val="75000"/>
                  </a:schemeClr>
                </a:solidFill>
              </a:rPr>
              <a:t> </a:t>
            </a:r>
          </a:p>
          <a:p>
            <a:pPr lvl="1">
              <a:buClr>
                <a:srgbClr val="94B6D2"/>
              </a:buClr>
            </a:pPr>
            <a:r>
              <a:rPr lang="en-US" sz="2400" b="1" dirty="0">
                <a:solidFill>
                  <a:srgbClr val="94B6D2">
                    <a:lumMod val="75000"/>
                  </a:srgbClr>
                </a:solidFill>
              </a:rPr>
              <a:t>  1 </a:t>
            </a:r>
            <a:r>
              <a:rPr lang="en-US" sz="2400" b="1" dirty="0">
                <a:solidFill>
                  <a:srgbClr val="FF0000"/>
                </a:solidFill>
              </a:rPr>
              <a:t>E</a:t>
            </a:r>
            <a:r>
              <a:rPr lang="en-US" sz="2400" b="1" dirty="0">
                <a:solidFill>
                  <a:srgbClr val="94B6D2">
                    <a:lumMod val="75000"/>
                  </a:srgbClr>
                </a:solidFill>
              </a:rPr>
              <a:t>+   2 </a:t>
            </a:r>
            <a:r>
              <a:rPr lang="en-US" sz="2400" b="1" dirty="0">
                <a:solidFill>
                  <a:srgbClr val="FF0000"/>
                </a:solidFill>
              </a:rPr>
              <a:t>C</a:t>
            </a:r>
            <a:r>
              <a:rPr lang="en-US" sz="2400" b="1" dirty="0">
                <a:solidFill>
                  <a:srgbClr val="94B6D2">
                    <a:lumMod val="75000"/>
                  </a:srgbClr>
                </a:solidFill>
              </a:rPr>
              <a:t>+   2 </a:t>
            </a:r>
            <a:r>
              <a:rPr lang="en-US" sz="2400" b="1" dirty="0">
                <a:solidFill>
                  <a:srgbClr val="FF0000"/>
                </a:solidFill>
              </a:rPr>
              <a:t>P</a:t>
            </a:r>
            <a:r>
              <a:rPr lang="en-US" sz="2400" b="1" baseline="-25000" dirty="0">
                <a:solidFill>
                  <a:srgbClr val="FF0000"/>
                </a:solidFill>
              </a:rPr>
              <a:t>1</a:t>
            </a:r>
            <a:r>
              <a:rPr lang="en-US" sz="2400" b="1" dirty="0">
                <a:solidFill>
                  <a:srgbClr val="94B6D2">
                    <a:lumMod val="75000"/>
                  </a:srgbClr>
                </a:solidFill>
              </a:rPr>
              <a:t>+   1 </a:t>
            </a:r>
            <a:r>
              <a:rPr lang="en-US" sz="2400" b="1" dirty="0">
                <a:solidFill>
                  <a:srgbClr val="FF0000"/>
                </a:solidFill>
              </a:rPr>
              <a:t>P</a:t>
            </a:r>
            <a:r>
              <a:rPr lang="en-US" sz="2400" b="1" baseline="-25000" dirty="0">
                <a:solidFill>
                  <a:srgbClr val="FF0000"/>
                </a:solidFill>
              </a:rPr>
              <a:t>1</a:t>
            </a:r>
            <a:r>
              <a:rPr lang="en-US" sz="2400" b="1" dirty="0">
                <a:solidFill>
                  <a:srgbClr val="94B6D2">
                    <a:lumMod val="75000"/>
                  </a:srgbClr>
                </a:solidFill>
              </a:rPr>
              <a:t>+   1 </a:t>
            </a:r>
            <a:r>
              <a:rPr lang="en-US" sz="2400" b="1" dirty="0">
                <a:solidFill>
                  <a:srgbClr val="FF0000"/>
                </a:solidFill>
              </a:rPr>
              <a:t>B</a:t>
            </a:r>
            <a:r>
              <a:rPr lang="en-US" b="1" dirty="0">
                <a:solidFill>
                  <a:srgbClr val="94B6D2">
                    <a:lumMod val="75000"/>
                  </a:srgbClr>
                </a:solidFill>
                <a:latin typeface="Symbol" charset="2"/>
              </a:rPr>
              <a:t>£ </a:t>
            </a:r>
            <a:r>
              <a:rPr lang="en-US" sz="2400" b="1" dirty="0">
                <a:solidFill>
                  <a:srgbClr val="94B6D2">
                    <a:lumMod val="75000"/>
                  </a:srgbClr>
                </a:solidFill>
              </a:rPr>
              <a:t>13</a:t>
            </a:r>
            <a:r>
              <a:rPr lang="en-US" sz="2800" b="1" dirty="0">
                <a:solidFill>
                  <a:srgbClr val="94B6D2">
                    <a:lumMod val="75000"/>
                  </a:srgbClr>
                </a:solidFill>
              </a:rPr>
              <a:t> </a:t>
            </a:r>
          </a:p>
          <a:p>
            <a:pPr lvl="1">
              <a:buClr>
                <a:srgbClr val="94B6D2"/>
              </a:buClr>
            </a:pPr>
            <a:r>
              <a:rPr lang="en-US" sz="2400" b="1" dirty="0">
                <a:solidFill>
                  <a:srgbClr val="94B6D2">
                    <a:lumMod val="75000"/>
                  </a:srgbClr>
                </a:solidFill>
              </a:rPr>
              <a:t>  3 </a:t>
            </a:r>
            <a:r>
              <a:rPr lang="en-US" sz="2400" b="1" dirty="0">
                <a:solidFill>
                  <a:srgbClr val="FF0000"/>
                </a:solidFill>
              </a:rPr>
              <a:t>E</a:t>
            </a:r>
            <a:r>
              <a:rPr lang="en-US" sz="2400" b="1" dirty="0">
                <a:solidFill>
                  <a:srgbClr val="94B6D2">
                    <a:lumMod val="75000"/>
                  </a:srgbClr>
                </a:solidFill>
              </a:rPr>
              <a:t>+   1 </a:t>
            </a:r>
            <a:r>
              <a:rPr lang="en-US" sz="2400" b="1" dirty="0">
                <a:solidFill>
                  <a:srgbClr val="FF0000"/>
                </a:solidFill>
              </a:rPr>
              <a:t>C</a:t>
            </a:r>
            <a:r>
              <a:rPr lang="en-US" sz="2400" b="1" dirty="0">
                <a:solidFill>
                  <a:srgbClr val="94B6D2">
                    <a:lumMod val="75000"/>
                  </a:srgbClr>
                </a:solidFill>
              </a:rPr>
              <a:t>+   6 </a:t>
            </a:r>
            <a:r>
              <a:rPr lang="en-US" sz="2400" b="1" dirty="0">
                <a:solidFill>
                  <a:srgbClr val="FF0000"/>
                </a:solidFill>
              </a:rPr>
              <a:t>P</a:t>
            </a:r>
            <a:r>
              <a:rPr lang="en-US" sz="2400" b="1" baseline="-25000" dirty="0">
                <a:solidFill>
                  <a:srgbClr val="FF0000"/>
                </a:solidFill>
              </a:rPr>
              <a:t>1</a:t>
            </a:r>
            <a:r>
              <a:rPr lang="en-US" sz="2400" b="1" dirty="0">
                <a:solidFill>
                  <a:srgbClr val="94B6D2">
                    <a:lumMod val="75000"/>
                  </a:srgbClr>
                </a:solidFill>
              </a:rPr>
              <a:t>+   6 </a:t>
            </a:r>
            <a:r>
              <a:rPr lang="en-US" sz="2400" b="1" dirty="0">
                <a:solidFill>
                  <a:srgbClr val="FF0000"/>
                </a:solidFill>
              </a:rPr>
              <a:t>P</a:t>
            </a:r>
            <a:r>
              <a:rPr lang="en-US" sz="2400" b="1" baseline="-25000" dirty="0">
                <a:solidFill>
                  <a:srgbClr val="FF0000"/>
                </a:solidFill>
              </a:rPr>
              <a:t>2</a:t>
            </a:r>
            <a:r>
              <a:rPr lang="en-US" sz="2400" b="1" dirty="0">
                <a:solidFill>
                  <a:srgbClr val="94B6D2">
                    <a:lumMod val="75000"/>
                  </a:srgbClr>
                </a:solidFill>
              </a:rPr>
              <a:t>+   3 </a:t>
            </a:r>
            <a:r>
              <a:rPr lang="en-US" sz="2400" b="1" dirty="0">
                <a:solidFill>
                  <a:srgbClr val="FF0000"/>
                </a:solidFill>
              </a:rPr>
              <a:t>B</a:t>
            </a:r>
            <a:r>
              <a:rPr lang="en-US" b="1" dirty="0">
                <a:solidFill>
                  <a:srgbClr val="94B6D2">
                    <a:lumMod val="75000"/>
                  </a:srgbClr>
                </a:solidFill>
                <a:latin typeface="Symbol" charset="2"/>
              </a:rPr>
              <a:t>£ </a:t>
            </a:r>
            <a:r>
              <a:rPr lang="en-US" sz="2400" b="1" dirty="0">
                <a:solidFill>
                  <a:srgbClr val="94B6D2">
                    <a:lumMod val="75000"/>
                  </a:srgbClr>
                </a:solidFill>
              </a:rPr>
              <a:t>45</a:t>
            </a:r>
            <a:r>
              <a:rPr lang="en-US" sz="2800" b="1" dirty="0">
                <a:solidFill>
                  <a:srgbClr val="94B6D2">
                    <a:lumMod val="75000"/>
                  </a:srgbClr>
                </a:solidFill>
              </a:rPr>
              <a:t> </a:t>
            </a:r>
            <a:endParaRPr lang="en-US" dirty="0"/>
          </a:p>
          <a:p>
            <a:pPr lvl="1"/>
            <a:r>
              <a:rPr lang="en-US" sz="2400" b="1" dirty="0">
                <a:solidFill>
                  <a:srgbClr val="94B6D2">
                    <a:lumMod val="75000"/>
                  </a:srgbClr>
                </a:solidFill>
              </a:rPr>
              <a:t>  2 </a:t>
            </a:r>
            <a:r>
              <a:rPr lang="en-US" sz="2400" b="1" dirty="0">
                <a:solidFill>
                  <a:srgbClr val="FF0000"/>
                </a:solidFill>
              </a:rPr>
              <a:t>E</a:t>
            </a:r>
            <a:r>
              <a:rPr lang="en-US" sz="2400" b="1" dirty="0">
                <a:solidFill>
                  <a:srgbClr val="94B6D2">
                    <a:lumMod val="75000"/>
                  </a:srgbClr>
                </a:solidFill>
              </a:rPr>
              <a:t>+   4 </a:t>
            </a:r>
            <a:r>
              <a:rPr lang="en-US" sz="2400" b="1" dirty="0">
                <a:solidFill>
                  <a:srgbClr val="FF0000"/>
                </a:solidFill>
              </a:rPr>
              <a:t>C</a:t>
            </a:r>
            <a:r>
              <a:rPr lang="en-US" sz="2400" b="1" dirty="0">
                <a:solidFill>
                  <a:srgbClr val="94B6D2">
                    <a:lumMod val="75000"/>
                  </a:srgbClr>
                </a:solidFill>
              </a:rPr>
              <a:t>+   2 </a:t>
            </a:r>
            <a:r>
              <a:rPr lang="en-US" sz="2400" b="1" dirty="0">
                <a:solidFill>
                  <a:srgbClr val="FF0000"/>
                </a:solidFill>
              </a:rPr>
              <a:t>P</a:t>
            </a:r>
            <a:r>
              <a:rPr lang="en-US" sz="2400" b="1" baseline="-25000" dirty="0">
                <a:solidFill>
                  <a:srgbClr val="FF0000"/>
                </a:solidFill>
              </a:rPr>
              <a:t>1</a:t>
            </a:r>
            <a:r>
              <a:rPr lang="en-US" sz="2400" b="1" dirty="0">
                <a:solidFill>
                  <a:srgbClr val="94B6D2">
                    <a:lumMod val="75000"/>
                  </a:srgbClr>
                </a:solidFill>
              </a:rPr>
              <a:t>+   5 </a:t>
            </a:r>
            <a:r>
              <a:rPr lang="en-US" sz="2400" b="1" dirty="0">
                <a:solidFill>
                  <a:srgbClr val="FF0000"/>
                </a:solidFill>
              </a:rPr>
              <a:t>P</a:t>
            </a:r>
            <a:r>
              <a:rPr lang="en-US" sz="2400" b="1" baseline="-25000" dirty="0">
                <a:solidFill>
                  <a:srgbClr val="FF0000"/>
                </a:solidFill>
              </a:rPr>
              <a:t>2</a:t>
            </a:r>
            <a:r>
              <a:rPr lang="en-US" sz="2400" b="1" dirty="0">
                <a:solidFill>
                  <a:srgbClr val="94B6D2">
                    <a:lumMod val="75000"/>
                  </a:srgbClr>
                </a:solidFill>
              </a:rPr>
              <a:t>+   3 </a:t>
            </a:r>
            <a:r>
              <a:rPr lang="en-US" sz="2400" b="1" dirty="0">
                <a:solidFill>
                  <a:srgbClr val="FF0000"/>
                </a:solidFill>
              </a:rPr>
              <a:t>B</a:t>
            </a:r>
            <a:r>
              <a:rPr lang="en-US" b="1" dirty="0">
                <a:solidFill>
                  <a:srgbClr val="94B6D2">
                    <a:lumMod val="75000"/>
                  </a:srgbClr>
                </a:solidFill>
                <a:latin typeface="Symbol" charset="2"/>
              </a:rPr>
              <a:t>£ </a:t>
            </a:r>
            <a:r>
              <a:rPr lang="en-US" sz="2400" b="1" dirty="0">
                <a:solidFill>
                  <a:srgbClr val="94B6D2">
                    <a:lumMod val="75000"/>
                  </a:srgbClr>
                </a:solidFill>
              </a:rPr>
              <a:t>23</a:t>
            </a:r>
            <a:r>
              <a:rPr lang="en-US" sz="2800" b="1" dirty="0">
                <a:solidFill>
                  <a:srgbClr val="94B6D2">
                    <a:lumMod val="75000"/>
                  </a:srgbClr>
                </a:solidFill>
              </a:rPr>
              <a:t> </a:t>
            </a:r>
            <a:endParaRPr lang="en-US" dirty="0"/>
          </a:p>
          <a:p>
            <a:pPr lvl="1">
              <a:buClr>
                <a:srgbClr val="94B6D2"/>
              </a:buClr>
            </a:pPr>
            <a:r>
              <a:rPr lang="en-US" sz="2400" b="1" dirty="0">
                <a:solidFill>
                  <a:srgbClr val="FF0000"/>
                </a:solidFill>
              </a:rPr>
              <a:t>P</a:t>
            </a:r>
            <a:r>
              <a:rPr lang="en-US" sz="2400" b="1" baseline="-25000" dirty="0">
                <a:solidFill>
                  <a:srgbClr val="FF0000"/>
                </a:solidFill>
              </a:rPr>
              <a:t>1</a:t>
            </a:r>
            <a:r>
              <a:rPr lang="en-US" sz="2400" b="1" dirty="0">
                <a:solidFill>
                  <a:srgbClr val="94B6D2">
                    <a:lumMod val="75000"/>
                  </a:srgbClr>
                </a:solidFill>
              </a:rPr>
              <a:t>- </a:t>
            </a:r>
            <a:r>
              <a:rPr lang="en-US" sz="2400" b="1" dirty="0">
                <a:solidFill>
                  <a:srgbClr val="FF0000"/>
                </a:solidFill>
              </a:rPr>
              <a:t>P</a:t>
            </a:r>
            <a:r>
              <a:rPr lang="en-US" sz="2400" b="1" baseline="-25000" dirty="0">
                <a:solidFill>
                  <a:srgbClr val="FF0000"/>
                </a:solidFill>
              </a:rPr>
              <a:t>2</a:t>
            </a:r>
            <a:r>
              <a:rPr lang="en-US" b="1" dirty="0">
                <a:solidFill>
                  <a:srgbClr val="94B6D2">
                    <a:lumMod val="75000"/>
                  </a:srgbClr>
                </a:solidFill>
                <a:latin typeface="Symbol" charset="2"/>
              </a:rPr>
              <a:t>= </a:t>
            </a:r>
            <a:r>
              <a:rPr lang="en-US" sz="2400" b="1" dirty="0">
                <a:solidFill>
                  <a:srgbClr val="94B6D2">
                    <a:lumMod val="75000"/>
                  </a:srgbClr>
                </a:solidFill>
              </a:rPr>
              <a:t>0</a:t>
            </a:r>
            <a:endParaRPr lang="en-US" sz="2800" b="1" dirty="0">
              <a:solidFill>
                <a:srgbClr val="94B6D2">
                  <a:lumMod val="75000"/>
                </a:srgbClr>
              </a:solidFill>
            </a:endParaRPr>
          </a:p>
        </p:txBody>
      </p:sp>
    </p:spTree>
    <p:extLst>
      <p:ext uri="{BB962C8B-B14F-4D97-AF65-F5344CB8AC3E}">
        <p14:creationId xmlns:p14="http://schemas.microsoft.com/office/powerpoint/2010/main" val="137520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Restrict Your Variables</a:t>
            </a:r>
          </a:p>
        </p:txBody>
      </p:sp>
      <p:sp>
        <p:nvSpPr>
          <p:cNvPr id="3" name="Content Placeholder 2"/>
          <p:cNvSpPr>
            <a:spLocks noGrp="1"/>
          </p:cNvSpPr>
          <p:nvPr>
            <p:ph idx="1"/>
          </p:nvPr>
        </p:nvSpPr>
        <p:spPr>
          <a:xfrm>
            <a:off x="457200" y="1219200"/>
            <a:ext cx="8153400" cy="5638800"/>
          </a:xfrm>
        </p:spPr>
        <p:txBody>
          <a:bodyPr>
            <a:normAutofit/>
          </a:bodyPr>
          <a:lstStyle/>
          <a:p>
            <a:pPr marL="0" indent="0">
              <a:buNone/>
            </a:pPr>
            <a:r>
              <a:rPr lang="en-US" dirty="0"/>
              <a:t> </a:t>
            </a:r>
          </a:p>
          <a:p>
            <a:r>
              <a:rPr lang="en-US" dirty="0"/>
              <a:t>There are usually a few intuitive constraints we have to place on our decision variables because computers are dumb</a:t>
            </a:r>
          </a:p>
          <a:p>
            <a:r>
              <a:rPr lang="en-US" dirty="0"/>
              <a:t>This includes assumptions about decision variables being non-negative and integers</a:t>
            </a:r>
          </a:p>
          <a:p>
            <a:r>
              <a:rPr lang="en-US" dirty="0"/>
              <a:t>In this example let’s restrict negativity by:</a:t>
            </a:r>
          </a:p>
          <a:p>
            <a:pPr lvl="1"/>
            <a:r>
              <a:rPr lang="en-US" sz="1800" b="1" dirty="0">
                <a:solidFill>
                  <a:srgbClr val="515179"/>
                </a:solidFill>
                <a:latin typeface="Symbol" charset="2"/>
              </a:rPr>
              <a:t> </a:t>
            </a:r>
            <a:r>
              <a:rPr lang="en-US" sz="2000" i="1" dirty="0">
                <a:latin typeface="Cambria Math"/>
                <a:cs typeface="Cambria Math"/>
              </a:rPr>
              <a:t>E</a:t>
            </a:r>
            <a:r>
              <a:rPr lang="en-US" sz="1800" b="1" dirty="0">
                <a:solidFill>
                  <a:srgbClr val="515179"/>
                </a:solidFill>
                <a:latin typeface="Symbol" charset="2"/>
              </a:rPr>
              <a:t> </a:t>
            </a:r>
            <a:r>
              <a:rPr lang="en-US" sz="2000" b="1" dirty="0">
                <a:solidFill>
                  <a:schemeClr val="accent1">
                    <a:lumMod val="75000"/>
                  </a:schemeClr>
                </a:solidFill>
                <a:latin typeface="Symbol" charset="2"/>
              </a:rPr>
              <a:t>³</a:t>
            </a:r>
            <a:r>
              <a:rPr lang="en-US" sz="1800" b="1" dirty="0">
                <a:solidFill>
                  <a:srgbClr val="515179"/>
                </a:solidFill>
                <a:latin typeface="Symbol" charset="2"/>
              </a:rPr>
              <a:t>  </a:t>
            </a:r>
            <a:r>
              <a:rPr lang="en-US" sz="1800" b="1" dirty="0">
                <a:solidFill>
                  <a:srgbClr val="94B6D2">
                    <a:lumMod val="75000"/>
                  </a:srgbClr>
                </a:solidFill>
              </a:rPr>
              <a:t>0</a:t>
            </a:r>
          </a:p>
          <a:p>
            <a:pPr lvl="1"/>
            <a:r>
              <a:rPr lang="en-US" sz="1800" b="1" dirty="0">
                <a:solidFill>
                  <a:srgbClr val="515179"/>
                </a:solidFill>
                <a:latin typeface="Symbol" charset="2"/>
              </a:rPr>
              <a:t> </a:t>
            </a:r>
            <a:r>
              <a:rPr lang="en-US" sz="2000" i="1" dirty="0">
                <a:latin typeface="Cambria Math"/>
                <a:cs typeface="Cambria Math"/>
              </a:rPr>
              <a:t>C</a:t>
            </a:r>
            <a:r>
              <a:rPr lang="en-US" sz="2000" dirty="0"/>
              <a:t> </a:t>
            </a:r>
            <a:r>
              <a:rPr lang="en-US" sz="2000" b="1" dirty="0">
                <a:solidFill>
                  <a:schemeClr val="accent1">
                    <a:lumMod val="75000"/>
                  </a:schemeClr>
                </a:solidFill>
                <a:latin typeface="Symbol" charset="2"/>
              </a:rPr>
              <a:t>³</a:t>
            </a:r>
            <a:r>
              <a:rPr lang="en-US" sz="1800" b="1" dirty="0">
                <a:solidFill>
                  <a:srgbClr val="515179"/>
                </a:solidFill>
                <a:latin typeface="Symbol" charset="2"/>
              </a:rPr>
              <a:t>  </a:t>
            </a:r>
            <a:r>
              <a:rPr lang="en-US" sz="1800" b="1" dirty="0">
                <a:solidFill>
                  <a:srgbClr val="94B6D2">
                    <a:lumMod val="75000"/>
                  </a:srgbClr>
                </a:solidFill>
              </a:rPr>
              <a:t>0</a:t>
            </a:r>
            <a:endParaRPr lang="en-US" sz="1800" b="1" i="1" dirty="0">
              <a:solidFill>
                <a:srgbClr val="94B6D2">
                  <a:lumMod val="75000"/>
                </a:srgbClr>
              </a:solidFill>
              <a:latin typeface="Cambria Math"/>
            </a:endParaRPr>
          </a:p>
          <a:p>
            <a:pPr lvl="1"/>
            <a:r>
              <a:rPr lang="en-US" sz="1800" b="1" i="1" dirty="0">
                <a:solidFill>
                  <a:schemeClr val="tx1"/>
                </a:solidFill>
                <a:latin typeface="Cambria Math"/>
              </a:rPr>
              <a:t>P </a:t>
            </a:r>
            <a:r>
              <a:rPr lang="en-US" sz="1800" b="1" i="1" baseline="-25000" dirty="0">
                <a:solidFill>
                  <a:schemeClr val="tx1"/>
                </a:solidFill>
                <a:latin typeface="Cambria Math"/>
              </a:rPr>
              <a:t>1</a:t>
            </a:r>
            <a:r>
              <a:rPr lang="en-US" sz="2000" b="1" dirty="0">
                <a:solidFill>
                  <a:schemeClr val="accent1">
                    <a:lumMod val="75000"/>
                  </a:schemeClr>
                </a:solidFill>
                <a:latin typeface="Symbol" charset="2"/>
              </a:rPr>
              <a:t>³</a:t>
            </a:r>
            <a:r>
              <a:rPr lang="en-US" sz="1800" b="1" dirty="0">
                <a:solidFill>
                  <a:srgbClr val="515179"/>
                </a:solidFill>
                <a:latin typeface="Symbol" charset="2"/>
              </a:rPr>
              <a:t>  </a:t>
            </a:r>
            <a:r>
              <a:rPr lang="en-US" sz="1800" b="1" dirty="0">
                <a:solidFill>
                  <a:srgbClr val="94B6D2">
                    <a:lumMod val="75000"/>
                  </a:srgbClr>
                </a:solidFill>
              </a:rPr>
              <a:t>0</a:t>
            </a:r>
            <a:endParaRPr lang="en-US" sz="1800" b="1" i="1" dirty="0">
              <a:solidFill>
                <a:srgbClr val="94B6D2">
                  <a:lumMod val="75000"/>
                </a:srgbClr>
              </a:solidFill>
              <a:latin typeface="Cambria Math"/>
            </a:endParaRPr>
          </a:p>
          <a:p>
            <a:pPr lvl="1"/>
            <a:r>
              <a:rPr lang="en-US" sz="1800" b="1" i="1" dirty="0">
                <a:solidFill>
                  <a:schemeClr val="tx1"/>
                </a:solidFill>
                <a:latin typeface="Cambria Math"/>
              </a:rPr>
              <a:t>P</a:t>
            </a:r>
            <a:r>
              <a:rPr lang="en-US" sz="1800" b="1" i="1" baseline="-25000" dirty="0">
                <a:solidFill>
                  <a:schemeClr val="tx1"/>
                </a:solidFill>
                <a:latin typeface="Cambria Math"/>
              </a:rPr>
              <a:t>2</a:t>
            </a:r>
            <a:r>
              <a:rPr lang="en-US" sz="1800" dirty="0"/>
              <a:t> </a:t>
            </a:r>
            <a:r>
              <a:rPr lang="en-US" sz="2000" b="1" dirty="0">
                <a:solidFill>
                  <a:schemeClr val="accent1">
                    <a:lumMod val="75000"/>
                  </a:schemeClr>
                </a:solidFill>
                <a:latin typeface="Symbol" charset="2"/>
              </a:rPr>
              <a:t>³</a:t>
            </a:r>
            <a:r>
              <a:rPr lang="en-US" sz="1800" b="1" dirty="0">
                <a:solidFill>
                  <a:srgbClr val="515179"/>
                </a:solidFill>
                <a:latin typeface="Symbol" charset="2"/>
              </a:rPr>
              <a:t>  </a:t>
            </a:r>
            <a:r>
              <a:rPr lang="en-US" sz="1800" b="1" dirty="0">
                <a:solidFill>
                  <a:srgbClr val="94B6D2">
                    <a:lumMod val="75000"/>
                  </a:srgbClr>
                </a:solidFill>
              </a:rPr>
              <a:t>0</a:t>
            </a:r>
          </a:p>
          <a:p>
            <a:pPr lvl="1"/>
            <a:r>
              <a:rPr lang="en-US" sz="1800" b="1" i="1" dirty="0">
                <a:solidFill>
                  <a:schemeClr val="tx1"/>
                </a:solidFill>
                <a:latin typeface="Cambria Math"/>
              </a:rPr>
              <a:t>B </a:t>
            </a:r>
            <a:r>
              <a:rPr lang="en-US" sz="2000" b="1" dirty="0">
                <a:solidFill>
                  <a:srgbClr val="94B6D2">
                    <a:lumMod val="75000"/>
                  </a:srgbClr>
                </a:solidFill>
                <a:latin typeface="Symbol" charset="2"/>
              </a:rPr>
              <a:t>³</a:t>
            </a:r>
            <a:r>
              <a:rPr lang="en-US" sz="1800" b="1" dirty="0">
                <a:solidFill>
                  <a:srgbClr val="515179"/>
                </a:solidFill>
                <a:latin typeface="Symbol" charset="2"/>
              </a:rPr>
              <a:t>  </a:t>
            </a:r>
            <a:r>
              <a:rPr lang="en-US" sz="1800" b="1" dirty="0">
                <a:solidFill>
                  <a:srgbClr val="94B6D2">
                    <a:lumMod val="75000"/>
                  </a:srgbClr>
                </a:solidFill>
              </a:rPr>
              <a:t>0</a:t>
            </a:r>
            <a:endParaRPr lang="en-US" sz="1800" dirty="0"/>
          </a:p>
          <a:p>
            <a:endParaRPr lang="en-US" dirty="0"/>
          </a:p>
        </p:txBody>
      </p:sp>
    </p:spTree>
    <p:extLst>
      <p:ext uri="{BB962C8B-B14F-4D97-AF65-F5344CB8AC3E}">
        <p14:creationId xmlns:p14="http://schemas.microsoft.com/office/powerpoint/2010/main" val="14628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4FA6-08C0-2947-A780-B0115BCDF53B}"/>
              </a:ext>
            </a:extLst>
          </p:cNvPr>
          <p:cNvSpPr>
            <a:spLocks noGrp="1"/>
          </p:cNvSpPr>
          <p:nvPr>
            <p:ph type="title"/>
          </p:nvPr>
        </p:nvSpPr>
        <p:spPr/>
        <p:txBody>
          <a:bodyPr>
            <a:normAutofit/>
          </a:bodyPr>
          <a:lstStyle/>
          <a:p>
            <a:r>
              <a:rPr lang="en-US" dirty="0"/>
              <a:t>Linear Programming</a:t>
            </a:r>
          </a:p>
        </p:txBody>
      </p:sp>
      <p:sp>
        <p:nvSpPr>
          <p:cNvPr id="3" name="Text Placeholder 2">
            <a:extLst>
              <a:ext uri="{FF2B5EF4-FFF2-40B4-BE49-F238E27FC236}">
                <a16:creationId xmlns:a16="http://schemas.microsoft.com/office/drawing/2014/main" id="{D73A0FB6-7F9D-144F-96A1-C80D8DA7BD76}"/>
              </a:ext>
            </a:extLst>
          </p:cNvPr>
          <p:cNvSpPr>
            <a:spLocks noGrp="1"/>
          </p:cNvSpPr>
          <p:nvPr>
            <p:ph type="body" idx="1"/>
          </p:nvPr>
        </p:nvSpPr>
        <p:spPr/>
        <p:txBody>
          <a:bodyPr/>
          <a:lstStyle/>
          <a:p>
            <a:r>
              <a:rPr lang="en-US" b="1" dirty="0">
                <a:solidFill>
                  <a:schemeClr val="accent4"/>
                </a:solidFill>
              </a:rPr>
              <a:t>Another Example</a:t>
            </a:r>
          </a:p>
        </p:txBody>
      </p:sp>
    </p:spTree>
    <p:extLst>
      <p:ext uri="{BB962C8B-B14F-4D97-AF65-F5344CB8AC3E}">
        <p14:creationId xmlns:p14="http://schemas.microsoft.com/office/powerpoint/2010/main" val="76604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093" y="571500"/>
            <a:ext cx="8302752" cy="990600"/>
          </a:xfrm>
        </p:spPr>
        <p:txBody>
          <a:bodyPr>
            <a:normAutofit fontScale="90000"/>
          </a:bodyPr>
          <a:lstStyle/>
          <a:p>
            <a:r>
              <a:rPr lang="en-US" dirty="0"/>
              <a:t>Discrete Optimization:</a:t>
            </a:r>
            <a:br>
              <a:rPr lang="en-US" dirty="0"/>
            </a:br>
            <a:r>
              <a:rPr lang="en-US" dirty="0"/>
              <a:t>Furniture ordering </a:t>
            </a:r>
          </a:p>
        </p:txBody>
      </p:sp>
      <p:sp>
        <p:nvSpPr>
          <p:cNvPr id="3" name="Content Placeholder 2"/>
          <p:cNvSpPr>
            <a:spLocks noGrp="1"/>
          </p:cNvSpPr>
          <p:nvPr>
            <p:ph idx="1"/>
          </p:nvPr>
        </p:nvSpPr>
        <p:spPr>
          <a:xfrm>
            <a:off x="612648" y="1066800"/>
            <a:ext cx="8153400" cy="5638800"/>
          </a:xfrm>
        </p:spPr>
        <p:txBody>
          <a:bodyPr>
            <a:normAutofit/>
          </a:bodyPr>
          <a:lstStyle/>
          <a:p>
            <a:pPr marL="0" indent="0">
              <a:buNone/>
            </a:pPr>
            <a:r>
              <a:rPr lang="en-US" dirty="0"/>
              <a:t> </a:t>
            </a:r>
          </a:p>
          <a:p>
            <a:r>
              <a:rPr lang="en-US" sz="2300" dirty="0"/>
              <a:t>The office manager of a large NYC-based accounting firm needs to replace the aging and out-of-style office furniture in their NY offices. The firm has decided to purchase new desk/chair/credenza furniture sets for all 2,000 offices in NY. The company has received bids from 4 different furniture companies who are willing to supply the furniture sets, as follows:</a:t>
            </a:r>
          </a:p>
          <a:p>
            <a:endParaRPr lang="en-US" sz="2300" dirty="0"/>
          </a:p>
          <a:p>
            <a:endParaRPr lang="en-US" sz="2300" dirty="0"/>
          </a:p>
          <a:p>
            <a:endParaRPr lang="en-US" sz="2300" dirty="0"/>
          </a:p>
          <a:p>
            <a:pPr marL="0" indent="0">
              <a:buNone/>
            </a:pPr>
            <a:endParaRPr lang="en-US" dirty="0"/>
          </a:p>
          <a:p>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58914777"/>
              </p:ext>
            </p:extLst>
          </p:nvPr>
        </p:nvGraphicFramePr>
        <p:xfrm>
          <a:off x="606552" y="4191000"/>
          <a:ext cx="7924800" cy="22961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dirty="0"/>
                        <a:t>Carolina</a:t>
                      </a:r>
                      <a:r>
                        <a:rPr lang="en-US" baseline="0" dirty="0"/>
                        <a:t> Woodworks</a:t>
                      </a:r>
                      <a:endParaRPr lang="en-US" dirty="0"/>
                    </a:p>
                  </a:txBody>
                  <a:tcPr/>
                </a:tc>
                <a:tc>
                  <a:txBody>
                    <a:bodyPr/>
                    <a:lstStyle/>
                    <a:p>
                      <a:pPr algn="ctr"/>
                      <a:r>
                        <a:rPr lang="en-US" dirty="0" err="1"/>
                        <a:t>Nashawtuc</a:t>
                      </a:r>
                      <a:r>
                        <a:rPr lang="en-US" dirty="0"/>
                        <a:t> Millworks</a:t>
                      </a:r>
                    </a:p>
                  </a:txBody>
                  <a:tcPr/>
                </a:tc>
                <a:tc>
                  <a:txBody>
                    <a:bodyPr/>
                    <a:lstStyle/>
                    <a:p>
                      <a:pPr algn="ctr"/>
                      <a:r>
                        <a:rPr lang="en-US" dirty="0"/>
                        <a:t>Adirondack</a:t>
                      </a:r>
                      <a:r>
                        <a:rPr lang="en-US" baseline="0" dirty="0"/>
                        <a:t> Furnishing Designs</a:t>
                      </a:r>
                      <a:endParaRPr lang="en-US" dirty="0"/>
                    </a:p>
                  </a:txBody>
                  <a:tcPr/>
                </a:tc>
                <a:tc>
                  <a:txBody>
                    <a:bodyPr/>
                    <a:lstStyle/>
                    <a:p>
                      <a:pPr algn="ctr"/>
                      <a:r>
                        <a:rPr lang="en-US" dirty="0"/>
                        <a:t>Lancaster</a:t>
                      </a:r>
                      <a:r>
                        <a:rPr lang="en-US" baseline="0" dirty="0"/>
                        <a:t> Artisan Company</a:t>
                      </a:r>
                      <a:endParaRPr lang="en-US" dirty="0"/>
                    </a:p>
                  </a:txBody>
                  <a:tcPr/>
                </a:tc>
                <a:extLst>
                  <a:ext uri="{0D108BD9-81ED-4DB2-BD59-A6C34878D82A}">
                    <a16:rowId xmlns:a16="http://schemas.microsoft.com/office/drawing/2014/main" val="10000"/>
                  </a:ext>
                </a:extLst>
              </a:tr>
              <a:tr h="370840">
                <a:tc>
                  <a:txBody>
                    <a:bodyPr/>
                    <a:lstStyle/>
                    <a:p>
                      <a:r>
                        <a:rPr lang="en-US" dirty="0"/>
                        <a:t>Quantity</a:t>
                      </a:r>
                    </a:p>
                  </a:txBody>
                  <a:tcPr/>
                </a:tc>
                <a:tc>
                  <a:txBody>
                    <a:bodyPr/>
                    <a:lstStyle/>
                    <a:p>
                      <a:pPr algn="ctr"/>
                      <a:r>
                        <a:rPr lang="en-US" dirty="0"/>
                        <a:t>Up</a:t>
                      </a:r>
                      <a:r>
                        <a:rPr lang="en-US" baseline="0" dirty="0"/>
                        <a:t> to 1,000</a:t>
                      </a:r>
                      <a:endParaRPr lang="en-US" dirty="0"/>
                    </a:p>
                  </a:txBody>
                  <a:tcPr/>
                </a:tc>
                <a:tc>
                  <a:txBody>
                    <a:bodyPr/>
                    <a:lstStyle/>
                    <a:p>
                      <a:pPr algn="ctr"/>
                      <a:r>
                        <a:rPr lang="en-US" dirty="0"/>
                        <a:t>Up</a:t>
                      </a:r>
                      <a:r>
                        <a:rPr lang="en-US" baseline="0" dirty="0"/>
                        <a:t> to 1,200</a:t>
                      </a:r>
                      <a:endParaRPr lang="en-US" dirty="0"/>
                    </a:p>
                  </a:txBody>
                  <a:tcPr/>
                </a:tc>
                <a:tc>
                  <a:txBody>
                    <a:bodyPr/>
                    <a:lstStyle/>
                    <a:p>
                      <a:pPr algn="ctr"/>
                      <a:r>
                        <a:rPr lang="en-US" dirty="0"/>
                        <a:t>Up</a:t>
                      </a:r>
                      <a:r>
                        <a:rPr lang="en-US" baseline="0" dirty="0"/>
                        <a:t> to 800</a:t>
                      </a:r>
                      <a:endParaRPr lang="en-US" dirty="0"/>
                    </a:p>
                  </a:txBody>
                  <a:tcPr/>
                </a:tc>
                <a:tc>
                  <a:txBody>
                    <a:bodyPr/>
                    <a:lstStyle/>
                    <a:p>
                      <a:pPr algn="ctr"/>
                      <a:r>
                        <a:rPr lang="en-US" dirty="0"/>
                        <a:t>Up</a:t>
                      </a:r>
                      <a:r>
                        <a:rPr lang="en-US" baseline="0" dirty="0"/>
                        <a:t> to 1,100</a:t>
                      </a:r>
                      <a:endParaRPr lang="en-US" dirty="0"/>
                    </a:p>
                  </a:txBody>
                  <a:tcPr/>
                </a:tc>
                <a:extLst>
                  <a:ext uri="{0D108BD9-81ED-4DB2-BD59-A6C34878D82A}">
                    <a16:rowId xmlns:a16="http://schemas.microsoft.com/office/drawing/2014/main" val="10001"/>
                  </a:ext>
                </a:extLst>
              </a:tr>
              <a:tr h="370840">
                <a:tc>
                  <a:txBody>
                    <a:bodyPr/>
                    <a:lstStyle/>
                    <a:p>
                      <a:r>
                        <a:rPr lang="en-US" dirty="0"/>
                        <a:t>Price</a:t>
                      </a:r>
                      <a:r>
                        <a:rPr lang="en-US" baseline="0" dirty="0"/>
                        <a:t> per set</a:t>
                      </a:r>
                      <a:endParaRPr lang="en-US" dirty="0"/>
                    </a:p>
                  </a:txBody>
                  <a:tcPr/>
                </a:tc>
                <a:tc>
                  <a:txBody>
                    <a:bodyPr/>
                    <a:lstStyle/>
                    <a:p>
                      <a:pPr algn="ctr"/>
                      <a:r>
                        <a:rPr lang="en-US" dirty="0"/>
                        <a:t>$2,500</a:t>
                      </a:r>
                    </a:p>
                  </a:txBody>
                  <a:tcPr/>
                </a:tc>
                <a:tc>
                  <a:txBody>
                    <a:bodyPr/>
                    <a:lstStyle/>
                    <a:p>
                      <a:pPr algn="ctr"/>
                      <a:r>
                        <a:rPr lang="en-US" dirty="0"/>
                        <a:t>$2,450</a:t>
                      </a:r>
                    </a:p>
                  </a:txBody>
                  <a:tcPr/>
                </a:tc>
                <a:tc>
                  <a:txBody>
                    <a:bodyPr/>
                    <a:lstStyle/>
                    <a:p>
                      <a:pPr algn="ctr"/>
                      <a:r>
                        <a:rPr lang="en-US" dirty="0"/>
                        <a:t>$2,510</a:t>
                      </a:r>
                    </a:p>
                  </a:txBody>
                  <a:tcPr/>
                </a:tc>
                <a:tc>
                  <a:txBody>
                    <a:bodyPr/>
                    <a:lstStyle/>
                    <a:p>
                      <a:pPr algn="ctr"/>
                      <a:r>
                        <a:rPr lang="en-US" dirty="0"/>
                        <a:t>$2,470</a:t>
                      </a:r>
                    </a:p>
                  </a:txBody>
                  <a:tcPr/>
                </a:tc>
                <a:extLst>
                  <a:ext uri="{0D108BD9-81ED-4DB2-BD59-A6C34878D82A}">
                    <a16:rowId xmlns:a16="http://schemas.microsoft.com/office/drawing/2014/main" val="10002"/>
                  </a:ext>
                </a:extLst>
              </a:tr>
              <a:tr h="370840">
                <a:tc>
                  <a:txBody>
                    <a:bodyPr/>
                    <a:lstStyle/>
                    <a:p>
                      <a:r>
                        <a:rPr lang="en-US" dirty="0"/>
                        <a:t>Onetime delivery charge</a:t>
                      </a:r>
                    </a:p>
                  </a:txBody>
                  <a:tcPr/>
                </a:tc>
                <a:tc>
                  <a:txBody>
                    <a:bodyPr/>
                    <a:lstStyle/>
                    <a:p>
                      <a:pPr algn="ctr"/>
                      <a:r>
                        <a:rPr lang="en-US" dirty="0"/>
                        <a:t>$10,000</a:t>
                      </a:r>
                    </a:p>
                  </a:txBody>
                  <a:tcPr/>
                </a:tc>
                <a:tc>
                  <a:txBody>
                    <a:bodyPr/>
                    <a:lstStyle/>
                    <a:p>
                      <a:pPr algn="ctr"/>
                      <a:r>
                        <a:rPr lang="en-US" dirty="0"/>
                        <a:t>$20,000</a:t>
                      </a:r>
                    </a:p>
                  </a:txBody>
                  <a:tcPr/>
                </a:tc>
                <a:tc>
                  <a:txBody>
                    <a:bodyPr/>
                    <a:lstStyle/>
                    <a:p>
                      <a:pPr algn="ctr"/>
                      <a:r>
                        <a:rPr lang="en-US" dirty="0"/>
                        <a:t>$0</a:t>
                      </a:r>
                    </a:p>
                  </a:txBody>
                  <a:tcPr/>
                </a:tc>
                <a:tc>
                  <a:txBody>
                    <a:bodyPr/>
                    <a:lstStyle/>
                    <a:p>
                      <a:pPr algn="ctr"/>
                      <a:r>
                        <a:rPr lang="en-US" dirty="0"/>
                        <a:t>$13,000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7164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a:t>Decision Variables</a:t>
            </a:r>
          </a:p>
        </p:txBody>
      </p:sp>
      <p:sp>
        <p:nvSpPr>
          <p:cNvPr id="3" name="Content Placeholder 2"/>
          <p:cNvSpPr>
            <a:spLocks noGrp="1"/>
          </p:cNvSpPr>
          <p:nvPr>
            <p:ph idx="1"/>
          </p:nvPr>
        </p:nvSpPr>
        <p:spPr>
          <a:xfrm>
            <a:off x="609600" y="1905000"/>
            <a:ext cx="8153400" cy="5181600"/>
          </a:xfrm>
        </p:spPr>
        <p:txBody>
          <a:bodyPr>
            <a:normAutofit/>
          </a:bodyPr>
          <a:lstStyle/>
          <a:p>
            <a:r>
              <a:rPr lang="en-US" dirty="0"/>
              <a:t>Define </a:t>
            </a:r>
            <a:r>
              <a:rPr lang="en-US" dirty="0" err="1"/>
              <a:t>y</a:t>
            </a:r>
            <a:r>
              <a:rPr lang="en-US" baseline="-25000" dirty="0" err="1"/>
              <a:t>c</a:t>
            </a:r>
            <a:r>
              <a:rPr lang="en-US" dirty="0"/>
              <a:t>, </a:t>
            </a:r>
            <a:r>
              <a:rPr lang="en-US" dirty="0" err="1"/>
              <a:t>y</a:t>
            </a:r>
            <a:r>
              <a:rPr lang="en-US" baseline="-25000" dirty="0" err="1"/>
              <a:t>n</a:t>
            </a:r>
            <a:r>
              <a:rPr lang="en-US" dirty="0"/>
              <a:t>, </a:t>
            </a:r>
            <a:r>
              <a:rPr lang="en-US" dirty="0" err="1"/>
              <a:t>y</a:t>
            </a:r>
            <a:r>
              <a:rPr lang="en-US" baseline="-25000" dirty="0" err="1"/>
              <a:t>a</a:t>
            </a:r>
            <a:r>
              <a:rPr lang="en-US" dirty="0"/>
              <a:t>, and </a:t>
            </a:r>
            <a:r>
              <a:rPr lang="en-US" dirty="0" err="1"/>
              <a:t>y</a:t>
            </a:r>
            <a:r>
              <a:rPr lang="en-US" baseline="-25000" dirty="0" err="1"/>
              <a:t>l</a:t>
            </a:r>
            <a:r>
              <a:rPr lang="en-US" baseline="-25000" dirty="0"/>
              <a:t> </a:t>
            </a:r>
            <a:r>
              <a:rPr lang="en-US" dirty="0"/>
              <a:t>as binary variables that represent whether or not the firm purchases from Carolina Woodworks, </a:t>
            </a:r>
            <a:r>
              <a:rPr lang="en-US" dirty="0" err="1"/>
              <a:t>Nashawtuc</a:t>
            </a:r>
            <a:r>
              <a:rPr lang="en-US" dirty="0"/>
              <a:t> Millworks, Adirondack Furnishing Designs, and Lancaster Artisan Company, respectively.</a:t>
            </a:r>
          </a:p>
          <a:p>
            <a:pPr lvl="1"/>
            <a:r>
              <a:rPr lang="en-US" dirty="0"/>
              <a:t>We want to set </a:t>
            </a:r>
            <a:r>
              <a:rPr lang="en-US" dirty="0" err="1"/>
              <a:t>y</a:t>
            </a:r>
            <a:r>
              <a:rPr lang="en-US" baseline="-25000" dirty="0" err="1"/>
              <a:t>c</a:t>
            </a:r>
            <a:r>
              <a:rPr lang="en-US" dirty="0"/>
              <a:t> = 1 if firm purchases from Carolina Woodworks, and </a:t>
            </a:r>
            <a:r>
              <a:rPr lang="en-US" dirty="0" err="1"/>
              <a:t>y</a:t>
            </a:r>
            <a:r>
              <a:rPr lang="en-US" baseline="-25000" dirty="0" err="1"/>
              <a:t>c</a:t>
            </a:r>
            <a:r>
              <a:rPr lang="en-US" baseline="-25000" dirty="0"/>
              <a:t> </a:t>
            </a:r>
            <a:r>
              <a:rPr lang="en-US" dirty="0"/>
              <a:t>= 0 if firm does not purchase from Carolina Woodworks. </a:t>
            </a:r>
          </a:p>
          <a:p>
            <a:pPr lvl="1"/>
            <a:r>
              <a:rPr lang="en-US" dirty="0"/>
              <a:t>Similar definitions for </a:t>
            </a:r>
            <a:r>
              <a:rPr lang="en-US" dirty="0" err="1"/>
              <a:t>y</a:t>
            </a:r>
            <a:r>
              <a:rPr lang="en-US" baseline="-25000" dirty="0" err="1"/>
              <a:t>n</a:t>
            </a:r>
            <a:r>
              <a:rPr lang="en-US" dirty="0"/>
              <a:t>, </a:t>
            </a:r>
            <a:r>
              <a:rPr lang="en-US" dirty="0" err="1"/>
              <a:t>y</a:t>
            </a:r>
            <a:r>
              <a:rPr lang="en-US" baseline="-25000" dirty="0" err="1"/>
              <a:t>a</a:t>
            </a:r>
            <a:r>
              <a:rPr lang="en-US" dirty="0"/>
              <a:t>, and </a:t>
            </a:r>
            <a:r>
              <a:rPr lang="en-US" dirty="0" err="1"/>
              <a:t>y</a:t>
            </a:r>
            <a:r>
              <a:rPr lang="en-US" baseline="-25000" dirty="0" err="1"/>
              <a:t>l</a:t>
            </a:r>
            <a:endParaRPr lang="en-US" baseline="-25000" dirty="0"/>
          </a:p>
          <a:p>
            <a:r>
              <a:rPr lang="en-US" dirty="0"/>
              <a:t>Define x</a:t>
            </a:r>
            <a:r>
              <a:rPr lang="en-US" baseline="-25000" dirty="0"/>
              <a:t>c</a:t>
            </a:r>
            <a:r>
              <a:rPr lang="en-US" dirty="0"/>
              <a:t>, </a:t>
            </a:r>
            <a:r>
              <a:rPr lang="en-US" dirty="0" err="1"/>
              <a:t>x</a:t>
            </a:r>
            <a:r>
              <a:rPr lang="en-US" baseline="-25000" dirty="0" err="1"/>
              <a:t>n</a:t>
            </a:r>
            <a:r>
              <a:rPr lang="en-US" dirty="0"/>
              <a:t>, </a:t>
            </a:r>
            <a:r>
              <a:rPr lang="en-US" dirty="0" err="1"/>
              <a:t>x</a:t>
            </a:r>
            <a:r>
              <a:rPr lang="en-US" baseline="-25000" dirty="0" err="1"/>
              <a:t>a</a:t>
            </a:r>
            <a:r>
              <a:rPr lang="en-US" dirty="0"/>
              <a:t>, and x</a:t>
            </a:r>
            <a:r>
              <a:rPr lang="en-US" baseline="-25000" dirty="0"/>
              <a:t>l </a:t>
            </a:r>
            <a:r>
              <a:rPr lang="en-US" dirty="0"/>
              <a:t>to be the number of furniture sets to purchase from each seller.</a:t>
            </a:r>
          </a:p>
        </p:txBody>
      </p:sp>
    </p:spTree>
    <p:extLst>
      <p:ext uri="{BB962C8B-B14F-4D97-AF65-F5344CB8AC3E}">
        <p14:creationId xmlns:p14="http://schemas.microsoft.com/office/powerpoint/2010/main" val="1925208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a:t>Objective</a:t>
            </a:r>
          </a:p>
        </p:txBody>
      </p:sp>
      <p:sp>
        <p:nvSpPr>
          <p:cNvPr id="3" name="Content Placeholder 2"/>
          <p:cNvSpPr>
            <a:spLocks noGrp="1"/>
          </p:cNvSpPr>
          <p:nvPr>
            <p:ph idx="1"/>
          </p:nvPr>
        </p:nvSpPr>
        <p:spPr>
          <a:xfrm>
            <a:off x="609600" y="1981200"/>
            <a:ext cx="8153400" cy="5181600"/>
          </a:xfrm>
        </p:spPr>
        <p:txBody>
          <a:bodyPr>
            <a:normAutofit/>
          </a:bodyPr>
          <a:lstStyle/>
          <a:p>
            <a:r>
              <a:rPr lang="en-US" dirty="0"/>
              <a:t>The firm would like to minimize its total purchasing cost, which is a sum of both variable and fixed purchasing costs</a:t>
            </a:r>
          </a:p>
          <a:p>
            <a:pPr lvl="1"/>
            <a:r>
              <a:rPr lang="en-US" dirty="0"/>
              <a:t>minimize $2,500x</a:t>
            </a:r>
            <a:r>
              <a:rPr lang="en-US" baseline="-25000" dirty="0"/>
              <a:t>c</a:t>
            </a:r>
            <a:r>
              <a:rPr lang="en-US" dirty="0"/>
              <a:t>+ $2,450x</a:t>
            </a:r>
            <a:r>
              <a:rPr lang="en-US" baseline="-25000" dirty="0"/>
              <a:t>n</a:t>
            </a:r>
            <a:r>
              <a:rPr lang="en-US" dirty="0"/>
              <a:t> + $2,510x</a:t>
            </a:r>
            <a:r>
              <a:rPr lang="en-US" baseline="-25000" dirty="0"/>
              <a:t>a</a:t>
            </a:r>
            <a:r>
              <a:rPr lang="en-US" dirty="0"/>
              <a:t> + $2,470x</a:t>
            </a:r>
            <a:r>
              <a:rPr lang="en-US" baseline="-25000" dirty="0"/>
              <a:t>l</a:t>
            </a:r>
            <a:r>
              <a:rPr lang="en-US" dirty="0"/>
              <a:t> + $10,000y</a:t>
            </a:r>
            <a:r>
              <a:rPr lang="en-US" baseline="-25000" dirty="0"/>
              <a:t>c</a:t>
            </a:r>
            <a:r>
              <a:rPr lang="en-US" dirty="0"/>
              <a:t>+ $20,000y</a:t>
            </a:r>
            <a:r>
              <a:rPr lang="en-US" baseline="-25000" dirty="0"/>
              <a:t>n</a:t>
            </a:r>
            <a:r>
              <a:rPr lang="en-US" dirty="0"/>
              <a:t> + $13,000y</a:t>
            </a:r>
            <a:r>
              <a:rPr lang="en-US" baseline="-25000" dirty="0"/>
              <a:t>l</a:t>
            </a:r>
          </a:p>
        </p:txBody>
      </p:sp>
      <p:graphicFrame>
        <p:nvGraphicFramePr>
          <p:cNvPr id="4" name="Table 3"/>
          <p:cNvGraphicFramePr>
            <a:graphicFrameLocks noGrp="1"/>
          </p:cNvGraphicFramePr>
          <p:nvPr>
            <p:extLst>
              <p:ext uri="{D42A27DB-BD31-4B8C-83A1-F6EECF244321}">
                <p14:modId xmlns:p14="http://schemas.microsoft.com/office/powerpoint/2010/main" val="4162089355"/>
              </p:ext>
            </p:extLst>
          </p:nvPr>
        </p:nvGraphicFramePr>
        <p:xfrm>
          <a:off x="685800" y="3886200"/>
          <a:ext cx="7924800" cy="22961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dirty="0"/>
                        <a:t>Carolina</a:t>
                      </a:r>
                      <a:r>
                        <a:rPr lang="en-US" baseline="0" dirty="0"/>
                        <a:t> Woodworks</a:t>
                      </a:r>
                      <a:endParaRPr lang="en-US" dirty="0"/>
                    </a:p>
                  </a:txBody>
                  <a:tcPr/>
                </a:tc>
                <a:tc>
                  <a:txBody>
                    <a:bodyPr/>
                    <a:lstStyle/>
                    <a:p>
                      <a:pPr algn="ctr"/>
                      <a:r>
                        <a:rPr lang="en-US" dirty="0" err="1"/>
                        <a:t>Nashawtuc</a:t>
                      </a:r>
                      <a:r>
                        <a:rPr lang="en-US" dirty="0"/>
                        <a:t> Millworks</a:t>
                      </a:r>
                    </a:p>
                  </a:txBody>
                  <a:tcPr/>
                </a:tc>
                <a:tc>
                  <a:txBody>
                    <a:bodyPr/>
                    <a:lstStyle/>
                    <a:p>
                      <a:pPr algn="ctr"/>
                      <a:r>
                        <a:rPr lang="en-US" dirty="0"/>
                        <a:t>Adirondack</a:t>
                      </a:r>
                      <a:r>
                        <a:rPr lang="en-US" baseline="0" dirty="0"/>
                        <a:t> Furnishing Designs</a:t>
                      </a:r>
                      <a:endParaRPr lang="en-US" dirty="0"/>
                    </a:p>
                  </a:txBody>
                  <a:tcPr/>
                </a:tc>
                <a:tc>
                  <a:txBody>
                    <a:bodyPr/>
                    <a:lstStyle/>
                    <a:p>
                      <a:pPr algn="ctr"/>
                      <a:r>
                        <a:rPr lang="en-US" dirty="0"/>
                        <a:t>Lancaster</a:t>
                      </a:r>
                      <a:r>
                        <a:rPr lang="en-US" baseline="0" dirty="0"/>
                        <a:t> Artisan Company</a:t>
                      </a:r>
                      <a:endParaRPr lang="en-US" dirty="0"/>
                    </a:p>
                  </a:txBody>
                  <a:tcPr/>
                </a:tc>
                <a:extLst>
                  <a:ext uri="{0D108BD9-81ED-4DB2-BD59-A6C34878D82A}">
                    <a16:rowId xmlns:a16="http://schemas.microsoft.com/office/drawing/2014/main" val="10000"/>
                  </a:ext>
                </a:extLst>
              </a:tr>
              <a:tr h="370840">
                <a:tc>
                  <a:txBody>
                    <a:bodyPr/>
                    <a:lstStyle/>
                    <a:p>
                      <a:r>
                        <a:rPr lang="en-US" dirty="0"/>
                        <a:t>Quantity</a:t>
                      </a:r>
                    </a:p>
                  </a:txBody>
                  <a:tcPr/>
                </a:tc>
                <a:tc>
                  <a:txBody>
                    <a:bodyPr/>
                    <a:lstStyle/>
                    <a:p>
                      <a:pPr algn="ctr"/>
                      <a:r>
                        <a:rPr lang="en-US" dirty="0"/>
                        <a:t>Up</a:t>
                      </a:r>
                      <a:r>
                        <a:rPr lang="en-US" baseline="0" dirty="0"/>
                        <a:t> to 1,000</a:t>
                      </a:r>
                      <a:endParaRPr lang="en-US" dirty="0"/>
                    </a:p>
                  </a:txBody>
                  <a:tcPr/>
                </a:tc>
                <a:tc>
                  <a:txBody>
                    <a:bodyPr/>
                    <a:lstStyle/>
                    <a:p>
                      <a:pPr algn="ctr"/>
                      <a:r>
                        <a:rPr lang="en-US" dirty="0"/>
                        <a:t>Up</a:t>
                      </a:r>
                      <a:r>
                        <a:rPr lang="en-US" baseline="0" dirty="0"/>
                        <a:t> to 1,200</a:t>
                      </a:r>
                      <a:endParaRPr lang="en-US" dirty="0"/>
                    </a:p>
                  </a:txBody>
                  <a:tcPr/>
                </a:tc>
                <a:tc>
                  <a:txBody>
                    <a:bodyPr/>
                    <a:lstStyle/>
                    <a:p>
                      <a:pPr algn="ctr"/>
                      <a:r>
                        <a:rPr lang="en-US" dirty="0"/>
                        <a:t>Up</a:t>
                      </a:r>
                      <a:r>
                        <a:rPr lang="en-US" baseline="0" dirty="0"/>
                        <a:t> to 800</a:t>
                      </a:r>
                      <a:endParaRPr lang="en-US" dirty="0"/>
                    </a:p>
                  </a:txBody>
                  <a:tcPr/>
                </a:tc>
                <a:tc>
                  <a:txBody>
                    <a:bodyPr/>
                    <a:lstStyle/>
                    <a:p>
                      <a:pPr algn="ctr"/>
                      <a:r>
                        <a:rPr lang="en-US" dirty="0"/>
                        <a:t>Up</a:t>
                      </a:r>
                      <a:r>
                        <a:rPr lang="en-US" baseline="0" dirty="0"/>
                        <a:t> to 1,100</a:t>
                      </a:r>
                      <a:endParaRPr lang="en-US" dirty="0"/>
                    </a:p>
                  </a:txBody>
                  <a:tcPr/>
                </a:tc>
                <a:extLst>
                  <a:ext uri="{0D108BD9-81ED-4DB2-BD59-A6C34878D82A}">
                    <a16:rowId xmlns:a16="http://schemas.microsoft.com/office/drawing/2014/main" val="10001"/>
                  </a:ext>
                </a:extLst>
              </a:tr>
              <a:tr h="370840">
                <a:tc>
                  <a:txBody>
                    <a:bodyPr/>
                    <a:lstStyle/>
                    <a:p>
                      <a:r>
                        <a:rPr lang="en-US" dirty="0"/>
                        <a:t>Price</a:t>
                      </a:r>
                      <a:r>
                        <a:rPr lang="en-US" baseline="0" dirty="0"/>
                        <a:t> per set</a:t>
                      </a:r>
                      <a:endParaRPr lang="en-US" dirty="0"/>
                    </a:p>
                  </a:txBody>
                  <a:tcPr/>
                </a:tc>
                <a:tc>
                  <a:txBody>
                    <a:bodyPr/>
                    <a:lstStyle/>
                    <a:p>
                      <a:pPr algn="ctr"/>
                      <a:r>
                        <a:rPr lang="en-US" dirty="0"/>
                        <a:t>$2,500</a:t>
                      </a:r>
                    </a:p>
                  </a:txBody>
                  <a:tcPr/>
                </a:tc>
                <a:tc>
                  <a:txBody>
                    <a:bodyPr/>
                    <a:lstStyle/>
                    <a:p>
                      <a:pPr algn="ctr"/>
                      <a:r>
                        <a:rPr lang="en-US" dirty="0"/>
                        <a:t>$2,450</a:t>
                      </a:r>
                    </a:p>
                  </a:txBody>
                  <a:tcPr/>
                </a:tc>
                <a:tc>
                  <a:txBody>
                    <a:bodyPr/>
                    <a:lstStyle/>
                    <a:p>
                      <a:pPr algn="ctr"/>
                      <a:r>
                        <a:rPr lang="en-US" dirty="0"/>
                        <a:t>$2,510</a:t>
                      </a:r>
                    </a:p>
                  </a:txBody>
                  <a:tcPr/>
                </a:tc>
                <a:tc>
                  <a:txBody>
                    <a:bodyPr/>
                    <a:lstStyle/>
                    <a:p>
                      <a:pPr algn="ctr"/>
                      <a:r>
                        <a:rPr lang="en-US" dirty="0"/>
                        <a:t>$2,470</a:t>
                      </a:r>
                    </a:p>
                  </a:txBody>
                  <a:tcPr/>
                </a:tc>
                <a:extLst>
                  <a:ext uri="{0D108BD9-81ED-4DB2-BD59-A6C34878D82A}">
                    <a16:rowId xmlns:a16="http://schemas.microsoft.com/office/drawing/2014/main" val="10002"/>
                  </a:ext>
                </a:extLst>
              </a:tr>
              <a:tr h="370840">
                <a:tc>
                  <a:txBody>
                    <a:bodyPr/>
                    <a:lstStyle/>
                    <a:p>
                      <a:r>
                        <a:rPr lang="en-US" dirty="0"/>
                        <a:t>Onetime delivery charge</a:t>
                      </a:r>
                    </a:p>
                  </a:txBody>
                  <a:tcPr/>
                </a:tc>
                <a:tc>
                  <a:txBody>
                    <a:bodyPr/>
                    <a:lstStyle/>
                    <a:p>
                      <a:pPr algn="ctr"/>
                      <a:r>
                        <a:rPr lang="en-US" dirty="0"/>
                        <a:t>$10,000</a:t>
                      </a:r>
                    </a:p>
                  </a:txBody>
                  <a:tcPr/>
                </a:tc>
                <a:tc>
                  <a:txBody>
                    <a:bodyPr/>
                    <a:lstStyle/>
                    <a:p>
                      <a:pPr algn="ctr"/>
                      <a:r>
                        <a:rPr lang="en-US" dirty="0"/>
                        <a:t>$20,000</a:t>
                      </a:r>
                    </a:p>
                  </a:txBody>
                  <a:tcPr/>
                </a:tc>
                <a:tc>
                  <a:txBody>
                    <a:bodyPr/>
                    <a:lstStyle/>
                    <a:p>
                      <a:pPr algn="ctr"/>
                      <a:r>
                        <a:rPr lang="en-US" dirty="0"/>
                        <a:t>$0</a:t>
                      </a:r>
                    </a:p>
                  </a:txBody>
                  <a:tcPr/>
                </a:tc>
                <a:tc>
                  <a:txBody>
                    <a:bodyPr/>
                    <a:lstStyle/>
                    <a:p>
                      <a:pPr algn="ctr"/>
                      <a:r>
                        <a:rPr lang="en-US" dirty="0"/>
                        <a:t>$13,000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5387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4FA6-08C0-2947-A780-B0115BCDF53B}"/>
              </a:ext>
            </a:extLst>
          </p:cNvPr>
          <p:cNvSpPr>
            <a:spLocks noGrp="1"/>
          </p:cNvSpPr>
          <p:nvPr>
            <p:ph type="title"/>
          </p:nvPr>
        </p:nvSpPr>
        <p:spPr/>
        <p:txBody>
          <a:bodyPr>
            <a:normAutofit/>
          </a:bodyPr>
          <a:lstStyle/>
          <a:p>
            <a:r>
              <a:rPr lang="en-US" dirty="0"/>
              <a:t>Linear Programming</a:t>
            </a:r>
          </a:p>
        </p:txBody>
      </p:sp>
      <p:sp>
        <p:nvSpPr>
          <p:cNvPr id="3" name="Text Placeholder 2">
            <a:extLst>
              <a:ext uri="{FF2B5EF4-FFF2-40B4-BE49-F238E27FC236}">
                <a16:creationId xmlns:a16="http://schemas.microsoft.com/office/drawing/2014/main" id="{D73A0FB6-7F9D-144F-96A1-C80D8DA7BD76}"/>
              </a:ext>
            </a:extLst>
          </p:cNvPr>
          <p:cNvSpPr>
            <a:spLocks noGrp="1"/>
          </p:cNvSpPr>
          <p:nvPr>
            <p:ph type="body" idx="1"/>
          </p:nvPr>
        </p:nvSpPr>
        <p:spPr/>
        <p:txBody>
          <a:bodyPr/>
          <a:lstStyle/>
          <a:p>
            <a:r>
              <a:rPr lang="en-US" b="1" dirty="0">
                <a:solidFill>
                  <a:schemeClr val="accent4"/>
                </a:solidFill>
              </a:rPr>
              <a:t>Simple Problem</a:t>
            </a:r>
          </a:p>
        </p:txBody>
      </p:sp>
    </p:spTree>
    <p:extLst>
      <p:ext uri="{BB962C8B-B14F-4D97-AF65-F5344CB8AC3E}">
        <p14:creationId xmlns:p14="http://schemas.microsoft.com/office/powerpoint/2010/main" val="333917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a:t>Constraints</a:t>
            </a:r>
          </a:p>
        </p:txBody>
      </p:sp>
      <p:sp>
        <p:nvSpPr>
          <p:cNvPr id="3" name="Content Placeholder 2"/>
          <p:cNvSpPr>
            <a:spLocks noGrp="1"/>
          </p:cNvSpPr>
          <p:nvPr>
            <p:ph idx="1"/>
          </p:nvPr>
        </p:nvSpPr>
        <p:spPr>
          <a:xfrm>
            <a:off x="304800" y="2057400"/>
            <a:ext cx="8382000" cy="4419600"/>
          </a:xfrm>
        </p:spPr>
        <p:txBody>
          <a:bodyPr>
            <a:noAutofit/>
          </a:bodyPr>
          <a:lstStyle/>
          <a:p>
            <a:r>
              <a:rPr lang="en-US" sz="2000" dirty="0"/>
              <a:t>x</a:t>
            </a:r>
            <a:r>
              <a:rPr lang="en-US" sz="2000" baseline="-25000" dirty="0"/>
              <a:t>c</a:t>
            </a:r>
            <a:r>
              <a:rPr lang="en-US" sz="2000" dirty="0"/>
              <a:t>, </a:t>
            </a:r>
            <a:r>
              <a:rPr lang="en-US" sz="2000" dirty="0" err="1"/>
              <a:t>x</a:t>
            </a:r>
            <a:r>
              <a:rPr lang="en-US" sz="2000" baseline="-25000" dirty="0" err="1"/>
              <a:t>n</a:t>
            </a:r>
            <a:r>
              <a:rPr lang="en-US" sz="2000" dirty="0"/>
              <a:t>, </a:t>
            </a:r>
            <a:r>
              <a:rPr lang="en-US" sz="2000" dirty="0" err="1"/>
              <a:t>x</a:t>
            </a:r>
            <a:r>
              <a:rPr lang="en-US" sz="2000" baseline="-25000" dirty="0" err="1"/>
              <a:t>a</a:t>
            </a:r>
            <a:r>
              <a:rPr lang="en-US" sz="2000" dirty="0"/>
              <a:t>, and x</a:t>
            </a:r>
            <a:r>
              <a:rPr lang="en-US" sz="2000" baseline="-25000" dirty="0"/>
              <a:t>l</a:t>
            </a:r>
            <a:r>
              <a:rPr lang="en-US" sz="2000" dirty="0"/>
              <a:t> are non-negative integers</a:t>
            </a:r>
          </a:p>
          <a:p>
            <a:r>
              <a:rPr lang="en-US" sz="2000" dirty="0" err="1"/>
              <a:t>y</a:t>
            </a:r>
            <a:r>
              <a:rPr lang="en-US" sz="2000" baseline="-25000" dirty="0" err="1"/>
              <a:t>c</a:t>
            </a:r>
            <a:r>
              <a:rPr lang="en-US" sz="2000" dirty="0"/>
              <a:t>, </a:t>
            </a:r>
            <a:r>
              <a:rPr lang="en-US" sz="2000" dirty="0" err="1"/>
              <a:t>y</a:t>
            </a:r>
            <a:r>
              <a:rPr lang="en-US" sz="2000" baseline="-25000" dirty="0" err="1"/>
              <a:t>n</a:t>
            </a:r>
            <a:r>
              <a:rPr lang="en-US" sz="2000" dirty="0"/>
              <a:t>, </a:t>
            </a:r>
            <a:r>
              <a:rPr lang="en-US" sz="2000" dirty="0" err="1"/>
              <a:t>y</a:t>
            </a:r>
            <a:r>
              <a:rPr lang="en-US" sz="2000" baseline="-25000" dirty="0" err="1"/>
              <a:t>a</a:t>
            </a:r>
            <a:r>
              <a:rPr lang="en-US" sz="2000" dirty="0"/>
              <a:t>, and </a:t>
            </a:r>
            <a:r>
              <a:rPr lang="en-US" sz="2000" dirty="0" err="1"/>
              <a:t>y</a:t>
            </a:r>
            <a:r>
              <a:rPr lang="en-US" sz="2000" baseline="-25000" dirty="0" err="1"/>
              <a:t>l</a:t>
            </a:r>
            <a:r>
              <a:rPr lang="en-US" sz="2000" dirty="0"/>
              <a:t> are binary</a:t>
            </a:r>
          </a:p>
          <a:p>
            <a:r>
              <a:rPr lang="en-US" sz="2000" dirty="0"/>
              <a:t>x</a:t>
            </a:r>
            <a:r>
              <a:rPr lang="en-US" sz="2000" baseline="-25000" dirty="0"/>
              <a:t>c</a:t>
            </a:r>
            <a:r>
              <a:rPr lang="en-US" sz="2000" dirty="0"/>
              <a:t>+ </a:t>
            </a:r>
            <a:r>
              <a:rPr lang="en-US" sz="2000" dirty="0" err="1"/>
              <a:t>x</a:t>
            </a:r>
            <a:r>
              <a:rPr lang="en-US" sz="2000" baseline="-25000" dirty="0" err="1"/>
              <a:t>n</a:t>
            </a:r>
            <a:r>
              <a:rPr lang="en-US" sz="2000" dirty="0"/>
              <a:t> + </a:t>
            </a:r>
            <a:r>
              <a:rPr lang="en-US" sz="2000" dirty="0" err="1"/>
              <a:t>x</a:t>
            </a:r>
            <a:r>
              <a:rPr lang="en-US" sz="2000" baseline="-25000" dirty="0" err="1"/>
              <a:t>a</a:t>
            </a:r>
            <a:r>
              <a:rPr lang="en-US" sz="2000" dirty="0"/>
              <a:t> + x</a:t>
            </a:r>
            <a:r>
              <a:rPr lang="en-US" sz="2000" baseline="-25000" dirty="0"/>
              <a:t>l</a:t>
            </a:r>
            <a:r>
              <a:rPr lang="en-US" sz="2000" dirty="0"/>
              <a:t> = 2,000</a:t>
            </a:r>
          </a:p>
          <a:p>
            <a:pPr lvl="1"/>
            <a:r>
              <a:rPr lang="en-US" sz="2000" dirty="0"/>
              <a:t>Must purchase 2,000 furniture sets</a:t>
            </a:r>
          </a:p>
          <a:p>
            <a:r>
              <a:rPr lang="en-US" sz="2000" dirty="0"/>
              <a:t>x</a:t>
            </a:r>
            <a:r>
              <a:rPr lang="en-US" sz="2000" baseline="-25000" dirty="0"/>
              <a:t>c</a:t>
            </a:r>
            <a:r>
              <a:rPr lang="en-US" sz="2000" dirty="0"/>
              <a:t>&lt;= 1,000y</a:t>
            </a:r>
            <a:r>
              <a:rPr lang="en-US" sz="2000" baseline="-25000" dirty="0"/>
              <a:t>c</a:t>
            </a:r>
          </a:p>
          <a:p>
            <a:r>
              <a:rPr lang="en-US" sz="2800" baseline="-25000" dirty="0"/>
              <a:t>This constraint ensures that the amount purchased variable (xc) agrees with the binary variable of ”purchase / no purchase”, i.e. if the firm</a:t>
            </a:r>
            <a:r>
              <a:rPr lang="en-US" sz="2800" dirty="0"/>
              <a:t> </a:t>
            </a:r>
            <a:r>
              <a:rPr lang="en-US" sz="2800" baseline="-25000" dirty="0"/>
              <a:t>buys a positive number of sets from Carolina Woodworks, the variable </a:t>
            </a:r>
            <a:r>
              <a:rPr lang="en-US" sz="2800" baseline="-25000" dirty="0" err="1"/>
              <a:t>yc</a:t>
            </a:r>
            <a:r>
              <a:rPr lang="en-US" sz="2800" baseline="-25000" dirty="0"/>
              <a:t> must be set to 1. </a:t>
            </a:r>
          </a:p>
          <a:p>
            <a:pPr marL="457200" lvl="1" indent="0">
              <a:buNone/>
            </a:pPr>
            <a:r>
              <a:rPr lang="en-US" sz="2800" baseline="-25000" dirty="0"/>
              <a:t>Furthermore, it enforces the upper limit on the number of furniture sets that the firm can purchase from Carolina Woodworks (1,000 sets). To see how this works, consider the following cases: </a:t>
            </a:r>
          </a:p>
        </p:txBody>
      </p:sp>
    </p:spTree>
    <p:extLst>
      <p:ext uri="{BB962C8B-B14F-4D97-AF65-F5344CB8AC3E}">
        <p14:creationId xmlns:p14="http://schemas.microsoft.com/office/powerpoint/2010/main" val="3120959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a:t>x</a:t>
            </a:r>
            <a:r>
              <a:rPr lang="en-US" baseline="-25000" dirty="0"/>
              <a:t>c</a:t>
            </a:r>
            <a:r>
              <a:rPr lang="en-US" dirty="0"/>
              <a:t>&lt;= 1,000y</a:t>
            </a:r>
            <a:r>
              <a:rPr lang="en-US" baseline="-25000" dirty="0"/>
              <a:t>c</a:t>
            </a:r>
          </a:p>
        </p:txBody>
      </p:sp>
      <p:sp>
        <p:nvSpPr>
          <p:cNvPr id="3" name="Content Placeholder 2"/>
          <p:cNvSpPr>
            <a:spLocks noGrp="1"/>
          </p:cNvSpPr>
          <p:nvPr>
            <p:ph idx="1"/>
          </p:nvPr>
        </p:nvSpPr>
        <p:spPr>
          <a:xfrm>
            <a:off x="609600" y="1905000"/>
            <a:ext cx="8153400" cy="5181600"/>
          </a:xfrm>
        </p:spPr>
        <p:txBody>
          <a:bodyPr>
            <a:normAutofit/>
          </a:bodyPr>
          <a:lstStyle/>
          <a:p>
            <a:r>
              <a:rPr lang="en-US" dirty="0"/>
              <a:t>If x</a:t>
            </a:r>
            <a:r>
              <a:rPr lang="en-US" baseline="-25000" dirty="0"/>
              <a:t>c</a:t>
            </a:r>
            <a:r>
              <a:rPr lang="en-US" dirty="0"/>
              <a:t>&gt; 0, </a:t>
            </a:r>
            <a:r>
              <a:rPr lang="en-US" dirty="0" err="1"/>
              <a:t>y</a:t>
            </a:r>
            <a:r>
              <a:rPr lang="en-US" baseline="-25000" dirty="0" err="1"/>
              <a:t>c</a:t>
            </a:r>
            <a:r>
              <a:rPr lang="en-US" baseline="-25000" dirty="0"/>
              <a:t> </a:t>
            </a:r>
            <a:r>
              <a:rPr lang="en-US" dirty="0"/>
              <a:t>must = 1 in order for the constraint to be satisfied.</a:t>
            </a:r>
          </a:p>
          <a:p>
            <a:r>
              <a:rPr lang="en-US" dirty="0"/>
              <a:t>If x</a:t>
            </a:r>
            <a:r>
              <a:rPr lang="en-US" baseline="-25000" dirty="0"/>
              <a:t>c</a:t>
            </a:r>
            <a:r>
              <a:rPr lang="en-US" dirty="0"/>
              <a:t>= 0, the constraint allows </a:t>
            </a:r>
            <a:r>
              <a:rPr lang="en-US" dirty="0" err="1"/>
              <a:t>y</a:t>
            </a:r>
            <a:r>
              <a:rPr lang="en-US" baseline="-25000" dirty="0" err="1"/>
              <a:t>c</a:t>
            </a:r>
            <a:r>
              <a:rPr lang="en-US" dirty="0"/>
              <a:t> to be either 0 or 1; however, the objective function will set </a:t>
            </a:r>
            <a:r>
              <a:rPr lang="en-US" dirty="0" err="1"/>
              <a:t>y</a:t>
            </a:r>
            <a:r>
              <a:rPr lang="en-US" baseline="-25000" dirty="0" err="1"/>
              <a:t>c</a:t>
            </a:r>
            <a:r>
              <a:rPr lang="en-US" dirty="0"/>
              <a:t> = 0 in order to minimize the total cost (eliminate fixed cost).</a:t>
            </a:r>
          </a:p>
          <a:p>
            <a:r>
              <a:rPr lang="en-US" dirty="0"/>
              <a:t>If </a:t>
            </a:r>
            <a:r>
              <a:rPr lang="en-US" dirty="0" err="1"/>
              <a:t>y</a:t>
            </a:r>
            <a:r>
              <a:rPr lang="en-US" baseline="-25000" dirty="0" err="1"/>
              <a:t>c</a:t>
            </a:r>
            <a:r>
              <a:rPr lang="en-US" dirty="0"/>
              <a:t>= 0, x</a:t>
            </a:r>
            <a:r>
              <a:rPr lang="en-US" baseline="-25000" dirty="0"/>
              <a:t>c</a:t>
            </a:r>
            <a:r>
              <a:rPr lang="en-US" dirty="0"/>
              <a:t> must = 0 in order for the constraint to be satisfied.</a:t>
            </a:r>
          </a:p>
          <a:p>
            <a:r>
              <a:rPr lang="en-US" dirty="0"/>
              <a:t>If </a:t>
            </a:r>
            <a:r>
              <a:rPr lang="en-US" dirty="0" err="1"/>
              <a:t>y</a:t>
            </a:r>
            <a:r>
              <a:rPr lang="en-US" baseline="-25000" dirty="0" err="1"/>
              <a:t>c</a:t>
            </a:r>
            <a:r>
              <a:rPr lang="en-US" dirty="0"/>
              <a:t>= 1, x</a:t>
            </a:r>
            <a:r>
              <a:rPr lang="en-US" baseline="-25000" dirty="0"/>
              <a:t>c</a:t>
            </a:r>
            <a:r>
              <a:rPr lang="en-US" dirty="0"/>
              <a:t> must be no more than 1,000 in order for the constraint to be satisfied. </a:t>
            </a:r>
            <a:endParaRPr lang="en-US" baseline="-25000" dirty="0"/>
          </a:p>
          <a:p>
            <a:r>
              <a:rPr lang="en-US" dirty="0"/>
              <a:t>Similar constraints apply for other three firms</a:t>
            </a:r>
          </a:p>
        </p:txBody>
      </p:sp>
    </p:spTree>
    <p:extLst>
      <p:ext uri="{BB962C8B-B14F-4D97-AF65-F5344CB8AC3E}">
        <p14:creationId xmlns:p14="http://schemas.microsoft.com/office/powerpoint/2010/main" val="4188151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a:t>Additional Constraints</a:t>
            </a:r>
          </a:p>
        </p:txBody>
      </p:sp>
      <p:sp>
        <p:nvSpPr>
          <p:cNvPr id="3" name="Content Placeholder 2"/>
          <p:cNvSpPr>
            <a:spLocks noGrp="1"/>
          </p:cNvSpPr>
          <p:nvPr>
            <p:ph idx="1"/>
          </p:nvPr>
        </p:nvSpPr>
        <p:spPr>
          <a:xfrm>
            <a:off x="612648" y="1066800"/>
            <a:ext cx="8153400" cy="5638800"/>
          </a:xfrm>
        </p:spPr>
        <p:txBody>
          <a:bodyPr>
            <a:normAutofit/>
          </a:bodyPr>
          <a:lstStyle/>
          <a:p>
            <a:pPr marL="0" indent="0">
              <a:buNone/>
            </a:pPr>
            <a:r>
              <a:rPr lang="en-US" sz="2400" dirty="0"/>
              <a:t> </a:t>
            </a:r>
          </a:p>
          <a:p>
            <a:r>
              <a:rPr lang="en-US" altLang="ko-KR" sz="2400" dirty="0"/>
              <a:t>I must order from at least 3 companies.</a:t>
            </a:r>
            <a:endParaRPr lang="ko-KR" altLang="ko-KR" sz="2400" dirty="0"/>
          </a:p>
          <a:p>
            <a:r>
              <a:rPr lang="en-US" altLang="ko-KR" sz="2400" dirty="0"/>
              <a:t>I must order from at most 4 companies.</a:t>
            </a:r>
            <a:endParaRPr lang="ko-KR" altLang="ko-KR" sz="2400" dirty="0"/>
          </a:p>
          <a:p>
            <a:r>
              <a:rPr lang="en-US" altLang="ko-KR" sz="2400" dirty="0"/>
              <a:t>I can order from Carolina Woodworks or </a:t>
            </a:r>
            <a:r>
              <a:rPr lang="en-US" altLang="ko-KR" sz="2400" dirty="0" err="1"/>
              <a:t>Nashawtuc</a:t>
            </a:r>
            <a:r>
              <a:rPr lang="en-US" altLang="ko-KR" sz="2400" dirty="0"/>
              <a:t> Millworks, but not both.</a:t>
            </a:r>
            <a:endParaRPr lang="ko-KR" altLang="ko-KR" sz="2400" dirty="0"/>
          </a:p>
          <a:p>
            <a:r>
              <a:rPr lang="en-US" altLang="ko-KR" sz="2400" dirty="0"/>
              <a:t>If I order from Carolina Woodworks, I must also order from </a:t>
            </a:r>
            <a:r>
              <a:rPr lang="en-US" altLang="ko-KR" sz="2400" dirty="0" err="1"/>
              <a:t>Nashawtuc</a:t>
            </a:r>
            <a:r>
              <a:rPr lang="en-US" altLang="ko-KR" sz="2400" dirty="0"/>
              <a:t> Millworks. (But if I order from </a:t>
            </a:r>
            <a:r>
              <a:rPr lang="en-US" altLang="ko-KR" sz="2400" dirty="0" err="1"/>
              <a:t>Nashawtuc</a:t>
            </a:r>
            <a:r>
              <a:rPr lang="en-US" altLang="ko-KR" sz="2400" dirty="0"/>
              <a:t> Millworks, I may or may not order from Carolina Woodworks)</a:t>
            </a:r>
          </a:p>
          <a:p>
            <a:r>
              <a:rPr lang="en-US" altLang="ko-KR" sz="2400" dirty="0"/>
              <a:t>I can either order from both C and N or from neither.</a:t>
            </a:r>
            <a:endParaRPr lang="ko-KR" altLang="ko-KR" sz="2400" dirty="0"/>
          </a:p>
          <a:p>
            <a:r>
              <a:rPr lang="en-US" altLang="ko-KR" sz="2400" dirty="0"/>
              <a:t>If I don’t order from Carolina Woodworks, then I must order from </a:t>
            </a:r>
            <a:r>
              <a:rPr lang="en-US" altLang="ko-KR" sz="2400" dirty="0" err="1"/>
              <a:t>Nashawtuc</a:t>
            </a:r>
            <a:r>
              <a:rPr lang="en-US" altLang="ko-KR" sz="2400" dirty="0"/>
              <a:t> Millworks.</a:t>
            </a:r>
            <a:endParaRPr lang="ko-KR" altLang="ko-KR" sz="2400" dirty="0"/>
          </a:p>
          <a:p>
            <a:endParaRPr lang="ko-KR" altLang="ko-KR" sz="2400" dirty="0"/>
          </a:p>
          <a:p>
            <a:endParaRPr lang="en-US" sz="2400" dirty="0"/>
          </a:p>
          <a:p>
            <a:endParaRPr lang="en-US" sz="2400" dirty="0"/>
          </a:p>
          <a:p>
            <a:pPr marL="0" indent="0">
              <a:buNone/>
            </a:pP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902901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a:t>Additional Constraints</a:t>
            </a:r>
          </a:p>
        </p:txBody>
      </p:sp>
      <p:sp>
        <p:nvSpPr>
          <p:cNvPr id="3" name="Content Placeholder 2"/>
          <p:cNvSpPr>
            <a:spLocks noGrp="1"/>
          </p:cNvSpPr>
          <p:nvPr>
            <p:ph idx="1"/>
          </p:nvPr>
        </p:nvSpPr>
        <p:spPr>
          <a:xfrm>
            <a:off x="612648" y="1066800"/>
            <a:ext cx="8153400" cy="5638800"/>
          </a:xfrm>
        </p:spPr>
        <p:txBody>
          <a:bodyPr>
            <a:normAutofit lnSpcReduction="10000"/>
          </a:bodyPr>
          <a:lstStyle/>
          <a:p>
            <a:pPr marL="0" indent="0">
              <a:buNone/>
            </a:pPr>
            <a:r>
              <a:rPr lang="en-US" dirty="0"/>
              <a:t> </a:t>
            </a:r>
          </a:p>
          <a:p>
            <a:r>
              <a:rPr lang="en-US" altLang="ko-KR" sz="2400" dirty="0"/>
              <a:t>I must order from at least 3 companies.</a:t>
            </a:r>
            <a:endParaRPr lang="ko-KR" altLang="ko-KR" sz="2400" dirty="0"/>
          </a:p>
          <a:p>
            <a:pPr lvl="1"/>
            <a:r>
              <a:rPr lang="en-US" altLang="ko-KR" sz="2400" dirty="0" err="1"/>
              <a:t>y</a:t>
            </a:r>
            <a:r>
              <a:rPr lang="en-US" altLang="ko-KR" sz="2400" baseline="-25000" dirty="0" err="1"/>
              <a:t>c</a:t>
            </a:r>
            <a:r>
              <a:rPr lang="en-US" altLang="ko-KR" sz="2400" dirty="0"/>
              <a:t> + </a:t>
            </a:r>
            <a:r>
              <a:rPr lang="en-US" altLang="ko-KR" sz="2400" dirty="0" err="1"/>
              <a:t>y</a:t>
            </a:r>
            <a:r>
              <a:rPr lang="en-US" altLang="ko-KR" sz="2400" baseline="-25000" dirty="0" err="1"/>
              <a:t>n</a:t>
            </a:r>
            <a:r>
              <a:rPr lang="en-US" altLang="ko-KR" sz="2400" dirty="0"/>
              <a:t> + </a:t>
            </a:r>
            <a:r>
              <a:rPr lang="en-US" altLang="ko-KR" sz="2400" dirty="0" err="1"/>
              <a:t>y</a:t>
            </a:r>
            <a:r>
              <a:rPr lang="en-US" altLang="ko-KR" sz="2400" baseline="-25000" dirty="0" err="1"/>
              <a:t>a</a:t>
            </a:r>
            <a:r>
              <a:rPr lang="en-US" altLang="ko-KR" sz="2400" dirty="0"/>
              <a:t> + </a:t>
            </a:r>
            <a:r>
              <a:rPr lang="en-US" altLang="ko-KR" sz="2400" dirty="0" err="1"/>
              <a:t>y</a:t>
            </a:r>
            <a:r>
              <a:rPr lang="en-US" altLang="ko-KR" sz="2400" baseline="-25000" dirty="0" err="1"/>
              <a:t>l</a:t>
            </a:r>
            <a:r>
              <a:rPr lang="en-US" altLang="ko-KR" sz="2400" dirty="0"/>
              <a:t>&gt;= 3</a:t>
            </a:r>
            <a:endParaRPr lang="ko-KR" altLang="ko-KR" sz="2800" dirty="0"/>
          </a:p>
          <a:p>
            <a:r>
              <a:rPr lang="en-US" altLang="ko-KR" sz="2400" dirty="0"/>
              <a:t>I must order from at most 4 companies.</a:t>
            </a:r>
            <a:endParaRPr lang="ko-KR" altLang="ko-KR" sz="2400" dirty="0"/>
          </a:p>
          <a:p>
            <a:pPr lvl="1"/>
            <a:r>
              <a:rPr lang="en-US" altLang="ko-KR" sz="2400" dirty="0" err="1"/>
              <a:t>y</a:t>
            </a:r>
            <a:r>
              <a:rPr lang="en-US" altLang="ko-KR" sz="2400" baseline="-25000" dirty="0" err="1"/>
              <a:t>c</a:t>
            </a:r>
            <a:r>
              <a:rPr lang="en-US" altLang="ko-KR" sz="2400" dirty="0"/>
              <a:t> + </a:t>
            </a:r>
            <a:r>
              <a:rPr lang="en-US" altLang="ko-KR" sz="2400" dirty="0" err="1"/>
              <a:t>y</a:t>
            </a:r>
            <a:r>
              <a:rPr lang="en-US" altLang="ko-KR" sz="2400" baseline="-25000" dirty="0" err="1"/>
              <a:t>n</a:t>
            </a:r>
            <a:r>
              <a:rPr lang="en-US" altLang="ko-KR" sz="2400" dirty="0"/>
              <a:t> + </a:t>
            </a:r>
            <a:r>
              <a:rPr lang="en-US" altLang="ko-KR" sz="2400" dirty="0" err="1"/>
              <a:t>y</a:t>
            </a:r>
            <a:r>
              <a:rPr lang="en-US" altLang="ko-KR" sz="2400" baseline="-25000" dirty="0" err="1"/>
              <a:t>a</a:t>
            </a:r>
            <a:r>
              <a:rPr lang="en-US" altLang="ko-KR" sz="2400" dirty="0"/>
              <a:t> + </a:t>
            </a:r>
            <a:r>
              <a:rPr lang="en-US" altLang="ko-KR" sz="2400" dirty="0" err="1"/>
              <a:t>y</a:t>
            </a:r>
            <a:r>
              <a:rPr lang="en-US" altLang="ko-KR" sz="2400" baseline="-25000" dirty="0" err="1"/>
              <a:t>l</a:t>
            </a:r>
            <a:r>
              <a:rPr lang="en-US" altLang="ko-KR" sz="2400" dirty="0"/>
              <a:t> &lt;= 4</a:t>
            </a:r>
            <a:endParaRPr lang="ko-KR" altLang="ko-KR" sz="2800" dirty="0"/>
          </a:p>
          <a:p>
            <a:r>
              <a:rPr lang="en-US" altLang="ko-KR" sz="2400" dirty="0"/>
              <a:t>I can order from Carolina Woodworks or </a:t>
            </a:r>
            <a:r>
              <a:rPr lang="en-US" altLang="ko-KR" sz="2400" dirty="0" err="1"/>
              <a:t>Nashawtuc</a:t>
            </a:r>
            <a:r>
              <a:rPr lang="en-US" altLang="ko-KR" sz="2400" dirty="0"/>
              <a:t> Millworks, but not both.</a:t>
            </a:r>
            <a:endParaRPr lang="ko-KR" altLang="ko-KR" sz="2400" dirty="0"/>
          </a:p>
          <a:p>
            <a:pPr lvl="1"/>
            <a:r>
              <a:rPr lang="en-US" altLang="ko-KR" sz="2400" dirty="0" err="1"/>
              <a:t>y</a:t>
            </a:r>
            <a:r>
              <a:rPr lang="en-US" altLang="ko-KR" sz="2400" baseline="-25000" dirty="0" err="1"/>
              <a:t>c</a:t>
            </a:r>
            <a:r>
              <a:rPr lang="en-US" altLang="ko-KR" sz="2400" dirty="0"/>
              <a:t> + </a:t>
            </a:r>
            <a:r>
              <a:rPr lang="en-US" altLang="ko-KR" sz="2400" dirty="0" err="1"/>
              <a:t>y</a:t>
            </a:r>
            <a:r>
              <a:rPr lang="en-US" altLang="ko-KR" sz="2400" baseline="-25000" dirty="0" err="1"/>
              <a:t>n</a:t>
            </a:r>
            <a:r>
              <a:rPr lang="en-US" altLang="ko-KR" sz="2400" dirty="0"/>
              <a:t> &lt;= 1</a:t>
            </a:r>
            <a:endParaRPr lang="ko-KR" altLang="ko-KR" sz="2800" dirty="0"/>
          </a:p>
          <a:p>
            <a:r>
              <a:rPr lang="en-US" altLang="ko-KR" sz="2400" dirty="0"/>
              <a:t>If I order from Carolina Woodworks, I must also order from </a:t>
            </a:r>
            <a:r>
              <a:rPr lang="en-US" altLang="ko-KR" sz="2400" dirty="0" err="1"/>
              <a:t>Nashawtuc</a:t>
            </a:r>
            <a:r>
              <a:rPr lang="en-US" altLang="ko-KR" sz="2400" dirty="0"/>
              <a:t> Millworks. (But if I order from </a:t>
            </a:r>
            <a:r>
              <a:rPr lang="en-US" altLang="ko-KR" sz="2400" dirty="0" err="1"/>
              <a:t>Nashawtuc</a:t>
            </a:r>
            <a:r>
              <a:rPr lang="en-US" altLang="ko-KR" sz="2400" dirty="0"/>
              <a:t> Millworks, I may or may not order from Carolina Woodworks)</a:t>
            </a:r>
            <a:endParaRPr lang="ko-KR" altLang="ko-KR" sz="2400" dirty="0"/>
          </a:p>
          <a:p>
            <a:pPr lvl="1"/>
            <a:r>
              <a:rPr lang="en-US" altLang="ko-KR" dirty="0" err="1"/>
              <a:t>y</a:t>
            </a:r>
            <a:r>
              <a:rPr lang="en-US" altLang="ko-KR" baseline="-25000" dirty="0" err="1"/>
              <a:t>c</a:t>
            </a:r>
            <a:r>
              <a:rPr lang="en-US" altLang="ko-KR" dirty="0"/>
              <a:t> &lt;= </a:t>
            </a:r>
            <a:r>
              <a:rPr lang="en-US" altLang="ko-KR" dirty="0" err="1"/>
              <a:t>y</a:t>
            </a:r>
            <a:r>
              <a:rPr lang="en-US" altLang="ko-KR" baseline="-25000" dirty="0" err="1"/>
              <a:t>n</a:t>
            </a:r>
            <a:endParaRPr lang="ko-KR" altLang="ko-KR" dirty="0"/>
          </a:p>
          <a:p>
            <a:endParaRPr lang="en-US" sz="2300" dirty="0"/>
          </a:p>
          <a:p>
            <a:endParaRPr lang="en-US" sz="2300"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98989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a:t>Additional Constraints</a:t>
            </a:r>
          </a:p>
        </p:txBody>
      </p:sp>
      <p:sp>
        <p:nvSpPr>
          <p:cNvPr id="3" name="Content Placeholder 2"/>
          <p:cNvSpPr>
            <a:spLocks noGrp="1"/>
          </p:cNvSpPr>
          <p:nvPr>
            <p:ph idx="1"/>
          </p:nvPr>
        </p:nvSpPr>
        <p:spPr>
          <a:xfrm>
            <a:off x="609600" y="1524000"/>
            <a:ext cx="8153400" cy="5638800"/>
          </a:xfrm>
        </p:spPr>
        <p:txBody>
          <a:bodyPr>
            <a:normAutofit/>
          </a:bodyPr>
          <a:lstStyle/>
          <a:p>
            <a:pPr marL="0" indent="0">
              <a:buNone/>
            </a:pPr>
            <a:r>
              <a:rPr lang="en-US" dirty="0"/>
              <a:t> </a:t>
            </a:r>
          </a:p>
          <a:p>
            <a:r>
              <a:rPr lang="en-US" altLang="ko-KR" sz="2000" dirty="0"/>
              <a:t>I can either order from both C and N or from neither.</a:t>
            </a:r>
            <a:endParaRPr lang="ko-KR" altLang="ko-KR" sz="2000" dirty="0"/>
          </a:p>
          <a:p>
            <a:pPr lvl="1"/>
            <a:r>
              <a:rPr lang="en-US" altLang="ko-KR" sz="2400" dirty="0" err="1"/>
              <a:t>y</a:t>
            </a:r>
            <a:r>
              <a:rPr lang="en-US" altLang="ko-KR" sz="2400" baseline="-25000" dirty="0" err="1"/>
              <a:t>c</a:t>
            </a:r>
            <a:r>
              <a:rPr lang="en-US" altLang="ko-KR" sz="2400" dirty="0"/>
              <a:t> &lt;= </a:t>
            </a:r>
            <a:r>
              <a:rPr lang="en-US" altLang="ko-KR" sz="2400" dirty="0" err="1"/>
              <a:t>y</a:t>
            </a:r>
            <a:r>
              <a:rPr lang="en-US" altLang="ko-KR" sz="2400" baseline="-25000" dirty="0" err="1"/>
              <a:t>n</a:t>
            </a:r>
            <a:endParaRPr lang="ko-KR" altLang="ko-KR" sz="2400" dirty="0"/>
          </a:p>
          <a:p>
            <a:pPr lvl="1"/>
            <a:r>
              <a:rPr lang="en-US" altLang="ko-KR" sz="2400" dirty="0" err="1"/>
              <a:t>y</a:t>
            </a:r>
            <a:r>
              <a:rPr lang="en-US" altLang="ko-KR" sz="2400" baseline="-25000" dirty="0" err="1"/>
              <a:t>n</a:t>
            </a:r>
            <a:r>
              <a:rPr lang="en-US" altLang="ko-KR" sz="2400" dirty="0"/>
              <a:t> &lt;= </a:t>
            </a:r>
            <a:r>
              <a:rPr lang="en-US" altLang="ko-KR" sz="2400" dirty="0" err="1"/>
              <a:t>y</a:t>
            </a:r>
            <a:r>
              <a:rPr lang="en-US" altLang="ko-KR" sz="2400" baseline="-25000" dirty="0" err="1"/>
              <a:t>c</a:t>
            </a:r>
            <a:endParaRPr lang="ko-KR" altLang="ko-KR" sz="2400" dirty="0"/>
          </a:p>
          <a:p>
            <a:r>
              <a:rPr lang="en-US" altLang="ko-KR" sz="2000" dirty="0"/>
              <a:t>If I don’t order from Carolina Woodworks, then I must order from </a:t>
            </a:r>
            <a:r>
              <a:rPr lang="en-US" altLang="ko-KR" sz="2000" dirty="0" err="1"/>
              <a:t>Nashawtuc</a:t>
            </a:r>
            <a:r>
              <a:rPr lang="en-US" altLang="ko-KR" sz="2000" dirty="0"/>
              <a:t> Millworks.</a:t>
            </a:r>
            <a:endParaRPr lang="ko-KR" altLang="ko-KR" sz="2000" dirty="0"/>
          </a:p>
          <a:p>
            <a:pPr lvl="1"/>
            <a:r>
              <a:rPr lang="en-US" altLang="ko-KR" sz="1700" dirty="0"/>
              <a:t>There are two ways to think of this – both simplify to the same constraint.</a:t>
            </a:r>
            <a:endParaRPr lang="ko-KR" altLang="ko-KR" sz="1700" dirty="0"/>
          </a:p>
          <a:p>
            <a:pPr lvl="2"/>
            <a:r>
              <a:rPr lang="en-US" altLang="ko-KR" sz="2400" dirty="0"/>
              <a:t>1 – </a:t>
            </a:r>
            <a:r>
              <a:rPr lang="en-US" altLang="ko-KR" sz="2400" dirty="0" err="1"/>
              <a:t>y</a:t>
            </a:r>
            <a:r>
              <a:rPr lang="en-US" altLang="ko-KR" sz="2400" baseline="-25000" dirty="0" err="1"/>
              <a:t>c</a:t>
            </a:r>
            <a:r>
              <a:rPr lang="en-US" altLang="ko-KR" sz="2400" dirty="0"/>
              <a:t> &lt;= </a:t>
            </a:r>
            <a:r>
              <a:rPr lang="en-US" altLang="ko-KR" sz="2400" dirty="0" err="1"/>
              <a:t>y</a:t>
            </a:r>
            <a:r>
              <a:rPr lang="en-US" altLang="ko-KR" sz="2400" baseline="-25000" dirty="0" err="1"/>
              <a:t>n</a:t>
            </a:r>
            <a:endParaRPr lang="en-US" altLang="ko-KR" sz="2400" baseline="-25000" dirty="0"/>
          </a:p>
          <a:p>
            <a:pPr lvl="2"/>
            <a:r>
              <a:rPr lang="en-US" altLang="ko-KR" sz="2400" dirty="0" err="1"/>
              <a:t>y</a:t>
            </a:r>
            <a:r>
              <a:rPr lang="en-US" altLang="ko-KR" sz="2400" baseline="-25000" dirty="0" err="1"/>
              <a:t>n</a:t>
            </a:r>
            <a:r>
              <a:rPr lang="en-US" altLang="ko-KR" sz="2400" dirty="0"/>
              <a:t> + </a:t>
            </a:r>
            <a:r>
              <a:rPr lang="en-US" altLang="ko-KR" sz="2400" dirty="0" err="1"/>
              <a:t>y</a:t>
            </a:r>
            <a:r>
              <a:rPr lang="en-US" altLang="ko-KR" sz="2400" baseline="-25000" dirty="0" err="1"/>
              <a:t>c</a:t>
            </a:r>
            <a:r>
              <a:rPr lang="en-US" altLang="ko-KR" sz="2400" dirty="0"/>
              <a:t> &gt;= 1</a:t>
            </a:r>
            <a:endParaRPr lang="ko-KR" altLang="ko-KR" sz="2400" dirty="0"/>
          </a:p>
          <a:p>
            <a:pPr lvl="2"/>
            <a:endParaRPr lang="ko-KR" altLang="ko-KR" sz="1400" dirty="0"/>
          </a:p>
          <a:p>
            <a:pPr marL="0" indent="0">
              <a:buNone/>
            </a:pPr>
            <a:r>
              <a:rPr lang="en-US" altLang="ko-KR" sz="2400" dirty="0"/>
              <a:t> </a:t>
            </a:r>
            <a:endParaRPr lang="en-US" sz="2300"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18312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4FA6-08C0-2947-A780-B0115BCDF53B}"/>
              </a:ext>
            </a:extLst>
          </p:cNvPr>
          <p:cNvSpPr>
            <a:spLocks noGrp="1"/>
          </p:cNvSpPr>
          <p:nvPr>
            <p:ph type="title"/>
          </p:nvPr>
        </p:nvSpPr>
        <p:spPr/>
        <p:txBody>
          <a:bodyPr>
            <a:normAutofit/>
          </a:bodyPr>
          <a:lstStyle/>
          <a:p>
            <a:r>
              <a:rPr lang="en-US" dirty="0"/>
              <a:t>Linear Programming</a:t>
            </a:r>
          </a:p>
        </p:txBody>
      </p:sp>
      <p:sp>
        <p:nvSpPr>
          <p:cNvPr id="3" name="Text Placeholder 2">
            <a:extLst>
              <a:ext uri="{FF2B5EF4-FFF2-40B4-BE49-F238E27FC236}">
                <a16:creationId xmlns:a16="http://schemas.microsoft.com/office/drawing/2014/main" id="{D73A0FB6-7F9D-144F-96A1-C80D8DA7BD76}"/>
              </a:ext>
            </a:extLst>
          </p:cNvPr>
          <p:cNvSpPr>
            <a:spLocks noGrp="1"/>
          </p:cNvSpPr>
          <p:nvPr>
            <p:ph type="body" idx="1"/>
          </p:nvPr>
        </p:nvSpPr>
        <p:spPr/>
        <p:txBody>
          <a:bodyPr/>
          <a:lstStyle/>
          <a:p>
            <a:r>
              <a:rPr lang="en-US" b="1" dirty="0">
                <a:solidFill>
                  <a:schemeClr val="accent4"/>
                </a:solidFill>
              </a:rPr>
              <a:t>APPENDIX</a:t>
            </a:r>
          </a:p>
        </p:txBody>
      </p:sp>
    </p:spTree>
    <p:extLst>
      <p:ext uri="{BB962C8B-B14F-4D97-AF65-F5344CB8AC3E}">
        <p14:creationId xmlns:p14="http://schemas.microsoft.com/office/powerpoint/2010/main" val="3266333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a:t>Additional Exercise</a:t>
            </a:r>
          </a:p>
        </p:txBody>
      </p:sp>
      <p:sp>
        <p:nvSpPr>
          <p:cNvPr id="3" name="Content Placeholder 2"/>
          <p:cNvSpPr>
            <a:spLocks noGrp="1"/>
          </p:cNvSpPr>
          <p:nvPr>
            <p:ph idx="1"/>
          </p:nvPr>
        </p:nvSpPr>
        <p:spPr>
          <a:xfrm>
            <a:off x="609600" y="1524000"/>
            <a:ext cx="8153400" cy="5638800"/>
          </a:xfrm>
        </p:spPr>
        <p:txBody>
          <a:bodyPr>
            <a:normAutofit/>
          </a:bodyPr>
          <a:lstStyle/>
          <a:p>
            <a:pPr marL="0" indent="0">
              <a:buNone/>
            </a:pPr>
            <a:r>
              <a:rPr lang="en-US" dirty="0"/>
              <a:t> </a:t>
            </a:r>
          </a:p>
          <a:p>
            <a:r>
              <a:rPr lang="en-US" sz="2300" dirty="0"/>
              <a:t>Suppose that a fifth company, Delaware Mills, has submitted a bid to supply up to 1,000 furniture sets at a cost of $2,530 per set and a one-time delivery charge of $9,000. However, if the firm purchases between 1,000 and 1,500 furniture sets from Delaware Mills, then Delaware Mills will charge the firm only $2,430 for any and all additional furniture sets beyond the 1,000, and with an additional delivery charge of only $7,000. Incorporate this new bid into your model and resolve for the optimal purchasing strategy.</a:t>
            </a:r>
          </a:p>
          <a:p>
            <a:endParaRPr lang="en-US" sz="2300" dirty="0"/>
          </a:p>
          <a:p>
            <a:endParaRPr lang="en-US" sz="2300"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84190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a:bodyPr>
          <a:lstStyle/>
          <a:p>
            <a:r>
              <a:rPr lang="en-US" dirty="0"/>
              <a:t>For more info on optimization….</a:t>
            </a:r>
          </a:p>
        </p:txBody>
      </p:sp>
      <p:sp>
        <p:nvSpPr>
          <p:cNvPr id="3" name="Content Placeholder 2"/>
          <p:cNvSpPr>
            <a:spLocks noGrp="1"/>
          </p:cNvSpPr>
          <p:nvPr>
            <p:ph idx="1"/>
          </p:nvPr>
        </p:nvSpPr>
        <p:spPr>
          <a:xfrm>
            <a:off x="609600" y="1524000"/>
            <a:ext cx="8153400" cy="5638800"/>
          </a:xfrm>
        </p:spPr>
        <p:txBody>
          <a:bodyPr>
            <a:normAutofit/>
          </a:bodyPr>
          <a:lstStyle/>
          <a:p>
            <a:pPr marL="0" indent="0">
              <a:buNone/>
            </a:pPr>
            <a:r>
              <a:rPr lang="en-US" dirty="0"/>
              <a:t> </a:t>
            </a:r>
          </a:p>
          <a:p>
            <a:r>
              <a:rPr lang="en-US" sz="2300" dirty="0"/>
              <a:t>Solving them:</a:t>
            </a:r>
          </a:p>
          <a:p>
            <a:pPr lvl="1"/>
            <a:r>
              <a:rPr lang="en-US" sz="2100" dirty="0"/>
              <a:t>Simplex Method</a:t>
            </a:r>
          </a:p>
          <a:p>
            <a:pPr lvl="1"/>
            <a:r>
              <a:rPr lang="en-US" sz="2100" dirty="0"/>
              <a:t>Network Simplex Method</a:t>
            </a:r>
          </a:p>
          <a:p>
            <a:pPr lvl="1"/>
            <a:r>
              <a:rPr lang="en-US" sz="2100" dirty="0"/>
              <a:t>Interior Point Methods</a:t>
            </a:r>
          </a:p>
          <a:p>
            <a:pPr lvl="1"/>
            <a:r>
              <a:rPr lang="en-US" sz="2100" dirty="0"/>
              <a:t>….many more….</a:t>
            </a:r>
          </a:p>
          <a:p>
            <a:r>
              <a:rPr lang="en-US" sz="2500" dirty="0"/>
              <a:t>Book:</a:t>
            </a:r>
            <a:r>
              <a:rPr lang="en-US" sz="2500" i="1" dirty="0"/>
              <a:t> Introduction to Linear Optimization </a:t>
            </a:r>
            <a:r>
              <a:rPr lang="en-US" sz="2500" dirty="0"/>
              <a:t>by Bertsimas and </a:t>
            </a:r>
            <a:r>
              <a:rPr lang="en-US" sz="2500" dirty="0" err="1"/>
              <a:t>Tsitsiklis</a:t>
            </a:r>
            <a:endParaRPr lang="en-US" sz="2500"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97238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Programming Formulation</a:t>
            </a:r>
          </a:p>
        </p:txBody>
      </p:sp>
      <p:sp>
        <p:nvSpPr>
          <p:cNvPr id="3" name="Content Placeholder 2"/>
          <p:cNvSpPr>
            <a:spLocks noGrp="1"/>
          </p:cNvSpPr>
          <p:nvPr>
            <p:ph idx="1"/>
          </p:nvPr>
        </p:nvSpPr>
        <p:spPr>
          <a:xfrm>
            <a:off x="609600" y="1219200"/>
            <a:ext cx="8153400" cy="5638800"/>
          </a:xfrm>
        </p:spPr>
        <p:txBody>
          <a:bodyPr>
            <a:normAutofit/>
          </a:bodyPr>
          <a:lstStyle/>
          <a:p>
            <a:pPr marL="0" indent="0">
              <a:buNone/>
            </a:pPr>
            <a:r>
              <a:rPr lang="en-US" dirty="0"/>
              <a:t> </a:t>
            </a:r>
          </a:p>
          <a:p>
            <a:r>
              <a:rPr lang="en-US" dirty="0"/>
              <a:t>There are 4 steps in LP Formulation</a:t>
            </a:r>
          </a:p>
          <a:p>
            <a:pPr lvl="1"/>
            <a:r>
              <a:rPr lang="en-US" dirty="0"/>
              <a:t>Define your </a:t>
            </a:r>
            <a:r>
              <a:rPr lang="en-US" dirty="0">
                <a:solidFill>
                  <a:schemeClr val="accent1">
                    <a:lumMod val="75000"/>
                  </a:schemeClr>
                </a:solidFill>
              </a:rPr>
              <a:t>Variables</a:t>
            </a:r>
          </a:p>
          <a:p>
            <a:pPr lvl="1"/>
            <a:r>
              <a:rPr lang="en-US" dirty="0"/>
              <a:t>Write your </a:t>
            </a:r>
            <a:r>
              <a:rPr lang="en-US" dirty="0">
                <a:solidFill>
                  <a:schemeClr val="accent1">
                    <a:lumMod val="75000"/>
                  </a:schemeClr>
                </a:solidFill>
              </a:rPr>
              <a:t>Objective Function</a:t>
            </a:r>
          </a:p>
          <a:p>
            <a:pPr lvl="1"/>
            <a:r>
              <a:rPr lang="en-US" dirty="0"/>
              <a:t>Write your </a:t>
            </a:r>
            <a:r>
              <a:rPr lang="en-US" dirty="0">
                <a:solidFill>
                  <a:schemeClr val="accent1">
                    <a:lumMod val="75000"/>
                  </a:schemeClr>
                </a:solidFill>
              </a:rPr>
              <a:t>Constraints</a:t>
            </a:r>
          </a:p>
          <a:p>
            <a:pPr lvl="1"/>
            <a:r>
              <a:rPr lang="en-US" dirty="0"/>
              <a:t>Restrict your </a:t>
            </a:r>
            <a:r>
              <a:rPr lang="en-US" dirty="0">
                <a:solidFill>
                  <a:schemeClr val="accent1">
                    <a:lumMod val="75000"/>
                  </a:schemeClr>
                </a:solidFill>
              </a:rPr>
              <a:t>Variables</a:t>
            </a:r>
          </a:p>
          <a:p>
            <a:r>
              <a:rPr lang="en-US" dirty="0"/>
              <a:t>Create your model in Julia</a:t>
            </a:r>
          </a:p>
          <a:p>
            <a:r>
              <a:rPr lang="en-US" dirty="0"/>
              <a:t>Run to get the optimal solution</a:t>
            </a:r>
          </a:p>
        </p:txBody>
      </p:sp>
    </p:spTree>
    <p:extLst>
      <p:ext uri="{BB962C8B-B14F-4D97-AF65-F5344CB8AC3E}">
        <p14:creationId xmlns:p14="http://schemas.microsoft.com/office/powerpoint/2010/main" val="101023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THE PROBLEM</a:t>
            </a:r>
          </a:p>
        </p:txBody>
      </p:sp>
      <p:sp>
        <p:nvSpPr>
          <p:cNvPr id="3" name="Content Placeholder 2"/>
          <p:cNvSpPr>
            <a:spLocks noGrp="1"/>
          </p:cNvSpPr>
          <p:nvPr>
            <p:ph idx="1"/>
          </p:nvPr>
        </p:nvSpPr>
        <p:spPr>
          <a:xfrm>
            <a:off x="609600" y="1600200"/>
            <a:ext cx="8153400" cy="5638800"/>
          </a:xfrm>
        </p:spPr>
        <p:txBody>
          <a:bodyPr>
            <a:normAutofit/>
          </a:bodyPr>
          <a:lstStyle/>
          <a:p>
            <a:pPr marL="0" indent="0">
              <a:buNone/>
            </a:pPr>
            <a:r>
              <a:rPr lang="en-US" dirty="0"/>
              <a:t> </a:t>
            </a:r>
          </a:p>
          <a:p>
            <a:r>
              <a:rPr lang="en-US" dirty="0"/>
              <a:t>The Magnetron Company manufactures and markets microwave ovens. Currently, the company produces two models: full-size and compact. </a:t>
            </a:r>
          </a:p>
          <a:p>
            <a:endParaRPr lang="en-US" dirty="0"/>
          </a:p>
          <a:p>
            <a:r>
              <a:rPr lang="en-US" dirty="0"/>
              <a:t>Production is limited by the amount of labor available in the general assembly and electronic assembly departments, as well as by the demand for each model.</a:t>
            </a:r>
          </a:p>
        </p:txBody>
      </p:sp>
    </p:spTree>
    <p:extLst>
      <p:ext uri="{BB962C8B-B14F-4D97-AF65-F5344CB8AC3E}">
        <p14:creationId xmlns:p14="http://schemas.microsoft.com/office/powerpoint/2010/main" val="35485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THE PROBLEM</a:t>
            </a:r>
          </a:p>
        </p:txBody>
      </p:sp>
      <p:sp>
        <p:nvSpPr>
          <p:cNvPr id="3" name="Content Placeholder 2"/>
          <p:cNvSpPr>
            <a:spLocks noGrp="1"/>
          </p:cNvSpPr>
          <p:nvPr>
            <p:ph idx="1"/>
          </p:nvPr>
        </p:nvSpPr>
        <p:spPr>
          <a:xfrm>
            <a:off x="609600" y="1371600"/>
            <a:ext cx="8153400" cy="5638800"/>
          </a:xfrm>
        </p:spPr>
        <p:txBody>
          <a:bodyPr>
            <a:normAutofit lnSpcReduction="10000"/>
          </a:bodyPr>
          <a:lstStyle/>
          <a:p>
            <a:pPr marL="0" indent="0">
              <a:buNone/>
            </a:pPr>
            <a:r>
              <a:rPr lang="en-US" dirty="0"/>
              <a:t> </a:t>
            </a:r>
          </a:p>
          <a:p>
            <a:r>
              <a:rPr lang="en-US" sz="2000" dirty="0"/>
              <a:t>Each full-size oven requires </a:t>
            </a:r>
            <a:r>
              <a:rPr lang="en-US" sz="2000" b="1" dirty="0"/>
              <a:t>2</a:t>
            </a:r>
            <a:r>
              <a:rPr lang="en-US" sz="2000" dirty="0"/>
              <a:t> hours of general assembly and </a:t>
            </a:r>
            <a:r>
              <a:rPr lang="en-US" sz="2000" b="1" dirty="0"/>
              <a:t>2</a:t>
            </a:r>
            <a:r>
              <a:rPr lang="en-US" sz="2000" dirty="0"/>
              <a:t> hours of electronic assembly, </a:t>
            </a:r>
          </a:p>
          <a:p>
            <a:r>
              <a:rPr lang="en-US" sz="2000" dirty="0"/>
              <a:t>Each compact oven requires </a:t>
            </a:r>
            <a:r>
              <a:rPr lang="en-US" sz="2000" b="1" dirty="0"/>
              <a:t>1</a:t>
            </a:r>
            <a:r>
              <a:rPr lang="en-US" sz="2000" dirty="0"/>
              <a:t> hour of general assembly and </a:t>
            </a:r>
            <a:r>
              <a:rPr lang="en-US" sz="2000" b="1" dirty="0"/>
              <a:t>3</a:t>
            </a:r>
            <a:r>
              <a:rPr lang="en-US" sz="2000" dirty="0"/>
              <a:t> hours of electronic assembly.</a:t>
            </a:r>
          </a:p>
          <a:p>
            <a:r>
              <a:rPr lang="en-US" sz="2000" dirty="0"/>
              <a:t>In the current production period, there are </a:t>
            </a:r>
            <a:r>
              <a:rPr lang="en-US" sz="2000" b="1" dirty="0"/>
              <a:t>500 hours of general assembly labor </a:t>
            </a:r>
            <a:r>
              <a:rPr lang="en-US" sz="2000" dirty="0"/>
              <a:t>available and </a:t>
            </a:r>
            <a:r>
              <a:rPr lang="en-US" sz="2000" b="1" dirty="0"/>
              <a:t>800 hours of electronic assembly labor </a:t>
            </a:r>
            <a:r>
              <a:rPr lang="en-US" sz="2000" dirty="0"/>
              <a:t>available.</a:t>
            </a:r>
          </a:p>
          <a:p>
            <a:r>
              <a:rPr lang="en-US" sz="2000" dirty="0"/>
              <a:t>In addition, the company estimates that it can </a:t>
            </a:r>
            <a:r>
              <a:rPr lang="en-US" sz="2000" b="1" dirty="0"/>
              <a:t>sell at most 220 full-size ovens</a:t>
            </a:r>
            <a:r>
              <a:rPr lang="en-US" sz="2000" dirty="0"/>
              <a:t> and </a:t>
            </a:r>
            <a:r>
              <a:rPr lang="en-US" sz="2000" b="1" dirty="0"/>
              <a:t>180 compact ovens in the current production period</a:t>
            </a:r>
            <a:r>
              <a:rPr lang="en-US" sz="2000" dirty="0"/>
              <a:t>. The earnings contribution per oven is </a:t>
            </a:r>
            <a:r>
              <a:rPr lang="en-US" sz="2000" b="1" dirty="0"/>
              <a:t>$120 for a full-size oven </a:t>
            </a:r>
            <a:r>
              <a:rPr lang="en-US" sz="2000" dirty="0"/>
              <a:t>and </a:t>
            </a:r>
            <a:r>
              <a:rPr lang="en-US" sz="2000" b="1" dirty="0"/>
              <a:t>$130 for a compact oven</a:t>
            </a:r>
            <a:r>
              <a:rPr lang="en-US" sz="2000" dirty="0"/>
              <a:t>. </a:t>
            </a:r>
          </a:p>
          <a:p>
            <a:r>
              <a:rPr lang="en-US" sz="2000" dirty="0"/>
              <a:t>The company would like to find an earnings-</a:t>
            </a:r>
            <a:r>
              <a:rPr lang="en-US" sz="2000" b="1" dirty="0"/>
              <a:t>maximizing</a:t>
            </a:r>
            <a:r>
              <a:rPr lang="en-US" sz="2000" dirty="0"/>
              <a:t> production plan for the current production period.</a:t>
            </a:r>
          </a:p>
        </p:txBody>
      </p:sp>
    </p:spTree>
    <p:extLst>
      <p:ext uri="{BB962C8B-B14F-4D97-AF65-F5344CB8AC3E}">
        <p14:creationId xmlns:p14="http://schemas.microsoft.com/office/powerpoint/2010/main" val="241616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Linear Programming Formulation</a:t>
            </a:r>
          </a:p>
        </p:txBody>
      </p:sp>
      <p:sp>
        <p:nvSpPr>
          <p:cNvPr id="3" name="Content Placeholder 2"/>
          <p:cNvSpPr>
            <a:spLocks noGrp="1"/>
          </p:cNvSpPr>
          <p:nvPr>
            <p:ph idx="1"/>
          </p:nvPr>
        </p:nvSpPr>
        <p:spPr>
          <a:xfrm>
            <a:off x="609600" y="1219200"/>
            <a:ext cx="8153400" cy="5638800"/>
          </a:xfrm>
        </p:spPr>
        <p:txBody>
          <a:bodyPr>
            <a:normAutofit/>
          </a:bodyPr>
          <a:lstStyle/>
          <a:p>
            <a:pPr marL="0" indent="0">
              <a:buNone/>
            </a:pPr>
            <a:r>
              <a:rPr lang="en-US" dirty="0"/>
              <a:t> </a:t>
            </a:r>
          </a:p>
          <a:p>
            <a:r>
              <a:rPr lang="en-US" dirty="0"/>
              <a:t>A. Formulate the linear optimization model.</a:t>
            </a:r>
          </a:p>
          <a:p>
            <a:pPr lvl="1"/>
            <a:r>
              <a:rPr lang="en-US" dirty="0"/>
              <a:t>1. </a:t>
            </a:r>
            <a:r>
              <a:rPr lang="en-US" b="1" dirty="0"/>
              <a:t>Define your Decision Variables</a:t>
            </a:r>
          </a:p>
          <a:p>
            <a:pPr lvl="2"/>
            <a:r>
              <a:rPr lang="en-US" dirty="0"/>
              <a:t>F = # of full-size ovens</a:t>
            </a:r>
          </a:p>
          <a:p>
            <a:pPr lvl="2"/>
            <a:r>
              <a:rPr lang="en-US" dirty="0"/>
              <a:t>C = # of compact ovens</a:t>
            </a:r>
          </a:p>
        </p:txBody>
      </p:sp>
    </p:spTree>
    <p:extLst>
      <p:ext uri="{BB962C8B-B14F-4D97-AF65-F5344CB8AC3E}">
        <p14:creationId xmlns:p14="http://schemas.microsoft.com/office/powerpoint/2010/main" val="326988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Linear Programming Formulation</a:t>
            </a:r>
          </a:p>
        </p:txBody>
      </p:sp>
      <p:sp>
        <p:nvSpPr>
          <p:cNvPr id="3" name="Content Placeholder 2"/>
          <p:cNvSpPr>
            <a:spLocks noGrp="1"/>
          </p:cNvSpPr>
          <p:nvPr>
            <p:ph idx="1"/>
          </p:nvPr>
        </p:nvSpPr>
        <p:spPr>
          <a:xfrm>
            <a:off x="609600" y="1219200"/>
            <a:ext cx="8153400" cy="5638800"/>
          </a:xfrm>
        </p:spPr>
        <p:txBody>
          <a:bodyPr>
            <a:normAutofit/>
          </a:bodyPr>
          <a:lstStyle/>
          <a:p>
            <a:pPr marL="0" indent="0">
              <a:buNone/>
            </a:pPr>
            <a:r>
              <a:rPr lang="en-US" dirty="0"/>
              <a:t> </a:t>
            </a:r>
          </a:p>
          <a:p>
            <a:r>
              <a:rPr lang="en-US" dirty="0"/>
              <a:t>A. Formulate the linear optimization model.</a:t>
            </a:r>
          </a:p>
          <a:p>
            <a:pPr lvl="1"/>
            <a:endParaRPr lang="en-US" dirty="0"/>
          </a:p>
          <a:p>
            <a:pPr lvl="1"/>
            <a:endParaRPr lang="en-US" dirty="0"/>
          </a:p>
          <a:p>
            <a:pPr lvl="1"/>
            <a:r>
              <a:rPr lang="en-US" dirty="0"/>
              <a:t>2. </a:t>
            </a:r>
            <a:r>
              <a:rPr lang="en-US" b="1" dirty="0"/>
              <a:t>Write your Objective Function</a:t>
            </a:r>
          </a:p>
          <a:p>
            <a:pPr lvl="2"/>
            <a:r>
              <a:rPr lang="en-US" i="1" dirty="0"/>
              <a:t>Max</a:t>
            </a:r>
            <a:r>
              <a:rPr lang="en-US" dirty="0"/>
              <a:t> 120F + 130C</a:t>
            </a:r>
          </a:p>
          <a:p>
            <a:pPr marL="914400" lvl="2" indent="0">
              <a:buNone/>
            </a:pPr>
            <a:endParaRPr lang="en-US" dirty="0"/>
          </a:p>
        </p:txBody>
      </p:sp>
    </p:spTree>
    <p:extLst>
      <p:ext uri="{BB962C8B-B14F-4D97-AF65-F5344CB8AC3E}">
        <p14:creationId xmlns:p14="http://schemas.microsoft.com/office/powerpoint/2010/main" val="107975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US" dirty="0"/>
              <a:t>Linear Programming Formulation</a:t>
            </a:r>
          </a:p>
        </p:txBody>
      </p:sp>
      <p:sp>
        <p:nvSpPr>
          <p:cNvPr id="3" name="Content Placeholder 2"/>
          <p:cNvSpPr>
            <a:spLocks noGrp="1"/>
          </p:cNvSpPr>
          <p:nvPr>
            <p:ph idx="1"/>
          </p:nvPr>
        </p:nvSpPr>
        <p:spPr>
          <a:xfrm>
            <a:off x="609600" y="1219200"/>
            <a:ext cx="8153400" cy="5638800"/>
          </a:xfrm>
        </p:spPr>
        <p:txBody>
          <a:bodyPr>
            <a:normAutofit/>
          </a:bodyPr>
          <a:lstStyle/>
          <a:p>
            <a:pPr marL="0" indent="0">
              <a:buNone/>
            </a:pPr>
            <a:r>
              <a:rPr lang="en-US" dirty="0"/>
              <a:t> </a:t>
            </a:r>
          </a:p>
          <a:p>
            <a:r>
              <a:rPr lang="en-US" dirty="0"/>
              <a:t>A. Formulate the linear optimization model.</a:t>
            </a:r>
          </a:p>
          <a:p>
            <a:pPr lvl="1"/>
            <a:endParaRPr lang="en-US" dirty="0"/>
          </a:p>
          <a:p>
            <a:pPr lvl="1"/>
            <a:endParaRPr lang="en-US" dirty="0"/>
          </a:p>
          <a:p>
            <a:pPr lvl="1"/>
            <a:endParaRPr lang="en-US" dirty="0"/>
          </a:p>
          <a:p>
            <a:pPr lvl="1"/>
            <a:endParaRPr lang="en-US" dirty="0"/>
          </a:p>
          <a:p>
            <a:pPr lvl="1"/>
            <a:r>
              <a:rPr lang="en-US" dirty="0"/>
              <a:t>3. </a:t>
            </a:r>
            <a:r>
              <a:rPr lang="en-US" b="1" dirty="0"/>
              <a:t>Write your Constraints</a:t>
            </a:r>
          </a:p>
          <a:p>
            <a:pPr lvl="2"/>
            <a:r>
              <a:rPr lang="en-US" dirty="0"/>
              <a:t>1. 2F + 1C ≤ 500</a:t>
            </a:r>
          </a:p>
          <a:p>
            <a:pPr lvl="2"/>
            <a:r>
              <a:rPr lang="en-US" dirty="0"/>
              <a:t>2. 2F + 3C ≤ 800</a:t>
            </a:r>
          </a:p>
          <a:p>
            <a:pPr lvl="2"/>
            <a:r>
              <a:rPr lang="en-US" dirty="0"/>
              <a:t>3. F ≤ 220</a:t>
            </a:r>
          </a:p>
          <a:p>
            <a:pPr lvl="2"/>
            <a:r>
              <a:rPr lang="en-US" dirty="0"/>
              <a:t>4. C ≤ 180</a:t>
            </a:r>
          </a:p>
          <a:p>
            <a:pPr lvl="2"/>
            <a:r>
              <a:rPr lang="en-US" dirty="0"/>
              <a:t>5. F ≥ 0</a:t>
            </a:r>
          </a:p>
          <a:p>
            <a:pPr lvl="2"/>
            <a:r>
              <a:rPr lang="en-US" dirty="0"/>
              <a:t>6. C ≥ 0</a:t>
            </a:r>
          </a:p>
          <a:p>
            <a:pPr lvl="2"/>
            <a:endParaRPr lang="en-US" dirty="0"/>
          </a:p>
        </p:txBody>
      </p:sp>
      <p:sp>
        <p:nvSpPr>
          <p:cNvPr id="4" name="Right Arrow 3">
            <a:extLst>
              <a:ext uri="{FF2B5EF4-FFF2-40B4-BE49-F238E27FC236}">
                <a16:creationId xmlns:a16="http://schemas.microsoft.com/office/drawing/2014/main" id="{27E00872-D785-BA4B-9285-AB9508507492}"/>
              </a:ext>
            </a:extLst>
          </p:cNvPr>
          <p:cNvSpPr/>
          <p:nvPr/>
        </p:nvSpPr>
        <p:spPr>
          <a:xfrm flipH="1">
            <a:off x="3657600" y="4360186"/>
            <a:ext cx="3029656" cy="3487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GENERAL LABOR</a:t>
            </a:r>
          </a:p>
        </p:txBody>
      </p:sp>
      <p:sp>
        <p:nvSpPr>
          <p:cNvPr id="5" name="Right Arrow 4">
            <a:extLst>
              <a:ext uri="{FF2B5EF4-FFF2-40B4-BE49-F238E27FC236}">
                <a16:creationId xmlns:a16="http://schemas.microsoft.com/office/drawing/2014/main" id="{AF245662-418C-4F4D-9CDC-7B27319AFE36}"/>
              </a:ext>
            </a:extLst>
          </p:cNvPr>
          <p:cNvSpPr/>
          <p:nvPr/>
        </p:nvSpPr>
        <p:spPr>
          <a:xfrm flipH="1">
            <a:off x="3657600" y="4731498"/>
            <a:ext cx="3029656" cy="3487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ELECTRONIC ASSEMBLY LABOR</a:t>
            </a:r>
          </a:p>
        </p:txBody>
      </p:sp>
      <p:sp>
        <p:nvSpPr>
          <p:cNvPr id="6" name="Right Arrow 5">
            <a:extLst>
              <a:ext uri="{FF2B5EF4-FFF2-40B4-BE49-F238E27FC236}">
                <a16:creationId xmlns:a16="http://schemas.microsoft.com/office/drawing/2014/main" id="{1E977DAC-B205-CE4F-88B9-C1FEAE6024E7}"/>
              </a:ext>
            </a:extLst>
          </p:cNvPr>
          <p:cNvSpPr/>
          <p:nvPr/>
        </p:nvSpPr>
        <p:spPr>
          <a:xfrm flipH="1">
            <a:off x="3352800" y="5333010"/>
            <a:ext cx="3029656" cy="348734"/>
          </a:xfrm>
          <a:prstGeom prst="rightArrow">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MAX SALES</a:t>
            </a:r>
          </a:p>
        </p:txBody>
      </p:sp>
      <p:sp>
        <p:nvSpPr>
          <p:cNvPr id="7" name="Right Brace 6">
            <a:extLst>
              <a:ext uri="{FF2B5EF4-FFF2-40B4-BE49-F238E27FC236}">
                <a16:creationId xmlns:a16="http://schemas.microsoft.com/office/drawing/2014/main" id="{4C22E71D-95AC-0E48-84F2-43DA2F817229}"/>
              </a:ext>
            </a:extLst>
          </p:cNvPr>
          <p:cNvSpPr/>
          <p:nvPr/>
        </p:nvSpPr>
        <p:spPr>
          <a:xfrm>
            <a:off x="2878313" y="5182632"/>
            <a:ext cx="375356" cy="685800"/>
          </a:xfrm>
          <a:prstGeom prst="rightBrace">
            <a:avLst/>
          </a:prstGeom>
          <a:noFill/>
          <a:ln>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Arrow 7">
            <a:extLst>
              <a:ext uri="{FF2B5EF4-FFF2-40B4-BE49-F238E27FC236}">
                <a16:creationId xmlns:a16="http://schemas.microsoft.com/office/drawing/2014/main" id="{DA5D5556-886A-0B45-94F5-14A88C869999}"/>
              </a:ext>
            </a:extLst>
          </p:cNvPr>
          <p:cNvSpPr/>
          <p:nvPr/>
        </p:nvSpPr>
        <p:spPr>
          <a:xfrm flipH="1">
            <a:off x="3108325" y="6070832"/>
            <a:ext cx="3029656" cy="348734"/>
          </a:xfrm>
          <a:prstGeom prst="rightArrow">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CAN’T MAKE NEGATIVE UNITS</a:t>
            </a:r>
          </a:p>
        </p:txBody>
      </p:sp>
      <p:sp>
        <p:nvSpPr>
          <p:cNvPr id="9" name="Right Brace 8">
            <a:extLst>
              <a:ext uri="{FF2B5EF4-FFF2-40B4-BE49-F238E27FC236}">
                <a16:creationId xmlns:a16="http://schemas.microsoft.com/office/drawing/2014/main" id="{F7244918-CFEA-2247-AB13-4159264572B6}"/>
              </a:ext>
            </a:extLst>
          </p:cNvPr>
          <p:cNvSpPr/>
          <p:nvPr/>
        </p:nvSpPr>
        <p:spPr>
          <a:xfrm>
            <a:off x="2610556" y="5913309"/>
            <a:ext cx="375356" cy="685800"/>
          </a:xfrm>
          <a:prstGeom prst="rightBrace">
            <a:avLst/>
          </a:pr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0101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4047</TotalTime>
  <Words>2670</Words>
  <Application>Microsoft Macintosh PowerPoint</Application>
  <PresentationFormat>On-screen Show (4:3)</PresentationFormat>
  <Paragraphs>440</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Broadway</vt:lpstr>
      <vt:lpstr>Calibri</vt:lpstr>
      <vt:lpstr>Cambria Math</vt:lpstr>
      <vt:lpstr>Corbel</vt:lpstr>
      <vt:lpstr>Symbol</vt:lpstr>
      <vt:lpstr>Wingdings</vt:lpstr>
      <vt:lpstr>Spectrum</vt:lpstr>
      <vt:lpstr>BASICS IN OPTIMIZATION</vt:lpstr>
      <vt:lpstr>Outline</vt:lpstr>
      <vt:lpstr>Linear Programming</vt:lpstr>
      <vt:lpstr>Linear Programming Formulation</vt:lpstr>
      <vt:lpstr>THE PROBLEM</vt:lpstr>
      <vt:lpstr>THE PROBLEM</vt:lpstr>
      <vt:lpstr>Linear Programming Formulation</vt:lpstr>
      <vt:lpstr>Linear Programming Formulation</vt:lpstr>
      <vt:lpstr>Linear Programming Formulation</vt:lpstr>
      <vt:lpstr>Linear Programming Formulation</vt:lpstr>
      <vt:lpstr>Linear Programming</vt:lpstr>
      <vt:lpstr>Network Formulations</vt:lpstr>
      <vt:lpstr>Network Formulations</vt:lpstr>
      <vt:lpstr>Network Formulations</vt:lpstr>
      <vt:lpstr>Network Formulations</vt:lpstr>
      <vt:lpstr>Network Formulations</vt:lpstr>
      <vt:lpstr>Network Formulations</vt:lpstr>
      <vt:lpstr>Network Formulations</vt:lpstr>
      <vt:lpstr>Linear Programming</vt:lpstr>
      <vt:lpstr>LP Example: Dining Room Sets</vt:lpstr>
      <vt:lpstr>1. Define your Variables</vt:lpstr>
      <vt:lpstr>2. Write your Objective Function</vt:lpstr>
      <vt:lpstr>3. Write your Constraints</vt:lpstr>
      <vt:lpstr>3. Write your Constraints</vt:lpstr>
      <vt:lpstr>4. Restrict Your Variables</vt:lpstr>
      <vt:lpstr>Linear Programming</vt:lpstr>
      <vt:lpstr>Discrete Optimization: Furniture ordering </vt:lpstr>
      <vt:lpstr>Decision Variables</vt:lpstr>
      <vt:lpstr>Objective</vt:lpstr>
      <vt:lpstr>Constraints</vt:lpstr>
      <vt:lpstr>xc&lt;= 1,000yc</vt:lpstr>
      <vt:lpstr>Additional Constraints</vt:lpstr>
      <vt:lpstr>Additional Constraints</vt:lpstr>
      <vt:lpstr>Additional Constraints</vt:lpstr>
      <vt:lpstr>Linear Programming</vt:lpstr>
      <vt:lpstr>Additional Exercise</vt:lpstr>
      <vt:lpstr>For more info on optimization….</vt:lpstr>
    </vt:vector>
  </TitlesOfParts>
  <Company>MIT Sloan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1:  Decision Trees</dc:title>
  <dc:creator>Sloan Technology Services</dc:creator>
  <cp:lastModifiedBy>Theodore Philip Papalexopoulos</cp:lastModifiedBy>
  <cp:revision>226</cp:revision>
  <cp:lastPrinted>2012-11-07T14:31:11Z</cp:lastPrinted>
  <dcterms:created xsi:type="dcterms:W3CDTF">2012-09-04T02:37:44Z</dcterms:created>
  <dcterms:modified xsi:type="dcterms:W3CDTF">2021-10-07T01:35:39Z</dcterms:modified>
</cp:coreProperties>
</file>