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9" r:id="rId3"/>
    <p:sldId id="320" r:id="rId4"/>
    <p:sldId id="321" r:id="rId5"/>
    <p:sldId id="335" r:id="rId6"/>
    <p:sldId id="336" r:id="rId7"/>
    <p:sldId id="339" r:id="rId8"/>
    <p:sldId id="337" r:id="rId9"/>
    <p:sldId id="338" r:id="rId10"/>
    <p:sldId id="342" r:id="rId11"/>
    <p:sldId id="346" r:id="rId12"/>
    <p:sldId id="340" r:id="rId13"/>
    <p:sldId id="347" r:id="rId14"/>
    <p:sldId id="343" r:id="rId15"/>
    <p:sldId id="344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1" autoAdjust="0"/>
    <p:restoredTop sz="94627"/>
  </p:normalViewPr>
  <p:slideViewPr>
    <p:cSldViewPr showGuides="1">
      <p:cViewPr varScale="1">
        <p:scale>
          <a:sx n="124" d="100"/>
          <a:sy n="124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8B3C35-D741-404E-9A7B-1DD0F3E2648E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99181E-7C27-DF44-B548-B49DBD25B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481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2E081B2-5ED3-407A-9FD1-D7D4E344088E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E57C2E-3234-42CA-87D7-5BB0CD4CE6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28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5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8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3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RECITATION 5:</a:t>
            </a:r>
            <a:br>
              <a:rPr lang="en-US" dirty="0"/>
            </a:br>
            <a:r>
              <a:rPr lang="en-US" dirty="0"/>
              <a:t>Julia &amp; Optimization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81800" cy="685800"/>
          </a:xfrm>
        </p:spPr>
        <p:txBody>
          <a:bodyPr>
            <a:normAutofit/>
          </a:bodyPr>
          <a:lstStyle/>
          <a:p>
            <a:r>
              <a:rPr lang="en-US" dirty="0"/>
              <a:t>15.774/780 (Fall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629" y="2702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Magnetron Components Unlimited manufactures microwaves: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Formulate your constraints: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≤220</m:t>
                    </m:r>
                  </m:oMath>
                </a14:m>
                <a:r>
                  <a:rPr lang="en-US" sz="2200" dirty="0"/>
                  <a:t>      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≤180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311" t="-128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7E26DB1-631F-9146-AB43-442AA6F7B345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2222500"/>
          <a:ext cx="5369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52">
                  <a:extLst>
                    <a:ext uri="{9D8B030D-6E8A-4147-A177-3AD203B41FA5}">
                      <a16:colId xmlns:a16="http://schemas.microsoft.com/office/drawing/2014/main" val="15898289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21515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397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4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Electronic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7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17244"/>
                  </a:ext>
                </a:extLst>
              </a:tr>
            </a:tbl>
          </a:graphicData>
        </a:graphic>
      </p:graphicFrame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CFB1510-DCD7-5F47-9A31-E1256720E09E}"/>
              </a:ext>
            </a:extLst>
          </p:cNvPr>
          <p:cNvSpPr/>
          <p:nvPr/>
        </p:nvSpPr>
        <p:spPr>
          <a:xfrm>
            <a:off x="803148" y="2425700"/>
            <a:ext cx="1863852" cy="393700"/>
          </a:xfrm>
          <a:prstGeom prst="wedgeRectCallout">
            <a:avLst>
              <a:gd name="adj1" fmla="val 62371"/>
              <a:gd name="adj2" fmla="val 2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7ECAB88-AE47-614A-87A3-002F0BD75FE5}"/>
              </a:ext>
            </a:extLst>
          </p:cNvPr>
          <p:cNvSpPr/>
          <p:nvPr/>
        </p:nvSpPr>
        <p:spPr>
          <a:xfrm>
            <a:off x="803148" y="2952750"/>
            <a:ext cx="1863852" cy="393700"/>
          </a:xfrm>
          <a:prstGeom prst="wedgeRectCallout">
            <a:avLst>
              <a:gd name="adj1" fmla="val 62371"/>
              <a:gd name="adj2" fmla="val 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2A5FEFA-EB50-7B4E-B37F-F729B52FA862}"/>
              </a:ext>
            </a:extLst>
          </p:cNvPr>
          <p:cNvSpPr/>
          <p:nvPr/>
        </p:nvSpPr>
        <p:spPr>
          <a:xfrm flipH="1">
            <a:off x="3276600" y="5486400"/>
            <a:ext cx="3029656" cy="34873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MAX SALES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B1E9131-1701-774C-B540-14E5606D86B1}"/>
              </a:ext>
            </a:extLst>
          </p:cNvPr>
          <p:cNvSpPr/>
          <p:nvPr/>
        </p:nvSpPr>
        <p:spPr>
          <a:xfrm>
            <a:off x="2802113" y="5336022"/>
            <a:ext cx="375356" cy="685800"/>
          </a:xfrm>
          <a:prstGeom prst="rightBrac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E041E-5E98-2640-946E-9B04836E728F}"/>
              </a:ext>
            </a:extLst>
          </p:cNvPr>
          <p:cNvSpPr/>
          <p:nvPr/>
        </p:nvSpPr>
        <p:spPr>
          <a:xfrm>
            <a:off x="2971800" y="3346450"/>
            <a:ext cx="5369052" cy="34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Magnetron Components Unlimited manufactures microwaves: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Formulate your constraints: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311" t="-128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7E26DB1-631F-9146-AB43-442AA6F7B345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2222500"/>
          <a:ext cx="5369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52">
                  <a:extLst>
                    <a:ext uri="{9D8B030D-6E8A-4147-A177-3AD203B41FA5}">
                      <a16:colId xmlns:a16="http://schemas.microsoft.com/office/drawing/2014/main" val="15898289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21515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397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4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Electronic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7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17244"/>
                  </a:ext>
                </a:extLst>
              </a:tr>
            </a:tbl>
          </a:graphicData>
        </a:graphic>
      </p:graphicFrame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CFB1510-DCD7-5F47-9A31-E1256720E09E}"/>
              </a:ext>
            </a:extLst>
          </p:cNvPr>
          <p:cNvSpPr/>
          <p:nvPr/>
        </p:nvSpPr>
        <p:spPr>
          <a:xfrm>
            <a:off x="803148" y="2425700"/>
            <a:ext cx="1863852" cy="393700"/>
          </a:xfrm>
          <a:prstGeom prst="wedgeRectCallout">
            <a:avLst>
              <a:gd name="adj1" fmla="val 62371"/>
              <a:gd name="adj2" fmla="val 2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7ECAB88-AE47-614A-87A3-002F0BD75FE5}"/>
              </a:ext>
            </a:extLst>
          </p:cNvPr>
          <p:cNvSpPr/>
          <p:nvPr/>
        </p:nvSpPr>
        <p:spPr>
          <a:xfrm>
            <a:off x="803148" y="2952750"/>
            <a:ext cx="1863852" cy="393700"/>
          </a:xfrm>
          <a:prstGeom prst="wedgeRectCallout">
            <a:avLst>
              <a:gd name="adj1" fmla="val 62371"/>
              <a:gd name="adj2" fmla="val 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CFAC54C-9A6D-6D49-9D07-74EE98F72CC8}"/>
              </a:ext>
            </a:extLst>
          </p:cNvPr>
          <p:cNvSpPr/>
          <p:nvPr/>
        </p:nvSpPr>
        <p:spPr>
          <a:xfrm flipH="1">
            <a:off x="2743200" y="5562600"/>
            <a:ext cx="3029656" cy="34873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CAN’T MAKE NEGATIVE UNITS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E5555FF-706E-A441-863A-9CC1A5541FF6}"/>
              </a:ext>
            </a:extLst>
          </p:cNvPr>
          <p:cNvSpPr/>
          <p:nvPr/>
        </p:nvSpPr>
        <p:spPr>
          <a:xfrm>
            <a:off x="2262716" y="5427323"/>
            <a:ext cx="375356" cy="685800"/>
          </a:xfrm>
          <a:prstGeom prst="righ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1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0064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To find the production plan, the full formulation is: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120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+130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≤500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≤800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≤220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006496" cy="4953000"/>
              </a:xfrm>
              <a:blipFill>
                <a:blip r:embed="rId3"/>
                <a:stretch>
                  <a:fillRect l="-36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>
            <a:extLst>
              <a:ext uri="{FF2B5EF4-FFF2-40B4-BE49-F238E27FC236}">
                <a16:creationId xmlns:a16="http://schemas.microsoft.com/office/drawing/2014/main" id="{F2B28CC2-538C-3146-9BA4-F53C270D68DB}"/>
              </a:ext>
            </a:extLst>
          </p:cNvPr>
          <p:cNvSpPr/>
          <p:nvPr/>
        </p:nvSpPr>
        <p:spPr>
          <a:xfrm flipH="1">
            <a:off x="5736392" y="3736876"/>
            <a:ext cx="3029656" cy="34873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MAX SALES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5F0FDA8-064F-3043-A158-41EBF1AE4E60}"/>
              </a:ext>
            </a:extLst>
          </p:cNvPr>
          <p:cNvSpPr/>
          <p:nvPr/>
        </p:nvSpPr>
        <p:spPr>
          <a:xfrm>
            <a:off x="5261905" y="3586498"/>
            <a:ext cx="375356" cy="685800"/>
          </a:xfrm>
          <a:prstGeom prst="rightBrac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5CC42D0-99AA-1945-96AB-53547EBAC741}"/>
              </a:ext>
            </a:extLst>
          </p:cNvPr>
          <p:cNvSpPr/>
          <p:nvPr/>
        </p:nvSpPr>
        <p:spPr>
          <a:xfrm flipH="1">
            <a:off x="5736392" y="4638066"/>
            <a:ext cx="3029656" cy="34873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CAN’T MAKE NEGATIVE UNITS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CD3917E-FBC4-3846-8B04-0F9EFD4C6A7F}"/>
              </a:ext>
            </a:extLst>
          </p:cNvPr>
          <p:cNvSpPr/>
          <p:nvPr/>
        </p:nvSpPr>
        <p:spPr>
          <a:xfrm>
            <a:off x="5255908" y="4502789"/>
            <a:ext cx="375356" cy="685800"/>
          </a:xfrm>
          <a:prstGeom prst="righ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392D4EE-FF5E-F34A-93A8-83D5404268D9}"/>
              </a:ext>
            </a:extLst>
          </p:cNvPr>
          <p:cNvSpPr/>
          <p:nvPr/>
        </p:nvSpPr>
        <p:spPr>
          <a:xfrm flipH="1">
            <a:off x="5715000" y="2667000"/>
            <a:ext cx="3029656" cy="348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MANUAL ASSEMBLY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7B7E06B-A771-694A-AB17-F2A11FD4A656}"/>
              </a:ext>
            </a:extLst>
          </p:cNvPr>
          <p:cNvSpPr/>
          <p:nvPr/>
        </p:nvSpPr>
        <p:spPr>
          <a:xfrm flipH="1">
            <a:off x="5715000" y="3124200"/>
            <a:ext cx="3029656" cy="348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ELECTRONIC ASSEMBLY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B9E5D0E-CFD1-A74B-B7F2-82A5D4A069D6}"/>
              </a:ext>
            </a:extLst>
          </p:cNvPr>
          <p:cNvSpPr/>
          <p:nvPr/>
        </p:nvSpPr>
        <p:spPr>
          <a:xfrm flipH="1">
            <a:off x="5708073" y="2136328"/>
            <a:ext cx="3029656" cy="34873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150532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0064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To find the production plan, the full formulation is: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120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+130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≤500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≤800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≤220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006496" cy="4953000"/>
              </a:xfrm>
              <a:blipFill>
                <a:blip r:embed="rId3"/>
                <a:stretch>
                  <a:fillRect l="-36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>
            <a:extLst>
              <a:ext uri="{FF2B5EF4-FFF2-40B4-BE49-F238E27FC236}">
                <a16:creationId xmlns:a16="http://schemas.microsoft.com/office/drawing/2014/main" id="{F2B28CC2-538C-3146-9BA4-F53C270D68DB}"/>
              </a:ext>
            </a:extLst>
          </p:cNvPr>
          <p:cNvSpPr/>
          <p:nvPr/>
        </p:nvSpPr>
        <p:spPr>
          <a:xfrm flipH="1">
            <a:off x="5736392" y="3736876"/>
            <a:ext cx="3029656" cy="34873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MAX SALES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5F0FDA8-064F-3043-A158-41EBF1AE4E60}"/>
              </a:ext>
            </a:extLst>
          </p:cNvPr>
          <p:cNvSpPr/>
          <p:nvPr/>
        </p:nvSpPr>
        <p:spPr>
          <a:xfrm>
            <a:off x="5261905" y="3586498"/>
            <a:ext cx="375356" cy="685800"/>
          </a:xfrm>
          <a:prstGeom prst="rightBrac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5CC42D0-99AA-1945-96AB-53547EBAC741}"/>
              </a:ext>
            </a:extLst>
          </p:cNvPr>
          <p:cNvSpPr/>
          <p:nvPr/>
        </p:nvSpPr>
        <p:spPr>
          <a:xfrm flipH="1">
            <a:off x="5736392" y="4638066"/>
            <a:ext cx="3029656" cy="34873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CAN’T MAKE NEGATIVE UNITS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CD3917E-FBC4-3846-8B04-0F9EFD4C6A7F}"/>
              </a:ext>
            </a:extLst>
          </p:cNvPr>
          <p:cNvSpPr/>
          <p:nvPr/>
        </p:nvSpPr>
        <p:spPr>
          <a:xfrm>
            <a:off x="5255908" y="4502789"/>
            <a:ext cx="375356" cy="685800"/>
          </a:xfrm>
          <a:prstGeom prst="righ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392D4EE-FF5E-F34A-93A8-83D5404268D9}"/>
              </a:ext>
            </a:extLst>
          </p:cNvPr>
          <p:cNvSpPr/>
          <p:nvPr/>
        </p:nvSpPr>
        <p:spPr>
          <a:xfrm flipH="1">
            <a:off x="5715000" y="2667000"/>
            <a:ext cx="3029656" cy="348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MANUAL ASSEMBLY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7B7E06B-A771-694A-AB17-F2A11FD4A656}"/>
              </a:ext>
            </a:extLst>
          </p:cNvPr>
          <p:cNvSpPr/>
          <p:nvPr/>
        </p:nvSpPr>
        <p:spPr>
          <a:xfrm flipH="1">
            <a:off x="5715000" y="3124200"/>
            <a:ext cx="3029656" cy="348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ELECTRONIC ASSEMBLY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B9E5D0E-CFD1-A74B-B7F2-82A5D4A069D6}"/>
              </a:ext>
            </a:extLst>
          </p:cNvPr>
          <p:cNvSpPr/>
          <p:nvPr/>
        </p:nvSpPr>
        <p:spPr>
          <a:xfrm flipH="1">
            <a:off x="5708073" y="2136328"/>
            <a:ext cx="3029656" cy="34873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PROFIT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9200CBC-615B-0C42-8662-29A2451ABC77}"/>
              </a:ext>
            </a:extLst>
          </p:cNvPr>
          <p:cNvSpPr/>
          <p:nvPr/>
        </p:nvSpPr>
        <p:spPr>
          <a:xfrm>
            <a:off x="3619500" y="5501542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B5F40B-888E-4A49-8AC2-C80F8C0BBD4B}"/>
              </a:ext>
            </a:extLst>
          </p:cNvPr>
          <p:cNvSpPr/>
          <p:nvPr/>
        </p:nvSpPr>
        <p:spPr>
          <a:xfrm>
            <a:off x="3332339" y="5996842"/>
            <a:ext cx="1336322" cy="55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605A6152-FAA9-354E-B507-499DC426CBD4}"/>
              </a:ext>
            </a:extLst>
          </p:cNvPr>
          <p:cNvSpPr/>
          <p:nvPr/>
        </p:nvSpPr>
        <p:spPr>
          <a:xfrm rot="16200000">
            <a:off x="4687583" y="6084521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32A001-EDD0-3544-B5E0-269E44A8F268}"/>
                  </a:ext>
                </a:extLst>
              </p:cNvPr>
              <p:cNvSpPr txBox="1"/>
              <p:nvPr/>
            </p:nvSpPr>
            <p:spPr>
              <a:xfrm>
                <a:off x="5282019" y="5813355"/>
                <a:ext cx="1712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rgbClr val="00B050"/>
                    </a:solidFill>
                  </a:rPr>
                  <a:t>Optimal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175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32A001-EDD0-3544-B5E0-269E44A8F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19" y="5813355"/>
                <a:ext cx="1712328" cy="923330"/>
              </a:xfrm>
              <a:prstGeom prst="rect">
                <a:avLst/>
              </a:prstGeom>
              <a:blipFill>
                <a:blip r:embed="rId4"/>
                <a:stretch>
                  <a:fillRect l="-2941" t="-2703" r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wn Arrow 30">
            <a:extLst>
              <a:ext uri="{FF2B5EF4-FFF2-40B4-BE49-F238E27FC236}">
                <a16:creationId xmlns:a16="http://schemas.microsoft.com/office/drawing/2014/main" id="{F38605B5-332B-D945-B07D-943C61CF73C7}"/>
              </a:ext>
            </a:extLst>
          </p:cNvPr>
          <p:cNvSpPr/>
          <p:nvPr/>
        </p:nvSpPr>
        <p:spPr>
          <a:xfrm rot="16200000">
            <a:off x="6815996" y="6081657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EA2CCD-7ACC-1844-86F9-1992863D17F3}"/>
                  </a:ext>
                </a:extLst>
              </p:cNvPr>
              <p:cNvSpPr txBox="1"/>
              <p:nvPr/>
            </p:nvSpPr>
            <p:spPr>
              <a:xfrm>
                <a:off x="7551021" y="5813355"/>
                <a:ext cx="14929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rgbClr val="00B050"/>
                    </a:solidFill>
                  </a:rPr>
                  <a:t>Optimal Profit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$40,500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EA2CCD-7ACC-1844-86F9-1992863D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21" y="5813355"/>
                <a:ext cx="1492909" cy="646331"/>
              </a:xfrm>
              <a:prstGeom prst="rect">
                <a:avLst/>
              </a:prstGeom>
              <a:blipFill>
                <a:blip r:embed="rId5"/>
                <a:stretch>
                  <a:fillRect l="-3361" t="-3846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3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504" y="1600200"/>
            <a:ext cx="7844696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dirty="0"/>
              <a:t>In linear programs, each </a:t>
            </a:r>
            <a:r>
              <a:rPr lang="en-US" sz="2500" b="1" dirty="0"/>
              <a:t>constraint</a:t>
            </a:r>
            <a:r>
              <a:rPr lang="en-US" sz="2500" dirty="0"/>
              <a:t> has a </a:t>
            </a:r>
            <a:r>
              <a:rPr lang="en-US" sz="2500" dirty="0">
                <a:solidFill>
                  <a:srgbClr val="FF0000"/>
                </a:solidFill>
              </a:rPr>
              <a:t>shadow price</a:t>
            </a:r>
            <a:r>
              <a:rPr lang="en-US" sz="2500" dirty="0"/>
              <a:t>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If I could increase right-hand-side by 1 unit…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How much would I improve my objective?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1" dirty="0"/>
              <a:t>CAUTION:</a:t>
            </a:r>
            <a:r>
              <a:rPr lang="en-US" sz="2500" dirty="0"/>
              <a:t>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Variables do </a:t>
            </a:r>
            <a:r>
              <a:rPr lang="en-US" sz="2200" b="1" dirty="0"/>
              <a:t>not</a:t>
            </a:r>
            <a:r>
              <a:rPr lang="en-US" sz="2200" dirty="0"/>
              <a:t> have shadow prices.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Constraints have shadow prices.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dirty="0"/>
              <a:t>Think of constraints as related to resources. Their shadow price encodes the “marginal value” of that resource.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500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796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450499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120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+130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≤500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≤800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≤220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4504990" cy="495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377D811D-42D6-9545-A0B8-17E7DF018391}"/>
              </a:ext>
            </a:extLst>
          </p:cNvPr>
          <p:cNvSpPr/>
          <p:nvPr/>
        </p:nvSpPr>
        <p:spPr>
          <a:xfrm>
            <a:off x="2299881" y="5421655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DA106-0F17-B54B-BC32-5A75EEE7812D}"/>
              </a:ext>
            </a:extLst>
          </p:cNvPr>
          <p:cNvSpPr/>
          <p:nvPr/>
        </p:nvSpPr>
        <p:spPr>
          <a:xfrm>
            <a:off x="2012720" y="5916955"/>
            <a:ext cx="1336322" cy="55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D180E32-47CA-AF48-A7D4-8E4BE57B1226}"/>
              </a:ext>
            </a:extLst>
          </p:cNvPr>
          <p:cNvSpPr/>
          <p:nvPr/>
        </p:nvSpPr>
        <p:spPr>
          <a:xfrm rot="16200000">
            <a:off x="3367964" y="6004634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B138C-2CC2-9D41-BE03-321D7EF284AA}"/>
                  </a:ext>
                </a:extLst>
              </p:cNvPr>
              <p:cNvSpPr txBox="1"/>
              <p:nvPr/>
            </p:nvSpPr>
            <p:spPr>
              <a:xfrm>
                <a:off x="3962400" y="5733468"/>
                <a:ext cx="1712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rgbClr val="00B050"/>
                    </a:solidFill>
                  </a:rPr>
                  <a:t>Optimal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175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B138C-2CC2-9D41-BE03-321D7EF2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33468"/>
                <a:ext cx="1712328" cy="923330"/>
              </a:xfrm>
              <a:prstGeom prst="rect">
                <a:avLst/>
              </a:prstGeom>
              <a:blipFill>
                <a:blip r:embed="rId4"/>
                <a:stretch>
                  <a:fillRect l="-2963" t="-2703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C0AE4F-B5CE-8C46-A51E-25F1D8B0BF56}"/>
                  </a:ext>
                </a:extLst>
              </p:cNvPr>
              <p:cNvSpPr txBox="1"/>
              <p:nvPr/>
            </p:nvSpPr>
            <p:spPr>
              <a:xfrm>
                <a:off x="5139785" y="2125289"/>
                <a:ext cx="1946815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Shadow Prices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C0AE4F-B5CE-8C46-A51E-25F1D8B0B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85" y="2125289"/>
                <a:ext cx="1946815" cy="2400657"/>
              </a:xfrm>
              <a:prstGeom prst="rect">
                <a:avLst/>
              </a:prstGeom>
              <a:blipFill>
                <a:blip r:embed="rId5"/>
                <a:stretch>
                  <a:fillRect l="-5161" t="-2105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wn Arrow 18">
            <a:extLst>
              <a:ext uri="{FF2B5EF4-FFF2-40B4-BE49-F238E27FC236}">
                <a16:creationId xmlns:a16="http://schemas.microsoft.com/office/drawing/2014/main" id="{6098F06B-2E09-384B-954D-1DA342CD334C}"/>
              </a:ext>
            </a:extLst>
          </p:cNvPr>
          <p:cNvSpPr/>
          <p:nvPr/>
        </p:nvSpPr>
        <p:spPr>
          <a:xfrm rot="16200000">
            <a:off x="4805184" y="2433817"/>
            <a:ext cx="227599" cy="84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A60F79B-DD43-C74F-BC57-46A12DDE4451}"/>
              </a:ext>
            </a:extLst>
          </p:cNvPr>
          <p:cNvSpPr/>
          <p:nvPr/>
        </p:nvSpPr>
        <p:spPr>
          <a:xfrm rot="16200000">
            <a:off x="4805185" y="2902435"/>
            <a:ext cx="227599" cy="84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02D18DA-8CF1-E148-BEA5-C1160E5890AB}"/>
              </a:ext>
            </a:extLst>
          </p:cNvPr>
          <p:cNvSpPr/>
          <p:nvPr/>
        </p:nvSpPr>
        <p:spPr>
          <a:xfrm rot="16200000">
            <a:off x="4805184" y="3350218"/>
            <a:ext cx="227599" cy="84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578F86EA-52C9-2B47-94FB-B0887D0C907E}"/>
              </a:ext>
            </a:extLst>
          </p:cNvPr>
          <p:cNvSpPr/>
          <p:nvPr/>
        </p:nvSpPr>
        <p:spPr>
          <a:xfrm rot="16200000">
            <a:off x="4805184" y="3769588"/>
            <a:ext cx="227599" cy="84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86B6764D-D40E-FC47-8FB4-D059FF06F4F0}"/>
              </a:ext>
            </a:extLst>
          </p:cNvPr>
          <p:cNvSpPr/>
          <p:nvPr/>
        </p:nvSpPr>
        <p:spPr>
          <a:xfrm rot="16200000">
            <a:off x="5496377" y="600177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AB03DA-EF87-8945-985A-C1588AE2907B}"/>
                  </a:ext>
                </a:extLst>
              </p:cNvPr>
              <p:cNvSpPr txBox="1"/>
              <p:nvPr/>
            </p:nvSpPr>
            <p:spPr>
              <a:xfrm>
                <a:off x="6231402" y="5733468"/>
                <a:ext cx="14929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rgbClr val="00B050"/>
                    </a:solidFill>
                  </a:rPr>
                  <a:t>Optimal Profit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$40,500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AB03DA-EF87-8945-985A-C1588AE29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02" y="5733468"/>
                <a:ext cx="1492909" cy="646331"/>
              </a:xfrm>
              <a:prstGeom prst="rect">
                <a:avLst/>
              </a:prstGeom>
              <a:blipFill>
                <a:blip r:embed="rId6"/>
                <a:stretch>
                  <a:fillRect l="-3361" t="-3846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33919748-FEF1-6549-96F1-089A7ECDD0E7}"/>
              </a:ext>
            </a:extLst>
          </p:cNvPr>
          <p:cNvSpPr/>
          <p:nvPr/>
        </p:nvSpPr>
        <p:spPr>
          <a:xfrm>
            <a:off x="7127748" y="2660149"/>
            <a:ext cx="1863852" cy="1227051"/>
          </a:xfrm>
          <a:prstGeom prst="wedgeRectCallout">
            <a:avLst>
              <a:gd name="adj1" fmla="val -67720"/>
              <a:gd name="adj2" fmla="val -31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more hour of manual assembly would increase my profit by $25. </a:t>
            </a:r>
          </a:p>
        </p:txBody>
      </p:sp>
    </p:spTree>
    <p:extLst>
      <p:ext uri="{BB962C8B-B14F-4D97-AF65-F5344CB8AC3E}">
        <p14:creationId xmlns:p14="http://schemas.microsoft.com/office/powerpoint/2010/main" val="238630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HW3 due today at 11:59pm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Case Study 2 prep due next Wed </a:t>
            </a:r>
            <a:r>
              <a:rPr lang="en-US" sz="2500" b="1" dirty="0"/>
              <a:t>before class</a:t>
            </a:r>
            <a:endParaRPr lang="en-US" sz="2500" dirty="0"/>
          </a:p>
          <a:p>
            <a:pPr>
              <a:spcBef>
                <a:spcPts val="1200"/>
              </a:spcBef>
            </a:pPr>
            <a:r>
              <a:rPr lang="en-US" sz="2500" dirty="0"/>
              <a:t>Office hours change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Monday       5:00-6:00pm in E62-565 (Mohammad)       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Wednesday 4:30-5:30pm in E51-242 (Ted)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Thursday      5:00-6:00pm in </a:t>
            </a:r>
            <a:r>
              <a:rPr lang="en-US" sz="2000" dirty="0">
                <a:solidFill>
                  <a:srgbClr val="FF0000"/>
                </a:solidFill>
              </a:rPr>
              <a:t>E62-575</a:t>
            </a:r>
            <a:r>
              <a:rPr lang="en-US" sz="2000" dirty="0"/>
              <a:t> (Doron)</a:t>
            </a:r>
            <a:endParaRPr lang="en-US" sz="21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888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Intro to Julia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Linear optimization recap</a:t>
            </a:r>
          </a:p>
          <a:p>
            <a:pPr>
              <a:spcBef>
                <a:spcPts val="1200"/>
              </a:spcBef>
            </a:pPr>
            <a:r>
              <a:rPr lang="en-US" sz="2500" dirty="0" err="1"/>
              <a:t>JuMP</a:t>
            </a:r>
            <a:r>
              <a:rPr lang="en-US" sz="2500" dirty="0"/>
              <a:t> &amp; </a:t>
            </a:r>
            <a:r>
              <a:rPr lang="en-US" sz="2500" dirty="0" err="1"/>
              <a:t>Gurobi</a:t>
            </a: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58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my field…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7616096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….,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that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endParaRPr lang="en-US" sz="2200" b="1" dirty="0"/>
              </a:p>
              <a:p>
                <a:pPr>
                  <a:spcBef>
                    <a:spcPts val="1200"/>
                  </a:spcBef>
                </a:pPr>
                <a:r>
                  <a:rPr lang="en-US" sz="2200" b="1" dirty="0"/>
                  <a:t>Continuous </a:t>
                </a:r>
                <a:r>
                  <a:rPr lang="en-US" sz="2200" dirty="0"/>
                  <a:t>vs. </a:t>
                </a:r>
                <a:r>
                  <a:rPr lang="en-US" sz="2200" b="1" dirty="0"/>
                  <a:t>discrete </a:t>
                </a:r>
                <a:r>
                  <a:rPr lang="en-US" sz="2200" dirty="0"/>
                  <a:t>decision variables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b="1" dirty="0"/>
                  <a:t>Linear</a:t>
                </a:r>
                <a:r>
                  <a:rPr lang="en-US" sz="2200" dirty="0"/>
                  <a:t> vs. </a:t>
                </a:r>
                <a:r>
                  <a:rPr lang="en-US" sz="2200" b="1" dirty="0"/>
                  <a:t>non-linear</a:t>
                </a:r>
                <a:r>
                  <a:rPr lang="en-US" sz="2200" dirty="0"/>
                  <a:t> objective and constraints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b="1" dirty="0"/>
                  <a:t>Convex</a:t>
                </a:r>
                <a:r>
                  <a:rPr lang="en-US" sz="2200" dirty="0"/>
                  <a:t> vs. </a:t>
                </a:r>
                <a:r>
                  <a:rPr lang="en-US" sz="2200" b="1" dirty="0"/>
                  <a:t>non-convex</a:t>
                </a:r>
                <a:r>
                  <a:rPr lang="en-US" sz="2200" dirty="0"/>
                  <a:t> objective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b="1" dirty="0"/>
                  <a:t>Functional </a:t>
                </a:r>
                <a:r>
                  <a:rPr lang="en-US" sz="2200" dirty="0"/>
                  <a:t>vs. </a:t>
                </a:r>
                <a:r>
                  <a:rPr lang="en-US" sz="2200" b="1" dirty="0"/>
                  <a:t>black-box </a:t>
                </a:r>
                <a:r>
                  <a:rPr lang="en-US" sz="2200" dirty="0"/>
                  <a:t>objective</a:t>
                </a:r>
                <a:endParaRPr lang="en-US" sz="22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7616096" cy="5029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BD0533D1-4BB0-144F-981F-FA24B7372E4D}"/>
              </a:ext>
            </a:extLst>
          </p:cNvPr>
          <p:cNvSpPr/>
          <p:nvPr/>
        </p:nvSpPr>
        <p:spPr>
          <a:xfrm>
            <a:off x="6781800" y="2286000"/>
            <a:ext cx="228600" cy="6096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818FE8B-6679-8F44-934F-53AFBB10E8FD}"/>
              </a:ext>
            </a:extLst>
          </p:cNvPr>
          <p:cNvSpPr/>
          <p:nvPr/>
        </p:nvSpPr>
        <p:spPr>
          <a:xfrm>
            <a:off x="6781800" y="1600200"/>
            <a:ext cx="228600" cy="5334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C0159-0E17-9E42-80E4-B75D1E88A9FE}"/>
              </a:ext>
            </a:extLst>
          </p:cNvPr>
          <p:cNvSpPr/>
          <p:nvPr/>
        </p:nvSpPr>
        <p:spPr>
          <a:xfrm>
            <a:off x="7137012" y="1676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Objective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D4CC6-4D53-7244-BEA8-A6E334F810B6}"/>
              </a:ext>
            </a:extLst>
          </p:cNvPr>
          <p:cNvSpPr/>
          <p:nvPr/>
        </p:nvSpPr>
        <p:spPr>
          <a:xfrm>
            <a:off x="7137012" y="24003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Constraints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5DBC7819-E2C6-D247-945D-E7DC9BB9AC6C}"/>
              </a:ext>
            </a:extLst>
          </p:cNvPr>
          <p:cNvSpPr/>
          <p:nvPr/>
        </p:nvSpPr>
        <p:spPr>
          <a:xfrm>
            <a:off x="815940" y="1752600"/>
            <a:ext cx="1524000" cy="723900"/>
          </a:xfrm>
          <a:prstGeom prst="wedgeRectCallout">
            <a:avLst>
              <a:gd name="adj1" fmla="val 81639"/>
              <a:gd name="adj2" fmla="val 3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indent="-9525" algn="ctr">
              <a:buAutoNum type="arabicPeriod"/>
            </a:pPr>
            <a:r>
              <a:rPr lang="en-US" dirty="0"/>
              <a:t> Decision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A5FAE-3CA9-E249-A4A2-B8AF1F101FC6}"/>
              </a:ext>
            </a:extLst>
          </p:cNvPr>
          <p:cNvSpPr/>
          <p:nvPr/>
        </p:nvSpPr>
        <p:spPr>
          <a:xfrm>
            <a:off x="990600" y="4022279"/>
            <a:ext cx="762000" cy="421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85980D-B9DF-4E4B-B2AC-5962FB0B3E44}"/>
              </a:ext>
            </a:extLst>
          </p:cNvPr>
          <p:cNvSpPr/>
          <p:nvPr/>
        </p:nvSpPr>
        <p:spPr>
          <a:xfrm>
            <a:off x="990600" y="3600610"/>
            <a:ext cx="4800600" cy="421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42FA4-82FF-384A-A451-D887B2F5DEC6}"/>
              </a:ext>
            </a:extLst>
          </p:cNvPr>
          <p:cNvSpPr txBox="1"/>
          <p:nvPr/>
        </p:nvSpPr>
        <p:spPr>
          <a:xfrm>
            <a:off x="989477" y="32004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class</a:t>
            </a:r>
          </a:p>
        </p:txBody>
      </p:sp>
    </p:spTree>
    <p:extLst>
      <p:ext uri="{BB962C8B-B14F-4D97-AF65-F5344CB8AC3E}">
        <p14:creationId xmlns:p14="http://schemas.microsoft.com/office/powerpoint/2010/main" val="7841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504" y="1600200"/>
            <a:ext cx="8153400" cy="4953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 Define your decisions variables.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 Write your objective as a linear function.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 Formulate your constraints. 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 </a:t>
            </a:r>
            <a:r>
              <a:rPr lang="en-US" sz="2500" strike="sngStrike" dirty="0"/>
              <a:t>Figure out how to solve it.</a:t>
            </a:r>
            <a:r>
              <a:rPr lang="en-US" sz="2500" dirty="0"/>
              <a:t> Use Julia/</a:t>
            </a:r>
            <a:r>
              <a:rPr lang="en-US" sz="2500" dirty="0" err="1"/>
              <a:t>JuMP</a:t>
            </a:r>
            <a:r>
              <a:rPr lang="en-US" sz="2500" dirty="0"/>
              <a:t>/</a:t>
            </a:r>
            <a:r>
              <a:rPr lang="en-US" sz="2500" dirty="0" err="1"/>
              <a:t>Gurobi</a:t>
            </a:r>
            <a:r>
              <a:rPr lang="en-US" sz="2500" dirty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 Extract solution, objective value, shadow prices.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AB1588E-15BA-A14F-BBAB-0845EA3AFC24}"/>
              </a:ext>
            </a:extLst>
          </p:cNvPr>
          <p:cNvSpPr/>
          <p:nvPr/>
        </p:nvSpPr>
        <p:spPr>
          <a:xfrm>
            <a:off x="6553200" y="1752600"/>
            <a:ext cx="304800" cy="14478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2BF2F-52B7-6D45-A8F0-2B2122EC4209}"/>
              </a:ext>
            </a:extLst>
          </p:cNvPr>
          <p:cNvSpPr/>
          <p:nvPr/>
        </p:nvSpPr>
        <p:spPr>
          <a:xfrm>
            <a:off x="7107388" y="19431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Art of Operations Research</a:t>
            </a:r>
          </a:p>
        </p:txBody>
      </p:sp>
    </p:spTree>
    <p:extLst>
      <p:ext uri="{BB962C8B-B14F-4D97-AF65-F5344CB8AC3E}">
        <p14:creationId xmlns:p14="http://schemas.microsoft.com/office/powerpoint/2010/main" val="41370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504" y="1600200"/>
            <a:ext cx="8153400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dirty="0"/>
              <a:t>Magnetron Components Unlimited manufactures microwaves: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500" b="1" dirty="0"/>
              <a:t>What should MCU’s production plan be?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7E26DB1-631F-9146-AB43-442AA6F7B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76769"/>
              </p:ext>
            </p:extLst>
          </p:nvPr>
        </p:nvGraphicFramePr>
        <p:xfrm>
          <a:off x="2971800" y="2222500"/>
          <a:ext cx="5369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52">
                  <a:extLst>
                    <a:ext uri="{9D8B030D-6E8A-4147-A177-3AD203B41FA5}">
                      <a16:colId xmlns:a16="http://schemas.microsoft.com/office/drawing/2014/main" val="15898289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21515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397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4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Electronic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7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17244"/>
                  </a:ext>
                </a:extLst>
              </a:tr>
            </a:tbl>
          </a:graphicData>
        </a:graphic>
      </p:graphicFrame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CFB1510-DCD7-5F47-9A31-E1256720E09E}"/>
              </a:ext>
            </a:extLst>
          </p:cNvPr>
          <p:cNvSpPr/>
          <p:nvPr/>
        </p:nvSpPr>
        <p:spPr>
          <a:xfrm>
            <a:off x="803148" y="2425700"/>
            <a:ext cx="1863852" cy="393700"/>
          </a:xfrm>
          <a:prstGeom prst="wedgeRectCallout">
            <a:avLst>
              <a:gd name="adj1" fmla="val 62371"/>
              <a:gd name="adj2" fmla="val 2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7ECAB88-AE47-614A-87A3-002F0BD75FE5}"/>
              </a:ext>
            </a:extLst>
          </p:cNvPr>
          <p:cNvSpPr/>
          <p:nvPr/>
        </p:nvSpPr>
        <p:spPr>
          <a:xfrm>
            <a:off x="803148" y="2952750"/>
            <a:ext cx="1863852" cy="393700"/>
          </a:xfrm>
          <a:prstGeom prst="wedgeRectCallout">
            <a:avLst>
              <a:gd name="adj1" fmla="val 62371"/>
              <a:gd name="adj2" fmla="val 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</p:spTree>
    <p:extLst>
      <p:ext uri="{BB962C8B-B14F-4D97-AF65-F5344CB8AC3E}">
        <p14:creationId xmlns:p14="http://schemas.microsoft.com/office/powerpoint/2010/main" val="6343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Magnetron Components Unlimited manufactures microwaves: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Define your decision variables: 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# of full-size ovens to produce (integer)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# of compact ovens to produce (integer)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311" t="-128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7E26DB1-631F-9146-AB43-442AA6F7B345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2222500"/>
          <a:ext cx="5369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52">
                  <a:extLst>
                    <a:ext uri="{9D8B030D-6E8A-4147-A177-3AD203B41FA5}">
                      <a16:colId xmlns:a16="http://schemas.microsoft.com/office/drawing/2014/main" val="15898289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21515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397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4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Electronic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7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17244"/>
                  </a:ext>
                </a:extLst>
              </a:tr>
            </a:tbl>
          </a:graphicData>
        </a:graphic>
      </p:graphicFrame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CFB1510-DCD7-5F47-9A31-E1256720E09E}"/>
              </a:ext>
            </a:extLst>
          </p:cNvPr>
          <p:cNvSpPr/>
          <p:nvPr/>
        </p:nvSpPr>
        <p:spPr>
          <a:xfrm>
            <a:off x="803148" y="2425700"/>
            <a:ext cx="1863852" cy="393700"/>
          </a:xfrm>
          <a:prstGeom prst="wedgeRectCallout">
            <a:avLst>
              <a:gd name="adj1" fmla="val 62371"/>
              <a:gd name="adj2" fmla="val 2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7ECAB88-AE47-614A-87A3-002F0BD75FE5}"/>
              </a:ext>
            </a:extLst>
          </p:cNvPr>
          <p:cNvSpPr/>
          <p:nvPr/>
        </p:nvSpPr>
        <p:spPr>
          <a:xfrm>
            <a:off x="803148" y="2952750"/>
            <a:ext cx="1863852" cy="393700"/>
          </a:xfrm>
          <a:prstGeom prst="wedgeRectCallout">
            <a:avLst>
              <a:gd name="adj1" fmla="val 62371"/>
              <a:gd name="adj2" fmla="val 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</p:spTree>
    <p:extLst>
      <p:ext uri="{BB962C8B-B14F-4D97-AF65-F5344CB8AC3E}">
        <p14:creationId xmlns:p14="http://schemas.microsoft.com/office/powerpoint/2010/main" val="32799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Magnetron Components Unlimited manufactures microwaves: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Write your objective as a linear function: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b="1" dirty="0"/>
                  <a:t>Maximize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+ 130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311" t="-128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7E26DB1-631F-9146-AB43-442AA6F7B345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2222500"/>
          <a:ext cx="5369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52">
                  <a:extLst>
                    <a:ext uri="{9D8B030D-6E8A-4147-A177-3AD203B41FA5}">
                      <a16:colId xmlns:a16="http://schemas.microsoft.com/office/drawing/2014/main" val="15898289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21515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397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4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Electronic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7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17244"/>
                  </a:ext>
                </a:extLst>
              </a:tr>
            </a:tbl>
          </a:graphicData>
        </a:graphic>
      </p:graphicFrame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CFB1510-DCD7-5F47-9A31-E1256720E09E}"/>
              </a:ext>
            </a:extLst>
          </p:cNvPr>
          <p:cNvSpPr/>
          <p:nvPr/>
        </p:nvSpPr>
        <p:spPr>
          <a:xfrm>
            <a:off x="803148" y="2425700"/>
            <a:ext cx="1863852" cy="393700"/>
          </a:xfrm>
          <a:prstGeom prst="wedgeRectCallout">
            <a:avLst>
              <a:gd name="adj1" fmla="val 62371"/>
              <a:gd name="adj2" fmla="val 2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7ECAB88-AE47-614A-87A3-002F0BD75FE5}"/>
              </a:ext>
            </a:extLst>
          </p:cNvPr>
          <p:cNvSpPr/>
          <p:nvPr/>
        </p:nvSpPr>
        <p:spPr>
          <a:xfrm>
            <a:off x="803148" y="2952750"/>
            <a:ext cx="1863852" cy="393700"/>
          </a:xfrm>
          <a:prstGeom prst="wedgeRectCallout">
            <a:avLst>
              <a:gd name="adj1" fmla="val 62371"/>
              <a:gd name="adj2" fmla="val 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4DC6F34-EA69-5941-A7DA-622343ACA291}"/>
              </a:ext>
            </a:extLst>
          </p:cNvPr>
          <p:cNvSpPr/>
          <p:nvPr/>
        </p:nvSpPr>
        <p:spPr>
          <a:xfrm flipH="1">
            <a:off x="4585855" y="5264727"/>
            <a:ext cx="3029656" cy="34873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369AD-3E5E-F04F-B77D-5F16993AF108}"/>
              </a:ext>
            </a:extLst>
          </p:cNvPr>
          <p:cNvSpPr/>
          <p:nvPr/>
        </p:nvSpPr>
        <p:spPr>
          <a:xfrm>
            <a:off x="2971800" y="3727967"/>
            <a:ext cx="5369052" cy="34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 Components Unlimited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Magnetron Components Unlimited manufactures microwaves: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Formulate your constraints: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en-US" sz="2200" dirty="0"/>
                  <a:t>       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+3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≤800</m:t>
                    </m:r>
                  </m:oMath>
                </a14:m>
                <a:r>
                  <a:rPr lang="en-US" sz="22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311" t="-128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7E26DB1-631F-9146-AB43-442AA6F7B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22750"/>
              </p:ext>
            </p:extLst>
          </p:nvPr>
        </p:nvGraphicFramePr>
        <p:xfrm>
          <a:off x="2971800" y="2222500"/>
          <a:ext cx="5369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52">
                  <a:extLst>
                    <a:ext uri="{9D8B030D-6E8A-4147-A177-3AD203B41FA5}">
                      <a16:colId xmlns:a16="http://schemas.microsoft.com/office/drawing/2014/main" val="15898289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21515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397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4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Electronic Assembly time (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7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17244"/>
                  </a:ext>
                </a:extLst>
              </a:tr>
            </a:tbl>
          </a:graphicData>
        </a:graphic>
      </p:graphicFrame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CFB1510-DCD7-5F47-9A31-E1256720E09E}"/>
              </a:ext>
            </a:extLst>
          </p:cNvPr>
          <p:cNvSpPr/>
          <p:nvPr/>
        </p:nvSpPr>
        <p:spPr>
          <a:xfrm>
            <a:off x="803148" y="2425700"/>
            <a:ext cx="1863852" cy="393700"/>
          </a:xfrm>
          <a:prstGeom prst="wedgeRectCallout">
            <a:avLst>
              <a:gd name="adj1" fmla="val 62371"/>
              <a:gd name="adj2" fmla="val 2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7ECAB88-AE47-614A-87A3-002F0BD75FE5}"/>
              </a:ext>
            </a:extLst>
          </p:cNvPr>
          <p:cNvSpPr/>
          <p:nvPr/>
        </p:nvSpPr>
        <p:spPr>
          <a:xfrm>
            <a:off x="803148" y="2952750"/>
            <a:ext cx="1863852" cy="393700"/>
          </a:xfrm>
          <a:prstGeom prst="wedgeRectCallout">
            <a:avLst>
              <a:gd name="adj1" fmla="val 62371"/>
              <a:gd name="adj2" fmla="val 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 </a:t>
            </a:r>
            <a:r>
              <a:rPr lang="en-US" dirty="0" err="1"/>
              <a:t>hrs</a:t>
            </a:r>
            <a:r>
              <a:rPr lang="en-US" dirty="0"/>
              <a:t> available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E3D7286-AB00-7046-BE58-1428364B19BF}"/>
              </a:ext>
            </a:extLst>
          </p:cNvPr>
          <p:cNvSpPr/>
          <p:nvPr/>
        </p:nvSpPr>
        <p:spPr>
          <a:xfrm flipH="1">
            <a:off x="3657600" y="5334000"/>
            <a:ext cx="3029656" cy="348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MANUAL ASSEMBLY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B61009F-603F-6540-895B-C0399F439B77}"/>
              </a:ext>
            </a:extLst>
          </p:cNvPr>
          <p:cNvSpPr/>
          <p:nvPr/>
        </p:nvSpPr>
        <p:spPr>
          <a:xfrm flipH="1">
            <a:off x="3657600" y="5791200"/>
            <a:ext cx="3029656" cy="348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ELECTRONIC ASSEMBLY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EE295-4ABE-D948-96C4-DA5E46A6A83E}"/>
              </a:ext>
            </a:extLst>
          </p:cNvPr>
          <p:cNvSpPr/>
          <p:nvPr/>
        </p:nvSpPr>
        <p:spPr>
          <a:xfrm>
            <a:off x="2971800" y="2622550"/>
            <a:ext cx="5369052" cy="72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6378</TotalTime>
  <Words>850</Words>
  <Application>Microsoft Macintosh PowerPoint</Application>
  <PresentationFormat>On-screen Show (4:3)</PresentationFormat>
  <Paragraphs>295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Tw Cen MT</vt:lpstr>
      <vt:lpstr>Wingdings</vt:lpstr>
      <vt:lpstr>Wingdings 2</vt:lpstr>
      <vt:lpstr>Median</vt:lpstr>
      <vt:lpstr>RECITATION 5: Julia &amp; Optimization</vt:lpstr>
      <vt:lpstr>Announcements</vt:lpstr>
      <vt:lpstr>Agenda</vt:lpstr>
      <vt:lpstr>Welcome to my field…</vt:lpstr>
      <vt:lpstr>Optimization recipe</vt:lpstr>
      <vt:lpstr>Magnetron Components Unlimited</vt:lpstr>
      <vt:lpstr>Magnetron Components Unlimited</vt:lpstr>
      <vt:lpstr>Magnetron Components Unlimited</vt:lpstr>
      <vt:lpstr>Magnetron Components Unlimited</vt:lpstr>
      <vt:lpstr>Magnetron Components Unlimited</vt:lpstr>
      <vt:lpstr>Magnetron Components Unlimited</vt:lpstr>
      <vt:lpstr>Magnetron Components Unlimited</vt:lpstr>
      <vt:lpstr>Magnetron Components Unlimited</vt:lpstr>
      <vt:lpstr>Shadow Prices</vt:lpstr>
      <vt:lpstr>Magnetron Components Unlimited</vt:lpstr>
    </vt:vector>
  </TitlesOfParts>
  <Company>MIT Sloan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1:  Decision Trees</dc:title>
  <dc:creator>Sloan Technology Services</dc:creator>
  <cp:lastModifiedBy>Theodore Philip Papalexopoulos</cp:lastModifiedBy>
  <cp:revision>200</cp:revision>
  <cp:lastPrinted>2016-09-27T22:19:04Z</cp:lastPrinted>
  <dcterms:created xsi:type="dcterms:W3CDTF">2012-09-04T02:37:44Z</dcterms:created>
  <dcterms:modified xsi:type="dcterms:W3CDTF">2021-10-06T22:54:05Z</dcterms:modified>
</cp:coreProperties>
</file>