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19" r:id="rId3"/>
    <p:sldId id="320" r:id="rId4"/>
    <p:sldId id="343" r:id="rId5"/>
    <p:sldId id="344" r:id="rId6"/>
    <p:sldId id="345" r:id="rId7"/>
    <p:sldId id="346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8" autoAdjust="0"/>
    <p:restoredTop sz="94627"/>
  </p:normalViewPr>
  <p:slideViewPr>
    <p:cSldViewPr showGuides="1">
      <p:cViewPr varScale="1">
        <p:scale>
          <a:sx n="176" d="100"/>
          <a:sy n="176" d="100"/>
        </p:scale>
        <p:origin x="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RECITATION 6:</a:t>
            </a:r>
            <a:br>
              <a:rPr lang="en-US" dirty="0"/>
            </a:br>
            <a:r>
              <a:rPr lang="en-US" dirty="0"/>
              <a:t>TNG Optimization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Case prep for MAMD due Mon before class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Case prep for WLI due Wed before class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Monday lecture is virtual with Prof. </a:t>
            </a:r>
            <a:r>
              <a:rPr lang="en-US" sz="2500" dirty="0" err="1"/>
              <a:t>Golrezaei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Shadow prices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Formulating TNG in </a:t>
            </a:r>
            <a:r>
              <a:rPr lang="en-US" sz="2500" dirty="0" err="1"/>
              <a:t>JuMP</a:t>
            </a: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7844696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In linear programs, each </a:t>
            </a:r>
            <a:r>
              <a:rPr lang="en-US" sz="2500" b="1" dirty="0"/>
              <a:t>constraint</a:t>
            </a:r>
            <a:r>
              <a:rPr lang="en-US" sz="2500" dirty="0"/>
              <a:t> has a </a:t>
            </a:r>
            <a:r>
              <a:rPr lang="en-US" sz="2500" dirty="0">
                <a:solidFill>
                  <a:srgbClr val="FF0000"/>
                </a:solidFill>
              </a:rPr>
              <a:t>shadow price</a:t>
            </a:r>
            <a:r>
              <a:rPr lang="en-US" sz="2500" dirty="0"/>
              <a:t>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If I could increase right-hand-side by 1 unit…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How much would I improve my objective?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1" dirty="0"/>
              <a:t>CAUTION:</a:t>
            </a:r>
            <a:r>
              <a:rPr lang="en-US" sz="2500" dirty="0"/>
              <a:t> </a:t>
            </a:r>
            <a:r>
              <a:rPr lang="en-US" sz="2200" b="1" dirty="0"/>
              <a:t>Variables do not have shadow prices.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Shadow prices are for constraints.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i="1" dirty="0"/>
              <a:t>Side note: you can’t get shadow prices if decision variables are integer.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79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Redux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450499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120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+130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≤500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≤220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4504990" cy="495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377D811D-42D6-9545-A0B8-17E7DF018391}"/>
              </a:ext>
            </a:extLst>
          </p:cNvPr>
          <p:cNvSpPr/>
          <p:nvPr/>
        </p:nvSpPr>
        <p:spPr>
          <a:xfrm>
            <a:off x="2299881" y="542165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DA106-0F17-B54B-BC32-5A75EEE7812D}"/>
              </a:ext>
            </a:extLst>
          </p:cNvPr>
          <p:cNvSpPr/>
          <p:nvPr/>
        </p:nvSpPr>
        <p:spPr>
          <a:xfrm>
            <a:off x="2012720" y="5916955"/>
            <a:ext cx="1336322" cy="55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D180E32-47CA-AF48-A7D4-8E4BE57B1226}"/>
              </a:ext>
            </a:extLst>
          </p:cNvPr>
          <p:cNvSpPr/>
          <p:nvPr/>
        </p:nvSpPr>
        <p:spPr>
          <a:xfrm rot="16200000">
            <a:off x="3367964" y="6004634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B138C-2CC2-9D41-BE03-321D7EF284AA}"/>
                  </a:ext>
                </a:extLst>
              </p:cNvPr>
              <p:cNvSpPr txBox="1"/>
              <p:nvPr/>
            </p:nvSpPr>
            <p:spPr>
              <a:xfrm>
                <a:off x="3962400" y="5733468"/>
                <a:ext cx="1712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B138C-2CC2-9D41-BE03-321D7EF2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33468"/>
                <a:ext cx="1712328" cy="923330"/>
              </a:xfrm>
              <a:prstGeom prst="rect">
                <a:avLst/>
              </a:prstGeom>
              <a:blipFill>
                <a:blip r:embed="rId4"/>
                <a:stretch>
                  <a:fillRect l="-2963" t="-270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0AE4F-B5CE-8C46-A51E-25F1D8B0BF56}"/>
                  </a:ext>
                </a:extLst>
              </p:cNvPr>
              <p:cNvSpPr txBox="1"/>
              <p:nvPr/>
            </p:nvSpPr>
            <p:spPr>
              <a:xfrm>
                <a:off x="5139785" y="2125289"/>
                <a:ext cx="1946815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Shadow Prices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0AE4F-B5CE-8C46-A51E-25F1D8B0B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85" y="2125289"/>
                <a:ext cx="1946815" cy="2400657"/>
              </a:xfrm>
              <a:prstGeom prst="rect">
                <a:avLst/>
              </a:prstGeom>
              <a:blipFill>
                <a:blip r:embed="rId5"/>
                <a:stretch>
                  <a:fillRect l="-5161" t="-2105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>
            <a:extLst>
              <a:ext uri="{FF2B5EF4-FFF2-40B4-BE49-F238E27FC236}">
                <a16:creationId xmlns:a16="http://schemas.microsoft.com/office/drawing/2014/main" id="{6098F06B-2E09-384B-954D-1DA342CD334C}"/>
              </a:ext>
            </a:extLst>
          </p:cNvPr>
          <p:cNvSpPr/>
          <p:nvPr/>
        </p:nvSpPr>
        <p:spPr>
          <a:xfrm rot="16200000">
            <a:off x="4805184" y="2433817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A60F79B-DD43-C74F-BC57-46A12DDE4451}"/>
              </a:ext>
            </a:extLst>
          </p:cNvPr>
          <p:cNvSpPr/>
          <p:nvPr/>
        </p:nvSpPr>
        <p:spPr>
          <a:xfrm rot="16200000">
            <a:off x="4805185" y="2902435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02D18DA-8CF1-E148-BEA5-C1160E5890AB}"/>
              </a:ext>
            </a:extLst>
          </p:cNvPr>
          <p:cNvSpPr/>
          <p:nvPr/>
        </p:nvSpPr>
        <p:spPr>
          <a:xfrm rot="16200000">
            <a:off x="4805184" y="3350218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78F86EA-52C9-2B47-94FB-B0887D0C907E}"/>
              </a:ext>
            </a:extLst>
          </p:cNvPr>
          <p:cNvSpPr/>
          <p:nvPr/>
        </p:nvSpPr>
        <p:spPr>
          <a:xfrm rot="16200000">
            <a:off x="4805184" y="3769588"/>
            <a:ext cx="227599" cy="84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6B6764D-D40E-FC47-8FB4-D059FF06F4F0}"/>
              </a:ext>
            </a:extLst>
          </p:cNvPr>
          <p:cNvSpPr/>
          <p:nvPr/>
        </p:nvSpPr>
        <p:spPr>
          <a:xfrm rot="16200000">
            <a:off x="5496377" y="600177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AB03DA-EF87-8945-985A-C1588AE2907B}"/>
                  </a:ext>
                </a:extLst>
              </p:cNvPr>
              <p:cNvSpPr txBox="1"/>
              <p:nvPr/>
            </p:nvSpPr>
            <p:spPr>
              <a:xfrm>
                <a:off x="6231402" y="5733468"/>
                <a:ext cx="14929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Optimal Profit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$40,500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AB03DA-EF87-8945-985A-C1588AE2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02" y="5733468"/>
                <a:ext cx="1492909" cy="646331"/>
              </a:xfrm>
              <a:prstGeom prst="rect">
                <a:avLst/>
              </a:prstGeom>
              <a:blipFill>
                <a:blip r:embed="rId6"/>
                <a:stretch>
                  <a:fillRect l="-336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3919748-FEF1-6549-96F1-089A7ECDD0E7}"/>
              </a:ext>
            </a:extLst>
          </p:cNvPr>
          <p:cNvSpPr/>
          <p:nvPr/>
        </p:nvSpPr>
        <p:spPr>
          <a:xfrm>
            <a:off x="7127748" y="2660149"/>
            <a:ext cx="1863852" cy="1227051"/>
          </a:xfrm>
          <a:prstGeom prst="wedgeRectCallout">
            <a:avLst>
              <a:gd name="adj1" fmla="val -67720"/>
              <a:gd name="adj2" fmla="val -31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more hour of manual assembly would increase my profit by $25. </a:t>
            </a:r>
          </a:p>
        </p:txBody>
      </p:sp>
    </p:spTree>
    <p:extLst>
      <p:ext uri="{BB962C8B-B14F-4D97-AF65-F5344CB8AC3E}">
        <p14:creationId xmlns:p14="http://schemas.microsoft.com/office/powerpoint/2010/main" val="238630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TNG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Decision variables: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: #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-week leases to accept in week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Objective: 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Maximize revenue (given daily price rates)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Constraints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Shouldn’t accept more than demand in week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Can’t accept more than my inventory in week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2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4953000"/>
              </a:xfrm>
              <a:blipFill>
                <a:blip r:embed="rId3"/>
                <a:stretch>
                  <a:fillRect l="-31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D3303F07-887A-F94A-8C52-B909DC18FB36}"/>
              </a:ext>
            </a:extLst>
          </p:cNvPr>
          <p:cNvSpPr/>
          <p:nvPr/>
        </p:nvSpPr>
        <p:spPr>
          <a:xfrm>
            <a:off x="2057400" y="5848564"/>
            <a:ext cx="4422648" cy="784261"/>
          </a:xfrm>
          <a:prstGeom prst="wedgeRectCallout">
            <a:avLst>
              <a:gd name="adj1" fmla="val 19860"/>
              <a:gd name="adj2" fmla="val -76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Needed some tricky </a:t>
            </a:r>
            <a:r>
              <a:rPr lang="en-US" b="1" dirty="0"/>
              <a:t>auxiliary variables </a:t>
            </a:r>
            <a:r>
              <a:rPr lang="en-US" dirty="0"/>
              <a:t>and constraints to ensure this. 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 in TNG: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49530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dirty="0"/>
                  <a:t>Can you interpret the shadow prices for constraints…</a:t>
                </a:r>
              </a:p>
              <a:p>
                <a:pPr marL="746125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		                        (demand)</a:t>
                </a:r>
              </a:p>
              <a:p>
                <a:pPr marL="729615" lvl="1" indent="-390525">
                  <a:spcBef>
                    <a:spcPts val="600"/>
                  </a:spcBef>
                </a:pPr>
                <a:r>
                  <a:rPr lang="en-US" sz="2000" dirty="0"/>
                  <a:t>If there was 1 more demand in week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how much would my revenue increase?</a:t>
                </a:r>
              </a:p>
              <a:p>
                <a:pPr marL="1003935" lvl="2" indent="-390525">
                  <a:spcBef>
                    <a:spcPts val="600"/>
                  </a:spcBef>
                </a:pPr>
                <a:r>
                  <a:rPr lang="en-US" sz="1600" dirty="0"/>
                  <a:t>Should be 0 in high-demand periods, because I probably won’t have inventory to actually meet the extra demand and get the revenue.</a:t>
                </a:r>
              </a:p>
              <a:p>
                <a:pPr marL="1003935" lvl="2" indent="-390525">
                  <a:spcBef>
                    <a:spcPts val="600"/>
                  </a:spcBef>
                </a:pPr>
                <a:r>
                  <a:rPr lang="en-US" sz="1600" dirty="0"/>
                  <a:t>But will be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in low-demand periods</a:t>
                </a:r>
                <a:endParaRPr lang="en-US" sz="2500" dirty="0"/>
              </a:p>
              <a:p>
                <a:pPr marL="746125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16,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		(inventory)</a:t>
                </a:r>
              </a:p>
              <a:p>
                <a:pPr marL="729615" lvl="1" indent="-390525">
                  <a:spcBef>
                    <a:spcPts val="600"/>
                  </a:spcBef>
                </a:pPr>
                <a:r>
                  <a:rPr lang="en-US" sz="2000" dirty="0"/>
                  <a:t>If I had 1 more inventory in week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how much would my revenue increase?</a:t>
                </a:r>
              </a:p>
              <a:p>
                <a:pPr marL="1003935" lvl="2" indent="-390525">
                  <a:spcBef>
                    <a:spcPts val="600"/>
                  </a:spcBef>
                </a:pPr>
                <a:r>
                  <a:rPr lang="en-US" sz="1600" dirty="0"/>
                  <a:t>Should be 0 in low-demand periods, because I don’t have anyone to sell the extra trailer. </a:t>
                </a:r>
              </a:p>
              <a:p>
                <a:pPr marL="1003935" lvl="2" indent="-390525">
                  <a:spcBef>
                    <a:spcPts val="600"/>
                  </a:spcBef>
                </a:pPr>
                <a:r>
                  <a:rPr lang="en-US" sz="1600" dirty="0"/>
                  <a:t>But will be positive in high-demand periods – I can make some revenue on that extra trailer. </a:t>
                </a:r>
                <a:endParaRPr lang="en-US" sz="2500" dirty="0"/>
              </a:p>
              <a:p>
                <a:pPr marL="746125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365760" lvl="1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2544" cy="4953000"/>
              </a:xfrm>
              <a:blipFill>
                <a:blip r:embed="rId3"/>
                <a:stretch>
                  <a:fillRect l="-311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6398</TotalTime>
  <Words>404</Words>
  <Application>Microsoft Macintosh PowerPoint</Application>
  <PresentationFormat>On-screen Show (4:3)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Tw Cen MT</vt:lpstr>
      <vt:lpstr>Wingdings</vt:lpstr>
      <vt:lpstr>Wingdings 2</vt:lpstr>
      <vt:lpstr>Median</vt:lpstr>
      <vt:lpstr>RECITATION 6: TNG Optimization</vt:lpstr>
      <vt:lpstr>Announcements</vt:lpstr>
      <vt:lpstr>Agenda</vt:lpstr>
      <vt:lpstr>Shadow Prices</vt:lpstr>
      <vt:lpstr>MCU Redux</vt:lpstr>
      <vt:lpstr>TNG Recap</vt:lpstr>
      <vt:lpstr>Shadow Prices in TNG: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Theodore Philip Papalexopoulos</cp:lastModifiedBy>
  <cp:revision>205</cp:revision>
  <cp:lastPrinted>2016-09-27T22:19:04Z</cp:lastPrinted>
  <dcterms:created xsi:type="dcterms:W3CDTF">2012-09-04T02:37:44Z</dcterms:created>
  <dcterms:modified xsi:type="dcterms:W3CDTF">2021-10-12T03:55:23Z</dcterms:modified>
</cp:coreProperties>
</file>