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9" r:id="rId3"/>
    <p:sldId id="320" r:id="rId4"/>
    <p:sldId id="343" r:id="rId5"/>
    <p:sldId id="344" r:id="rId6"/>
    <p:sldId id="345" r:id="rId7"/>
    <p:sldId id="348" r:id="rId8"/>
    <p:sldId id="349" r:id="rId9"/>
    <p:sldId id="346" r:id="rId10"/>
    <p:sldId id="347" r:id="rId11"/>
    <p:sldId id="354" r:id="rId12"/>
    <p:sldId id="351" r:id="rId13"/>
    <p:sldId id="353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3" autoAdjust="0"/>
    <p:restoredTop sz="94627"/>
  </p:normalViewPr>
  <p:slideViewPr>
    <p:cSldViewPr showGuides="1">
      <p:cViewPr varScale="1">
        <p:scale>
          <a:sx n="158" d="100"/>
          <a:sy n="158" d="100"/>
        </p:scale>
        <p:origin x="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B3C35-D741-404E-9A7B-1DD0F3E2648E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99181E-7C27-DF44-B548-B49DBD25B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48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2E081B2-5ED3-407A-9FD1-D7D4E344088E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E57C2E-3234-42CA-87D7-5BB0CD4CE6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28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RECITATION 7:</a:t>
            </a:r>
            <a:br>
              <a:rPr lang="en-US" dirty="0"/>
            </a:br>
            <a:r>
              <a:rPr lang="en-US" dirty="0"/>
              <a:t>facility location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81800" cy="685800"/>
          </a:xfrm>
        </p:spPr>
        <p:txBody>
          <a:bodyPr>
            <a:normAutofit/>
          </a:bodyPr>
          <a:lstStyle/>
          <a:p>
            <a:r>
              <a:rPr lang="en-US" dirty="0"/>
              <a:t>15.774/780 (Fall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629" y="2702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Facility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Decision variables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{Do I open location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Auxiliary variables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{Is customer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served by location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b="1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Constraint: </a:t>
                </a:r>
                <a:r>
                  <a:rPr lang="en-US" sz="2400" i="1" dirty="0"/>
                  <a:t>every customer must be served by a location</a:t>
                </a:r>
                <a:endParaRPr lang="en-US" sz="2400" b="1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l="-162" t="-1282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76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Decision variables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{Do I open location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Auxiliary variables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{Is customer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served by location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b="1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Constraint: </a:t>
                </a:r>
                <a:r>
                  <a:rPr lang="en-US" sz="2400" i="1" dirty="0"/>
                  <a:t>What if I’m allowed to not cover everyone, but want to cover at least 95%?</a:t>
                </a:r>
                <a:endParaRPr lang="en-US" sz="2400" b="1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≥(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𝑤h𝑎𝑡𝑒𝑣𝑒𝑟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95%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l="-162" t="-128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ICBC Market Potential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ICBC wanted to predict market potential for each location.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100" dirty="0"/>
                  <a:t>If I could </a:t>
                </a:r>
                <a:r>
                  <a:rPr lang="en-US" sz="2100" i="1" dirty="0"/>
                  <a:t>fully</a:t>
                </a:r>
                <a:r>
                  <a:rPr lang="en-US" sz="2100" dirty="0"/>
                  <a:t> cover location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, I would get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/>
                  <a:t> features</a:t>
                </a:r>
                <a:r>
                  <a:rPr lang="en-US" sz="2400" dirty="0"/>
                  <a:t> of location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,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100" dirty="0"/>
                  <a:t># of households, # of businesses, median income etc.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We want a linear model to predict potential:</a:t>
                </a:r>
              </a:p>
              <a:p>
                <a:pPr marL="36576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l="-16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9AC9072-AB33-394D-BDF1-009DB0A76544}"/>
              </a:ext>
            </a:extLst>
          </p:cNvPr>
          <p:cNvSpPr/>
          <p:nvPr/>
        </p:nvSpPr>
        <p:spPr>
          <a:xfrm>
            <a:off x="1184148" y="5257800"/>
            <a:ext cx="7010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Challenge</a:t>
            </a:r>
            <a:r>
              <a:rPr lang="en-US" sz="2400" dirty="0"/>
              <a:t>: we can’t run linear regression because we don’t have (x, y)  pairs for “similar” locations! </a:t>
            </a:r>
          </a:p>
        </p:txBody>
      </p:sp>
    </p:spTree>
    <p:extLst>
      <p:ext uri="{BB962C8B-B14F-4D97-AF65-F5344CB8AC3E}">
        <p14:creationId xmlns:p14="http://schemas.microsoft.com/office/powerpoint/2010/main" val="10680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expert advice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2544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Use optimization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’s! 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Main Idea: add constraints based on experts’ answers: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Cell preference: </a:t>
                </a:r>
                <a:r>
                  <a:rPr lang="en-US" sz="2000" dirty="0"/>
                  <a:t>Show two locations, with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and ask “do you think location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or location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has higher potential?”</a:t>
                </a:r>
              </a:p>
              <a:p>
                <a:pPr marL="36576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Metric preference: </a:t>
                </a:r>
                <a:r>
                  <a:rPr lang="en-US" sz="2000" dirty="0"/>
                  <a:t>Do you think feature p or q is more important?</a:t>
                </a:r>
              </a:p>
              <a:p>
                <a:pPr marL="36576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Add slack variables (experts might give different answers)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Minimize sum of slack variables and some smoothness metric (similar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’s should have similar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500" dirty="0"/>
                  <a:t>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2544" cy="5334000"/>
              </a:xfrm>
              <a:blipFill>
                <a:blip r:embed="rId3"/>
                <a:stretch>
                  <a:fillRect l="-311" t="-1188" r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02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Simulation assignment due </a:t>
            </a:r>
            <a:r>
              <a:rPr lang="en-US" sz="2500" b="1" dirty="0"/>
              <a:t>before class</a:t>
            </a:r>
            <a:r>
              <a:rPr lang="en-US" sz="2500" dirty="0"/>
              <a:t> 11/1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No lecture/recitation next week (10/25-10/29)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888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Facility Location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Market potential (ICBC)</a:t>
            </a:r>
          </a:p>
          <a:p>
            <a:pPr>
              <a:spcBef>
                <a:spcPts val="1200"/>
              </a:spcBef>
            </a:pP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58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504" y="1600200"/>
            <a:ext cx="7844696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1" dirty="0"/>
              <a:t>Decision: </a:t>
            </a:r>
            <a:r>
              <a:rPr lang="en-US" sz="2500" dirty="0"/>
              <a:t>where do we place service facilities?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Warehouses to ship products from.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Bank branches to service customers.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Bus depots to return to after completing routes.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dirty="0"/>
              <a:t>General tradeoff: cost of opening vs. fulfilling</a:t>
            </a:r>
            <a:endParaRPr lang="en-US" sz="22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i="1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5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57397-5E3B-F44C-AADF-252DB984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26" y="4568200"/>
            <a:ext cx="3438644" cy="20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Facility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possible locations,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customers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: cost of opening at location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/>
                  <a:t>: cost of servicing customer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from location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(if open)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: maximum number of locations to open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31DEAE9-2994-9848-B1B5-3C2784E8ED0D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BEC4FB-0E33-A945-9B69-ECBCFA8E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20" y="3393897"/>
            <a:ext cx="440816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038B087-C3D6-D241-BD8B-B6B76919E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7920" y="3399034"/>
            <a:ext cx="440816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56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Facility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Decision variables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{Do I open location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Auxiliary variables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{Is customer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served by location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b="1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Objective: </a:t>
                </a:r>
                <a:r>
                  <a:rPr lang="en-US" sz="2400" i="1" dirty="0"/>
                  <a:t>minimize cost</a:t>
                </a:r>
                <a:endParaRPr lang="en-US" sz="2400" b="1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0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l="-162" t="-1282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3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Facility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Decision variables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{Do I open location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Auxiliary variables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{Is customer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served by location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b="1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Constraint: </a:t>
                </a:r>
                <a:r>
                  <a:rPr lang="en-US" sz="2400" i="1" dirty="0"/>
                  <a:t>unopened location can’t serve any customer</a:t>
                </a:r>
                <a:endParaRPr lang="en-US" sz="2400" b="1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700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l="-16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6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Facility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Decision variables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{Do I open location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Auxiliary variables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{Is customer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served by location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b="1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Constraint: </a:t>
                </a:r>
                <a:r>
                  <a:rPr lang="en-US" sz="2400" i="1" dirty="0"/>
                  <a:t>unopened location can’t serve any customer (better)</a:t>
                </a:r>
                <a:endParaRPr lang="en-US" sz="2400" b="1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𝐵𝑖𝑔𝑀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l="-162" t="-1282" r="-969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33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Facility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Decision variables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{Do I open location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Auxiliary variables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100" dirty="0"/>
                  <a:t>{Is customer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served by location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00" dirty="0"/>
                  <a:t>?} (binary)</a:t>
                </a:r>
                <a:endParaRPr lang="en-US" sz="2100" b="1" i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i="1" dirty="0"/>
                  <a:t>Constraint: </a:t>
                </a:r>
                <a:r>
                  <a:rPr lang="en-US" sz="2400" i="1" dirty="0"/>
                  <a:t>can’t open more than N locations</a:t>
                </a:r>
                <a:endParaRPr lang="en-US" sz="2400" b="1" i="1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844696" cy="4953000"/>
              </a:xfrm>
              <a:blipFill>
                <a:blip r:embed="rId3"/>
                <a:stretch>
                  <a:fillRect l="-162" t="-1282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6763</TotalTime>
  <Words>711</Words>
  <Application>Microsoft Macintosh PowerPoint</Application>
  <PresentationFormat>On-screen Show (4:3)</PresentationFormat>
  <Paragraphs>124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RECITATION 7: facility location</vt:lpstr>
      <vt:lpstr>Announcements</vt:lpstr>
      <vt:lpstr>Agenda</vt:lpstr>
      <vt:lpstr>Facility Location</vt:lpstr>
      <vt:lpstr>Vanilla Facility Location</vt:lpstr>
      <vt:lpstr>Vanilla Facility Location</vt:lpstr>
      <vt:lpstr>Vanilla Facility Location</vt:lpstr>
      <vt:lpstr>Vanilla Facility Location</vt:lpstr>
      <vt:lpstr>Vanilla Facility Location</vt:lpstr>
      <vt:lpstr>Vanilla Facility Location</vt:lpstr>
      <vt:lpstr>Exercise</vt:lpstr>
      <vt:lpstr>ICBC Market Potential </vt:lpstr>
      <vt:lpstr>Using expert advice</vt:lpstr>
    </vt:vector>
  </TitlesOfParts>
  <Company>MIT Sloan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1:  Decision Trees</dc:title>
  <dc:creator>Sloan Technology Services</dc:creator>
  <cp:lastModifiedBy>Theodore Philip Papalexopoulos</cp:lastModifiedBy>
  <cp:revision>208</cp:revision>
  <cp:lastPrinted>2016-09-27T22:19:04Z</cp:lastPrinted>
  <dcterms:created xsi:type="dcterms:W3CDTF">2012-09-04T02:37:44Z</dcterms:created>
  <dcterms:modified xsi:type="dcterms:W3CDTF">2021-10-20T22:01:16Z</dcterms:modified>
</cp:coreProperties>
</file>