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24" r:id="rId4"/>
    <p:sldId id="320" r:id="rId5"/>
    <p:sldId id="336" r:id="rId6"/>
    <p:sldId id="339" r:id="rId7"/>
    <p:sldId id="338" r:id="rId8"/>
    <p:sldId id="340" r:id="rId9"/>
    <p:sldId id="341" r:id="rId10"/>
    <p:sldId id="342" r:id="rId11"/>
    <p:sldId id="346" r:id="rId12"/>
    <p:sldId id="347" r:id="rId13"/>
    <p:sldId id="344" r:id="rId14"/>
    <p:sldId id="345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5" autoAdjust="0"/>
    <p:restoredTop sz="94627"/>
  </p:normalViewPr>
  <p:slideViewPr>
    <p:cSldViewPr showGuides="1">
      <p:cViewPr varScale="1">
        <p:scale>
          <a:sx n="112" d="100"/>
          <a:sy n="112" d="100"/>
        </p:scale>
        <p:origin x="1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B3C35-D741-404E-9A7B-1DD0F3E2648E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99181E-7C27-DF44-B548-B49DBD25B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481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Data, Models and Decisions  Fall 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E081B2-5ED3-407A-9FD1-D7D4E344088E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E57C2E-3234-42CA-87D7-5BB0CD4CE6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285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5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formulas on the board before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7C2E-3234-42CA-87D7-5BB0CD4CE6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5670D-5057-4B60-A257-867B1F82A9C0}" type="datetimeFigureOut">
              <a:rPr lang="en-US" smtClean="0"/>
              <a:pPr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2B60B5-BBF8-4A7F-8384-DA26A092FE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RECITATION 9:</a:t>
            </a:r>
            <a:br>
              <a:rPr lang="en-US" dirty="0"/>
            </a:br>
            <a:r>
              <a:rPr lang="en-US" dirty="0"/>
              <a:t>Recommender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/>
          </a:bodyPr>
          <a:lstStyle/>
          <a:p>
            <a:r>
              <a:rPr lang="en-US" dirty="0"/>
              <a:t>15.774/780 (Fall 2021)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629" y="2702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The idea: </a:t>
            </a:r>
            <a:r>
              <a:rPr lang="en-US" sz="2400" dirty="0"/>
              <a:t>predict how an item will be predicted by a user based on how similar items are ranked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Algorithm: (identical to user-based, but now considering items (columns) and not users (rows)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Correct for ‘item bias’: subtract each entry by its item’s mean rating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Calculate item bias adjusted similarity matrix (treat negatives as zero)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Make an item-based prediction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Add item’s mean to get an adjusted prediction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In short: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7169" name="Picture 1" descr="page8image9950704">
            <a:extLst>
              <a:ext uri="{FF2B5EF4-FFF2-40B4-BE49-F238E27FC236}">
                <a16:creationId xmlns:a16="http://schemas.microsoft.com/office/drawing/2014/main" id="{1AF6C66A-9C4D-9D4B-8B43-FC04E30C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23426"/>
            <a:ext cx="2667000" cy="109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8image9951536">
            <a:extLst>
              <a:ext uri="{FF2B5EF4-FFF2-40B4-BE49-F238E27FC236}">
                <a16:creationId xmlns:a16="http://schemas.microsoft.com/office/drawing/2014/main" id="{BFBB3CCB-F329-FF4E-A445-E3986D0D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46" y="5644843"/>
            <a:ext cx="2666999" cy="10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Overview-Content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Content/Feature based filtering</a:t>
            </a:r>
          </a:p>
          <a:p>
            <a:pPr lvl="1">
              <a:spcBef>
                <a:spcPts val="1200"/>
              </a:spcBef>
            </a:pPr>
            <a:r>
              <a:rPr lang="en-US" sz="1900" b="1" dirty="0"/>
              <a:t>Pros: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Can be applied to totally new items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Low (</a:t>
            </a:r>
            <a:r>
              <a:rPr lang="en-US" sz="1600" b="1" dirty="0" err="1"/>
              <a:t>ish</a:t>
            </a:r>
            <a:r>
              <a:rPr lang="en-US" sz="1600" b="1" dirty="0"/>
              <a:t>) model complexity (~#features)</a:t>
            </a:r>
          </a:p>
          <a:p>
            <a:pPr lvl="1">
              <a:spcBef>
                <a:spcPts val="1200"/>
              </a:spcBef>
            </a:pPr>
            <a:r>
              <a:rPr lang="en-US" sz="1900" b="1" dirty="0"/>
              <a:t>Cons: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We need to come up with features (domain knowledge)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Requires a decent amount of information about the items 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Not straightforwardly applied to new users</a:t>
            </a:r>
          </a:p>
          <a:p>
            <a:pPr lvl="2"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Cannot extrapolate!</a:t>
            </a:r>
          </a:p>
          <a:p>
            <a:pPr lvl="2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563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Overview-Collaborative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Collaborative based filtering</a:t>
            </a:r>
          </a:p>
          <a:p>
            <a:pPr lvl="1">
              <a:spcBef>
                <a:spcPts val="1200"/>
              </a:spcBef>
            </a:pPr>
            <a:r>
              <a:rPr lang="en-US" sz="1900" b="1" dirty="0"/>
              <a:t>Pros: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No need of features (domain knowledge)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Does not need any information about items/users but the rating a user gave to an item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Works well with many users (by definition)</a:t>
            </a:r>
          </a:p>
          <a:p>
            <a:pPr lvl="2"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Can recommend new items!</a:t>
            </a:r>
          </a:p>
          <a:p>
            <a:pPr lvl="1">
              <a:spcBef>
                <a:spcPts val="1200"/>
              </a:spcBef>
            </a:pPr>
            <a:r>
              <a:rPr lang="en-US" sz="1900" b="1" dirty="0"/>
              <a:t>Cons: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Cannot be applied to totally new items or users (Cold start problem)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Deals with very large matrices </a:t>
            </a:r>
          </a:p>
          <a:p>
            <a:pPr lvl="2">
              <a:spcBef>
                <a:spcPts val="1200"/>
              </a:spcBef>
            </a:pPr>
            <a:r>
              <a:rPr lang="en-US" sz="1600" b="1" dirty="0"/>
              <a:t>Hard to include side features for items (other features that can greatly affect our predictions)</a:t>
            </a:r>
          </a:p>
          <a:p>
            <a:pPr lvl="2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6682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In reality, the dimensionality of the user-item matrices are extremely high (think of hundreds of millions, squared!)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Dimensionality reduction techniques reduce complexity dramatically (rank k approximation, SVD, PCA)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Check out SGD for Matrix Factorization!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Many other ways you can explore: Memory based, Clustering, Matrix Factorization, Deep Factorization Machines, Neural Factorization Machines, etc.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Python implementations: Surprise package (scikit), </a:t>
            </a:r>
            <a:r>
              <a:rPr lang="en-US" sz="2400" dirty="0" err="1"/>
              <a:t>fast.ai</a:t>
            </a:r>
            <a:r>
              <a:rPr lang="en-US" sz="2400" dirty="0"/>
              <a:t>, etc.</a:t>
            </a: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9682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TO R!</a:t>
            </a: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322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500" dirty="0"/>
              <a:t>Project proposal feedback will be given to you early next week</a:t>
            </a:r>
          </a:p>
          <a:p>
            <a:pPr>
              <a:spcBef>
                <a:spcPts val="1200"/>
              </a:spcBef>
            </a:pPr>
            <a:r>
              <a:rPr lang="en-US" sz="2500"/>
              <a:t>Remaining </a:t>
            </a:r>
            <a:r>
              <a:rPr lang="en-US" sz="2500" dirty="0"/>
              <a:t>assignments: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HW4 – Collaborative Filtering 		due 11/19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Case Study - </a:t>
            </a:r>
            <a:r>
              <a:rPr lang="en-US" sz="1900" dirty="0" err="1"/>
              <a:t>Vungle</a:t>
            </a:r>
            <a:r>
              <a:rPr lang="en-US" sz="1900" dirty="0"/>
              <a:t>			due 11/22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Case Study 	- Auctions		due 11/24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HW5 - Bandits			due 11/29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Final Project Report			due 12/8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88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Content-Based Filtering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Collaborative Filtering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User based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Item based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Overview of each method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Recommender Systems in reality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Collaborating filtering in R</a:t>
            </a:r>
          </a:p>
          <a:p>
            <a:pPr lvl="1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269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Content/Feature Based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500" dirty="0"/>
                  <a:t>The idea: predict how a user would rate an item based on a given set of features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1900" dirty="0"/>
                  <a:t>Example: predict movies’ rating based on director, actors, genre, and year of production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MNL choice model: every item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gets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22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2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Item’s weight depends on the item’s features</a:t>
                </a:r>
              </a:p>
              <a:p>
                <a:pPr>
                  <a:spcBef>
                    <a:spcPts val="1200"/>
                  </a:spcBef>
                </a:pPr>
                <a:endParaRPr lang="en-US" sz="19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5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  <a:blipFill>
                <a:blip r:embed="rId3"/>
                <a:stretch>
                  <a:fillRect l="-32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8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500" b="1" dirty="0"/>
                  <a:t>The idea: </a:t>
                </a:r>
                <a:r>
                  <a:rPr lang="en-US" sz="2500" dirty="0"/>
                  <a:t>predict how a user would rate an item based on similarity metrics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Define Cosine similarity: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This comes from the dot product: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|∗|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This isn’t the only similarity metric we should consider: others can be distance based, which one should we pick and when?</a:t>
                </a:r>
              </a:p>
              <a:p>
                <a:pPr>
                  <a:spcBef>
                    <a:spcPts val="1200"/>
                  </a:spcBef>
                </a:pPr>
                <a:endParaRPr lang="en-US" sz="19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5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  <a:blipFill>
                <a:blip r:embed="rId4"/>
                <a:stretch>
                  <a:fillRect l="-32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9image9766736">
            <a:extLst>
              <a:ext uri="{FF2B5EF4-FFF2-40B4-BE49-F238E27FC236}">
                <a16:creationId xmlns:a16="http://schemas.microsoft.com/office/drawing/2014/main" id="{CC2CF352-36ED-014A-B163-EC694159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4051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876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/>
                  <a:t>Illustration in 2D: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Let’s try an example: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200" dirty="0"/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+(5)(1)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588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19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5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876800"/>
              </a:xfrm>
              <a:blipFill>
                <a:blip r:embed="rId3"/>
                <a:stretch>
                  <a:fillRect t="-1818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Building a Recommendation Algorithm in Ruby on Rails (Part 2) | by Sean  LaFlam | Medium">
            <a:extLst>
              <a:ext uri="{FF2B5EF4-FFF2-40B4-BE49-F238E27FC236}">
                <a16:creationId xmlns:a16="http://schemas.microsoft.com/office/drawing/2014/main" id="{536C4CFA-87E7-8B47-BDDF-DDE7A962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0"/>
            <a:ext cx="390052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4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The idea: </a:t>
            </a:r>
            <a:r>
              <a:rPr lang="en-US" sz="2400" dirty="0"/>
              <a:t>predict how a user would rate an item based on how similar users rated this item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Algorithm from lecture: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Correct for user bias: subtract each entry by its user’s mean rating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Calculate bias adjusted similarity matrix (treat negatives as zero)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Make a user-based prediction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Add user’s mean to get an adjusted prediction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In short: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 lvl="1">
              <a:spcBef>
                <a:spcPts val="1200"/>
              </a:spcBef>
            </a:pPr>
            <a:endParaRPr lang="en-US" sz="19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pPr marL="0" indent="0">
              <a:spcBef>
                <a:spcPts val="1200"/>
              </a:spcBef>
              <a:buNone/>
            </a:pPr>
            <a:endParaRPr lang="en-US" sz="2500" dirty="0"/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3074" name="Picture 2" descr="page9image9774848">
            <a:extLst>
              <a:ext uri="{FF2B5EF4-FFF2-40B4-BE49-F238E27FC236}">
                <a16:creationId xmlns:a16="http://schemas.microsoft.com/office/drawing/2014/main" id="{DE022D6B-62A3-3F45-9502-40428ADF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5284470"/>
            <a:ext cx="3258493" cy="13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9image9774224">
            <a:extLst>
              <a:ext uri="{FF2B5EF4-FFF2-40B4-BE49-F238E27FC236}">
                <a16:creationId xmlns:a16="http://schemas.microsoft.com/office/drawing/2014/main" id="{7059195C-1735-5D4E-B9DE-A2352751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88" y="5284470"/>
            <a:ext cx="2911693" cy="13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Let’s try an example: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Let’s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200" b="1" dirty="0"/>
                  <a:t>First</a:t>
                </a:r>
                <a:r>
                  <a:rPr lang="en-US" sz="2200" dirty="0"/>
                  <a:t>: correcting for user bias (subtracting their mean): 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 marL="36576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−0.67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−1.67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2.33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19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5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4495800"/>
              </a:xfrm>
              <a:blipFill>
                <a:blip r:embed="rId3"/>
                <a:stretch>
                  <a:fillRect l="-163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5029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Second</a:t>
                </a:r>
                <a:r>
                  <a:rPr lang="en-US" sz="2400" dirty="0"/>
                  <a:t>: calculate bias adjusted similarity matrix: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=−0.52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=−0.73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=0.61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Clip negative similarities: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	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=0.61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Third</a:t>
                </a:r>
                <a:r>
                  <a:rPr lang="en-US" sz="2400" dirty="0"/>
                  <a:t>: Make a user-based prediction: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́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́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0.61∗1.5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0.61</m:t>
                        </m:r>
                      </m:den>
                    </m:f>
                  </m:oMath>
                </a14:m>
                <a:r>
                  <a:rPr lang="en-US" sz="2400" dirty="0"/>
                  <a:t> = 1.5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Fourth</a:t>
                </a:r>
                <a:r>
                  <a:rPr lang="en-US" sz="2400" dirty="0"/>
                  <a:t>: add user’s mean to get an adjusted prediction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en-US" sz="2400" dirty="0"/>
                  <a:t> = 1.5 + 2.67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4.17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19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500" dirty="0"/>
              </a:p>
              <a:p>
                <a:pPr lvl="1">
                  <a:spcBef>
                    <a:spcPts val="1200"/>
                  </a:spcBef>
                </a:pPr>
                <a:endParaRPr lang="en-US" sz="2200" dirty="0"/>
              </a:p>
              <a:p>
                <a:pPr lvl="1">
                  <a:spcBef>
                    <a:spcPts val="1200"/>
                  </a:spcBef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769352" cy="5029200"/>
              </a:xfrm>
              <a:blipFill>
                <a:blip r:embed="rId3"/>
                <a:stretch>
                  <a:fillRect l="-163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9297</TotalTime>
  <Words>834</Words>
  <Application>Microsoft Macintosh PowerPoint</Application>
  <PresentationFormat>On-screen Show (4:3)</PresentationFormat>
  <Paragraphs>215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Tw Cen MT</vt:lpstr>
      <vt:lpstr>Wingdings</vt:lpstr>
      <vt:lpstr>Wingdings 2</vt:lpstr>
      <vt:lpstr>Median</vt:lpstr>
      <vt:lpstr>RECITATION 9: Recommender Systems</vt:lpstr>
      <vt:lpstr>Announcements</vt:lpstr>
      <vt:lpstr>Agenda</vt:lpstr>
      <vt:lpstr>Content/Feature Based Filtering</vt:lpstr>
      <vt:lpstr>Collaborative Filtering</vt:lpstr>
      <vt:lpstr>Collaborative Filtering</vt:lpstr>
      <vt:lpstr>User Based Collaborative Filtering</vt:lpstr>
      <vt:lpstr>User Based Collaborative Filtering</vt:lpstr>
      <vt:lpstr>User Based Collaborative Filtering</vt:lpstr>
      <vt:lpstr>Item Based Collaborative Filtering</vt:lpstr>
      <vt:lpstr>Overview-Content Based</vt:lpstr>
      <vt:lpstr>Overview-Collaborative </vt:lpstr>
      <vt:lpstr>In Reality</vt:lpstr>
      <vt:lpstr>Recommender Systems in R</vt:lpstr>
    </vt:vector>
  </TitlesOfParts>
  <Company>MIT Sloan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 Decision Trees</dc:title>
  <dc:creator>Sloan Technology Services</dc:creator>
  <cp:lastModifiedBy>Doron Hazan</cp:lastModifiedBy>
  <cp:revision>271</cp:revision>
  <cp:lastPrinted>2016-09-27T22:19:04Z</cp:lastPrinted>
  <dcterms:created xsi:type="dcterms:W3CDTF">2012-09-04T02:37:44Z</dcterms:created>
  <dcterms:modified xsi:type="dcterms:W3CDTF">2021-11-12T16:13:14Z</dcterms:modified>
</cp:coreProperties>
</file>