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3"/>
  </p:notesMasterIdLst>
  <p:sldIdLst>
    <p:sldId id="256" r:id="rId2"/>
    <p:sldId id="490" r:id="rId3"/>
    <p:sldId id="492" r:id="rId4"/>
    <p:sldId id="493" r:id="rId5"/>
    <p:sldId id="494" r:id="rId6"/>
    <p:sldId id="495" r:id="rId7"/>
    <p:sldId id="496" r:id="rId8"/>
    <p:sldId id="427" r:id="rId9"/>
    <p:sldId id="428" r:id="rId10"/>
    <p:sldId id="429" r:id="rId11"/>
    <p:sldId id="430" r:id="rId12"/>
    <p:sldId id="432" r:id="rId13"/>
    <p:sldId id="438" r:id="rId14"/>
    <p:sldId id="433" r:id="rId15"/>
    <p:sldId id="434" r:id="rId16"/>
    <p:sldId id="435" r:id="rId17"/>
    <p:sldId id="436" r:id="rId18"/>
    <p:sldId id="437" r:id="rId19"/>
    <p:sldId id="489" r:id="rId20"/>
    <p:sldId id="440" r:id="rId21"/>
    <p:sldId id="442" r:id="rId22"/>
    <p:sldId id="441" r:id="rId23"/>
    <p:sldId id="439" r:id="rId24"/>
    <p:sldId id="443" r:id="rId25"/>
    <p:sldId id="444" r:id="rId26"/>
    <p:sldId id="445" r:id="rId27"/>
    <p:sldId id="446" r:id="rId28"/>
    <p:sldId id="447" r:id="rId29"/>
    <p:sldId id="448" r:id="rId30"/>
    <p:sldId id="497" r:id="rId31"/>
    <p:sldId id="498" r:id="rId32"/>
    <p:sldId id="499" r:id="rId33"/>
    <p:sldId id="471" r:id="rId34"/>
    <p:sldId id="450" r:id="rId35"/>
    <p:sldId id="472" r:id="rId36"/>
    <p:sldId id="451" r:id="rId37"/>
    <p:sldId id="452" r:id="rId38"/>
    <p:sldId id="453" r:id="rId39"/>
    <p:sldId id="454" r:id="rId40"/>
    <p:sldId id="455" r:id="rId41"/>
    <p:sldId id="4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19"/>
    <a:srgbClr val="65782A"/>
    <a:srgbClr val="3D7A28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9" autoAdjust="0"/>
    <p:restoredTop sz="92516" autoAdjust="0"/>
  </p:normalViewPr>
  <p:slideViewPr>
    <p:cSldViewPr snapToGrid="0">
      <p:cViewPr>
        <p:scale>
          <a:sx n="83" d="100"/>
          <a:sy n="83" d="100"/>
        </p:scale>
        <p:origin x="280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6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56C0-24CE-40C3-B860-606EAF86B21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06E2-3628-42AF-A452-F4307ACD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2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6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06" y="116959"/>
            <a:ext cx="7543800" cy="552892"/>
          </a:xfrm>
        </p:spPr>
        <p:txBody>
          <a:bodyPr>
            <a:normAutofit/>
          </a:bodyPr>
          <a:lstStyle>
            <a:lvl1pPr>
              <a:defRPr sz="2400" b="1" i="0" baseline="0"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06" y="1027643"/>
            <a:ext cx="7895738" cy="5086881"/>
          </a:xfr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522416"/>
            <a:ext cx="3617103" cy="365125"/>
          </a:xfrm>
        </p:spPr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52241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250488"/>
            <a:ext cx="9144000" cy="3256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February 3,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3,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February 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011758" cy="3566160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 Complexity, Implementing Lists</a:t>
            </a:r>
            <a:br>
              <a:rPr lang="en-US" dirty="0" smtClean="0"/>
            </a:br>
            <a:r>
              <a:rPr lang="en-US" sz="2700" dirty="0" smtClean="0"/>
              <a:t>(download slides and .py files from Stellar to follow along)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6.0001 Lecture 9</a:t>
            </a:r>
          </a:p>
          <a:p>
            <a:r>
              <a:rPr lang="en-US" cap="none" dirty="0" smtClean="0"/>
              <a:t>John </a:t>
            </a:r>
            <a:r>
              <a:rPr lang="en-US" cap="none" dirty="0" err="1" smtClean="0"/>
              <a:t>Guttag</a:t>
            </a:r>
            <a:endParaRPr lang="en-US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6.0001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Focus </a:t>
            </a:r>
            <a:r>
              <a:rPr lang="en-US" dirty="0"/>
              <a:t>on idea of counting operations in an algorithm, but </a:t>
            </a:r>
            <a:r>
              <a:rPr lang="en-US" b="1" dirty="0"/>
              <a:t>not worry about small variations in implementation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Focus </a:t>
            </a:r>
            <a:r>
              <a:rPr lang="en-US" dirty="0"/>
              <a:t>on how algorithm performs when </a:t>
            </a:r>
            <a:r>
              <a:rPr lang="en-US" b="1" dirty="0"/>
              <a:t>size of problem gets arbitrarily large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Want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relate time</a:t>
            </a:r>
            <a:r>
              <a:rPr lang="en-US" dirty="0"/>
              <a:t> needed to complete a computation, </a:t>
            </a:r>
            <a:r>
              <a:rPr lang="en-US" b="1" dirty="0" smtClean="0">
                <a:solidFill>
                  <a:srgbClr val="C00000"/>
                </a:solidFill>
              </a:rPr>
              <a:t>relative to </a:t>
            </a:r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sz="4000" b="1" dirty="0">
                <a:solidFill>
                  <a:srgbClr val="C00000"/>
                </a:solidFill>
              </a:rPr>
              <a:t>size</a:t>
            </a:r>
            <a:r>
              <a:rPr lang="en-US" b="1" dirty="0">
                <a:solidFill>
                  <a:srgbClr val="C00000"/>
                </a:solidFill>
              </a:rPr>
              <a:t> of the input</a:t>
            </a:r>
            <a:r>
              <a:rPr lang="en-US" dirty="0"/>
              <a:t> to the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Want </a:t>
            </a:r>
            <a:r>
              <a:rPr lang="en-US" dirty="0"/>
              <a:t>to express </a:t>
            </a:r>
            <a:r>
              <a:rPr lang="en-US" b="1" dirty="0">
                <a:solidFill>
                  <a:srgbClr val="C00000"/>
                </a:solidFill>
              </a:rPr>
              <a:t>efficiency in terms of input</a:t>
            </a:r>
            <a:r>
              <a:rPr lang="en-US" dirty="0"/>
              <a:t>, so need to decide </a:t>
            </a:r>
            <a:r>
              <a:rPr lang="en-US" dirty="0" smtClean="0"/>
              <a:t>how measure size of input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Input?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718906">
            <a:off x="2690921" y="1732324"/>
            <a:ext cx="1368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Value of int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718906">
            <a:off x="2965644" y="2339673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Len(L)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" y="3906877"/>
            <a:ext cx="5511800" cy="2476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876" y="3138338"/>
            <a:ext cx="7453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Relevant variables and measure depends upon algorithm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0278" y="264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599810">
            <a:off x="4915730" y="5078013"/>
            <a:ext cx="246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Which variables are relevant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Time </a:t>
            </a:r>
            <a:r>
              <a:rPr lang="en-US" dirty="0"/>
              <a:t>Can Depend on Value of Inputs, not Just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41" y="1663686"/>
            <a:ext cx="3720838" cy="16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Best, Average, Worst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06" y="1580535"/>
            <a:ext cx="7895738" cy="50868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Best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/>
              <a:t>: minimum running time over </a:t>
            </a:r>
            <a:r>
              <a:rPr lang="en-US" dirty="0">
                <a:solidFill>
                  <a:srgbClr val="C00000"/>
                </a:solidFill>
              </a:rPr>
              <a:t>all possible inputs</a:t>
            </a:r>
            <a:r>
              <a:rPr lang="en-US" dirty="0"/>
              <a:t> of a given size,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Constant </a:t>
            </a:r>
            <a:r>
              <a:rPr lang="en-US" dirty="0"/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isIn(L, 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Because e could be first element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C00000"/>
                </a:solidFill>
              </a:rPr>
              <a:t>orst case</a:t>
            </a:r>
            <a:r>
              <a:rPr lang="en-US" dirty="0" smtClean="0"/>
              <a:t>: maximum running time over </a:t>
            </a:r>
            <a:r>
              <a:rPr lang="en-US" dirty="0" smtClean="0">
                <a:solidFill>
                  <a:srgbClr val="C00000"/>
                </a:solidFill>
              </a:rPr>
              <a:t>all possible inputs</a:t>
            </a:r>
            <a:r>
              <a:rPr lang="en-US" dirty="0" smtClean="0"/>
              <a:t> of a given size,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inear </a:t>
            </a:r>
            <a:r>
              <a:rPr lang="en-US" dirty="0"/>
              <a:t>in length of list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isIn(L, 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Because e might not be in the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Average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/>
              <a:t>: average running time over </a:t>
            </a:r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smtClean="0">
                <a:solidFill>
                  <a:srgbClr val="C00000"/>
                </a:solidFill>
              </a:rPr>
              <a:t>expected </a:t>
            </a:r>
            <a:r>
              <a:rPr lang="en-US" dirty="0">
                <a:solidFill>
                  <a:srgbClr val="C00000"/>
                </a:solidFill>
              </a:rPr>
              <a:t>inputs </a:t>
            </a:r>
            <a:r>
              <a:rPr lang="en-US" dirty="0"/>
              <a:t>of a given size,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</a:t>
            </a:r>
            <a:r>
              <a:rPr lang="en-US" dirty="0" smtClean="0"/>
              <a:t>mportant, but hard to categorize because it depends upon </a:t>
            </a:r>
            <a:r>
              <a:rPr lang="en-US" dirty="0" smtClean="0">
                <a:solidFill>
                  <a:srgbClr val="C00000"/>
                </a:solidFill>
              </a:rPr>
              <a:t>distribution</a:t>
            </a:r>
            <a:r>
              <a:rPr lang="en-US" dirty="0" smtClean="0"/>
              <a:t> of inputs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96" y="227665"/>
            <a:ext cx="3128510" cy="13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Want </a:t>
            </a:r>
            <a:r>
              <a:rPr lang="en-US" dirty="0"/>
              <a:t>to evaluate programs when </a:t>
            </a:r>
            <a:r>
              <a:rPr lang="en-US" b="1" dirty="0">
                <a:solidFill>
                  <a:srgbClr val="C00000"/>
                </a:solidFill>
              </a:rPr>
              <a:t>input is very big</a:t>
            </a:r>
          </a:p>
          <a:p>
            <a:r>
              <a:rPr lang="en-US" dirty="0"/>
              <a:t> </a:t>
            </a:r>
            <a:r>
              <a:rPr lang="en-US" dirty="0" smtClean="0"/>
              <a:t>Want </a:t>
            </a:r>
            <a:r>
              <a:rPr lang="en-US" dirty="0"/>
              <a:t>to express the </a:t>
            </a:r>
            <a:r>
              <a:rPr lang="en-US" b="1" dirty="0">
                <a:solidFill>
                  <a:srgbClr val="C00000"/>
                </a:solidFill>
              </a:rPr>
              <a:t>growth of program’s run time</a:t>
            </a:r>
          </a:p>
          <a:p>
            <a:r>
              <a:rPr lang="en-US" dirty="0"/>
              <a:t> </a:t>
            </a:r>
            <a:r>
              <a:rPr lang="en-US" dirty="0" smtClean="0"/>
              <a:t>Want </a:t>
            </a:r>
            <a:r>
              <a:rPr lang="en-US" dirty="0"/>
              <a:t>to put an </a:t>
            </a:r>
            <a:r>
              <a:rPr lang="en-US" b="1" dirty="0">
                <a:solidFill>
                  <a:srgbClr val="C00000"/>
                </a:solidFill>
              </a:rPr>
              <a:t>upper bound </a:t>
            </a:r>
            <a:r>
              <a:rPr lang="en-US" dirty="0"/>
              <a:t>on growth</a:t>
            </a:r>
          </a:p>
          <a:p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/>
              <a:t>not need to be precise: </a:t>
            </a:r>
            <a:r>
              <a:rPr lang="en-US" b="1" dirty="0">
                <a:solidFill>
                  <a:srgbClr val="C00000"/>
                </a:solidFill>
              </a:rPr>
              <a:t>“order of” </a:t>
            </a:r>
            <a:r>
              <a:rPr lang="en-US" dirty="0"/>
              <a:t>not</a:t>
            </a:r>
            <a:r>
              <a:rPr lang="en-US" b="1" dirty="0">
                <a:solidFill>
                  <a:srgbClr val="C00000"/>
                </a:solidFill>
              </a:rPr>
              <a:t> “exact” </a:t>
            </a:r>
            <a:r>
              <a:rPr lang="en-US" dirty="0"/>
              <a:t>growth</a:t>
            </a:r>
          </a:p>
          <a:p>
            <a:r>
              <a:rPr lang="en-US" dirty="0"/>
              <a:t> </a:t>
            </a:r>
            <a:r>
              <a:rPr lang="en-US" dirty="0" smtClean="0"/>
              <a:t>Focus on </a:t>
            </a:r>
            <a:r>
              <a:rPr lang="en-US" b="1" dirty="0" smtClean="0">
                <a:solidFill>
                  <a:srgbClr val="C00000"/>
                </a:solidFill>
              </a:rPr>
              <a:t>largest </a:t>
            </a:r>
            <a:r>
              <a:rPr lang="en-US" b="1" dirty="0">
                <a:solidFill>
                  <a:srgbClr val="C00000"/>
                </a:solidFill>
              </a:rPr>
              <a:t>factors </a:t>
            </a:r>
            <a:r>
              <a:rPr lang="en-US" dirty="0"/>
              <a:t>in run time (which section of the program will take the longest to run?)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 </a:t>
            </a:r>
            <a:r>
              <a:rPr lang="en-US" dirty="0" smtClean="0"/>
              <a:t>O </a:t>
            </a:r>
            <a:r>
              <a:rPr lang="en-US" dirty="0"/>
              <a:t>notation measures an </a:t>
            </a:r>
            <a:r>
              <a:rPr lang="en-US" b="1" dirty="0">
                <a:solidFill>
                  <a:srgbClr val="C00000"/>
                </a:solidFill>
              </a:rPr>
              <a:t>upper bound on the asymptotic growth</a:t>
            </a:r>
            <a:r>
              <a:rPr lang="en-US" dirty="0"/>
              <a:t>, often called order of growth</a:t>
            </a:r>
          </a:p>
          <a:p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Big </a:t>
            </a:r>
            <a:r>
              <a:rPr lang="en-US" b="1" dirty="0" smtClean="0">
                <a:solidFill>
                  <a:srgbClr val="C00000"/>
                </a:solidFill>
              </a:rPr>
              <a:t>O </a:t>
            </a:r>
            <a:r>
              <a:rPr lang="en-US" b="1" dirty="0">
                <a:solidFill>
                  <a:srgbClr val="C00000"/>
                </a:solidFill>
              </a:rPr>
              <a:t>or O() </a:t>
            </a:r>
            <a:r>
              <a:rPr lang="en-US" dirty="0"/>
              <a:t>is used to describe worst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Worst </a:t>
            </a:r>
            <a:r>
              <a:rPr lang="en-US" dirty="0"/>
              <a:t>case </a:t>
            </a:r>
            <a:r>
              <a:rPr lang="en-US" dirty="0" smtClean="0"/>
              <a:t>occurs disappointingly </a:t>
            </a:r>
            <a:r>
              <a:rPr lang="en-US" dirty="0"/>
              <a:t>often and is the bottleneck when a program runs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Express </a:t>
            </a:r>
            <a:r>
              <a:rPr lang="en-US" dirty="0"/>
              <a:t>rate of growth of program relative to the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 machine </a:t>
            </a:r>
            <a:r>
              <a:rPr lang="en-US" dirty="0"/>
              <a:t>or </a:t>
            </a:r>
            <a:r>
              <a:rPr lang="en-US" dirty="0" smtClean="0"/>
              <a:t>implementation dependent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technicality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When we say that the complexity of f is O(n), we mean that its asymptotic growth is </a:t>
            </a:r>
            <a:r>
              <a:rPr lang="en-US" b="1" dirty="0" smtClean="0">
                <a:solidFill>
                  <a:srgbClr val="C00000"/>
                </a:solidFill>
              </a:rPr>
              <a:t>not worse</a:t>
            </a:r>
            <a:r>
              <a:rPr lang="en-US" dirty="0" smtClean="0"/>
              <a:t> than linear in 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is an </a:t>
            </a:r>
            <a:r>
              <a:rPr lang="en-US" b="1" dirty="0" smtClean="0">
                <a:solidFill>
                  <a:srgbClr val="C00000"/>
                </a:solidFill>
              </a:rPr>
              <a:t>upper bound</a:t>
            </a:r>
            <a:r>
              <a:rPr lang="en-US" dirty="0" smtClean="0"/>
              <a:t>, not necessarily a </a:t>
            </a:r>
            <a:r>
              <a:rPr lang="en-US" b="1" dirty="0" smtClean="0">
                <a:solidFill>
                  <a:srgbClr val="C00000"/>
                </a:solidFill>
              </a:rPr>
              <a:t>tight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practice, we are usually looking for something close to a tight bound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If we are sure that the bound is both an upper and a lower bound on worst case, we can use </a:t>
            </a:r>
            <a:r>
              <a:rPr lang="en-US" dirty="0" smtClean="0"/>
              <a:t>“big </a:t>
            </a:r>
            <a:r>
              <a:rPr lang="en-US" dirty="0" smtClean="0"/>
              <a:t>theta” (</a:t>
            </a:r>
            <a:r>
              <a:rPr lang="en-US" dirty="0" err="1" smtClean="0"/>
              <a:t>Θ</a:t>
            </a:r>
            <a:r>
              <a:rPr lang="en-US" dirty="0" smtClean="0"/>
              <a:t>) notation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Operations vs. Big 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716" y="1307851"/>
            <a:ext cx="754380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fact_iter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"""assumes n an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answer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n &gt;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answer *=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 -=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answer</a:t>
            </a:r>
          </a:p>
          <a:p>
            <a:r>
              <a:rPr lang="en-US" dirty="0" smtClean="0"/>
              <a:t> Number of steps: 	</a:t>
            </a:r>
          </a:p>
          <a:p>
            <a:r>
              <a:rPr lang="en-US" dirty="0" smtClean="0"/>
              <a:t> Worst case asymptotic complexity: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Ignore additive constants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</a:t>
            </a:r>
            <a:r>
              <a:rPr lang="en-US" dirty="0" smtClean="0"/>
              <a:t>gnore multiplicative constants</a:t>
            </a:r>
          </a:p>
        </p:txBody>
      </p:sp>
      <p:sp>
        <p:nvSpPr>
          <p:cNvPr id="8" name="TextBox 7"/>
          <p:cNvSpPr txBox="1"/>
          <p:nvPr/>
        </p:nvSpPr>
        <p:spPr>
          <a:xfrm rot="19957411">
            <a:off x="3543212" y="2953806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+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n + 1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7411">
            <a:off x="5598029" y="3772741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4639" y="1779270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8347" y="2000001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5134" y="2277171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8345" y="2607901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3309" y="4961879"/>
            <a:ext cx="157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Linear in 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0745" y="2945830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Big Oh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 How amount </a:t>
            </a:r>
            <a:r>
              <a:rPr lang="en-US" dirty="0"/>
              <a:t>of time needed grows as size of (input to) problem grows</a:t>
            </a:r>
          </a:p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smtClean="0"/>
              <a:t>Given </a:t>
            </a:r>
            <a:r>
              <a:rPr lang="en-US" dirty="0"/>
              <a:t>an expression for the number of operations needed to compute an algorithm, want to know </a:t>
            </a:r>
            <a:r>
              <a:rPr lang="en-US" b="1" dirty="0">
                <a:solidFill>
                  <a:srgbClr val="C00000"/>
                </a:solidFill>
              </a:rPr>
              <a:t>asymptotic behavior as size of problem gets large</a:t>
            </a:r>
          </a:p>
          <a:p>
            <a:pPr>
              <a:lnSpc>
                <a:spcPct val="110000"/>
              </a:lnSpc>
            </a:pPr>
            <a:r>
              <a:rPr lang="en-US" dirty="0"/>
              <a:t> F</a:t>
            </a:r>
            <a:r>
              <a:rPr lang="en-US" dirty="0" smtClean="0"/>
              <a:t>ocus </a:t>
            </a:r>
            <a:r>
              <a:rPr lang="en-US" dirty="0"/>
              <a:t>on term that grows most </a:t>
            </a:r>
            <a:r>
              <a:rPr lang="en-US" dirty="0" smtClean="0"/>
              <a:t>rapidly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Additive constants irrelevant for large inputs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smtClean="0"/>
              <a:t>Ignore </a:t>
            </a:r>
            <a:r>
              <a:rPr lang="en-US" dirty="0"/>
              <a:t>multiplicative constants, since want to know how rapidly time required increases as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input increases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7977" y="1130839"/>
            <a:ext cx="7543801" cy="21111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+ 2n + 2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+ 100n + 3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log(n) + 100n + 4</a:t>
            </a:r>
          </a:p>
        </p:txBody>
      </p:sp>
      <p:sp>
        <p:nvSpPr>
          <p:cNvPr id="7" name="TextBox 6"/>
          <p:cNvSpPr txBox="1"/>
          <p:nvPr/>
        </p:nvSpPr>
        <p:spPr>
          <a:xfrm rot="21039384">
            <a:off x="3197840" y="1611544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O(n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039384">
            <a:off x="3248642" y="2072853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O(n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039384">
            <a:off x="3432395" y="263013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O(n)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33" y="3260555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do we ignore constants?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551" y="379534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n = 1,000,000 </a:t>
            </a:r>
          </a:p>
        </p:txBody>
      </p:sp>
      <p:sp>
        <p:nvSpPr>
          <p:cNvPr id="12" name="TextBox 11"/>
          <p:cNvSpPr txBox="1"/>
          <p:nvPr/>
        </p:nvSpPr>
        <p:spPr>
          <a:xfrm rot="21039384">
            <a:off x="4437656" y="1260284"/>
            <a:ext cx="39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is-IS" dirty="0" smtClean="0">
                <a:solidFill>
                  <a:srgbClr val="FF0000"/>
                </a:solidFill>
              </a:rPr>
              <a:t>1,000,000,000,000 + 2,000,000 + 2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1039384">
            <a:off x="4585349" y="1700997"/>
            <a:ext cx="32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is-IS" dirty="0">
                <a:solidFill>
                  <a:srgbClr val="FF0000"/>
                </a:solidFill>
              </a:rPr>
              <a:t>1,000,000,000,000 </a:t>
            </a:r>
            <a:r>
              <a:rPr lang="is-IS" dirty="0" smtClean="0">
                <a:solidFill>
                  <a:srgbClr val="FF0000"/>
                </a:solidFill>
              </a:rPr>
              <a:t>+</a:t>
            </a:r>
          </a:p>
          <a:p>
            <a:r>
              <a:rPr lang="is-IS" dirty="0">
                <a:solidFill>
                  <a:srgbClr val="FF0000"/>
                </a:solidFill>
              </a:rPr>
              <a:t>         </a:t>
            </a:r>
            <a:r>
              <a:rPr lang="is-IS" dirty="0" smtClean="0">
                <a:solidFill>
                  <a:srgbClr val="FF0000"/>
                </a:solidFill>
              </a:rPr>
              <a:t>100,000,000 + 9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1039384">
            <a:off x="4677296" y="2385782"/>
            <a:ext cx="28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13.8 + </a:t>
            </a:r>
            <a:r>
              <a:rPr lang="is-IS" dirty="0" smtClean="0">
                <a:solidFill>
                  <a:srgbClr val="FF0000"/>
                </a:solidFill>
              </a:rPr>
              <a:t>100,000,000 + 4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005563">
            <a:off x="5180062" y="2839600"/>
            <a:ext cx="325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large enough inputs growth rate tells the story</a:t>
            </a:r>
          </a:p>
        </p:txBody>
      </p:sp>
      <p:sp>
        <p:nvSpPr>
          <p:cNvPr id="19" name="TextBox 18"/>
          <p:cNvSpPr txBox="1"/>
          <p:nvPr/>
        </p:nvSpPr>
        <p:spPr>
          <a:xfrm rot="268597">
            <a:off x="1601100" y="4533018"/>
            <a:ext cx="3252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Caution when constants large, input has to be very large to tell the story</a:t>
            </a:r>
          </a:p>
        </p:txBody>
      </p:sp>
      <p:sp>
        <p:nvSpPr>
          <p:cNvPr id="20" name="TextBox 19"/>
          <p:cNvSpPr txBox="1"/>
          <p:nvPr/>
        </p:nvSpPr>
        <p:spPr>
          <a:xfrm rot="20886139">
            <a:off x="5180062" y="4893109"/>
            <a:ext cx="325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+ 100n +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Minute Break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mage result for break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8" y="1092200"/>
            <a:ext cx="7826375" cy="52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Chapter 9</a:t>
            </a:r>
          </a:p>
          <a:p>
            <a:r>
              <a:rPr lang="en-US" dirty="0"/>
              <a:t> </a:t>
            </a:r>
            <a:r>
              <a:rPr lang="en-US" dirty="0" smtClean="0"/>
              <a:t>Sections 10.1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06" y="303281"/>
            <a:ext cx="4036620" cy="5139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937" y="5576016"/>
            <a:ext cx="76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mitpress.mit.edu</a:t>
            </a:r>
            <a:r>
              <a:rPr lang="en-US" dirty="0"/>
              <a:t>/sites/default/files/Guttag_errata_revised_083117.pdf</a:t>
            </a:r>
          </a:p>
        </p:txBody>
      </p:sp>
    </p:spTree>
    <p:extLst>
      <p:ext uri="{BB962C8B-B14F-4D97-AF65-F5344CB8AC3E}">
        <p14:creationId xmlns:p14="http://schemas.microsoft.com/office/powerpoint/2010/main" val="1396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Programs and their 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1901" y="1146361"/>
            <a:ext cx="8129972" cy="489954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ombine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complexity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analyze statements inside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apply some rules, focus </a:t>
            </a:r>
            <a:r>
              <a:rPr lang="en-US" dirty="0"/>
              <a:t>on dominant </a:t>
            </a:r>
            <a:r>
              <a:rPr lang="en-US" dirty="0" smtClean="0"/>
              <a:t>term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Law of </a:t>
            </a:r>
            <a:r>
              <a:rPr lang="en-US" b="1" dirty="0" smtClean="0">
                <a:solidFill>
                  <a:srgbClr val="C00000"/>
                </a:solidFill>
              </a:rPr>
              <a:t>Addition </a:t>
            </a:r>
            <a:r>
              <a:rPr lang="en-US" dirty="0" smtClean="0"/>
              <a:t>for O():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with </a:t>
            </a:r>
            <a:r>
              <a:rPr lang="en-US" b="1" dirty="0" smtClean="0">
                <a:solidFill>
                  <a:srgbClr val="C00000"/>
                </a:solidFill>
              </a:rPr>
              <a:t>sequential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pt-BR" dirty="0">
                <a:cs typeface="Courier New" panose="02070309020205020404" pitchFamily="49" charset="0"/>
              </a:rPr>
              <a:t>O(f(n)) + O(g(n)) is O( f(n) + g(n) </a:t>
            </a:r>
            <a:r>
              <a:rPr lang="pt-BR" dirty="0" smtClean="0">
                <a:cs typeface="Courier New" panose="020703090202050204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 for </a:t>
            </a:r>
            <a:r>
              <a:rPr lang="pt-BR" dirty="0"/>
              <a:t>example, 	</a:t>
            </a:r>
          </a:p>
          <a:p>
            <a:pPr marL="201168" lvl="1" indent="0">
              <a:buNone/>
            </a:pPr>
            <a:endParaRPr lang="pt-BR" dirty="0" smtClean="0"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pt-BR" dirty="0" smtClean="0"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pt-BR" dirty="0" smtClean="0">
                <a:cs typeface="Courier New" panose="02070309020205020404" pitchFamily="49" charset="0"/>
              </a:rPr>
              <a:t>is O(n) + O(n*n) </a:t>
            </a:r>
            <a:r>
              <a:rPr lang="pt-BR" dirty="0">
                <a:cs typeface="Courier New" panose="02070309020205020404" pitchFamily="49" charset="0"/>
              </a:rPr>
              <a:t>= </a:t>
            </a:r>
            <a:r>
              <a:rPr lang="pt-BR" dirty="0" smtClean="0">
                <a:cs typeface="Courier New" panose="02070309020205020404" pitchFamily="49" charset="0"/>
              </a:rPr>
              <a:t>O(n+n</a:t>
            </a:r>
            <a:r>
              <a:rPr lang="pt-BR" baseline="30000" dirty="0" smtClean="0">
                <a:cs typeface="Courier New" panose="02070309020205020404" pitchFamily="49" charset="0"/>
              </a:rPr>
              <a:t>2</a:t>
            </a:r>
            <a:r>
              <a:rPr lang="pt-BR" dirty="0" smtClean="0">
                <a:cs typeface="Courier New" panose="02070309020205020404" pitchFamily="49" charset="0"/>
              </a:rPr>
              <a:t>) </a:t>
            </a:r>
            <a:r>
              <a:rPr lang="pt-BR" dirty="0">
                <a:cs typeface="Courier New" panose="02070309020205020404" pitchFamily="49" charset="0"/>
              </a:rPr>
              <a:t>= O(n</a:t>
            </a:r>
            <a:r>
              <a:rPr lang="pt-BR" baseline="30000" dirty="0">
                <a:cs typeface="Courier New" panose="02070309020205020404" pitchFamily="49" charset="0"/>
              </a:rPr>
              <a:t>2</a:t>
            </a:r>
            <a:r>
              <a:rPr lang="pt-BR" dirty="0">
                <a:cs typeface="Courier New" panose="02070309020205020404" pitchFamily="49" charset="0"/>
              </a:rPr>
              <a:t>) because </a:t>
            </a:r>
            <a:r>
              <a:rPr lang="pt-BR" dirty="0" smtClean="0">
                <a:cs typeface="Courier New" panose="02070309020205020404" pitchFamily="49" charset="0"/>
              </a:rPr>
              <a:t>of dominant term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30" y="4080387"/>
            <a:ext cx="2791261" cy="12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Programs and their 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206" y="1146361"/>
            <a:ext cx="8129972" cy="489954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ombine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complexity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analyze statements inside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apply some rules, focus </a:t>
            </a:r>
            <a:r>
              <a:rPr lang="en-US" dirty="0"/>
              <a:t>on dominant </a:t>
            </a:r>
            <a:r>
              <a:rPr lang="en-US" dirty="0" smtClean="0"/>
              <a:t>term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Law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>
                <a:solidFill>
                  <a:srgbClr val="C00000"/>
                </a:solidFill>
              </a:rPr>
              <a:t>Multiplication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dirty="0"/>
              <a:t>for O():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b="1" dirty="0" err="1">
                <a:solidFill>
                  <a:srgbClr val="C00000"/>
                </a:solidFill>
              </a:rPr>
              <a:t>nested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/>
              <a:t>statements</a:t>
            </a:r>
            <a:r>
              <a:rPr lang="pt-BR" dirty="0"/>
              <a:t>/loops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>
                <a:cs typeface="Courier New" panose="02070309020205020404" pitchFamily="49" charset="0"/>
              </a:rPr>
              <a:t>O(</a:t>
            </a:r>
            <a:r>
              <a:rPr lang="pt-BR" dirty="0" err="1">
                <a:cs typeface="Courier New" panose="02070309020205020404" pitchFamily="49" charset="0"/>
              </a:rPr>
              <a:t>f</a:t>
            </a:r>
            <a:r>
              <a:rPr lang="pt-BR" dirty="0">
                <a:cs typeface="Courier New" panose="02070309020205020404" pitchFamily="49" charset="0"/>
              </a:rPr>
              <a:t>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)) * O(</a:t>
            </a:r>
            <a:r>
              <a:rPr lang="pt-BR" dirty="0" err="1">
                <a:cs typeface="Courier New" panose="02070309020205020404" pitchFamily="49" charset="0"/>
              </a:rPr>
              <a:t>g</a:t>
            </a:r>
            <a:r>
              <a:rPr lang="pt-BR" dirty="0">
                <a:cs typeface="Courier New" panose="02070309020205020404" pitchFamily="49" charset="0"/>
              </a:rPr>
              <a:t>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)) </a:t>
            </a:r>
            <a:r>
              <a:rPr lang="pt-BR" dirty="0" err="1">
                <a:cs typeface="Courier New" panose="02070309020205020404" pitchFamily="49" charset="0"/>
              </a:rPr>
              <a:t>is</a:t>
            </a:r>
            <a:r>
              <a:rPr lang="pt-BR" dirty="0">
                <a:cs typeface="Courier New" panose="02070309020205020404" pitchFamily="49" charset="0"/>
              </a:rPr>
              <a:t> O( </a:t>
            </a:r>
            <a:r>
              <a:rPr lang="pt-BR" dirty="0" err="1">
                <a:cs typeface="Courier New" panose="02070309020205020404" pitchFamily="49" charset="0"/>
              </a:rPr>
              <a:t>f</a:t>
            </a:r>
            <a:r>
              <a:rPr lang="pt-BR" dirty="0">
                <a:cs typeface="Courier New" panose="02070309020205020404" pitchFamily="49" charset="0"/>
              </a:rPr>
              <a:t>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 * </a:t>
            </a:r>
            <a:r>
              <a:rPr lang="pt-BR" dirty="0" err="1">
                <a:cs typeface="Courier New" panose="02070309020205020404" pitchFamily="49" charset="0"/>
              </a:rPr>
              <a:t>g</a:t>
            </a:r>
            <a:r>
              <a:rPr lang="pt-BR" dirty="0">
                <a:cs typeface="Courier New" panose="02070309020205020404" pitchFamily="49" charset="0"/>
              </a:rPr>
              <a:t>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for </a:t>
            </a:r>
            <a:r>
              <a:rPr lang="pt-BR" dirty="0" err="1"/>
              <a:t>example</a:t>
            </a:r>
            <a:r>
              <a:rPr lang="pt-BR" dirty="0"/>
              <a:t>, 	</a:t>
            </a:r>
          </a:p>
          <a:p>
            <a:pPr marL="201168" lvl="1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for i in range(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01168" lvl="1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01168" lvl="1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'a'</a:t>
            </a:r>
          </a:p>
          <a:p>
            <a:pPr marL="201168" lvl="1" indent="0">
              <a:buNone/>
            </a:pPr>
            <a:r>
              <a:rPr lang="pt-BR" dirty="0" err="1">
                <a:cs typeface="Courier New" panose="02070309020205020404" pitchFamily="49" charset="0"/>
              </a:rPr>
              <a:t>is</a:t>
            </a:r>
            <a:r>
              <a:rPr lang="pt-BR" dirty="0">
                <a:cs typeface="Courier New" panose="02070309020205020404" pitchFamily="49" charset="0"/>
              </a:rPr>
              <a:t> O(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)*O(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 = O(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*</a:t>
            </a:r>
            <a:r>
              <a:rPr lang="pt-BR" dirty="0" err="1">
                <a:cs typeface="Courier New" panose="02070309020205020404" pitchFamily="49" charset="0"/>
              </a:rPr>
              <a:t>n</a:t>
            </a:r>
            <a:r>
              <a:rPr lang="pt-BR" dirty="0">
                <a:cs typeface="Courier New" panose="02070309020205020404" pitchFamily="49" charset="0"/>
              </a:rPr>
              <a:t>) = O(n</a:t>
            </a:r>
            <a:r>
              <a:rPr lang="pt-BR" baseline="30000" dirty="0">
                <a:cs typeface="Courier New" panose="02070309020205020404" pitchFamily="49" charset="0"/>
              </a:rPr>
              <a:t>2</a:t>
            </a:r>
            <a:r>
              <a:rPr lang="pt-BR" dirty="0" smtClean="0"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4" y="4036678"/>
            <a:ext cx="3118055" cy="9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O(1)</a:t>
            </a:r>
            <a:r>
              <a:rPr lang="en-US" dirty="0"/>
              <a:t> denotes constant running time</a:t>
            </a:r>
          </a:p>
          <a:p>
            <a:r>
              <a:rPr lang="en-US" i="1" dirty="0"/>
              <a:t> O(log n)</a:t>
            </a:r>
            <a:r>
              <a:rPr lang="en-US" dirty="0"/>
              <a:t> denotes logarithmic running time</a:t>
            </a:r>
          </a:p>
          <a:p>
            <a:r>
              <a:rPr lang="en-US" i="1" dirty="0"/>
              <a:t> O(n) </a:t>
            </a:r>
            <a:r>
              <a:rPr lang="en-US" dirty="0"/>
              <a:t>denotes linear running time</a:t>
            </a:r>
          </a:p>
          <a:p>
            <a:r>
              <a:rPr lang="en-US" i="1" dirty="0"/>
              <a:t> O(n log n)</a:t>
            </a:r>
            <a:r>
              <a:rPr lang="en-US" dirty="0"/>
              <a:t> denotes log-linear running time</a:t>
            </a:r>
          </a:p>
          <a:p>
            <a:r>
              <a:rPr lang="en-US" i="1" dirty="0"/>
              <a:t> O(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i="1" dirty="0"/>
              <a:t>) </a:t>
            </a:r>
            <a:r>
              <a:rPr lang="en-US" dirty="0"/>
              <a:t> denotes polynomial running time (c is a constant)</a:t>
            </a:r>
          </a:p>
          <a:p>
            <a:r>
              <a:rPr lang="en-US" i="1" dirty="0"/>
              <a:t> O(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i="1" dirty="0"/>
              <a:t>) </a:t>
            </a:r>
            <a:r>
              <a:rPr lang="en-US" dirty="0"/>
              <a:t>denotes exponential running time (c is a constant being raised to a power based on size of input)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147642"/>
            <a:ext cx="7543801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147642"/>
            <a:ext cx="2577967" cy="175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08" y="3362299"/>
            <a:ext cx="2274220" cy="1853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495" y="1517751"/>
            <a:ext cx="2452246" cy="1518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427" y="1510978"/>
            <a:ext cx="2393031" cy="1441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65" y="3560788"/>
            <a:ext cx="2260934" cy="1622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199" y="3482249"/>
            <a:ext cx="1787442" cy="1621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9957411">
            <a:off x="4298310" y="1521795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linear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957411">
            <a:off x="1240635" y="1918217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constant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957411">
            <a:off x="7014358" y="4143149"/>
            <a:ext cx="147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exponential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957411">
            <a:off x="4688375" y="4155162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quadratic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9957411">
            <a:off x="6651237" y="1418411"/>
            <a:ext cx="12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logarithmic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9957411">
            <a:off x="1919551" y="4187596"/>
            <a:ext cx="11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 log 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532755"/>
              </p:ext>
            </p:extLst>
          </p:nvPr>
        </p:nvGraphicFramePr>
        <p:xfrm>
          <a:off x="822325" y="1275991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37912"/>
              </p:ext>
            </p:extLst>
          </p:nvPr>
        </p:nvGraphicFramePr>
        <p:xfrm>
          <a:off x="822325" y="1275991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1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72609"/>
              </p:ext>
            </p:extLst>
          </p:nvPr>
        </p:nvGraphicFramePr>
        <p:xfrm>
          <a:off x="822325" y="1275991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9228"/>
              </p:ext>
            </p:extLst>
          </p:nvPr>
        </p:nvGraphicFramePr>
        <p:xfrm>
          <a:off x="822325" y="1275991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76776"/>
              </p:ext>
            </p:extLst>
          </p:nvPr>
        </p:nvGraphicFramePr>
        <p:xfrm>
          <a:off x="822325" y="1275991"/>
          <a:ext cx="7543800" cy="265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086"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275991"/>
          <a:ext cx="7543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O(2</a:t>
                      </a:r>
                      <a:r>
                        <a:rPr lang="en-US" baseline="30000" dirty="0" smtClean="0"/>
                        <a:t>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12676506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00228229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40149670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3205376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Luck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85640" y="3502617"/>
            <a:ext cx="1190787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6428" y="3500037"/>
            <a:ext cx="2017361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3128" y="3481959"/>
            <a:ext cx="2017361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So far, we have emphasized correctness</a:t>
            </a:r>
          </a:p>
          <a:p>
            <a:pPr lvl="1"/>
            <a:r>
              <a:rPr lang="en-US" dirty="0" smtClean="0"/>
              <a:t>It is the first thing to worry about!</a:t>
            </a:r>
          </a:p>
          <a:p>
            <a:r>
              <a:rPr lang="en-US" dirty="0"/>
              <a:t> </a:t>
            </a:r>
            <a:r>
              <a:rPr lang="en-US" dirty="0" smtClean="0"/>
              <a:t>But sometimes that is not enough</a:t>
            </a:r>
          </a:p>
          <a:p>
            <a:r>
              <a:rPr lang="en-US" dirty="0"/>
              <a:t> </a:t>
            </a:r>
            <a:r>
              <a:rPr lang="en-US" dirty="0" smtClean="0"/>
              <a:t>Problems can be very complex (as we shall see in 6.0002 part of term)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Data sets can be very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4098" name="Picture 2" descr="mage result for how big is big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20416" r="57" b="8571"/>
          <a:stretch/>
        </p:blipFill>
        <p:spPr bwMode="auto">
          <a:xfrm>
            <a:off x="4292704" y="3396954"/>
            <a:ext cx="4556450" cy="24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2588" y="3396954"/>
            <a:ext cx="1613149" cy="594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275991"/>
          <a:ext cx="7543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O(2</a:t>
                      </a:r>
                      <a:r>
                        <a:rPr lang="en-US" baseline="30000" dirty="0" smtClean="0"/>
                        <a:t>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12676506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00228229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40149670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3205376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Luck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76428" y="3500037"/>
            <a:ext cx="2017361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3128" y="3481959"/>
            <a:ext cx="2017361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275991"/>
          <a:ext cx="7543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O(2</a:t>
                      </a:r>
                      <a:r>
                        <a:rPr lang="en-US" baseline="30000" dirty="0" smtClean="0"/>
                        <a:t>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12676506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00228229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40149670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3205376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Luck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473128" y="3481959"/>
            <a:ext cx="2017361" cy="226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Appreciating the Difference in these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275991"/>
          <a:ext cx="7543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1000000000000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O(2</a:t>
                      </a:r>
                      <a:r>
                        <a:rPr lang="en-US" baseline="30000" dirty="0" smtClean="0"/>
                        <a:t>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12676506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00228229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40149670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3205376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Luck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b="1" dirty="0">
                <a:solidFill>
                  <a:srgbClr val="C00000"/>
                </a:solidFill>
              </a:rPr>
              <a:t>efficiency of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Notation </a:t>
            </a:r>
            <a:r>
              <a:rPr lang="en-US" dirty="0"/>
              <a:t>that describes growth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ower </a:t>
            </a:r>
            <a:r>
              <a:rPr lang="en-US" b="1" dirty="0">
                <a:solidFill>
                  <a:srgbClr val="C00000"/>
                </a:solidFill>
              </a:rPr>
              <a:t>order of growth </a:t>
            </a:r>
            <a:r>
              <a:rPr lang="en-US" dirty="0"/>
              <a:t>is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Independent </a:t>
            </a:r>
            <a:r>
              <a:rPr lang="en-US" dirty="0"/>
              <a:t>of machine or specific </a:t>
            </a:r>
            <a:r>
              <a:rPr lang="en-US" dirty="0" smtClean="0"/>
              <a:t>implementation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Big Oh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Describe </a:t>
            </a:r>
            <a:r>
              <a:rPr lang="en-US" dirty="0"/>
              <a:t>order of growth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symptotic </a:t>
            </a:r>
            <a:r>
              <a:rPr lang="en-US" b="1" dirty="0">
                <a:solidFill>
                  <a:srgbClr val="C00000"/>
                </a:solidFill>
              </a:rPr>
              <a:t>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 smtClean="0">
                <a:solidFill>
                  <a:srgbClr val="C00000"/>
                </a:solidFill>
              </a:rPr>
              <a:t>pper </a:t>
            </a:r>
            <a:r>
              <a:rPr lang="en-US" b="1" dirty="0">
                <a:solidFill>
                  <a:srgbClr val="C00000"/>
                </a:solidFill>
              </a:rPr>
              <a:t>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C00000"/>
                </a:solidFill>
              </a:rPr>
              <a:t>orst case </a:t>
            </a:r>
            <a:r>
              <a:rPr lang="en-US" dirty="0" smtClean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Need to know complexity of basic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1330769"/>
            <a:ext cx="3822700" cy="141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06" y="3167950"/>
            <a:ext cx="6140583" cy="1977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8115" y="2006145"/>
            <a:ext cx="40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this </a:t>
            </a:r>
            <a:r>
              <a:rPr lang="en-US" smtClean="0">
                <a:solidFill>
                  <a:srgbClr val="FF0000"/>
                </a:solidFill>
              </a:rPr>
              <a:t>change asymptotic complexity?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044" y="3972217"/>
            <a:ext cx="40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Is this one likely to be faster?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9213" y="4617565"/>
            <a:ext cx="43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it have a better asymptotic complexity?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706" y="2006145"/>
            <a:ext cx="12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O(len(L))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623" y="4078126"/>
            <a:ext cx="12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O(len(L))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355" y="5368822"/>
            <a:ext cx="436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they be O(len(L)) if lists were implemented as linked lists (as shown in earlier lecture)?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926972">
            <a:off x="4778478" y="5362357"/>
            <a:ext cx="436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assumes list access is a constant time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Some Python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206" y="1045633"/>
            <a:ext cx="3608364" cy="430888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Lists: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 smtClean="0"/>
              <a:t>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index 	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store 	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length 	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append 	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== 	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remove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copy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reverse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iteration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list	O(n)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8850" y="1045633"/>
            <a:ext cx="3919638" cy="4648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Dictionaries: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 smtClean="0"/>
              <a:t>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worst case (very rare)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index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store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length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delete 	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iteration 	O(n)</a:t>
            </a:r>
          </a:p>
          <a:p>
            <a:r>
              <a:rPr lang="en-US" dirty="0"/>
              <a:t> 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average case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index 	</a:t>
            </a:r>
            <a:r>
              <a:rPr lang="en-US" dirty="0" smtClean="0"/>
              <a:t>O(1)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store 	</a:t>
            </a:r>
            <a:r>
              <a:rPr lang="en-US" dirty="0" smtClean="0"/>
              <a:t>O(1)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delete </a:t>
            </a:r>
            <a:r>
              <a:rPr lang="en-US" dirty="0"/>
              <a:t>	</a:t>
            </a:r>
            <a:r>
              <a:rPr lang="en-US" dirty="0" smtClean="0"/>
              <a:t>O(1)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iteration </a:t>
            </a:r>
            <a:r>
              <a:rPr lang="en-US" dirty="0"/>
              <a:t>	O(n)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Time Indexing Into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list is all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1"/>
            <a:r>
              <a:rPr lang="en-US" dirty="0" smtClean="0"/>
              <a:t> 4*</a:t>
            </a:r>
            <a:r>
              <a:rPr lang="en-US" dirty="0" err="1" smtClean="0"/>
              <a:t>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If list is heterogeneous</a:t>
            </a:r>
          </a:p>
          <a:p>
            <a:pPr lvl="1"/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ndirection </a:t>
            </a:r>
          </a:p>
          <a:p>
            <a:pPr lvl="1"/>
            <a:r>
              <a:rPr lang="en-US" dirty="0" smtClean="0"/>
              <a:t> References to other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1318" y="1928503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6698" y="1928503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72078" y="1928503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3981" y="1928503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542365" y="2170258"/>
            <a:ext cx="208151" cy="109024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2324" y="2104349"/>
            <a:ext cx="3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9957411">
            <a:off x="4468318" y="2733842"/>
            <a:ext cx="17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allocate fixed length, say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957411">
            <a:off x="7989208" y="2686293"/>
            <a:ext cx="88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36228" y="4749527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71608" y="4749527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06988" y="4749527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8891" y="4749527"/>
            <a:ext cx="1090246" cy="57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97234" y="4925373"/>
            <a:ext cx="3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9957411">
            <a:off x="1244837" y="4748086"/>
            <a:ext cx="140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allocate fixed length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38597" y="4236563"/>
            <a:ext cx="510540" cy="8440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32183" y="4236563"/>
            <a:ext cx="510540" cy="8440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16742" y="5071253"/>
            <a:ext cx="452512" cy="6778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62155" y="5071253"/>
            <a:ext cx="452512" cy="6778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04289" y="3755917"/>
            <a:ext cx="1725637" cy="48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8417" y="3752908"/>
            <a:ext cx="437562" cy="48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8241" y="5770983"/>
            <a:ext cx="1089075" cy="48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0567" y="5770983"/>
            <a:ext cx="2646974" cy="48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9957411">
            <a:off x="6703361" y="5405803"/>
            <a:ext cx="15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follow pointer at </a:t>
            </a:r>
            <a:r>
              <a:rPr lang="en-US" dirty="0" err="1" smtClean="0">
                <a:solidFill>
                  <a:srgbClr val="FF0000"/>
                </a:solidFill>
              </a:rPr>
              <a:t>ith</a:t>
            </a:r>
            <a:r>
              <a:rPr lang="en-US" dirty="0" smtClean="0">
                <a:solidFill>
                  <a:srgbClr val="FF0000"/>
                </a:solidFill>
              </a:rPr>
              <a:t> location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6.0001 Lecture 8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08565" y="1092624"/>
            <a:ext cx="3703320" cy="428595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first nested loop takes </a:t>
            </a:r>
            <a:r>
              <a:rPr lang="en-US" sz="2400" b="1" dirty="0" smtClean="0">
                <a:solidFill>
                  <a:srgbClr val="C00000"/>
                </a:solidFill>
              </a:rPr>
              <a:t>O(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(L1)*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(L2))</a:t>
            </a:r>
            <a:r>
              <a:rPr lang="en-US" sz="2400" i="1" dirty="0" smtClean="0"/>
              <a:t> </a:t>
            </a:r>
            <a:r>
              <a:rPr lang="en-US" sz="2400" dirty="0" smtClean="0"/>
              <a:t>steps</a:t>
            </a:r>
          </a:p>
          <a:p>
            <a:r>
              <a:rPr lang="en-US" sz="2400" dirty="0" smtClean="0"/>
              <a:t>second loop takes at most </a:t>
            </a:r>
            <a:r>
              <a:rPr lang="en-US" sz="2400" b="1" dirty="0" smtClean="0">
                <a:solidFill>
                  <a:srgbClr val="C00000"/>
                </a:solidFill>
              </a:rPr>
              <a:t>O(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(L1)</a:t>
            </a:r>
            <a:r>
              <a:rPr lang="en-US" sz="2400" dirty="0" smtClean="0"/>
              <a:t> steps</a:t>
            </a:r>
          </a:p>
          <a:p>
            <a:r>
              <a:rPr lang="en-US" sz="2400" dirty="0" smtClean="0"/>
              <a:t>latter term overwhelmed by former term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O(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(L1)*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(L2))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1" y="1174545"/>
            <a:ext cx="4165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Bisection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261534"/>
            <a:ext cx="754380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bisect_search1(L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 == []: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(L) == 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L[0] == 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half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L[half] &gt; 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bisect_search1( 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[:half], 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bisect_search1( L[half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:], e)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 rot="19957411">
            <a:off x="4236658" y="1261404"/>
            <a:ext cx="131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8933" y="1611031"/>
            <a:ext cx="2882757" cy="66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57411">
            <a:off x="4236656" y="2101457"/>
            <a:ext cx="131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8934" y="2344629"/>
            <a:ext cx="2882757" cy="66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57411">
            <a:off x="4802490" y="2854513"/>
            <a:ext cx="131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765" y="3365348"/>
            <a:ext cx="2882757" cy="326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9957411">
            <a:off x="7354616" y="3735198"/>
            <a:ext cx="16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constant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10565" y="4061112"/>
            <a:ext cx="5050642" cy="37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957411">
            <a:off x="7418753" y="4541039"/>
            <a:ext cx="16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constant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0565" y="4785194"/>
            <a:ext cx="5050642" cy="37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957411">
            <a:off x="6346061" y="2854512"/>
            <a:ext cx="157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constant, copies list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0053" y="3846892"/>
            <a:ext cx="1173708" cy="7154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00053" y="4623922"/>
            <a:ext cx="1173708" cy="7154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 O(log </a:t>
            </a:r>
            <a:r>
              <a:rPr lang="en-US" dirty="0"/>
              <a:t>n) bisection search </a:t>
            </a:r>
            <a:r>
              <a:rPr lang="en-US" dirty="0" smtClean="0"/>
              <a:t>calls (where n = </a:t>
            </a:r>
            <a:r>
              <a:rPr lang="en-US" dirty="0" err="1" smtClean="0"/>
              <a:t>len</a:t>
            </a:r>
            <a:r>
              <a:rPr lang="en-US" dirty="0" smtClean="0"/>
              <a:t>(L))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recursive call cuts range to search in </a:t>
            </a:r>
            <a:r>
              <a:rPr lang="en-US" dirty="0" smtClean="0"/>
              <a:t>half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O(n</a:t>
            </a:r>
            <a:r>
              <a:rPr lang="en-US" dirty="0"/>
              <a:t>) for each bisection search call to copy list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Cost </a:t>
            </a:r>
            <a:r>
              <a:rPr lang="en-US" dirty="0"/>
              <a:t>to set up recursive call at each level of recursion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 O(log n) * O(n) =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129" y="4541002"/>
            <a:ext cx="7587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Complexity expressed in terms of arguments to function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Not internal variables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Space Are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06" y="1027643"/>
            <a:ext cx="4430075" cy="50868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We often need to examine them separately</a:t>
            </a:r>
          </a:p>
          <a:p>
            <a:r>
              <a:rPr lang="en-US" dirty="0" smtClean="0"/>
              <a:t> Often a tradeoff, can decrease one at the expense of the other</a:t>
            </a:r>
          </a:p>
          <a:p>
            <a:r>
              <a:rPr lang="en-US" dirty="0" smtClean="0"/>
              <a:t>From a practical perspective, space way more complicated</a:t>
            </a:r>
          </a:p>
          <a:p>
            <a:pPr lvl="1"/>
            <a:r>
              <a:rPr lang="en-US" dirty="0" smtClean="0"/>
              <a:t>Often a threshold function</a:t>
            </a:r>
          </a:p>
          <a:p>
            <a:pPr lvl="2"/>
            <a:r>
              <a:rPr lang="en-US" dirty="0" smtClean="0"/>
              <a:t>Doesn’t matter how much use as long as it less than X</a:t>
            </a:r>
          </a:p>
          <a:p>
            <a:pPr lvl="1"/>
            <a:r>
              <a:rPr lang="en-US" dirty="0" smtClean="0"/>
              <a:t>Modern machines have memory hierarchies</a:t>
            </a:r>
          </a:p>
          <a:p>
            <a:pPr lvl="2"/>
            <a:r>
              <a:rPr lang="en-US" dirty="0" smtClean="0"/>
              <a:t>Often a dramatic impact on performance</a:t>
            </a:r>
          </a:p>
          <a:p>
            <a:r>
              <a:rPr lang="en-US" dirty="0" smtClean="0"/>
              <a:t>Time more straightforward, and usually more important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5122" name="Picture 2" descr="mage result for memory hierarchy spee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81" y="1995824"/>
            <a:ext cx="4071719" cy="27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7442" y="4933475"/>
            <a:ext cx="3798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Cache: 10’s cycles</a:t>
            </a:r>
          </a:p>
          <a:p>
            <a:r>
              <a:rPr lang="en-US" dirty="0" smtClean="0"/>
              <a:t>Main memory: 100’s cycles</a:t>
            </a:r>
          </a:p>
          <a:p>
            <a:r>
              <a:rPr lang="en-US" dirty="0" smtClean="0"/>
              <a:t>Secondary memory: 1,000,000’s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Saw Better Way to Implement Bisection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105" y="1059155"/>
            <a:ext cx="7543801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42334" y="1059155"/>
            <a:ext cx="2362200" cy="440115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reduce size of problem by factor of 2 each step </a:t>
            </a:r>
          </a:p>
          <a:p>
            <a:r>
              <a:rPr lang="en-US" dirty="0"/>
              <a:t> </a:t>
            </a:r>
            <a:r>
              <a:rPr lang="en-US" dirty="0" smtClean="0"/>
              <a:t>keep track of low and high indices to search list</a:t>
            </a:r>
          </a:p>
          <a:p>
            <a:r>
              <a:rPr lang="en-US" dirty="0"/>
              <a:t> </a:t>
            </a:r>
            <a:r>
              <a:rPr lang="en-US" dirty="0" smtClean="0"/>
              <a:t>avoid copying list</a:t>
            </a:r>
          </a:p>
          <a:p>
            <a:r>
              <a:rPr lang="en-US" dirty="0"/>
              <a:t> </a:t>
            </a:r>
            <a:r>
              <a:rPr lang="en-US" dirty="0" smtClean="0"/>
              <a:t>complexity is 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O(log n) – where n is len(L)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5" y="1059155"/>
            <a:ext cx="5730240" cy="472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785" y="1628115"/>
            <a:ext cx="5742115" cy="474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1403" y="2217394"/>
            <a:ext cx="5745497" cy="472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1403" y="3336693"/>
            <a:ext cx="5733622" cy="471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404" y="4324692"/>
            <a:ext cx="5733622" cy="473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25281" y="2797527"/>
            <a:ext cx="4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166" y="3891993"/>
            <a:ext cx="4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57690" y="1629737"/>
            <a:ext cx="3020056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9712" y="2214315"/>
            <a:ext cx="1428870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8477" y="3335613"/>
            <a:ext cx="1428870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57690" y="2217394"/>
            <a:ext cx="3020056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88406" y="3338139"/>
            <a:ext cx="3675066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8477" y="4326161"/>
            <a:ext cx="1701640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65553" y="4328687"/>
            <a:ext cx="3697919" cy="472440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76900" y="1271967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3094" y="1269988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57690" y="1840796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1403" y="1860967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45815" y="2480728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58582" y="2480728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90097" y="3558087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767347" y="3554092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365553" y="4551316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041671" y="4571087"/>
            <a:ext cx="1691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6555" y="5751871"/>
            <a:ext cx="297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in the .py file for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 Why </a:t>
            </a:r>
            <a:r>
              <a:rPr lang="en-US" dirty="0">
                <a:sym typeface="Wingdings" panose="05000000000000000000" pitchFamily="2" charset="2"/>
              </a:rPr>
              <a:t>bother sorting </a:t>
            </a:r>
            <a:r>
              <a:rPr lang="en-US" dirty="0" smtClean="0">
                <a:sym typeface="Wingdings" panose="05000000000000000000" pitchFamily="2" charset="2"/>
              </a:rPr>
              <a:t>first, considering that complexity of sorting (next lecture) is more than linear?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 </a:t>
            </a:r>
            <a:r>
              <a:rPr lang="en-US" dirty="0">
                <a:sym typeface="Wingdings" panose="05000000000000000000" pitchFamily="2" charset="2"/>
              </a:rPr>
              <a:t>some cases, may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sort a list once </a:t>
            </a:r>
            <a:r>
              <a:rPr lang="en-US" dirty="0">
                <a:sym typeface="Wingdings" panose="05000000000000000000" pitchFamily="2" charset="2"/>
              </a:rPr>
              <a:t>then do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many searches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AMORTIZE cost </a:t>
            </a:r>
            <a:r>
              <a:rPr lang="en-US" dirty="0">
                <a:sym typeface="Wingdings" panose="05000000000000000000" pitchFamily="2" charset="2"/>
              </a:rPr>
              <a:t>of the sort 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searches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We </a:t>
            </a:r>
            <a:r>
              <a:rPr lang="en-US" dirty="0">
                <a:sym typeface="Wingdings" panose="05000000000000000000" pitchFamily="2" charset="2"/>
              </a:rPr>
              <a:t>want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/>
              <a:t>sort time </a:t>
            </a:r>
            <a:r>
              <a:rPr lang="en-US" dirty="0"/>
              <a:t>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*O(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n</a:t>
            </a:r>
            <a:r>
              <a:rPr lang="en-US" dirty="0" smtClean="0"/>
              <a:t>)) </a:t>
            </a:r>
            <a:r>
              <a:rPr lang="en-US" dirty="0"/>
              <a:t>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*O(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) 	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ym typeface="Wingdings" panose="05000000000000000000" pitchFamily="2" charset="2"/>
              </a:rPr>
              <a:t> for large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SORT time becomes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irrelevant</a:t>
            </a:r>
          </a:p>
          <a:p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How big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 have to be?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Depends upon complexity of sorting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Evaluate Time?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2997815"/>
            <a:ext cx="5907350" cy="26839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801" y="2997815"/>
            <a:ext cx="395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module for accessing system 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194" y="4334163"/>
            <a:ext cx="13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Start timer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347" y="4954068"/>
            <a:ext cx="128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Stop timer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AutoShape 2" descr="Image result for stopwa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2" y="510209"/>
            <a:ext cx="2214731" cy="22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7" y="1272242"/>
            <a:ext cx="3238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Good Way to Go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r>
              <a:rPr lang="en-US" dirty="0"/>
              <a:t>: to evaluate different </a:t>
            </a:r>
            <a:r>
              <a:rPr lang="en-US" b="1" dirty="0">
                <a:solidFill>
                  <a:srgbClr val="C00000"/>
                </a:solidFill>
              </a:rPr>
              <a:t>algorithms</a:t>
            </a:r>
          </a:p>
          <a:p>
            <a:r>
              <a:rPr lang="en-US" dirty="0" smtClean="0"/>
              <a:t> Running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varies between </a:t>
            </a:r>
            <a:r>
              <a:rPr lang="en-US" b="1" dirty="0" smtClean="0">
                <a:solidFill>
                  <a:srgbClr val="C00000"/>
                </a:solidFill>
              </a:rPr>
              <a:t>implementations</a:t>
            </a:r>
          </a:p>
          <a:p>
            <a:pPr lvl="1"/>
            <a:r>
              <a:rPr lang="en-US" dirty="0" smtClean="0"/>
              <a:t>Of </a:t>
            </a:r>
            <a:r>
              <a:rPr lang="en-US" dirty="0" smtClean="0"/>
              <a:t>function</a:t>
            </a:r>
            <a:endParaRPr lang="en-US" dirty="0" smtClean="0"/>
          </a:p>
          <a:p>
            <a:pPr lvl="1"/>
            <a:r>
              <a:rPr lang="en-US" dirty="0" smtClean="0"/>
              <a:t>Of Python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Running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varies between computers</a:t>
            </a:r>
          </a:p>
          <a:p>
            <a:r>
              <a:rPr lang="en-US" dirty="0"/>
              <a:t> </a:t>
            </a:r>
            <a:r>
              <a:rPr lang="en-US" dirty="0" smtClean="0"/>
              <a:t>Running </a:t>
            </a:r>
            <a:r>
              <a:rPr lang="en-US" dirty="0"/>
              <a:t>time is </a:t>
            </a:r>
            <a:r>
              <a:rPr lang="en-US" b="1" dirty="0">
                <a:solidFill>
                  <a:srgbClr val="C00000"/>
                </a:solidFill>
              </a:rPr>
              <a:t>not predictable </a:t>
            </a:r>
            <a:r>
              <a:rPr lang="en-US" dirty="0"/>
              <a:t>for small </a:t>
            </a:r>
            <a:r>
              <a:rPr lang="en-US" dirty="0" smtClean="0"/>
              <a:t>inputs</a:t>
            </a:r>
          </a:p>
          <a:p>
            <a:r>
              <a:rPr lang="en-US" dirty="0"/>
              <a:t> </a:t>
            </a:r>
            <a:r>
              <a:rPr lang="en-US" dirty="0" smtClean="0"/>
              <a:t>Time </a:t>
            </a:r>
            <a:r>
              <a:rPr lang="en-US" dirty="0"/>
              <a:t>varies for different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Can try all possible inputs</a:t>
            </a:r>
          </a:p>
          <a:p>
            <a:pPr lvl="1"/>
            <a:r>
              <a:rPr lang="en-US" dirty="0" smtClean="0"/>
              <a:t>Often can’t even try a representative set</a:t>
            </a:r>
          </a:p>
          <a:p>
            <a:r>
              <a:rPr lang="en-US" dirty="0" smtClean="0"/>
              <a:t> What we want: </a:t>
            </a:r>
            <a:r>
              <a:rPr lang="en-US" b="1" dirty="0" smtClean="0">
                <a:solidFill>
                  <a:srgbClr val="C00000"/>
                </a:solidFill>
              </a:rPr>
              <a:t>a relationship between </a:t>
            </a:r>
            <a:r>
              <a:rPr lang="en-US" b="1" dirty="0">
                <a:solidFill>
                  <a:srgbClr val="C00000"/>
                </a:solidFill>
              </a:rPr>
              <a:t>inputs and 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Operations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4963" y="1483339"/>
            <a:ext cx="349950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sz="2600" dirty="0"/>
              <a:t>A</a:t>
            </a:r>
            <a:r>
              <a:rPr lang="en-US" sz="2600" dirty="0" smtClean="0"/>
              <a:t>ssume these operations take </a:t>
            </a:r>
            <a:r>
              <a:rPr lang="en-US" sz="2600" b="1" dirty="0" smtClean="0">
                <a:solidFill>
                  <a:srgbClr val="C00000"/>
                </a:solidFill>
              </a:rPr>
              <a:t>constant time</a:t>
            </a:r>
            <a:r>
              <a:rPr lang="en-US" sz="2600" dirty="0" smtClean="0"/>
              <a:t>, and same as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mathematical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comparisons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accessing objects in memory</a:t>
            </a:r>
          </a:p>
          <a:p>
            <a:r>
              <a:rPr lang="en-US" sz="2600" dirty="0"/>
              <a:t> C</a:t>
            </a:r>
            <a:r>
              <a:rPr lang="en-US" sz="2600" dirty="0" smtClean="0"/>
              <a:t>ount number of operations executed as function of size of input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13" y="2076738"/>
            <a:ext cx="3944392" cy="1825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957411">
            <a:off x="6268471" y="219072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7411">
            <a:off x="7446671" y="2558623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7411">
            <a:off x="7029133" y="3034819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957411">
            <a:off x="3671248" y="2896319"/>
            <a:ext cx="11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times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8684" y="417381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 + </a:t>
            </a:r>
            <a:r>
              <a:rPr lang="en-US" sz="2400" b="1" dirty="0" smtClean="0">
                <a:solidFill>
                  <a:srgbClr val="C00000"/>
                </a:solidFill>
              </a:rPr>
              <a:t>6x + 1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1499" y="4850120"/>
            <a:ext cx="448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 = 100,000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Number of ops is roughly 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r>
              <a:rPr lang="en-US" sz="2400" b="1" dirty="0" smtClean="0">
                <a:solidFill>
                  <a:srgbClr val="C00000"/>
                </a:solidFill>
              </a:rPr>
              <a:t>00,002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599810">
            <a:off x="437940" y="5321762"/>
            <a:ext cx="448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Don’t take the </a:t>
            </a:r>
            <a:r>
              <a:rPr lang="en-US" sz="2400" b="1" dirty="0" smtClean="0">
                <a:solidFill>
                  <a:srgbClr val="C00000"/>
                </a:solidFill>
              </a:rPr>
              <a:t>6 </a:t>
            </a:r>
            <a:r>
              <a:rPr lang="en-US" sz="2400" b="1" dirty="0" smtClean="0">
                <a:solidFill>
                  <a:srgbClr val="C00000"/>
                </a:solidFill>
              </a:rPr>
              <a:t>of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  <a:r>
              <a:rPr lang="en-US" sz="2400" b="1" dirty="0" smtClean="0">
                <a:solidFill>
                  <a:srgbClr val="C00000"/>
                </a:solidFill>
              </a:rPr>
              <a:t>x </a:t>
            </a:r>
            <a:r>
              <a:rPr lang="en-US" sz="2400" b="1" dirty="0" smtClean="0">
                <a:solidFill>
                  <a:srgbClr val="C00000"/>
                </a:solidFill>
              </a:rPr>
              <a:t>too seriously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957411">
            <a:off x="6379695" y="3446482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on the Right Track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6.0001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59" y="1307854"/>
            <a:ext cx="7543801" cy="4676682"/>
          </a:xfrm>
        </p:spPr>
        <p:txBody>
          <a:bodyPr>
            <a:normAutofit/>
          </a:bodyPr>
          <a:lstStyle/>
          <a:p>
            <a:r>
              <a:rPr lang="en-US" dirty="0"/>
              <a:t> GOAL: to evaluate different algorithms</a:t>
            </a:r>
          </a:p>
          <a:p>
            <a:r>
              <a:rPr lang="en-US" dirty="0" smtClean="0"/>
              <a:t> count </a:t>
            </a:r>
            <a:r>
              <a:rPr lang="en-US" b="1" dirty="0" smtClean="0">
                <a:solidFill>
                  <a:srgbClr val="C00000"/>
                </a:solidFill>
              </a:rPr>
              <a:t>depends </a:t>
            </a:r>
            <a:r>
              <a:rPr lang="en-US" b="1" dirty="0">
                <a:solidFill>
                  <a:srgbClr val="C00000"/>
                </a:solidFill>
              </a:rPr>
              <a:t>on </a:t>
            </a:r>
            <a:r>
              <a:rPr lang="en-US" b="1" dirty="0" smtClean="0">
                <a:solidFill>
                  <a:srgbClr val="C00000"/>
                </a:solidFill>
              </a:rPr>
              <a:t>algorithm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count </a:t>
            </a:r>
            <a:r>
              <a:rPr lang="en-US" b="1" dirty="0" smtClean="0">
                <a:solidFill>
                  <a:srgbClr val="C00000"/>
                </a:solidFill>
              </a:rPr>
              <a:t>depends </a:t>
            </a:r>
            <a:r>
              <a:rPr lang="en-US" b="1" dirty="0">
                <a:solidFill>
                  <a:srgbClr val="C00000"/>
                </a:solidFill>
              </a:rPr>
              <a:t>on </a:t>
            </a:r>
            <a:r>
              <a:rPr lang="en-US" b="1" dirty="0" smtClean="0">
                <a:solidFill>
                  <a:srgbClr val="C00000"/>
                </a:solidFill>
              </a:rPr>
              <a:t>implementation details</a:t>
            </a:r>
          </a:p>
          <a:p>
            <a:r>
              <a:rPr lang="en-US" dirty="0" smtClean="0"/>
              <a:t> count </a:t>
            </a:r>
            <a:r>
              <a:rPr lang="en-US" b="1" dirty="0" smtClean="0">
                <a:solidFill>
                  <a:srgbClr val="C00000"/>
                </a:solidFill>
              </a:rPr>
              <a:t>independent of computer speed</a:t>
            </a:r>
          </a:p>
          <a:p>
            <a:r>
              <a:rPr lang="en-US" dirty="0" smtClean="0"/>
              <a:t> no real definition of </a:t>
            </a:r>
            <a:r>
              <a:rPr lang="en-US" b="1" dirty="0" smtClean="0">
                <a:solidFill>
                  <a:srgbClr val="C00000"/>
                </a:solidFill>
              </a:rPr>
              <a:t>which operations </a:t>
            </a:r>
            <a:r>
              <a:rPr lang="en-US" dirty="0" smtClean="0"/>
              <a:t>to count</a:t>
            </a:r>
          </a:p>
          <a:p>
            <a:endParaRPr lang="en-US" dirty="0"/>
          </a:p>
          <a:p>
            <a:r>
              <a:rPr lang="en-US" dirty="0" smtClean="0"/>
              <a:t> count varies </a:t>
            </a:r>
            <a:r>
              <a:rPr lang="en-US" dirty="0"/>
              <a:t>for different inputs </a:t>
            </a:r>
            <a:r>
              <a:rPr lang="en-US" dirty="0" smtClean="0"/>
              <a:t>and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there is a </a:t>
            </a:r>
            <a:r>
              <a:rPr lang="en-US" dirty="0"/>
              <a:t>relationship </a:t>
            </a:r>
            <a:br>
              <a:rPr lang="en-US" dirty="0"/>
            </a:br>
            <a:r>
              <a:rPr lang="en-US" dirty="0" smtClean="0"/>
              <a:t> between inputs and the count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7464793" y="2276285"/>
            <a:ext cx="497305" cy="544540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7464793" y="3389380"/>
            <a:ext cx="497305" cy="544540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60038" y="2932650"/>
            <a:ext cx="289168" cy="344905"/>
            <a:chOff x="7567254" y="2987897"/>
            <a:chExt cx="289168" cy="344905"/>
          </a:xfrm>
          <a:solidFill>
            <a:srgbClr val="00B050"/>
          </a:solidFill>
        </p:grpSpPr>
        <p:sp>
          <p:nvSpPr>
            <p:cNvPr id="11" name="Rectangle 10"/>
            <p:cNvSpPr/>
            <p:nvPr/>
          </p:nvSpPr>
          <p:spPr>
            <a:xfrm rot="2540931">
              <a:off x="7567254" y="3169718"/>
              <a:ext cx="212156" cy="8018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8815896">
              <a:off x="7646754" y="3123134"/>
              <a:ext cx="344905" cy="74431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81742" y="4595641"/>
            <a:ext cx="811559" cy="967987"/>
            <a:chOff x="7567254" y="2987897"/>
            <a:chExt cx="289168" cy="344905"/>
          </a:xfrm>
          <a:solidFill>
            <a:srgbClr val="00B050"/>
          </a:solidFill>
        </p:grpSpPr>
        <p:sp>
          <p:nvSpPr>
            <p:cNvPr id="14" name="Rectangle 13"/>
            <p:cNvSpPr/>
            <p:nvPr/>
          </p:nvSpPr>
          <p:spPr>
            <a:xfrm rot="2540931">
              <a:off x="7567254" y="3169718"/>
              <a:ext cx="212156" cy="8018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8815896">
              <a:off x="7646754" y="3123134"/>
              <a:ext cx="344905" cy="74431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73384" y="1819555"/>
            <a:ext cx="289168" cy="344905"/>
            <a:chOff x="7567254" y="2987897"/>
            <a:chExt cx="289168" cy="344905"/>
          </a:xfrm>
          <a:solidFill>
            <a:srgbClr val="00B050"/>
          </a:solidFill>
        </p:grpSpPr>
        <p:sp>
          <p:nvSpPr>
            <p:cNvPr id="17" name="Rectangle 16"/>
            <p:cNvSpPr/>
            <p:nvPr/>
          </p:nvSpPr>
          <p:spPr>
            <a:xfrm rot="2540931">
              <a:off x="7567254" y="3169718"/>
              <a:ext cx="212156" cy="8018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15896">
              <a:off x="7646754" y="3123134"/>
              <a:ext cx="344905" cy="74431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4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7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595959"/>
      </a:accent1>
      <a:accent2>
        <a:srgbClr val="002060"/>
      </a:accent2>
      <a:accent3>
        <a:srgbClr val="7F7F7F"/>
      </a:accent3>
      <a:accent4>
        <a:srgbClr val="D99694"/>
      </a:accent4>
      <a:accent5>
        <a:srgbClr val="D8D8D8"/>
      </a:accent5>
      <a:accent6>
        <a:srgbClr val="953734"/>
      </a:accent6>
      <a:hlink>
        <a:srgbClr val="000000"/>
      </a:hlink>
      <a:folHlink>
        <a:srgbClr val="00000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40020</TotalTime>
  <Words>2268</Words>
  <Application>Microsoft Macintosh PowerPoint</Application>
  <PresentationFormat>On-screen Show (4:3)</PresentationFormat>
  <Paragraphs>641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Courier New</vt:lpstr>
      <vt:lpstr>Wingdings</vt:lpstr>
      <vt:lpstr>Arial</vt:lpstr>
      <vt:lpstr>Retrospect</vt:lpstr>
      <vt:lpstr>Algorithmic  Complexity, Implementing Lists (download slides and .py files from Stellar to follow along)</vt:lpstr>
      <vt:lpstr>Assigned Reading</vt:lpstr>
      <vt:lpstr>Efficiency Matters</vt:lpstr>
      <vt:lpstr>Time and Space Are Related</vt:lpstr>
      <vt:lpstr>How Should We Evaluate Time?</vt:lpstr>
      <vt:lpstr>Timing a Function</vt:lpstr>
      <vt:lpstr>Not a Good Way to Go About It</vt:lpstr>
      <vt:lpstr>Counting Operations More General</vt:lpstr>
      <vt:lpstr>We’re on the Right Track</vt:lpstr>
      <vt:lpstr>A Better Way</vt:lpstr>
      <vt:lpstr>Size of Input?</vt:lpstr>
      <vt:lpstr>But Time Can Depend on Value of Inputs, not Just Size</vt:lpstr>
      <vt:lpstr>Best, Average, Worst Cases</vt:lpstr>
      <vt:lpstr>Orders of Growth</vt:lpstr>
      <vt:lpstr>Big O Notation</vt:lpstr>
      <vt:lpstr>Counting Operations vs. Big O</vt:lpstr>
      <vt:lpstr>What Does Big Oh Measure?</vt:lpstr>
      <vt:lpstr>Some Examples</vt:lpstr>
      <vt:lpstr>Five Minute Break</vt:lpstr>
      <vt:lpstr>Analyzing Programs and their Complexity</vt:lpstr>
      <vt:lpstr>Analyzing Programs and their Complexity</vt:lpstr>
      <vt:lpstr>Complexity Classes</vt:lpstr>
      <vt:lpstr>Visually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Appreciating the Difference in these Classes</vt:lpstr>
      <vt:lpstr>Big Oh Summary</vt:lpstr>
      <vt:lpstr>Two Examples</vt:lpstr>
      <vt:lpstr>Complexity of Some Python Operations</vt:lpstr>
      <vt:lpstr>Constant Time Indexing Into a List</vt:lpstr>
      <vt:lpstr>Another Example</vt:lpstr>
      <vt:lpstr>Bisection Search</vt:lpstr>
      <vt:lpstr>Complexity Analysis</vt:lpstr>
      <vt:lpstr>Already Saw Better Way to Implement Bisection Search</vt:lpstr>
      <vt:lpstr>Amortized Analysis</vt:lpstr>
    </vt:vector>
  </TitlesOfParts>
  <Company>Massachusetts Institute of Technology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Decomposition, Abstraction, Functions</dc:title>
  <dc:creator>Ana Bell</dc:creator>
  <cp:lastModifiedBy>John</cp:lastModifiedBy>
  <cp:revision>1829</cp:revision>
  <cp:lastPrinted>2017-09-25T18:39:29Z</cp:lastPrinted>
  <dcterms:created xsi:type="dcterms:W3CDTF">2014-02-11T14:35:32Z</dcterms:created>
  <dcterms:modified xsi:type="dcterms:W3CDTF">2018-10-03T18:54:46Z</dcterms:modified>
</cp:coreProperties>
</file>