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1" r:id="rId4"/>
    <p:sldId id="264" r:id="rId5"/>
    <p:sldId id="267" r:id="rId6"/>
    <p:sldId id="270" r:id="rId7"/>
    <p:sldId id="272" r:id="rId8"/>
    <p:sldId id="275" r:id="rId9"/>
    <p:sldId id="276" r:id="rId10"/>
    <p:sldId id="277" r:id="rId11"/>
    <p:sldId id="278" r:id="rId12"/>
    <p:sldId id="279" r:id="rId13"/>
    <p:sldId id="26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62-7FD0-4353-8BB4-EE2D1D6C6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058EC-8BD5-46B0-B852-9E09CEF40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524C60-12A1-4A64-A400-2323E6DC5DE3}"/>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1206EB02-0483-449B-9F61-D82EA0036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64B9C-DFCE-4762-B0CA-27F34900629D}"/>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102293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7450-50A3-4918-99A0-A75966F2C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242763-52F9-46EE-A46F-5F622F07C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4A67F-62EA-4565-9603-A1CE9ED08447}"/>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9D1F01C9-F377-451F-ABA5-080A6DB0A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F8A5-648A-490F-B594-37AB14AF91CF}"/>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265584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AA22C-5BF0-42C9-8200-007E04D977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47B1B-6257-4350-BB3D-314B61EE1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94A08-C6AA-4267-8215-C0AE1CB8D597}"/>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FE49EEAD-44C5-40DF-9565-B6283F232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0E301-39D8-4B91-BCD1-8D4C955C3C55}"/>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40526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A88A-DF9C-4176-9780-AE82413AA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CAE47-AEF0-417A-A8BF-F7EBD8E12A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E48AC-0A48-4042-9B51-515ED1271714}"/>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CEED3B95-DB89-47AD-A8B1-2417F3291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88216-6D52-45B3-80AC-68B2BEE44C30}"/>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45018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3DF8-E1B3-4F86-AF18-287353194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ADF03-66EF-4689-A5AF-0D53E5263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E35052-BD15-48B9-9244-F2EB6940BA42}"/>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7550A944-CA14-4338-8EFD-C43E2375E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8A092-0F67-4391-A808-C283FDDA821B}"/>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68074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A57-DD2C-47CA-9E5C-2348E6314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0A85A-F5AD-45CF-9033-B216EB369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ABF9B-4308-4ADB-A620-1DCDB5F3E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5BDDC-7511-43FE-9B29-5EB5665CBF4B}"/>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6" name="Footer Placeholder 5">
            <a:extLst>
              <a:ext uri="{FF2B5EF4-FFF2-40B4-BE49-F238E27FC236}">
                <a16:creationId xmlns:a16="http://schemas.microsoft.com/office/drawing/2014/main" id="{78F79706-D5A7-4277-8493-5BBCF38BC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C95F9-B1D7-47F5-A8A8-6E19FB1954D1}"/>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320979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F86A-83FB-4428-9CE0-3D76C7DEEB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0B05C-BB0F-4403-A798-D7BBA8A31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3EEED-EB66-401B-8425-8FFECC8DD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BD382E-1A3B-4472-8EEC-FBB81BE2A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BB49C-D7AB-42A8-8153-6599D5ED0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566B9-DB85-48F4-872B-2AE746C9EF04}"/>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8" name="Footer Placeholder 7">
            <a:extLst>
              <a:ext uri="{FF2B5EF4-FFF2-40B4-BE49-F238E27FC236}">
                <a16:creationId xmlns:a16="http://schemas.microsoft.com/office/drawing/2014/main" id="{63521554-7A09-45D2-94F4-1F231EF29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A93B4-2892-4CBB-9694-806362EAC947}"/>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57013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8D2-FDF9-4931-9B39-14FCF32D1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E76AA-7816-4EE0-9C0F-34639366B055}"/>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4" name="Footer Placeholder 3">
            <a:extLst>
              <a:ext uri="{FF2B5EF4-FFF2-40B4-BE49-F238E27FC236}">
                <a16:creationId xmlns:a16="http://schemas.microsoft.com/office/drawing/2014/main" id="{268EEA64-9457-4645-8E62-E8189A10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6FD3EB-F9C0-498B-9FB7-BB1CF8A7B4A0}"/>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296284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DC76A-AAD5-4685-AEC3-3DA70DBF9B45}"/>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3" name="Footer Placeholder 2">
            <a:extLst>
              <a:ext uri="{FF2B5EF4-FFF2-40B4-BE49-F238E27FC236}">
                <a16:creationId xmlns:a16="http://schemas.microsoft.com/office/drawing/2014/main" id="{FAA6B145-2DA8-4F59-B4C6-F55941F45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D65D9-F068-45C9-AE21-03AE68D63629}"/>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156751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876E-466B-4084-AFB6-EF739DE4C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FCC54-001B-4F66-9CE1-B34BA03BA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705EB-E8A8-4368-B496-2E2C3A7D3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6FF12-29C9-40DC-B258-4D748EF2828A}"/>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6" name="Footer Placeholder 5">
            <a:extLst>
              <a:ext uri="{FF2B5EF4-FFF2-40B4-BE49-F238E27FC236}">
                <a16:creationId xmlns:a16="http://schemas.microsoft.com/office/drawing/2014/main" id="{BB8A7D95-FC52-4C3F-8D9A-BE4371E5E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E4B1F-721D-420F-A007-5EB48010657B}"/>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41942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BAA5-85DC-42C3-A600-E8BF8EB1E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C447B-962F-4982-ADAA-8237B26B6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537B7-FE61-433B-9F64-5747026F6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FC9FE-37E1-4FBD-B6D6-B39A068722E5}"/>
              </a:ext>
            </a:extLst>
          </p:cNvPr>
          <p:cNvSpPr>
            <a:spLocks noGrp="1"/>
          </p:cNvSpPr>
          <p:nvPr>
            <p:ph type="dt" sz="half" idx="10"/>
          </p:nvPr>
        </p:nvSpPr>
        <p:spPr/>
        <p:txBody>
          <a:bodyPr/>
          <a:lstStyle/>
          <a:p>
            <a:fld id="{62D9F607-91D4-4F93-9793-F59CC1B2ED4E}" type="datetimeFigureOut">
              <a:rPr lang="en-US" smtClean="0"/>
              <a:t>2/18/2022</a:t>
            </a:fld>
            <a:endParaRPr lang="en-US"/>
          </a:p>
        </p:txBody>
      </p:sp>
      <p:sp>
        <p:nvSpPr>
          <p:cNvPr id="6" name="Footer Placeholder 5">
            <a:extLst>
              <a:ext uri="{FF2B5EF4-FFF2-40B4-BE49-F238E27FC236}">
                <a16:creationId xmlns:a16="http://schemas.microsoft.com/office/drawing/2014/main" id="{8B7A02E3-EE5D-4120-AE28-8A759CC6F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CCA65-DD8B-4924-954A-1E5A95AB209A}"/>
              </a:ext>
            </a:extLst>
          </p:cNvPr>
          <p:cNvSpPr>
            <a:spLocks noGrp="1"/>
          </p:cNvSpPr>
          <p:nvPr>
            <p:ph type="sldNum" sz="quarter" idx="12"/>
          </p:nvPr>
        </p:nvSpPr>
        <p:spPr/>
        <p:txBody>
          <a:bodyPr/>
          <a:lstStyle/>
          <a:p>
            <a:fld id="{A1BD2F64-CB6C-4DB1-B2F0-F1BE88753C3A}" type="slidenum">
              <a:rPr lang="en-US" smtClean="0"/>
              <a:t>‹#›</a:t>
            </a:fld>
            <a:endParaRPr lang="en-US"/>
          </a:p>
        </p:txBody>
      </p:sp>
    </p:spTree>
    <p:extLst>
      <p:ext uri="{BB962C8B-B14F-4D97-AF65-F5344CB8AC3E}">
        <p14:creationId xmlns:p14="http://schemas.microsoft.com/office/powerpoint/2010/main" val="9168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A05C4-7F04-46A3-9ECA-0CBB0406B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608B5E-81B6-425D-8A37-D8467DE3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5F4D0-82F1-4217-BE99-E38015554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9F607-91D4-4F93-9793-F59CC1B2ED4E}" type="datetimeFigureOut">
              <a:rPr lang="en-US" smtClean="0"/>
              <a:t>2/18/2022</a:t>
            </a:fld>
            <a:endParaRPr lang="en-US"/>
          </a:p>
        </p:txBody>
      </p:sp>
      <p:sp>
        <p:nvSpPr>
          <p:cNvPr id="5" name="Footer Placeholder 4">
            <a:extLst>
              <a:ext uri="{FF2B5EF4-FFF2-40B4-BE49-F238E27FC236}">
                <a16:creationId xmlns:a16="http://schemas.microsoft.com/office/drawing/2014/main" id="{6247FC0D-C6B6-474E-B7F8-806DD1B80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33A8B-C433-4BC4-805D-86B07798C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D2F64-CB6C-4DB1-B2F0-F1BE88753C3A}" type="slidenum">
              <a:rPr lang="en-US" smtClean="0"/>
              <a:t>‹#›</a:t>
            </a:fld>
            <a:endParaRPr lang="en-US"/>
          </a:p>
        </p:txBody>
      </p:sp>
    </p:spTree>
    <p:extLst>
      <p:ext uri="{BB962C8B-B14F-4D97-AF65-F5344CB8AC3E}">
        <p14:creationId xmlns:p14="http://schemas.microsoft.com/office/powerpoint/2010/main" val="43321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56-67F5-4A38-A42B-B74C19DBCB81}"/>
              </a:ext>
            </a:extLst>
          </p:cNvPr>
          <p:cNvSpPr>
            <a:spLocks noGrp="1"/>
          </p:cNvSpPr>
          <p:nvPr>
            <p:ph type="ctrTitle"/>
          </p:nvPr>
        </p:nvSpPr>
        <p:spPr/>
        <p:txBody>
          <a:bodyPr/>
          <a:lstStyle/>
          <a:p>
            <a:r>
              <a:rPr lang="en-US" dirty="0"/>
              <a:t>Analytics for a Better World </a:t>
            </a:r>
            <a:r>
              <a:rPr lang="en-US" sz="4400" dirty="0"/>
              <a:t>Recitation 3</a:t>
            </a:r>
            <a:endParaRPr lang="en-US" dirty="0"/>
          </a:p>
        </p:txBody>
      </p:sp>
    </p:spTree>
    <p:extLst>
      <p:ext uri="{BB962C8B-B14F-4D97-AF65-F5344CB8AC3E}">
        <p14:creationId xmlns:p14="http://schemas.microsoft.com/office/powerpoint/2010/main" val="33794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5"/>
                </a:pPr>
                <a:r>
                  <a:rPr lang="en-US" dirty="0"/>
                  <a:t>Dwelling times should be multiples of 0.1 [s]:</a:t>
                </a:r>
              </a:p>
              <a:p>
                <a:pPr marL="457200" lvl="1" indent="0">
                  <a:buNone/>
                </a:pPr>
                <a:r>
                  <a:rPr lang="en-US" sz="2000" dirty="0"/>
                  <a:t>		Define </a:t>
                </a:r>
                <a14:m>
                  <m:oMath xmlns:m="http://schemas.openxmlformats.org/officeDocument/2006/math">
                    <m:r>
                      <a:rPr lang="en-US" sz="2000" b="0" i="1" smtClean="0">
                        <a:latin typeface="Cambria Math" panose="02040503050406030204" pitchFamily="18" charset="0"/>
                      </a:rPr>
                      <m:t>𝜏</m:t>
                    </m:r>
                    <m:r>
                      <a:rPr lang="en-US" sz="2000" b="0" i="1" smtClean="0">
                        <a:latin typeface="Cambria Math" panose="02040503050406030204" pitchFamily="18" charset="0"/>
                      </a:rPr>
                      <m:t>=10</m:t>
                    </m:r>
                    <m:r>
                      <a:rPr lang="en-US" sz="2000" b="0" i="1" smtClean="0">
                        <a:latin typeface="Cambria Math" panose="02040503050406030204" pitchFamily="18" charset="0"/>
                      </a:rPr>
                      <m:t>𝑡</m:t>
                    </m:r>
                  </m:oMath>
                </a14:m>
                <a:endParaRPr lang="en-US" sz="2000"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000" b="0" i="1" dirty="0" smtClean="0">
                              <a:latin typeface="Cambria Math" panose="02040503050406030204" pitchFamily="18" charset="0"/>
                            </a:rPr>
                          </m:ctrlPr>
                        </m:mPr>
                        <m:mr>
                          <m:e>
                            <m:limLow>
                              <m:limLowPr>
                                <m:ctrlPr>
                                  <a:rPr lang="en-US" sz="2000" i="1" dirty="0">
                                    <a:latin typeface="Cambria Math" panose="02040503050406030204" pitchFamily="18" charset="0"/>
                                  </a:rPr>
                                </m:ctrlPr>
                              </m:limLowPr>
                              <m:e>
                                <m:r>
                                  <m:rPr>
                                    <m:sty m:val="p"/>
                                  </m:rPr>
                                  <a:rPr lang="en-US" sz="2000" dirty="0">
                                    <a:latin typeface="Cambria Math" panose="02040503050406030204" pitchFamily="18" charset="0"/>
                                  </a:rPr>
                                  <m:t>min</m:t>
                                </m:r>
                              </m:e>
                              <m:lim>
                                <m:r>
                                  <a:rPr lang="en-US" sz="2000" i="1" dirty="0">
                                    <a:latin typeface="Cambria Math" panose="02040503050406030204" pitchFamily="18" charset="0"/>
                                  </a:rPr>
                                  <m:t>𝑦</m:t>
                                </m:r>
                                <m:r>
                                  <a:rPr lang="en-US" sz="2000" i="1" dirty="0">
                                    <a:latin typeface="Cambria Math" panose="02040503050406030204" pitchFamily="18" charset="0"/>
                                  </a:rPr>
                                  <m:t>,</m:t>
                                </m:r>
                                <m:r>
                                  <a:rPr lang="en-US" sz="2000" b="0" i="1" dirty="0" smtClean="0">
                                    <a:latin typeface="Cambria Math" panose="02040503050406030204" pitchFamily="18" charset="0"/>
                                  </a:rPr>
                                  <m:t>𝜏</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ℤ</m:t>
                                    </m:r>
                                  </m:e>
                                  <m:sup>
                                    <m:d>
                                      <m:dPr>
                                        <m:begChr m:val="|"/>
                                        <m:endChr m:val="|"/>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𝐽</m:t>
                                        </m:r>
                                      </m:e>
                                    </m:d>
                                  </m:sup>
                                </m:sSup>
                              </m:lim>
                            </m:limLow>
                          </m:e>
                          <m:e>
                            <m:nary>
                              <m:naryPr>
                                <m:chr m:val="∑"/>
                                <m:supHide m:val="on"/>
                                <m:ctrlPr>
                                  <a:rPr lang="en-US" sz="2000" i="1" dirty="0">
                                    <a:latin typeface="Cambria Math" panose="02040503050406030204" pitchFamily="18" charset="0"/>
                                  </a:rPr>
                                </m:ctrlPr>
                              </m:naryPr>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𝐼</m:t>
                                </m:r>
                              </m:sub>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𝑖</m:t>
                                    </m:r>
                                  </m:sub>
                                </m:sSub>
                              </m:e>
                            </m:nary>
                          </m:e>
                          <m:e/>
                        </m:mr>
                        <m:mr>
                          <m:e>
                            <m:r>
                              <m:rPr>
                                <m:sty m:val="p"/>
                              </m:rPr>
                              <a:rPr lang="en-US" sz="2000" b="0" i="1" dirty="0" smtClean="0">
                                <a:latin typeface="Cambria Math" panose="02040503050406030204" pitchFamily="18" charset="0"/>
                              </a:rPr>
                              <m:t>s</m:t>
                            </m:r>
                            <m:r>
                              <a:rPr lang="en-US" sz="2000" b="0" i="1" dirty="0" smtClean="0">
                                <a:latin typeface="Cambria Math" panose="02040503050406030204" pitchFamily="18" charset="0"/>
                              </a:rPr>
                              <m:t>.</m:t>
                            </m:r>
                            <m:r>
                              <m:rPr>
                                <m:sty m:val="p"/>
                              </m:rPr>
                              <a:rPr lang="en-US" sz="2000" b="0" i="1" dirty="0" smtClean="0">
                                <a:latin typeface="Cambria Math" panose="02040503050406030204" pitchFamily="18" charset="0"/>
                              </a:rPr>
                              <m:t>t</m:t>
                            </m:r>
                            <m:r>
                              <a:rPr lang="en-US" sz="2000" b="0" i="1" dirty="0" smtClean="0">
                                <a:latin typeface="Cambria Math" panose="02040503050406030204" pitchFamily="18" charset="0"/>
                              </a:rPr>
                              <m:t>.</m:t>
                            </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≥0</m:t>
                            </m:r>
                          </m:e>
                          <m:e>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e>
                        </m:mr>
                        <m: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𝜏</m:t>
                                        </m:r>
                                      </m:num>
                                      <m:den>
                                        <m:r>
                                          <a:rPr lang="en-US" sz="2000" b="0" i="1" smtClean="0">
                                            <a:latin typeface="Cambria Math" panose="02040503050406030204" pitchFamily="18" charset="0"/>
                                          </a:rPr>
                                          <m:t>10</m:t>
                                        </m:r>
                                      </m:den>
                                    </m:f>
                                  </m:e>
                                </m:d>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𝜏</m:t>
                                        </m:r>
                                      </m:num>
                                      <m:den>
                                        <m:r>
                                          <a:rPr lang="en-US" sz="2000" b="0" i="1" smtClean="0">
                                            <a:latin typeface="Cambria Math" panose="02040503050406030204" pitchFamily="18" charset="0"/>
                                          </a:rPr>
                                          <m:t>10</m:t>
                                        </m:r>
                                      </m:den>
                                    </m:f>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3CE8F63-7977-43B0-8D2F-4209BA7619E1}"/>
              </a:ext>
            </a:extLst>
          </p:cNvPr>
          <p:cNvSpPr txBox="1"/>
          <p:nvPr/>
        </p:nvSpPr>
        <p:spPr>
          <a:xfrm>
            <a:off x="9747504" y="6169709"/>
            <a:ext cx="2444496" cy="646331"/>
          </a:xfrm>
          <a:prstGeom prst="rect">
            <a:avLst/>
          </a:prstGeom>
          <a:noFill/>
        </p:spPr>
        <p:txBody>
          <a:bodyPr wrap="square" rtlCol="0">
            <a:spAutoFit/>
          </a:bodyPr>
          <a:lstStyle/>
          <a:p>
            <a:r>
              <a:rPr lang="en-US" dirty="0">
                <a:latin typeface="Abadi Extra Light" panose="020B0604020202020204" pitchFamily="34" charset="0"/>
              </a:rPr>
              <a:t>In general, this is an “integer-like” constraint.</a:t>
            </a:r>
          </a:p>
        </p:txBody>
      </p:sp>
    </p:spTree>
    <p:extLst>
      <p:ext uri="{BB962C8B-B14F-4D97-AF65-F5344CB8AC3E}">
        <p14:creationId xmlns:p14="http://schemas.microsoft.com/office/powerpoint/2010/main" val="40748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6"/>
                </a:pPr>
                <a:r>
                  <a:rPr lang="en-US" dirty="0"/>
                  <a:t>Max dose to min dose ratio bound:</a:t>
                </a:r>
              </a:p>
              <a:p>
                <a:pPr marL="457200" lvl="1" indent="0">
                  <a:buNone/>
                </a:pPr>
                <a:r>
                  <a:rPr lang="en-US" sz="2000" dirty="0"/>
                  <a:t>		</a:t>
                </a:r>
                <a:endParaRPr lang="en-US" dirty="0"/>
              </a:p>
              <a:p>
                <a:pPr marL="457200"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000" b="0" i="1" dirty="0" smtClean="0">
                              <a:latin typeface="Cambria Math" panose="02040503050406030204" pitchFamily="18" charset="0"/>
                            </a:rPr>
                          </m:ctrlPr>
                        </m:mPr>
                        <m:mr>
                          <m:e>
                            <m:limLow>
                              <m:limLowPr>
                                <m:ctrlPr>
                                  <a:rPr lang="en-US" sz="2000" i="1" dirty="0">
                                    <a:latin typeface="Cambria Math" panose="02040503050406030204" pitchFamily="18" charset="0"/>
                                  </a:rPr>
                                </m:ctrlPr>
                              </m:limLowPr>
                              <m:e>
                                <m:r>
                                  <m:rPr>
                                    <m:sty m:val="p"/>
                                  </m:rPr>
                                  <a:rPr lang="en-US" sz="2000" dirty="0">
                                    <a:latin typeface="Cambria Math" panose="02040503050406030204" pitchFamily="18" charset="0"/>
                                  </a:rPr>
                                  <m:t>min</m:t>
                                </m:r>
                              </m:e>
                              <m:lim>
                                <m:r>
                                  <a:rPr lang="en-US" sz="2000" i="1" dirty="0">
                                    <a:latin typeface="Cambria Math" panose="02040503050406030204" pitchFamily="18" charset="0"/>
                                  </a:rPr>
                                  <m:t>𝑦</m:t>
                                </m:r>
                                <m:r>
                                  <a:rPr lang="en-US" sz="2000" i="1" dirty="0">
                                    <a:latin typeface="Cambria Math" panose="02040503050406030204" pitchFamily="18" charset="0"/>
                                  </a:rPr>
                                  <m:t>,</m:t>
                                </m:r>
                                <m:r>
                                  <a:rPr lang="en-US" sz="2000" b="0" i="1" dirty="0" smtClean="0">
                                    <a:latin typeface="Cambria Math" panose="02040503050406030204" pitchFamily="18" charset="0"/>
                                  </a:rPr>
                                  <m:t>𝑡</m:t>
                                </m:r>
                              </m:lim>
                            </m:limLow>
                          </m:e>
                          <m:e>
                            <m:nary>
                              <m:naryPr>
                                <m:chr m:val="∑"/>
                                <m:supHide m:val="on"/>
                                <m:ctrlPr>
                                  <a:rPr lang="en-US" sz="2000" i="1" dirty="0">
                                    <a:latin typeface="Cambria Math" panose="02040503050406030204" pitchFamily="18" charset="0"/>
                                  </a:rPr>
                                </m:ctrlPr>
                              </m:naryPr>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𝐼</m:t>
                                </m:r>
                              </m:sub>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𝑖</m:t>
                                    </m:r>
                                  </m:sub>
                                </m:sSub>
                              </m:e>
                            </m:nary>
                          </m:e>
                          <m:e/>
                        </m:mr>
                        <m:mr>
                          <m:e>
                            <m:r>
                              <m:rPr>
                                <m:sty m:val="p"/>
                              </m:rPr>
                              <a:rPr lang="en-US" sz="2000" b="0" i="1" dirty="0" smtClean="0">
                                <a:latin typeface="Cambria Math" panose="02040503050406030204" pitchFamily="18" charset="0"/>
                              </a:rPr>
                              <m:t>s</m:t>
                            </m:r>
                            <m:r>
                              <a:rPr lang="en-US" sz="2000" b="0" i="1" dirty="0" smtClean="0">
                                <a:latin typeface="Cambria Math" panose="02040503050406030204" pitchFamily="18" charset="0"/>
                              </a:rPr>
                              <m:t>.</m:t>
                            </m:r>
                            <m:r>
                              <m:rPr>
                                <m:sty m:val="p"/>
                              </m:rPr>
                              <a:rPr lang="en-US" sz="2000" b="0" i="1" dirty="0" smtClean="0">
                                <a:latin typeface="Cambria Math" panose="02040503050406030204" pitchFamily="18" charset="0"/>
                              </a:rPr>
                              <m:t>t</m:t>
                            </m:r>
                            <m:r>
                              <a:rPr lang="en-US" sz="2000" b="0" i="1" dirty="0" smtClean="0">
                                <a:latin typeface="Cambria Math" panose="02040503050406030204" pitchFamily="18" charset="0"/>
                              </a:rPr>
                              <m:t>.</m:t>
                            </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≥0</m:t>
                            </m:r>
                          </m:e>
                          <m:e>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e>
                        </m:mr>
                        <m: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b="0" i="1" smtClean="0">
                                    <a:latin typeface="Cambria Math" panose="02040503050406030204" pitchFamily="18" charset="0"/>
                                  </a:rPr>
                                  <m:t>𝑡</m:t>
                                </m:r>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b="0" i="1" smtClean="0">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r>
                              <a:rPr lang="en-US" sz="2000" b="0" i="1" smtClean="0">
                                <a:latin typeface="Cambria Math" panose="02040503050406030204" pitchFamily="18" charset="0"/>
                              </a:rPr>
                              <m:t>𝑀</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r>
                              <a:rPr lang="en-US" sz="2000" b="0" i="1" smtClean="0">
                                <a:latin typeface="Cambria Math" panose="02040503050406030204" pitchFamily="18" charset="0"/>
                              </a:rPr>
                              <m:t>𝑚</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𝐾</m:t>
                            </m:r>
                          </m:e>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7F92B9D-C0CA-495A-A695-37D9A8F3E372}"/>
              </a:ext>
            </a:extLst>
          </p:cNvPr>
          <p:cNvSpPr txBox="1"/>
          <p:nvPr/>
        </p:nvSpPr>
        <p:spPr>
          <a:xfrm>
            <a:off x="5961888" y="6169709"/>
            <a:ext cx="3813048" cy="646331"/>
          </a:xfrm>
          <a:prstGeom prst="rect">
            <a:avLst/>
          </a:prstGeom>
          <a:noFill/>
        </p:spPr>
        <p:txBody>
          <a:bodyPr wrap="square" rtlCol="0">
            <a:spAutoFit/>
          </a:bodyPr>
          <a:lstStyle/>
          <a:p>
            <a:r>
              <a:rPr lang="en-US" dirty="0"/>
              <a:t>Be careful! Why wouldn’t this work if we flipped the inequality direction?</a:t>
            </a:r>
          </a:p>
        </p:txBody>
      </p:sp>
      <p:cxnSp>
        <p:nvCxnSpPr>
          <p:cNvPr id="7" name="Straight Arrow Connector 6">
            <a:extLst>
              <a:ext uri="{FF2B5EF4-FFF2-40B4-BE49-F238E27FC236}">
                <a16:creationId xmlns:a16="http://schemas.microsoft.com/office/drawing/2014/main" id="{8B13DB18-D53B-4C4D-AD3E-DC9691DDDCDD}"/>
              </a:ext>
            </a:extLst>
          </p:cNvPr>
          <p:cNvCxnSpPr/>
          <p:nvPr/>
        </p:nvCxnSpPr>
        <p:spPr>
          <a:xfrm flipH="1" flipV="1">
            <a:off x="6281928" y="5577840"/>
            <a:ext cx="658368" cy="599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857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6"/>
                </a:pPr>
                <a:r>
                  <a:rPr lang="en-US" dirty="0"/>
                  <a:t>Max dose to min dose ratio bound version 2:</a:t>
                </a:r>
              </a:p>
              <a:p>
                <a:pPr marL="457200" lvl="1" indent="0">
                  <a:buNone/>
                </a:pPr>
                <a:r>
                  <a:rPr lang="en-US" sz="2000" dirty="0"/>
                  <a:t>		</a:t>
                </a:r>
                <a:endParaRPr lang="en-US" dirty="0"/>
              </a:p>
              <a:p>
                <a:pPr marL="457200" lvl="1" indent="0">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000" b="0" i="1" dirty="0" smtClean="0">
                              <a:latin typeface="Cambria Math" panose="02040503050406030204" pitchFamily="18" charset="0"/>
                            </a:rPr>
                          </m:ctrlPr>
                        </m:mPr>
                        <m:mr>
                          <m:e>
                            <m:limLow>
                              <m:limLowPr>
                                <m:ctrlPr>
                                  <a:rPr lang="en-US" sz="2000" i="1" dirty="0">
                                    <a:latin typeface="Cambria Math" panose="02040503050406030204" pitchFamily="18" charset="0"/>
                                  </a:rPr>
                                </m:ctrlPr>
                              </m:limLowPr>
                              <m:e>
                                <m:r>
                                  <m:rPr>
                                    <m:sty m:val="p"/>
                                  </m:rPr>
                                  <a:rPr lang="en-US" sz="2000" dirty="0">
                                    <a:latin typeface="Cambria Math" panose="02040503050406030204" pitchFamily="18" charset="0"/>
                                  </a:rPr>
                                  <m:t>min</m:t>
                                </m:r>
                              </m:e>
                              <m:lim>
                                <m:r>
                                  <a:rPr lang="en-US" sz="2000" i="1" dirty="0">
                                    <a:latin typeface="Cambria Math" panose="02040503050406030204" pitchFamily="18" charset="0"/>
                                  </a:rPr>
                                  <m:t>𝑦</m:t>
                                </m:r>
                                <m:r>
                                  <a:rPr lang="en-US" sz="2000" i="1" dirty="0">
                                    <a:latin typeface="Cambria Math" panose="02040503050406030204" pitchFamily="18" charset="0"/>
                                  </a:rPr>
                                  <m:t>,</m:t>
                                </m:r>
                                <m:r>
                                  <a:rPr lang="en-US" sz="2000" b="0" i="1" dirty="0" smtClean="0">
                                    <a:latin typeface="Cambria Math" panose="02040503050406030204" pitchFamily="18" charset="0"/>
                                  </a:rPr>
                                  <m:t>𝑡</m:t>
                                </m:r>
                              </m:lim>
                            </m:limLow>
                          </m:e>
                          <m:e>
                            <m:nary>
                              <m:naryPr>
                                <m:chr m:val="∑"/>
                                <m:supHide m:val="on"/>
                                <m:ctrlPr>
                                  <a:rPr lang="en-US" sz="2000" i="1" dirty="0">
                                    <a:latin typeface="Cambria Math" panose="02040503050406030204" pitchFamily="18" charset="0"/>
                                  </a:rPr>
                                </m:ctrlPr>
                              </m:naryPr>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𝐼</m:t>
                                </m:r>
                              </m:sub>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𝑖</m:t>
                                    </m:r>
                                  </m:sub>
                                </m:sSub>
                              </m:e>
                            </m:nary>
                          </m:e>
                          <m:e/>
                        </m:mr>
                        <m:mr>
                          <m:e>
                            <m:r>
                              <m:rPr>
                                <m:sty m:val="p"/>
                              </m:rPr>
                              <a:rPr lang="en-US" sz="2000" b="0" i="1" dirty="0" smtClean="0">
                                <a:latin typeface="Cambria Math" panose="02040503050406030204" pitchFamily="18" charset="0"/>
                              </a:rPr>
                              <m:t>s</m:t>
                            </m:r>
                            <m:r>
                              <a:rPr lang="en-US" sz="2000" b="0" i="1" dirty="0" smtClean="0">
                                <a:latin typeface="Cambria Math" panose="02040503050406030204" pitchFamily="18" charset="0"/>
                              </a:rPr>
                              <m:t>.</m:t>
                            </m:r>
                            <m:r>
                              <m:rPr>
                                <m:sty m:val="p"/>
                              </m:rPr>
                              <a:rPr lang="en-US" sz="2000" b="0" i="1" dirty="0" smtClean="0">
                                <a:latin typeface="Cambria Math" panose="02040503050406030204" pitchFamily="18" charset="0"/>
                              </a:rPr>
                              <m:t>t</m:t>
                            </m:r>
                            <m:r>
                              <a:rPr lang="en-US" sz="2000" b="0" i="1" dirty="0" smtClean="0">
                                <a:latin typeface="Cambria Math" panose="02040503050406030204" pitchFamily="18" charset="0"/>
                              </a:rPr>
                              <m:t>.</m:t>
                            </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≥0</m:t>
                            </m:r>
                          </m:e>
                          <m:e>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e>
                        </m:mr>
                        <m: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b="0" i="1" smtClean="0">
                                    <a:latin typeface="Cambria Math" panose="02040503050406030204" pitchFamily="18" charset="0"/>
                                  </a:rPr>
                                  <m:t>𝑡</m:t>
                                </m:r>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b="0" i="1" smtClean="0">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𝐾𝑑</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e>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𝑘</m:t>
                            </m:r>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8198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B38E-313B-4D9F-B213-1491F588ABEA}"/>
              </a:ext>
            </a:extLst>
          </p:cNvPr>
          <p:cNvSpPr>
            <a:spLocks noGrp="1"/>
          </p:cNvSpPr>
          <p:nvPr>
            <p:ph type="title"/>
          </p:nvPr>
        </p:nvSpPr>
        <p:spPr/>
        <p:txBody>
          <a:bodyPr/>
          <a:lstStyle/>
          <a:p>
            <a:r>
              <a:rPr lang="en-US" dirty="0"/>
              <a:t>Lecture 5 Cattle Feed for Small Farmers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91CA12-48AD-4165-BBA6-56E833FBC5E6}"/>
                  </a:ext>
                </a:extLst>
              </p:cNvPr>
              <p:cNvSpPr>
                <a:spLocks noGrp="1"/>
              </p:cNvSpPr>
              <p:nvPr>
                <p:ph idx="1"/>
              </p:nvPr>
            </p:nvSpPr>
            <p:spPr>
              <a:xfrm>
                <a:off x="838200" y="1825625"/>
                <a:ext cx="6669024" cy="4351338"/>
              </a:xfrm>
            </p:spPr>
            <p:txBody>
              <a:bodyPr>
                <a:normAutofit fontScale="85000" lnSpcReduction="10000"/>
              </a:bodyPr>
              <a:lstStyle/>
              <a:p>
                <a:r>
                  <a:rPr lang="en-US" sz="2000" dirty="0"/>
                  <a:t>Problem: Minimize cost of 1kg of feed mix to meet nutritional needs of farm animals </a:t>
                </a:r>
              </a:p>
              <a:p>
                <a:r>
                  <a:rPr lang="en-US" sz="2000" dirty="0"/>
                  <a:t>Approach: </a:t>
                </a:r>
              </a:p>
              <a:p>
                <a:pPr lvl="1"/>
                <a:r>
                  <a:rPr lang="en-US" sz="1800" dirty="0"/>
                  <a:t>Define a set of ingredients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𝐼</m:t>
                    </m:r>
                  </m:oMath>
                </a14:m>
                <a:r>
                  <a:rPr lang="en-US" sz="1800" dirty="0"/>
                  <a:t>, a set of nutrients </a:t>
                </a:r>
                <a14:m>
                  <m:oMath xmlns:m="http://schemas.openxmlformats.org/officeDocument/2006/math">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𝐽</m:t>
                    </m:r>
                    <m:r>
                      <a:rPr lang="en-US" sz="1800" b="0" i="0" smtClean="0">
                        <a:latin typeface="Cambria Math" panose="02040503050406030204" pitchFamily="18" charset="0"/>
                      </a:rPr>
                      <m:t>.</m:t>
                    </m:r>
                  </m:oMath>
                </a14:m>
                <a:endParaRPr lang="en-US" sz="1800" b="0" dirty="0"/>
              </a:p>
              <a:p>
                <a:pPr lvl="1"/>
                <a:r>
                  <a:rPr lang="en-US" sz="1800" dirty="0"/>
                  <a:t>Collect data on ingredient costs, ingredient nutrition, animal nutrient needs, ingredient environmental costs, maximum number of ingredients, and minimal ingredient quantity per kg, and constraints on any individual ingredients</a:t>
                </a:r>
              </a:p>
              <a:p>
                <a:r>
                  <a:rPr lang="en-US" sz="2000" dirty="0"/>
                  <a:t>Model:</a:t>
                </a:r>
              </a:p>
              <a:p>
                <a:pPr marL="0" indent="0">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1200" b="0" i="1" smtClean="0">
                              <a:latin typeface="Cambria Math" panose="02040503050406030204" pitchFamily="18" charset="0"/>
                            </a:rPr>
                          </m:ctrlPr>
                        </m:mPr>
                        <m:mr>
                          <m:e>
                            <m:limLow>
                              <m:limLowPr>
                                <m:ctrlPr>
                                  <a:rPr lang="en-US" sz="1200" b="0" i="1" smtClean="0">
                                    <a:latin typeface="Cambria Math" panose="02040503050406030204" pitchFamily="18" charset="0"/>
                                  </a:rPr>
                                </m:ctrlPr>
                              </m:limLowPr>
                              <m:e>
                                <m:r>
                                  <m:rPr>
                                    <m:sty m:val="p"/>
                                    <m:brk m:alnAt="7"/>
                                  </m:rPr>
                                  <a:rPr lang="en-US" sz="1200" b="0" i="0" smtClean="0">
                                    <a:latin typeface="Cambria Math" panose="02040503050406030204" pitchFamily="18" charset="0"/>
                                  </a:rPr>
                                  <m:t>m</m:t>
                                </m:r>
                                <m:r>
                                  <m:rPr>
                                    <m:sty m:val="p"/>
                                  </m:rPr>
                                  <a:rPr lang="en-US" sz="1200" b="0" i="0" smtClean="0">
                                    <a:latin typeface="Cambria Math" panose="02040503050406030204" pitchFamily="18" charset="0"/>
                                  </a:rPr>
                                  <m:t>in</m:t>
                                </m:r>
                              </m:e>
                              <m:lim>
                                <m:r>
                                  <m:rPr>
                                    <m:brk m:alnAt="7"/>
                                  </m:rPr>
                                  <a:rPr lang="en-US" sz="1200" b="0" i="1" smtClean="0">
                                    <a:latin typeface="Cambria Math" panose="02040503050406030204" pitchFamily="18" charset="0"/>
                                  </a:rPr>
                                  <m:t>𝑥</m:t>
                                </m:r>
                                <m:r>
                                  <a:rPr lang="en-US" sz="1200" b="0" i="1" smtClean="0">
                                    <a:latin typeface="Cambria Math" panose="02040503050406030204" pitchFamily="18" charset="0"/>
                                  </a:rPr>
                                  <m:t>,</m:t>
                                </m:r>
                                <m:r>
                                  <a:rPr lang="en-US" sz="1200" b="0" i="1" smtClean="0">
                                    <a:latin typeface="Cambria Math" panose="02040503050406030204" pitchFamily="18" charset="0"/>
                                  </a:rPr>
                                  <m:t>𝑦</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r>
                                          <m:rPr>
                                            <m:brk m:alnAt="7"/>
                                          </m:rPr>
                                          <a:rPr lang="en-US" sz="1200" b="0" i="1" smtClean="0">
                                            <a:latin typeface="Cambria Math" panose="02040503050406030204" pitchFamily="18" charset="0"/>
                                          </a:rPr>
                                          <m:t>0</m:t>
                                        </m:r>
                                        <m:r>
                                          <a:rPr lang="en-US" sz="1200" b="0" i="1" smtClean="0">
                                            <a:latin typeface="Cambria Math" panose="02040503050406030204" pitchFamily="18" charset="0"/>
                                          </a:rPr>
                                          <m:t>,1</m:t>
                                        </m:r>
                                      </m:e>
                                    </m:d>
                                  </m:e>
                                  <m:sup>
                                    <m:d>
                                      <m:dPr>
                                        <m:begChr m:val="|"/>
                                        <m:endChr m:val="|"/>
                                        <m:ctrlPr>
                                          <a:rPr lang="en-US" sz="1200" b="0" i="1" smtClean="0">
                                            <a:latin typeface="Cambria Math" panose="02040503050406030204" pitchFamily="18" charset="0"/>
                                          </a:rPr>
                                        </m:ctrlPr>
                                      </m:dPr>
                                      <m:e>
                                        <m:r>
                                          <m:rPr>
                                            <m:brk m:alnAt="7"/>
                                          </m:rPr>
                                          <a:rPr lang="en-US" sz="1200" b="0" i="1" smtClean="0">
                                            <a:latin typeface="Cambria Math" panose="02040503050406030204" pitchFamily="18" charset="0"/>
                                          </a:rPr>
                                          <m:t>𝐼</m:t>
                                        </m:r>
                                      </m:e>
                                    </m:d>
                                  </m:sup>
                                </m:sSup>
                              </m:lim>
                            </m:limLow>
                          </m:e>
                          <m:e>
                            <m:nary>
                              <m:naryPr>
                                <m:chr m:val="∑"/>
                                <m:supHide m:val="on"/>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sub>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𝑖</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𝑖</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e>
                            </m:nary>
                          </m:e>
                          <m:e/>
                        </m:mr>
                        <m:mr>
                          <m:e>
                            <m:r>
                              <m:rPr>
                                <m:nor/>
                              </m:rPr>
                              <a:rPr lang="en-US" sz="1200" b="0" i="0" smtClean="0">
                                <a:latin typeface="Cambria Math" panose="02040503050406030204" pitchFamily="18" charset="0"/>
                              </a:rPr>
                              <m:t>s</m:t>
                            </m:r>
                            <m:r>
                              <m:rPr>
                                <m:nor/>
                              </m:rPr>
                              <a:rPr lang="en-US" sz="1200" b="0" i="0" smtClean="0">
                                <a:latin typeface="Cambria Math" panose="02040503050406030204" pitchFamily="18" charset="0"/>
                              </a:rPr>
                              <m:t>.</m:t>
                            </m:r>
                            <m:r>
                              <m:rPr>
                                <m:nor/>
                              </m:rPr>
                              <a:rPr lang="en-US" sz="1200" b="0" i="0" smtClean="0">
                                <a:latin typeface="Cambria Math" panose="02040503050406030204" pitchFamily="18" charset="0"/>
                              </a:rPr>
                              <m:t>t</m:t>
                            </m:r>
                            <m:r>
                              <m:rPr>
                                <m:nor/>
                              </m:rPr>
                              <a:rPr lang="en-US" sz="1200" b="0" i="0" smtClean="0">
                                <a:latin typeface="Cambria Math" panose="02040503050406030204" pitchFamily="18" charset="0"/>
                              </a:rPr>
                              <m:t>.</m:t>
                            </m:r>
                          </m:e>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𝑑</m:t>
                                </m:r>
                              </m:e>
                              <m:sub>
                                <m:r>
                                  <a:rPr lang="en-US" sz="1200" b="0" i="1" smtClean="0">
                                    <a:latin typeface="Cambria Math" panose="02040503050406030204" pitchFamily="18" charset="0"/>
                                  </a:rPr>
                                  <m:t>𝑗</m:t>
                                </m:r>
                              </m:sub>
                              <m:sup>
                                <m:r>
                                  <a:rPr lang="en-US" sz="1200" b="0" i="1" smtClean="0">
                                    <a:latin typeface="Cambria Math" panose="02040503050406030204" pitchFamily="18" charset="0"/>
                                  </a:rPr>
                                  <m:t>𝑙𝑏</m:t>
                                </m:r>
                              </m:sup>
                            </m:sSubSup>
                            <m:r>
                              <a:rPr lang="en-US" sz="1200" b="0" i="1" smtClean="0">
                                <a:latin typeface="Cambria Math" panose="02040503050406030204" pitchFamily="18" charset="0"/>
                              </a:rPr>
                              <m:t>≤</m:t>
                            </m:r>
                            <m:nary>
                              <m:naryPr>
                                <m:chr m:val="∑"/>
                                <m:supHide m:val="on"/>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sub>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𝑖𝑗</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𝑑</m:t>
                                    </m:r>
                                  </m:e>
                                  <m:sub>
                                    <m:r>
                                      <a:rPr lang="en-US" sz="1200" b="0" i="1" smtClean="0">
                                        <a:latin typeface="Cambria Math" panose="02040503050406030204" pitchFamily="18" charset="0"/>
                                      </a:rPr>
                                      <m:t>𝑗</m:t>
                                    </m:r>
                                  </m:sub>
                                  <m:sup>
                                    <m:r>
                                      <a:rPr lang="en-US" sz="1200" b="0" i="1" smtClean="0">
                                        <a:latin typeface="Cambria Math" panose="02040503050406030204" pitchFamily="18" charset="0"/>
                                      </a:rPr>
                                      <m:t>𝑢𝑏</m:t>
                                    </m:r>
                                  </m:sup>
                                </m:sSubSup>
                              </m:e>
                            </m:nary>
                          </m:e>
                          <m:e>
                            <m:r>
                              <a:rPr lang="en-US" sz="1200" b="0" i="1" smtClean="0">
                                <a:latin typeface="Cambria Math" panose="02040503050406030204" pitchFamily="18" charset="0"/>
                              </a:rPr>
                              <m:t>∀</m:t>
                            </m:r>
                            <m:r>
                              <a:rPr lang="en-US" sz="1200" b="0" i="1" smtClean="0">
                                <a:latin typeface="Cambria Math" panose="02040503050406030204" pitchFamily="18" charset="0"/>
                              </a:rPr>
                              <m:t>𝑗</m:t>
                            </m:r>
                            <m:r>
                              <a:rPr lang="en-US" sz="1200" b="0" i="1" smtClean="0">
                                <a:latin typeface="Cambria Math" panose="02040503050406030204" pitchFamily="18" charset="0"/>
                              </a:rPr>
                              <m:t>∈</m:t>
                            </m:r>
                            <m:r>
                              <a:rPr lang="en-US" sz="1200" b="0" i="1" smtClean="0">
                                <a:latin typeface="Cambria Math" panose="02040503050406030204" pitchFamily="18" charset="0"/>
                              </a:rPr>
                              <m:t>𝑁</m:t>
                            </m:r>
                          </m:e>
                        </m:mr>
                        <m:mr>
                          <m:e/>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𝑏</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𝑙𝑏</m:t>
                                </m:r>
                              </m:sup>
                            </m:sSubSup>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𝑏</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𝑢𝑏</m:t>
                                </m:r>
                              </m:sup>
                            </m:sSubSup>
                          </m:e>
                          <m:e>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e>
                        </m:mr>
                        <m:mr>
                          <m:e/>
                          <m:e>
                            <m:nary>
                              <m:naryPr>
                                <m:chr m:val="∑"/>
                                <m:supHide m:val="on"/>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sub>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=1</m:t>
                                </m:r>
                              </m:e>
                            </m:nary>
                          </m:e>
                          <m:e/>
                        </m:mr>
                        <m:mr>
                          <m:e/>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≥0</m:t>
                            </m:r>
                          </m:e>
                          <m:e/>
                        </m:mr>
                        <m:mr>
                          <m:e/>
                          <m:e>
                            <m:nary>
                              <m:naryPr>
                                <m:chr m:val="∑"/>
                                <m:supHide m:val="on"/>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sub>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e>
                            </m:nary>
                            <m:r>
                              <a:rPr lang="en-US" sz="1200" b="0" i="1" smtClean="0">
                                <a:latin typeface="Cambria Math" panose="02040503050406030204" pitchFamily="18" charset="0"/>
                              </a:rPr>
                              <m:t>≤</m:t>
                            </m:r>
                            <m:r>
                              <m:rPr>
                                <m:sty m:val="p"/>
                              </m:rPr>
                              <a:rPr lang="en-US" sz="1200" b="0" i="0" smtClean="0">
                                <a:latin typeface="Cambria Math" panose="02040503050406030204" pitchFamily="18" charset="0"/>
                              </a:rPr>
                              <m:t>Γ</m:t>
                            </m:r>
                          </m:e>
                          <m:e/>
                        </m:mr>
                        <m:mr>
                          <m:e/>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e>
                          <m:e>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e>
                        </m:mr>
                        <m:mr>
                          <m:e/>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r>
                              <a:rPr lang="en-US" sz="1200" b="0" i="1" smtClean="0">
                                <a:latin typeface="Cambria Math" panose="02040503050406030204" pitchFamily="18" charset="0"/>
                              </a:rPr>
                              <m:t>𝛿</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e>
                          <m:e>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𝐼</m:t>
                            </m:r>
                          </m:e>
                        </m:mr>
                      </m:m>
                    </m:oMath>
                  </m:oMathPara>
                </a14:m>
                <a:endParaRPr lang="en-US" sz="2000" dirty="0"/>
              </a:p>
            </p:txBody>
          </p:sp>
        </mc:Choice>
        <mc:Fallback xmlns="">
          <p:sp>
            <p:nvSpPr>
              <p:cNvPr id="3" name="Content Placeholder 2">
                <a:extLst>
                  <a:ext uri="{FF2B5EF4-FFF2-40B4-BE49-F238E27FC236}">
                    <a16:creationId xmlns:a16="http://schemas.microsoft.com/office/drawing/2014/main" id="{E891CA12-48AD-4165-BBA6-56E833FBC5E6}"/>
                  </a:ext>
                </a:extLst>
              </p:cNvPr>
              <p:cNvSpPr>
                <a:spLocks noGrp="1" noRot="1" noChangeAspect="1" noMove="1" noResize="1" noEditPoints="1" noAdjustHandles="1" noChangeArrowheads="1" noChangeShapeType="1" noTextEdit="1"/>
              </p:cNvSpPr>
              <p:nvPr>
                <p:ph idx="1"/>
              </p:nvPr>
            </p:nvSpPr>
            <p:spPr>
              <a:xfrm>
                <a:off x="838200" y="1825625"/>
                <a:ext cx="6669024" cy="4351338"/>
              </a:xfrm>
              <a:blipFill>
                <a:blip r:embed="rId2"/>
                <a:stretch>
                  <a:fillRect l="-457" t="-1401" r="-5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BE6911-C32B-4214-BA6E-50ADF467929C}"/>
              </a:ext>
            </a:extLst>
          </p:cNvPr>
          <p:cNvPicPr>
            <a:picLocks noChangeAspect="1"/>
          </p:cNvPicPr>
          <p:nvPr/>
        </p:nvPicPr>
        <p:blipFill>
          <a:blip r:embed="rId3"/>
          <a:stretch>
            <a:fillRect/>
          </a:stretch>
        </p:blipFill>
        <p:spPr>
          <a:xfrm>
            <a:off x="8593387" y="2308377"/>
            <a:ext cx="2400635" cy="2610214"/>
          </a:xfrm>
          <a:prstGeom prst="rect">
            <a:avLst/>
          </a:prstGeom>
        </p:spPr>
      </p:pic>
    </p:spTree>
    <p:extLst>
      <p:ext uri="{BB962C8B-B14F-4D97-AF65-F5344CB8AC3E}">
        <p14:creationId xmlns:p14="http://schemas.microsoft.com/office/powerpoint/2010/main" val="119477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B502-4503-4771-8E5D-672BA987036A}"/>
              </a:ext>
            </a:extLst>
          </p:cNvPr>
          <p:cNvSpPr>
            <a:spLocks noGrp="1"/>
          </p:cNvSpPr>
          <p:nvPr>
            <p:ph type="title"/>
          </p:nvPr>
        </p:nvSpPr>
        <p:spPr/>
        <p:txBody>
          <a:bodyPr/>
          <a:lstStyle/>
          <a:p>
            <a:r>
              <a:rPr lang="en-US" dirty="0"/>
              <a:t>Working through an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F6AF10-3915-4701-8C4E-F78F1E6723C6}"/>
                  </a:ext>
                </a:extLst>
              </p:cNvPr>
              <p:cNvSpPr>
                <a:spLocks noGrp="1"/>
              </p:cNvSpPr>
              <p:nvPr>
                <p:ph idx="1"/>
              </p:nvPr>
            </p:nvSpPr>
            <p:spPr/>
            <p:txBody>
              <a:bodyPr/>
              <a:lstStyle/>
              <a:p>
                <a:r>
                  <a:rPr lang="en-US" sz="2000" dirty="0"/>
                  <a:t>We will implement the brachytherapy with no neighbors problem in the attached </a:t>
                </a:r>
                <a:r>
                  <a:rPr lang="en-US" sz="2000" dirty="0" err="1"/>
                  <a:t>Jupyter</a:t>
                </a:r>
                <a:r>
                  <a:rPr lang="en-US" sz="2000" dirty="0"/>
                  <a:t> notebook:</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1600" b="0" i="1" dirty="0" smtClean="0">
                              <a:latin typeface="Cambria Math" panose="02040503050406030204" pitchFamily="18" charset="0"/>
                            </a:rPr>
                          </m:ctrlPr>
                        </m:mPr>
                        <m:mr>
                          <m:e>
                            <m:limLow>
                              <m:limLowPr>
                                <m:ctrlPr>
                                  <a:rPr lang="en-US" sz="1600" i="1" dirty="0">
                                    <a:latin typeface="Cambria Math" panose="02040503050406030204" pitchFamily="18" charset="0"/>
                                  </a:rPr>
                                </m:ctrlPr>
                              </m:limLowPr>
                              <m:e>
                                <m:r>
                                  <m:rPr>
                                    <m:sty m:val="p"/>
                                  </m:rPr>
                                  <a:rPr lang="en-US" sz="1600" dirty="0">
                                    <a:latin typeface="Cambria Math" panose="02040503050406030204" pitchFamily="18" charset="0"/>
                                  </a:rPr>
                                  <m:t>min</m:t>
                                </m:r>
                              </m:e>
                              <m:lim>
                                <m:r>
                                  <a:rPr lang="en-US" sz="1600" i="1" dirty="0">
                                    <a:latin typeface="Cambria Math" panose="02040503050406030204" pitchFamily="18" charset="0"/>
                                  </a:rPr>
                                  <m:t>𝑦</m:t>
                                </m:r>
                                <m:r>
                                  <a:rPr lang="en-US" sz="1600" i="1" dirty="0">
                                    <a:latin typeface="Cambria Math" panose="02040503050406030204" pitchFamily="18" charset="0"/>
                                  </a:rPr>
                                  <m:t>,</m:t>
                                </m:r>
                                <m:r>
                                  <a:rPr lang="en-US" sz="1600" i="1" dirty="0">
                                    <a:latin typeface="Cambria Math" panose="02040503050406030204" pitchFamily="18" charset="0"/>
                                  </a:rPr>
                                  <m:t>𝑡</m:t>
                                </m:r>
                                <m:r>
                                  <a:rPr lang="en-US" sz="1600" b="0" i="1" dirty="0" smtClean="0">
                                    <a:latin typeface="Cambria Math" panose="02040503050406030204" pitchFamily="18" charset="0"/>
                                  </a:rPr>
                                  <m:t>≥0,</m:t>
                                </m:r>
                                <m:r>
                                  <a:rPr lang="en-US" sz="1600" b="0" i="1" dirty="0" smtClean="0">
                                    <a:latin typeface="Cambria Math" panose="02040503050406030204" pitchFamily="18" charset="0"/>
                                  </a:rPr>
                                  <m:t>𝑧</m:t>
                                </m:r>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d>
                                      <m:dPr>
                                        <m:begChr m:val="{"/>
                                        <m:endChr m:val="}"/>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0,1</m:t>
                                        </m:r>
                                      </m:e>
                                    </m:d>
                                  </m:e>
                                  <m:sup>
                                    <m:d>
                                      <m:dPr>
                                        <m:begChr m:val="|"/>
                                        <m:endChr m:val="|"/>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𝐽</m:t>
                                        </m:r>
                                      </m:e>
                                    </m:d>
                                  </m:sup>
                                </m:sSup>
                              </m:lim>
                            </m:limLow>
                          </m:e>
                          <m:e>
                            <m:nary>
                              <m:naryPr>
                                <m:chr m:val="∑"/>
                                <m:supHide m:val="on"/>
                                <m:ctrlPr>
                                  <a:rPr lang="en-US" sz="1600" i="1" dirty="0">
                                    <a:latin typeface="Cambria Math" panose="02040503050406030204" pitchFamily="18" charset="0"/>
                                  </a:rPr>
                                </m:ctrlPr>
                              </m:naryPr>
                              <m:sub>
                                <m:r>
                                  <a:rPr lang="en-US" sz="1600" i="1" dirty="0">
                                    <a:latin typeface="Cambria Math" panose="02040503050406030204" pitchFamily="18" charset="0"/>
                                  </a:rPr>
                                  <m:t>𝑖</m:t>
                                </m:r>
                                <m:r>
                                  <a:rPr lang="en-US" sz="1600" i="1" dirty="0">
                                    <a:latin typeface="Cambria Math" panose="02040503050406030204" pitchFamily="18" charset="0"/>
                                  </a:rPr>
                                  <m:t>∈</m:t>
                                </m:r>
                                <m:r>
                                  <a:rPr lang="en-US" sz="1600" i="1" dirty="0">
                                    <a:latin typeface="Cambria Math" panose="02040503050406030204" pitchFamily="18" charset="0"/>
                                  </a:rPr>
                                  <m:t>𝐼</m:t>
                                </m:r>
                              </m:sub>
                              <m:sup/>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𝑦</m:t>
                                    </m:r>
                                  </m:e>
                                  <m:sub>
                                    <m:r>
                                      <a:rPr lang="en-US" sz="1600" i="1" dirty="0">
                                        <a:latin typeface="Cambria Math" panose="02040503050406030204" pitchFamily="18" charset="0"/>
                                      </a:rPr>
                                      <m:t>𝑖</m:t>
                                    </m:r>
                                  </m:sub>
                                </m:sSub>
                              </m:e>
                            </m:nary>
                          </m:e>
                          <m:e/>
                        </m:mr>
                        <m:mr>
                          <m:e>
                            <m:r>
                              <m:rPr>
                                <m:sty m:val="p"/>
                              </m:rPr>
                              <a:rPr lang="en-US" sz="1600" b="0" i="1" dirty="0" smtClean="0">
                                <a:latin typeface="Cambria Math" panose="02040503050406030204" pitchFamily="18" charset="0"/>
                              </a:rPr>
                              <m:t>s</m:t>
                            </m:r>
                            <m:r>
                              <a:rPr lang="en-US" sz="1600" b="0" i="1" dirty="0" smtClean="0">
                                <a:latin typeface="Cambria Math" panose="02040503050406030204" pitchFamily="18" charset="0"/>
                              </a:rPr>
                              <m:t>.</m:t>
                            </m:r>
                            <m:r>
                              <m:rPr>
                                <m:sty m:val="p"/>
                              </m:rPr>
                              <a:rPr lang="en-US" sz="1600" b="0" i="1" dirty="0" smtClean="0">
                                <a:latin typeface="Cambria Math" panose="02040503050406030204" pitchFamily="18" charset="0"/>
                              </a:rPr>
                              <m:t>t</m:t>
                            </m:r>
                            <m:r>
                              <a:rPr lang="en-US" sz="1600" b="0" i="1" dirty="0" smtClean="0">
                                <a:latin typeface="Cambria Math" panose="02040503050406030204" pitchFamily="18" charset="0"/>
                              </a:rPr>
                              <m:t>.</m:t>
                            </m:r>
                          </m:e>
                          <m:e>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≥0</m:t>
                            </m:r>
                          </m:e>
                          <m:e>
                            <m:r>
                              <a:rPr lang="en-US" sz="1600" b="0" i="1" dirty="0" smtClean="0">
                                <a:latin typeface="Cambria Math" panose="02040503050406030204" pitchFamily="18" charset="0"/>
                              </a:rPr>
                              <m:t>∀</m:t>
                            </m:r>
                            <m:r>
                              <a:rPr lang="en-US" sz="1600" b="0" i="1" dirty="0" smtClean="0">
                                <a:latin typeface="Cambria Math" panose="02040503050406030204" pitchFamily="18" charset="0"/>
                              </a:rPr>
                              <m:t>𝑖</m:t>
                            </m:r>
                          </m:e>
                        </m:mr>
                        <m:mr>
                          <m:e/>
                          <m:e>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𝑖</m:t>
                                </m:r>
                              </m:sub>
                            </m:sSub>
                            <m:r>
                              <a:rPr lang="en-US" sz="1600" b="0" i="1" dirty="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𝛼</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𝑖</m:t>
                                    </m:r>
                                  </m:sub>
                                </m:sSub>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𝑑</m:t>
                                    </m:r>
                                  </m:e>
                                  <m:sub>
                                    <m:r>
                                      <a:rPr lang="en-US" sz="1600" i="1">
                                        <a:latin typeface="Cambria Math" panose="02040503050406030204" pitchFamily="18" charset="0"/>
                                      </a:rPr>
                                      <m:t>𝑖</m:t>
                                    </m:r>
                                  </m:sub>
                                  <m:sup>
                                    <m:r>
                                      <a:rPr lang="en-US" sz="1600" i="1">
                                        <a:latin typeface="Cambria Math" panose="02040503050406030204" pitchFamily="18" charset="0"/>
                                      </a:rPr>
                                      <m:t>′</m:t>
                                    </m:r>
                                  </m:sup>
                                </m:sSubSup>
                                <m:r>
                                  <a:rPr lang="en-US" sz="1600" i="1">
                                    <a:latin typeface="Cambria Math" panose="02040503050406030204" pitchFamily="18" charset="0"/>
                                  </a:rPr>
                                  <m:t>𝑡</m:t>
                                </m:r>
                              </m:e>
                            </m:d>
                          </m:e>
                          <m:e>
                            <m:r>
                              <a:rPr lang="en-US" sz="1600" b="0" i="1" smtClean="0">
                                <a:latin typeface="Cambria Math" panose="02040503050406030204" pitchFamily="18" charset="0"/>
                              </a:rPr>
                              <m:t>∀</m:t>
                            </m:r>
                            <m:r>
                              <a:rPr lang="en-US" sz="1600" b="0" i="1" smtClean="0">
                                <a:latin typeface="Cambria Math" panose="02040503050406030204" pitchFamily="18" charset="0"/>
                              </a:rPr>
                              <m:t>𝑖</m:t>
                            </m:r>
                          </m:e>
                        </m:mr>
                        <m:mr>
                          <m:e/>
                          <m:e>
                            <m:sSub>
                              <m:sSubPr>
                                <m:ctrlPr>
                                  <a:rPr lang="en-US" sz="1600" i="1">
                                    <a:latin typeface="Cambria Math" panose="02040503050406030204" pitchFamily="18" charset="0"/>
                                  </a:rPr>
                                </m:ctrlPr>
                              </m:sSub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i="1">
                                    <a:latin typeface="Cambria Math" panose="02040503050406030204" pitchFamily="18" charset="0"/>
                                  </a:rPr>
                                  <m:t>𝛽</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𝑑</m:t>
                                    </m:r>
                                  </m:e>
                                  <m:sub>
                                    <m:r>
                                      <a:rPr lang="en-US" sz="1600" i="1">
                                        <a:latin typeface="Cambria Math" panose="02040503050406030204" pitchFamily="18" charset="0"/>
                                      </a:rPr>
                                      <m:t>𝑖</m:t>
                                    </m:r>
                                  </m:sub>
                                  <m:sup>
                                    <m:r>
                                      <a:rPr lang="en-US" sz="1600" i="1">
                                        <a:latin typeface="Cambria Math" panose="02040503050406030204" pitchFamily="18" charset="0"/>
                                      </a:rPr>
                                      <m:t>′</m:t>
                                    </m:r>
                                  </m:sup>
                                </m:sSubSup>
                                <m:r>
                                  <a:rPr lang="en-US" sz="1600" i="1">
                                    <a:latin typeface="Cambria Math" panose="02040503050406030204" pitchFamily="18" charset="0"/>
                                  </a:rPr>
                                  <m:t>𝑡</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𝑖</m:t>
                                    </m:r>
                                  </m:sub>
                                </m:sSub>
                              </m:e>
                            </m:d>
                          </m:e>
                          <m:e>
                            <m:r>
                              <a:rPr lang="en-US" sz="1600" b="0" i="1" smtClean="0">
                                <a:latin typeface="Cambria Math" panose="02040503050406030204" pitchFamily="18" charset="0"/>
                              </a:rPr>
                              <m:t>∀</m:t>
                            </m:r>
                            <m:r>
                              <a:rPr lang="en-US" sz="1600" b="0" i="1" smtClean="0">
                                <a:latin typeface="Cambria Math" panose="02040503050406030204" pitchFamily="18" charset="0"/>
                              </a:rPr>
                              <m:t>𝑖</m:t>
                            </m:r>
                          </m:e>
                        </m:mr>
                        <m: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≤1</m:t>
                            </m:r>
                          </m:e>
                          <m:e>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 </m:t>
                            </m:r>
                            <m:r>
                              <m:rPr>
                                <m:nor/>
                              </m:rPr>
                              <a:rPr lang="en-US" sz="1600" b="0" i="0" smtClean="0">
                                <a:latin typeface="Cambria Math" panose="02040503050406030204" pitchFamily="18" charset="0"/>
                              </a:rPr>
                              <m:t>nbhrs</m:t>
                            </m:r>
                          </m:e>
                        </m:mr>
                        <m:mr>
                          <m:e/>
                          <m:e>
                            <m:sSub>
                              <m:sSubPr>
                                <m:ctrlPr>
                                  <a:rPr lang="en-US" sz="1600" b="0" i="1" smtClean="0">
                                    <a:latin typeface="Cambria Math" panose="02040503050406030204" pitchFamily="18" charset="0"/>
                                  </a:rPr>
                                </m:ctrlPr>
                              </m:sSubPr>
                              <m:e>
                                <m:r>
                                  <m:rPr>
                                    <m:nor/>
                                  </m:rPr>
                                  <a:rPr lang="en-US" sz="1600" b="0" i="0" smtClean="0">
                                    <a:latin typeface="Cambria Math" panose="02040503050406030204" pitchFamily="18" charset="0"/>
                                  </a:rPr>
                                  <m:t>t</m:t>
                                </m:r>
                              </m:e>
                              <m:sub>
                                <m:r>
                                  <m:rPr>
                                    <m:nor/>
                                  </m:rPr>
                                  <a:rPr lang="en-US" sz="1600" b="0" i="0" smtClean="0">
                                    <a:latin typeface="Cambria Math" panose="02040503050406030204" pitchFamily="18" charset="0"/>
                                  </a:rPr>
                                  <m:t>j</m:t>
                                </m:r>
                              </m:sub>
                            </m:sSub>
                            <m:r>
                              <m:rPr>
                                <m:nor/>
                              </m:rPr>
                              <a:rPr lang="en-US" sz="1600" b="0" i="0" smtClean="0">
                                <a:latin typeface="Cambria Math" panose="02040503050406030204" pitchFamily="18" charset="0"/>
                              </a:rPr>
                              <m:t>≤</m:t>
                            </m:r>
                            <m:r>
                              <m:rPr>
                                <m:nor/>
                              </m:rPr>
                              <a:rPr lang="en-US" sz="1600" b="0" i="0" smtClean="0">
                                <a:latin typeface="Cambria Math" panose="02040503050406030204" pitchFamily="18" charset="0"/>
                              </a:rPr>
                              <m:t>M</m:t>
                            </m:r>
                            <m:sSub>
                              <m:sSubPr>
                                <m:ctrlPr>
                                  <a:rPr lang="en-US" sz="1600" b="0" i="1" smtClean="0">
                                    <a:latin typeface="Cambria Math" panose="02040503050406030204" pitchFamily="18" charset="0"/>
                                  </a:rPr>
                                </m:ctrlPr>
                              </m:sSubPr>
                              <m:e>
                                <m:r>
                                  <m:rPr>
                                    <m:nor/>
                                  </m:rPr>
                                  <a:rPr lang="en-US" sz="1600" b="0" i="0" smtClean="0">
                                    <a:latin typeface="Cambria Math" panose="02040503050406030204" pitchFamily="18" charset="0"/>
                                  </a:rPr>
                                  <m:t>z</m:t>
                                </m:r>
                              </m:e>
                              <m:sub>
                                <m:r>
                                  <m:rPr>
                                    <m:nor/>
                                  </m:rPr>
                                  <a:rPr lang="en-US" sz="1600" b="0" i="0" smtClean="0">
                                    <a:latin typeface="Cambria Math" panose="02040503050406030204" pitchFamily="18" charset="0"/>
                                  </a:rPr>
                                  <m:t>j</m:t>
                                </m:r>
                              </m:sub>
                            </m:sSub>
                          </m:e>
                          <m:e>
                            <m:r>
                              <m:rPr>
                                <m:nor/>
                              </m:rPr>
                              <a:rPr lang="en-US" sz="1600" b="0" i="0" smtClean="0">
                                <a:latin typeface="Cambria Math" panose="02040503050406030204" pitchFamily="18" charset="0"/>
                              </a:rPr>
                              <m:t>∀</m:t>
                            </m:r>
                            <m:r>
                              <m:rPr>
                                <m:nor/>
                              </m:rPr>
                              <a:rPr lang="en-US" sz="1600" b="0" i="0" smtClean="0">
                                <a:latin typeface="Cambria Math" panose="02040503050406030204" pitchFamily="18" charset="0"/>
                              </a:rPr>
                              <m:t>j</m:t>
                            </m:r>
                          </m:e>
                        </m:mr>
                        <m:mr>
                          <m:e/>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𝐽</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𝑗</m:t>
                                    </m:r>
                                  </m:sub>
                                </m:sSub>
                              </m:e>
                            </m:nary>
                            <m:r>
                              <a:rPr lang="en-US" sz="1600" i="1">
                                <a:latin typeface="Cambria Math" panose="02040503050406030204" pitchFamily="18" charset="0"/>
                              </a:rPr>
                              <m:t>≤</m:t>
                            </m:r>
                            <m:r>
                              <a:rPr lang="en-US" sz="1600" i="1">
                                <a:latin typeface="Cambria Math" panose="02040503050406030204" pitchFamily="18" charset="0"/>
                              </a:rPr>
                              <m:t>𝑁</m:t>
                            </m:r>
                          </m:e>
                          <m:e/>
                        </m:mr>
                      </m:m>
                    </m:oMath>
                  </m:oMathPara>
                </a14:m>
                <a:endParaRPr lang="en-US" dirty="0"/>
              </a:p>
            </p:txBody>
          </p:sp>
        </mc:Choice>
        <mc:Fallback xmlns="">
          <p:sp>
            <p:nvSpPr>
              <p:cNvPr id="3" name="Content Placeholder 2">
                <a:extLst>
                  <a:ext uri="{FF2B5EF4-FFF2-40B4-BE49-F238E27FC236}">
                    <a16:creationId xmlns:a16="http://schemas.microsoft.com/office/drawing/2014/main" id="{6AF6AF10-3915-4701-8C4E-F78F1E6723C6}"/>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243447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FBA-8250-4ACF-9C6A-0E68313C7762}"/>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D4B9FE00-3CE7-490E-8821-55060BC88013}"/>
              </a:ext>
            </a:extLst>
          </p:cNvPr>
          <p:cNvSpPr>
            <a:spLocks noGrp="1"/>
          </p:cNvSpPr>
          <p:nvPr>
            <p:ph idx="1"/>
          </p:nvPr>
        </p:nvSpPr>
        <p:spPr/>
        <p:txBody>
          <a:bodyPr/>
          <a:lstStyle/>
          <a:p>
            <a:pPr marL="514350" indent="-514350">
              <a:buFont typeface="+mj-lt"/>
              <a:buAutoNum type="arabicPeriod"/>
            </a:pPr>
            <a:r>
              <a:rPr lang="en-US" dirty="0"/>
              <a:t>Homework</a:t>
            </a:r>
          </a:p>
          <a:p>
            <a:pPr marL="514350" indent="-514350">
              <a:buFont typeface="+mj-lt"/>
              <a:buAutoNum type="arabicPeriod"/>
            </a:pPr>
            <a:r>
              <a:rPr lang="en-US" dirty="0"/>
              <a:t>Quick Topic Review</a:t>
            </a:r>
          </a:p>
          <a:p>
            <a:pPr marL="514350" indent="-514350">
              <a:buFont typeface="+mj-lt"/>
              <a:buAutoNum type="arabicPeriod"/>
            </a:pPr>
            <a:r>
              <a:rPr lang="en-US" dirty="0"/>
              <a:t>Working through an application</a:t>
            </a:r>
          </a:p>
          <a:p>
            <a:pPr marL="514350" indent="-514350">
              <a:buFont typeface="+mj-lt"/>
              <a:buAutoNum type="arabicPeriod"/>
            </a:pPr>
            <a:endParaRPr lang="en-US" dirty="0"/>
          </a:p>
        </p:txBody>
      </p:sp>
    </p:spTree>
    <p:extLst>
      <p:ext uri="{BB962C8B-B14F-4D97-AF65-F5344CB8AC3E}">
        <p14:creationId xmlns:p14="http://schemas.microsoft.com/office/powerpoint/2010/main" val="196861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F930-BDA0-41DC-A083-02466505CED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B3F5139-30BB-4B1B-9AC8-BB31F23B7097}"/>
              </a:ext>
            </a:extLst>
          </p:cNvPr>
          <p:cNvSpPr>
            <a:spLocks noGrp="1"/>
          </p:cNvSpPr>
          <p:nvPr>
            <p:ph idx="1"/>
          </p:nvPr>
        </p:nvSpPr>
        <p:spPr/>
        <p:txBody>
          <a:bodyPr>
            <a:normAutofit fontScale="92500" lnSpcReduction="10000"/>
          </a:bodyPr>
          <a:lstStyle/>
          <a:p>
            <a:r>
              <a:rPr lang="en-US" dirty="0"/>
              <a:t>Homework 1 feedback and solutions are out</a:t>
            </a:r>
          </a:p>
          <a:p>
            <a:pPr lvl="1"/>
            <a:r>
              <a:rPr lang="en-US" dirty="0"/>
              <a:t>Everyone was able to get correct optimal solutions</a:t>
            </a:r>
          </a:p>
          <a:p>
            <a:pPr lvl="1"/>
            <a:r>
              <a:rPr lang="en-US" dirty="0"/>
              <a:t>Some folks had issues with their drawings. Gradients would point in the wrong direction. (Often the second gradient was in the opposite direction of the first when it should have been perpendicular). By looking at the geometry you should be able to tell these gradients would lead to a different optimal solution than the one computed with software.</a:t>
            </a:r>
          </a:p>
          <a:p>
            <a:pPr lvl="1"/>
            <a:endParaRPr lang="en-US" dirty="0"/>
          </a:p>
          <a:p>
            <a:r>
              <a:rPr lang="en-US" dirty="0"/>
              <a:t>Homework 2 is released</a:t>
            </a:r>
          </a:p>
          <a:p>
            <a:pPr lvl="1"/>
            <a:r>
              <a:rPr lang="en-US" dirty="0"/>
              <a:t>Focuses on modeling and coding for two problems</a:t>
            </a:r>
          </a:p>
          <a:p>
            <a:pPr lvl="2"/>
            <a:r>
              <a:rPr lang="en-US" dirty="0"/>
              <a:t>Vaccination clinic location</a:t>
            </a:r>
          </a:p>
          <a:p>
            <a:pPr lvl="2"/>
            <a:r>
              <a:rPr lang="en-US" dirty="0"/>
              <a:t>Radiotherapy treatment</a:t>
            </a:r>
          </a:p>
          <a:p>
            <a:pPr lvl="1"/>
            <a:r>
              <a:rPr lang="en-US" dirty="0"/>
              <a:t>Due Feb 28th </a:t>
            </a:r>
          </a:p>
        </p:txBody>
      </p:sp>
    </p:spTree>
    <p:extLst>
      <p:ext uri="{BB962C8B-B14F-4D97-AF65-F5344CB8AC3E}">
        <p14:creationId xmlns:p14="http://schemas.microsoft.com/office/powerpoint/2010/main" val="3318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9C95-F654-4FE7-AC62-5935CFAE3150}"/>
              </a:ext>
            </a:extLst>
          </p:cNvPr>
          <p:cNvSpPr>
            <a:spLocks noGrp="1"/>
          </p:cNvSpPr>
          <p:nvPr>
            <p:ph type="title"/>
          </p:nvPr>
        </p:nvSpPr>
        <p:spPr/>
        <p:txBody>
          <a:bodyPr/>
          <a:lstStyle/>
          <a:p>
            <a:r>
              <a:rPr lang="en-US" dirty="0"/>
              <a:t>Topic Review</a:t>
            </a:r>
          </a:p>
        </p:txBody>
      </p:sp>
      <p:sp>
        <p:nvSpPr>
          <p:cNvPr id="3" name="Content Placeholder 2">
            <a:extLst>
              <a:ext uri="{FF2B5EF4-FFF2-40B4-BE49-F238E27FC236}">
                <a16:creationId xmlns:a16="http://schemas.microsoft.com/office/drawing/2014/main" id="{709B66AF-6CC2-4014-AA37-0B8004358920}"/>
              </a:ext>
            </a:extLst>
          </p:cNvPr>
          <p:cNvSpPr>
            <a:spLocks noGrp="1"/>
          </p:cNvSpPr>
          <p:nvPr>
            <p:ph idx="1"/>
          </p:nvPr>
        </p:nvSpPr>
        <p:spPr/>
        <p:txBody>
          <a:bodyPr/>
          <a:lstStyle/>
          <a:p>
            <a:r>
              <a:rPr lang="en-US" dirty="0"/>
              <a:t>Past Week:</a:t>
            </a:r>
          </a:p>
          <a:p>
            <a:pPr lvl="1"/>
            <a:r>
              <a:rPr lang="en-US" dirty="0"/>
              <a:t>Lecture 6 HDR Brachytherapy Treatment</a:t>
            </a:r>
          </a:p>
          <a:p>
            <a:pPr lvl="1"/>
            <a:r>
              <a:rPr lang="en-US" dirty="0"/>
              <a:t>Lecture 5 Cattle Feed for Small Farmers</a:t>
            </a:r>
          </a:p>
          <a:p>
            <a:r>
              <a:rPr lang="en-US" dirty="0"/>
              <a:t>Earlier:</a:t>
            </a:r>
          </a:p>
          <a:p>
            <a:pPr lvl="1"/>
            <a:r>
              <a:rPr lang="en-US" dirty="0"/>
              <a:t>Lecture 4 Integer Optimization</a:t>
            </a:r>
          </a:p>
          <a:p>
            <a:pPr lvl="1"/>
            <a:r>
              <a:rPr lang="en-US" dirty="0"/>
              <a:t>Lecture 3 World Food </a:t>
            </a:r>
            <a:r>
              <a:rPr lang="en-US" dirty="0" err="1"/>
              <a:t>Programme</a:t>
            </a:r>
            <a:endParaRPr lang="en-US" dirty="0"/>
          </a:p>
          <a:p>
            <a:pPr lvl="1"/>
            <a:r>
              <a:rPr lang="en-US" dirty="0"/>
              <a:t>Lecture 2 Linear Optimization</a:t>
            </a:r>
          </a:p>
          <a:p>
            <a:pPr lvl="1"/>
            <a:r>
              <a:rPr lang="en-US" dirty="0"/>
              <a:t>Lecture 1 Introduction</a:t>
            </a:r>
          </a:p>
          <a:p>
            <a:pPr lvl="1"/>
            <a:endParaRPr lang="en-US" dirty="0"/>
          </a:p>
        </p:txBody>
      </p:sp>
    </p:spTree>
    <p:extLst>
      <p:ext uri="{BB962C8B-B14F-4D97-AF65-F5344CB8AC3E}">
        <p14:creationId xmlns:p14="http://schemas.microsoft.com/office/powerpoint/2010/main" val="183645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B38E-313B-4D9F-B213-1491F588ABEA}"/>
              </a:ext>
            </a:extLst>
          </p:cNvPr>
          <p:cNvSpPr>
            <a:spLocks noGrp="1"/>
          </p:cNvSpPr>
          <p:nvPr>
            <p:ph type="title"/>
          </p:nvPr>
        </p:nvSpPr>
        <p:spPr/>
        <p:txBody>
          <a:bodyPr/>
          <a:lstStyle/>
          <a:p>
            <a:r>
              <a:rPr lang="en-US" dirty="0"/>
              <a:t>Lecture 6 HDR Brachytherapy Treatment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91CA12-48AD-4165-BBA6-56E833FBC5E6}"/>
                  </a:ext>
                </a:extLst>
              </p:cNvPr>
              <p:cNvSpPr>
                <a:spLocks noGrp="1"/>
              </p:cNvSpPr>
              <p:nvPr>
                <p:ph idx="1"/>
              </p:nvPr>
            </p:nvSpPr>
            <p:spPr>
              <a:xfrm>
                <a:off x="838200" y="1825625"/>
                <a:ext cx="6669024" cy="4351338"/>
              </a:xfrm>
            </p:spPr>
            <p:txBody>
              <a:bodyPr>
                <a:normAutofit fontScale="92500" lnSpcReduction="10000"/>
              </a:bodyPr>
              <a:lstStyle/>
              <a:p>
                <a:r>
                  <a:rPr lang="en-US" sz="2000" dirty="0"/>
                  <a:t>Problem: Deliver lethal amount of radiation to cancerous cells and nonlethal amount to healthy cells.</a:t>
                </a:r>
              </a:p>
              <a:p>
                <a:r>
                  <a:rPr lang="en-US" sz="2000" dirty="0"/>
                  <a:t>Approach: </a:t>
                </a:r>
              </a:p>
              <a:p>
                <a:pPr lvl="1"/>
                <a:r>
                  <a:rPr lang="en-US" sz="1800" dirty="0"/>
                  <a:t>Define a discrete set of target locations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𝐼</m:t>
                    </m:r>
                  </m:oMath>
                </a14:m>
                <a:r>
                  <a:rPr lang="en-US" sz="1800" dirty="0"/>
                  <a:t> with radiation bounds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𝑖</m:t>
                        </m:r>
                      </m:sub>
                    </m:sSub>
                  </m:oMath>
                </a14:m>
                <a:r>
                  <a:rPr lang="en-US" sz="1800" dirty="0"/>
                  <a:t>, </a:t>
                </a: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𝑈</m:t>
                        </m:r>
                      </m:e>
                      <m:sub>
                        <m:r>
                          <a:rPr lang="en-US" sz="1800" b="0" i="1" dirty="0" smtClean="0">
                            <a:latin typeface="Cambria Math" panose="02040503050406030204" pitchFamily="18" charset="0"/>
                          </a:rPr>
                          <m:t>𝑖</m:t>
                        </m:r>
                      </m:sub>
                    </m:sSub>
                  </m:oMath>
                </a14:m>
                <a:r>
                  <a:rPr lang="en-US" sz="1800" dirty="0"/>
                  <a:t>, a discrete set of catheters </a:t>
                </a:r>
                <a14:m>
                  <m:oMath xmlns:m="http://schemas.openxmlformats.org/officeDocument/2006/math">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𝐽</m:t>
                    </m:r>
                  </m:oMath>
                </a14:m>
                <a:r>
                  <a:rPr lang="en-US" sz="1800" dirty="0"/>
                  <a:t> in some  pre-defined location </a:t>
                </a:r>
              </a:p>
              <a:p>
                <a:pPr lvl="1"/>
                <a:r>
                  <a:rPr lang="en-US" sz="1800" dirty="0"/>
                  <a:t>Given catheter locations we can use physics models to precompute the radiation delivery rate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oMath>
                </a14:m>
                <a:r>
                  <a:rPr lang="en-US" sz="1800" dirty="0"/>
                  <a:t> at location </a:t>
                </a:r>
                <a14:m>
                  <m:oMath xmlns:m="http://schemas.openxmlformats.org/officeDocument/2006/math">
                    <m:r>
                      <a:rPr lang="en-US" sz="1800" b="0" i="1" smtClean="0">
                        <a:latin typeface="Cambria Math" panose="02040503050406030204" pitchFamily="18" charset="0"/>
                      </a:rPr>
                      <m:t>𝑖</m:t>
                    </m:r>
                  </m:oMath>
                </a14:m>
                <a:r>
                  <a:rPr lang="en-US" sz="1800" dirty="0"/>
                  <a:t> from emitter </a:t>
                </a:r>
                <a14:m>
                  <m:oMath xmlns:m="http://schemas.openxmlformats.org/officeDocument/2006/math">
                    <m:r>
                      <a:rPr lang="en-US" sz="1800" b="0" i="1" smtClean="0">
                        <a:latin typeface="Cambria Math" panose="02040503050406030204" pitchFamily="18" charset="0"/>
                      </a:rPr>
                      <m:t>𝑗</m:t>
                    </m:r>
                  </m:oMath>
                </a14:m>
                <a:endParaRPr lang="en-US" sz="1800" dirty="0"/>
              </a:p>
              <a:p>
                <a:pPr lvl="1"/>
                <a:r>
                  <a:rPr lang="en-US" sz="1800" dirty="0"/>
                  <a:t>Use a penalty function rather than constraints. Why? How do we choose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𝑖</m:t>
                        </m:r>
                      </m:sub>
                    </m:sSub>
                  </m:oMath>
                </a14:m>
                <a:r>
                  <a:rPr lang="en-US" sz="1800" dirty="0"/>
                  <a:t>?</a:t>
                </a:r>
              </a:p>
              <a:p>
                <a:r>
                  <a:rPr lang="en-US" sz="2000" dirty="0"/>
                  <a:t>Model:</a:t>
                </a:r>
              </a:p>
              <a:p>
                <a:pPr marL="0" indent="0">
                  <a:buNone/>
                </a:pPr>
                <a14:m>
                  <m:oMathPara xmlns:m="http://schemas.openxmlformats.org/officeDocument/2006/math">
                    <m:oMathParaPr>
                      <m:jc m:val="centerGroup"/>
                    </m:oMathParaPr>
                    <m:oMath xmlns:m="http://schemas.openxmlformats.org/officeDocument/2006/math">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0" i="1" smtClean="0">
                              <a:latin typeface="Cambria Math" panose="02040503050406030204" pitchFamily="18" charset="0"/>
                            </a:rPr>
                            <m:t>𝑡</m:t>
                          </m:r>
                        </m:lim>
                      </m:limLow>
                      <m:r>
                        <a:rPr lang="en-US" sz="2000" b="0" i="1" smtClean="0">
                          <a:latin typeface="Cambria Math" panose="02040503050406030204" pitchFamily="18" charset="0"/>
                        </a:rPr>
                        <m:t> </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𝐼</m:t>
                          </m:r>
                        </m:sub>
                        <m:sup/>
                        <m:e>
                          <m:r>
                            <m:rPr>
                              <m:sty m:val="p"/>
                            </m:rPr>
                            <a:rPr lang="en-US" sz="2000" i="1">
                              <a:latin typeface="Cambria Math" panose="02040503050406030204" pitchFamily="18" charset="0"/>
                            </a:rPr>
                            <m:t>max</m:t>
                          </m:r>
                          <m:r>
                            <a:rPr lang="en-US" sz="2000" i="1">
                              <a:latin typeface="Cambria Math" panose="02040503050406030204" pitchFamily="18" charset="0"/>
                            </a:rPr>
                            <m:t> {0,</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r>
                            <a:rPr lang="en-US" sz="2000" i="1">
                              <a:latin typeface="Cambria Math" panose="02040503050406030204" pitchFamily="18" charset="0"/>
                            </a:rPr>
                            <m:t>}</m:t>
                          </m:r>
                          <m:r>
                            <m:rPr>
                              <m:nor/>
                            </m:rPr>
                            <a:rPr lang="en-US" sz="2000" dirty="0"/>
                            <m:t> </m:t>
                          </m:r>
                        </m:e>
                      </m:nary>
                    </m:oMath>
                  </m:oMathPara>
                </a14:m>
                <a:endParaRPr lang="en-US" sz="2000" b="0" dirty="0"/>
              </a:p>
              <a:p>
                <a:pPr marL="0" indent="0">
                  <a:buNone/>
                </a:pPr>
                <a:r>
                  <a:rPr lang="en-US" sz="2000" dirty="0"/>
                  <a:t>where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𝐽</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𝑗</m:t>
                            </m:r>
                          </m:sub>
                        </m:sSub>
                      </m:e>
                    </m:nary>
                  </m:oMath>
                </a14:m>
                <a:r>
                  <a:rPr lang="en-US" sz="2000" dirty="0"/>
                  <a:t> the total dose at location </a:t>
                </a:r>
                <a14:m>
                  <m:oMath xmlns:m="http://schemas.openxmlformats.org/officeDocument/2006/math">
                    <m:r>
                      <a:rPr lang="en-US" sz="2000" b="0" i="1" smtClean="0">
                        <a:latin typeface="Cambria Math" panose="02040503050406030204" pitchFamily="18" charset="0"/>
                      </a:rPr>
                      <m:t>𝑖</m:t>
                    </m:r>
                  </m:oMath>
                </a14:m>
                <a:endParaRPr lang="en-US" sz="2000" dirty="0"/>
              </a:p>
            </p:txBody>
          </p:sp>
        </mc:Choice>
        <mc:Fallback xmlns="">
          <p:sp>
            <p:nvSpPr>
              <p:cNvPr id="3" name="Content Placeholder 2">
                <a:extLst>
                  <a:ext uri="{FF2B5EF4-FFF2-40B4-BE49-F238E27FC236}">
                    <a16:creationId xmlns:a16="http://schemas.microsoft.com/office/drawing/2014/main" id="{E891CA12-48AD-4165-BBA6-56E833FBC5E6}"/>
                  </a:ext>
                </a:extLst>
              </p:cNvPr>
              <p:cNvSpPr>
                <a:spLocks noGrp="1" noRot="1" noChangeAspect="1" noMove="1" noResize="1" noEditPoints="1" noAdjustHandles="1" noChangeArrowheads="1" noChangeShapeType="1" noTextEdit="1"/>
              </p:cNvSpPr>
              <p:nvPr>
                <p:ph idx="1"/>
              </p:nvPr>
            </p:nvSpPr>
            <p:spPr>
              <a:xfrm>
                <a:off x="838200" y="1825625"/>
                <a:ext cx="6669024" cy="4351338"/>
              </a:xfrm>
              <a:blipFill>
                <a:blip r:embed="rId2"/>
                <a:stretch>
                  <a:fillRect l="-914" t="-1821" b="-1134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E16ABAC-8EF2-4D6F-91C9-791C5F66F9A9}"/>
              </a:ext>
            </a:extLst>
          </p:cNvPr>
          <p:cNvPicPr>
            <a:picLocks noChangeAspect="1"/>
          </p:cNvPicPr>
          <p:nvPr/>
        </p:nvPicPr>
        <p:blipFill rotWithShape="1">
          <a:blip r:embed="rId3"/>
          <a:srcRect l="3742" t="1439"/>
          <a:stretch/>
        </p:blipFill>
        <p:spPr>
          <a:xfrm>
            <a:off x="8122030" y="1483360"/>
            <a:ext cx="3042508" cy="2351924"/>
          </a:xfrm>
          <a:prstGeom prst="rect">
            <a:avLst/>
          </a:prstGeom>
        </p:spPr>
      </p:pic>
      <p:pic>
        <p:nvPicPr>
          <p:cNvPr id="6" name="Picture 5">
            <a:extLst>
              <a:ext uri="{FF2B5EF4-FFF2-40B4-BE49-F238E27FC236}">
                <a16:creationId xmlns:a16="http://schemas.microsoft.com/office/drawing/2014/main" id="{BD943E36-7781-45A4-9DA5-ECFA8F1579B4}"/>
              </a:ext>
            </a:extLst>
          </p:cNvPr>
          <p:cNvPicPr>
            <a:picLocks noChangeAspect="1"/>
          </p:cNvPicPr>
          <p:nvPr/>
        </p:nvPicPr>
        <p:blipFill>
          <a:blip r:embed="rId4"/>
          <a:stretch>
            <a:fillRect/>
          </a:stretch>
        </p:blipFill>
        <p:spPr>
          <a:xfrm>
            <a:off x="7810848" y="4060403"/>
            <a:ext cx="3664871" cy="2432472"/>
          </a:xfrm>
          <a:prstGeom prst="rect">
            <a:avLst/>
          </a:prstGeom>
        </p:spPr>
      </p:pic>
    </p:spTree>
    <p:extLst>
      <p:ext uri="{BB962C8B-B14F-4D97-AF65-F5344CB8AC3E}">
        <p14:creationId xmlns:p14="http://schemas.microsoft.com/office/powerpoint/2010/main" val="214768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lstStyle/>
              <a:p>
                <a:pPr marL="0" indent="0">
                  <a:buNone/>
                </a:pPr>
                <a:r>
                  <a:rPr lang="en-US" dirty="0"/>
                  <a:t>Also several tricks:</a:t>
                </a:r>
              </a:p>
              <a:p>
                <a:pPr marL="914400" lvl="1" indent="-457200">
                  <a:buFont typeface="+mj-lt"/>
                  <a:buAutoNum type="arabicPeriod"/>
                </a:pPr>
                <a:r>
                  <a:rPr lang="en-US" dirty="0"/>
                  <a:t>Conversion to a linear optimization problem:</a:t>
                </a:r>
              </a:p>
              <a:p>
                <a:pPr marL="457200" lvl="1" indent="0">
                  <a:buNone/>
                </a:pPr>
                <a:endParaRPr lang="en-US" dirty="0"/>
              </a:p>
              <a:p>
                <a:pPr marL="0" indent="0">
                  <a:buNone/>
                </a:pPr>
                <a14:m>
                  <m:oMathPara xmlns:m="http://schemas.openxmlformats.org/officeDocument/2006/math">
                    <m:oMathParaPr>
                      <m:jc m:val="centerGroup"/>
                    </m:oMathParaPr>
                    <m:oMath xmlns:m="http://schemas.openxmlformats.org/officeDocument/2006/math">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min</m:t>
                          </m:r>
                        </m:e>
                        <m:lim>
                          <m:r>
                            <a:rPr lang="en-US" sz="1800" b="0" i="1" smtClean="0">
                              <a:latin typeface="Cambria Math" panose="02040503050406030204" pitchFamily="18" charset="0"/>
                            </a:rPr>
                            <m:t>𝑡</m:t>
                          </m:r>
                        </m:lim>
                      </m:limLow>
                      <m:r>
                        <a:rPr lang="en-US" sz="1800" b="0" i="1" smtClean="0">
                          <a:latin typeface="Cambria Math" panose="02040503050406030204" pitchFamily="18" charset="0"/>
                        </a:rPr>
                        <m:t> </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𝐼</m:t>
                          </m:r>
                        </m:sub>
                        <m:sup/>
                        <m:e>
                          <m:r>
                            <m:rPr>
                              <m:sty m:val="p"/>
                            </m:rPr>
                            <a:rPr lang="en-US" sz="1800" i="1">
                              <a:latin typeface="Cambria Math" panose="02040503050406030204" pitchFamily="18" charset="0"/>
                            </a:rPr>
                            <m:t>max</m:t>
                          </m:r>
                          <m:r>
                            <a:rPr lang="en-US" sz="1800" i="1">
                              <a:latin typeface="Cambria Math" panose="02040503050406030204" pitchFamily="18" charset="0"/>
                            </a:rPr>
                            <m:t> {0,</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i="1">
                                      <a:latin typeface="Cambria Math" panose="02040503050406030204" pitchFamily="18" charset="0"/>
                                    </a:rPr>
                                    <m:t>𝑖</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𝑖</m:t>
                                  </m:r>
                                </m:sub>
                              </m:sSub>
                            </m:e>
                          </m:d>
                          <m:r>
                            <a:rPr lang="en-US" sz="1800" i="1">
                              <a:latin typeface="Cambria Math" panose="02040503050406030204" pitchFamily="18" charset="0"/>
                            </a:rPr>
                            <m:t>}</m:t>
                          </m:r>
                          <m:r>
                            <m:rPr>
                              <m:nor/>
                            </m:rPr>
                            <a:rPr lang="en-US" sz="1800" dirty="0"/>
                            <m:t> </m:t>
                          </m:r>
                        </m:e>
                      </m:nary>
                      <m:r>
                        <a:rPr lang="en-US" sz="1800" b="0" i="1" dirty="0" smtClean="0">
                          <a:latin typeface="Cambria Math" panose="02040503050406030204" pitchFamily="18" charset="0"/>
                        </a:rPr>
                        <m:t>=</m:t>
                      </m:r>
                      <m:m>
                        <m:mPr>
                          <m:plcHide m:val="on"/>
                          <m:mcs>
                            <m:mc>
                              <m:mcPr>
                                <m:count m:val="3"/>
                                <m:mcJc m:val="center"/>
                              </m:mcPr>
                            </m:mc>
                          </m:mcs>
                          <m:ctrlPr>
                            <a:rPr lang="en-US" sz="1800" b="0" i="1" dirty="0" smtClean="0">
                              <a:latin typeface="Cambria Math" panose="02040503050406030204" pitchFamily="18" charset="0"/>
                            </a:rPr>
                          </m:ctrlPr>
                        </m:mPr>
                        <m:mr>
                          <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min</m:t>
                                </m:r>
                              </m:e>
                              <m:lim>
                                <m:r>
                                  <a:rPr lang="en-US" sz="1800" i="1" dirty="0">
                                    <a:latin typeface="Cambria Math" panose="02040503050406030204" pitchFamily="18" charset="0"/>
                                  </a:rPr>
                                  <m:t>𝑦</m:t>
                                </m:r>
                                <m:r>
                                  <a:rPr lang="en-US" sz="1800" i="1" dirty="0">
                                    <a:latin typeface="Cambria Math" panose="02040503050406030204" pitchFamily="18" charset="0"/>
                                  </a:rPr>
                                  <m:t>,</m:t>
                                </m:r>
                                <m:r>
                                  <a:rPr lang="en-US" sz="1800" i="1" dirty="0">
                                    <a:latin typeface="Cambria Math" panose="02040503050406030204" pitchFamily="18" charset="0"/>
                                  </a:rPr>
                                  <m:t>𝑡</m:t>
                                </m:r>
                              </m:lim>
                            </m:limLow>
                          </m:e>
                          <m:e>
                            <m:nary>
                              <m:naryPr>
                                <m:chr m:val="∑"/>
                                <m:supHide m:val="on"/>
                                <m:ctrlPr>
                                  <a:rPr lang="en-US" sz="1800" i="1" dirty="0">
                                    <a:latin typeface="Cambria Math" panose="02040503050406030204" pitchFamily="18" charset="0"/>
                                  </a:rPr>
                                </m:ctrlPr>
                              </m:naryPr>
                              <m:sub>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𝐼</m:t>
                                </m:r>
                              </m:sub>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𝑦</m:t>
                                    </m:r>
                                  </m:e>
                                  <m:sub>
                                    <m:r>
                                      <a:rPr lang="en-US" sz="1800" i="1" dirty="0">
                                        <a:latin typeface="Cambria Math" panose="02040503050406030204" pitchFamily="18" charset="0"/>
                                      </a:rPr>
                                      <m:t>𝑖</m:t>
                                    </m:r>
                                  </m:sub>
                                </m:sSub>
                              </m:e>
                            </m:nary>
                          </m:e>
                          <m:e/>
                        </m:mr>
                        <m:mr>
                          <m:e>
                            <m:r>
                              <m:rPr>
                                <m:sty m:val="p"/>
                              </m:rPr>
                              <a:rPr lang="en-US" sz="1800" b="0" i="1" dirty="0" smtClean="0">
                                <a:latin typeface="Cambria Math" panose="02040503050406030204" pitchFamily="18" charset="0"/>
                              </a:rPr>
                              <m:t>s</m:t>
                            </m:r>
                            <m:r>
                              <a:rPr lang="en-US" sz="1800" b="0" i="1" dirty="0" smtClean="0">
                                <a:latin typeface="Cambria Math" panose="02040503050406030204" pitchFamily="18" charset="0"/>
                              </a:rPr>
                              <m:t>.</m:t>
                            </m:r>
                            <m:r>
                              <m:rPr>
                                <m:sty m:val="p"/>
                              </m:rPr>
                              <a:rPr lang="en-US" sz="1800" b="0" i="1" dirty="0" smtClean="0">
                                <a:latin typeface="Cambria Math" panose="02040503050406030204" pitchFamily="18" charset="0"/>
                              </a:rPr>
                              <m:t>t</m:t>
                            </m:r>
                            <m:r>
                              <a:rPr lang="en-US" sz="1800" b="0" i="1" dirty="0" smtClean="0">
                                <a:latin typeface="Cambria Math" panose="02040503050406030204" pitchFamily="18" charset="0"/>
                              </a:rPr>
                              <m:t>.</m:t>
                            </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≥0</m:t>
                            </m:r>
                          </m:e>
                          <m:e>
                            <m:r>
                              <a:rPr lang="en-US" sz="1800" b="0" i="1" dirty="0" smtClean="0">
                                <a:latin typeface="Cambria Math" panose="02040503050406030204" pitchFamily="18" charset="0"/>
                              </a:rPr>
                              <m:t>∀</m:t>
                            </m:r>
                            <m:r>
                              <a:rPr lang="en-US" sz="1800" b="0" i="1" dirty="0" smtClean="0">
                                <a:latin typeface="Cambria Math" panose="02040503050406030204" pitchFamily="18" charset="0"/>
                              </a:rPr>
                              <m:t>𝑖</m:t>
                            </m:r>
                          </m:e>
                        </m:mr>
                        <m: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i="1">
                                        <a:latin typeface="Cambria Math" panose="02040503050406030204" pitchFamily="18" charset="0"/>
                                      </a:rPr>
                                      <m:t>𝑖</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r>
                          <m:e/>
                          <m:e>
                            <m:sSub>
                              <m:sSubPr>
                                <m:ctrlPr>
                                  <a:rPr lang="en-US" sz="1800" i="1">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i="1">
                                    <a:latin typeface="Cambria Math" panose="02040503050406030204" pitchFamily="18" charset="0"/>
                                  </a:rPr>
                                  <m:t>𝛽</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𝑖</m:t>
                                    </m:r>
                                  </m:sub>
                                </m:sSub>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
                    </m:oMath>
                  </m:oMathPara>
                </a14:m>
                <a:endParaRPr lang="en-US" sz="1800" dirty="0"/>
              </a:p>
              <a:p>
                <a:pPr marL="0" indent="0" algn="ctr">
                  <a:buNone/>
                </a:pPr>
                <a:endParaRPr lang="en-US" sz="1800" dirty="0"/>
              </a:p>
              <a:p>
                <a:pPr marL="0" indent="0" algn="ctr">
                  <a:buNone/>
                </a:pPr>
                <a:r>
                  <a:rPr lang="en-US" sz="2000" dirty="0"/>
                  <a:t>Why does this work? Draw a simple example and its reformulation: </a:t>
                </a:r>
                <a14:m>
                  <m:oMath xmlns:m="http://schemas.openxmlformats.org/officeDocument/2006/math">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min</m:t>
                            </m:r>
                          </m:e>
                          <m:lim>
                            <m:r>
                              <a:rPr lang="en-US" sz="2000" b="0" i="1" smtClean="0">
                                <a:latin typeface="Cambria Math" panose="02040503050406030204" pitchFamily="18" charset="0"/>
                              </a:rPr>
                              <m:t>𝑥</m:t>
                            </m:r>
                          </m:lim>
                        </m:limLow>
                      </m:fName>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func>
                      </m:e>
                    </m:func>
                  </m:oMath>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F3FAC0-65EF-4AEC-9EB4-F77BD3569EBA}"/>
              </a:ext>
            </a:extLst>
          </p:cNvPr>
          <p:cNvSpPr txBox="1"/>
          <p:nvPr/>
        </p:nvSpPr>
        <p:spPr>
          <a:xfrm>
            <a:off x="7680961" y="5934670"/>
            <a:ext cx="4511039" cy="923330"/>
          </a:xfrm>
          <a:prstGeom prst="rect">
            <a:avLst/>
          </a:prstGeom>
          <a:noFill/>
        </p:spPr>
        <p:txBody>
          <a:bodyPr wrap="square" rtlCol="0">
            <a:spAutoFit/>
          </a:bodyPr>
          <a:lstStyle/>
          <a:p>
            <a:r>
              <a:rPr lang="en-US" dirty="0">
                <a:latin typeface="Abadi Extra Light" panose="020B0604020202020204" pitchFamily="34" charset="0"/>
              </a:rPr>
              <a:t>In general, this is conversion of optimizing a piecewise-linear convex objective function with linear constraints to linear optimization problem. </a:t>
            </a:r>
          </a:p>
        </p:txBody>
      </p:sp>
    </p:spTree>
    <p:extLst>
      <p:ext uri="{BB962C8B-B14F-4D97-AF65-F5344CB8AC3E}">
        <p14:creationId xmlns:p14="http://schemas.microsoft.com/office/powerpoint/2010/main" val="113183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2"/>
                </a:pPr>
                <a:r>
                  <a:rPr lang="en-US" dirty="0"/>
                  <a:t>Optimizing catheter positions (less than N used):</a:t>
                </a:r>
              </a:p>
              <a:p>
                <a:pPr marL="457200" lvl="1" indent="0">
                  <a:buNone/>
                </a:pPr>
                <a:r>
                  <a:rPr lang="en-US" sz="1800" dirty="0"/>
                  <a:t> 		Define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m>
                          <m:mPr>
                            <m:mcs>
                              <m:mc>
                                <m:mcPr>
                                  <m:count m:val="2"/>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m:rPr>
                                  <m:nor/>
                                </m:rPr>
                                <a:rPr lang="en-US" sz="1800">
                                  <a:latin typeface="Cambria Math" panose="02040503050406030204" pitchFamily="18" charset="0"/>
                                </a:rPr>
                                <m:t>if</m:t>
                              </m:r>
                              <m:r>
                                <m:rPr>
                                  <m:nor/>
                                </m:rPr>
                                <a:rPr lang="en-US" sz="1800">
                                  <a:latin typeface="Cambria Math" panose="02040503050406030204" pitchFamily="18" charset="0"/>
                                </a:rPr>
                                <m:t> </m:t>
                              </m:r>
                              <m:r>
                                <m:rPr>
                                  <m:nor/>
                                </m:rPr>
                                <a:rPr lang="en-US" sz="1800">
                                  <a:latin typeface="Cambria Math" panose="02040503050406030204" pitchFamily="18" charset="0"/>
                                </a:rPr>
                                <m:t>catheter</m:t>
                              </m:r>
                              <m:r>
                                <m:rPr>
                                  <m:nor/>
                                </m:rP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 </m:t>
                              </m:r>
                              <m:r>
                                <m:rPr>
                                  <m:nor/>
                                </m:rPr>
                                <a:rPr lang="en-US" sz="1800">
                                  <a:latin typeface="Cambria Math" panose="02040503050406030204" pitchFamily="18" charset="0"/>
                                </a:rPr>
                                <m:t>is</m:t>
                              </m:r>
                              <m:r>
                                <m:rPr>
                                  <m:nor/>
                                </m:rPr>
                                <a:rPr lang="en-US" sz="1800">
                                  <a:latin typeface="Cambria Math" panose="02040503050406030204" pitchFamily="18" charset="0"/>
                                </a:rPr>
                                <m:t> </m:t>
                              </m:r>
                              <m:r>
                                <m:rPr>
                                  <m:nor/>
                                </m:rPr>
                                <a:rPr lang="en-US" sz="1800">
                                  <a:latin typeface="Cambria Math" panose="02040503050406030204" pitchFamily="18" charset="0"/>
                                </a:rPr>
                                <m:t>used</m:t>
                              </m:r>
                            </m:e>
                          </m:mr>
                          <m:mr>
                            <m:e>
                              <m:r>
                                <a:rPr lang="en-US" sz="1800" b="0" i="1" smtClean="0">
                                  <a:latin typeface="Cambria Math" panose="02040503050406030204" pitchFamily="18" charset="0"/>
                                </a:rPr>
                                <m:t>0</m:t>
                              </m:r>
                            </m:e>
                            <m:e>
                              <m:r>
                                <m:rPr>
                                  <m:nor/>
                                </m:rPr>
                                <a:rPr lang="en-US" sz="1800">
                                  <a:latin typeface="Cambria Math" panose="02040503050406030204" pitchFamily="18" charset="0"/>
                                </a:rPr>
                                <m:t>if</m:t>
                              </m:r>
                              <m:r>
                                <m:rPr>
                                  <m:nor/>
                                </m:rPr>
                                <a:rPr lang="en-US" sz="1800">
                                  <a:latin typeface="Cambria Math" panose="02040503050406030204" pitchFamily="18" charset="0"/>
                                </a:rPr>
                                <m:t> </m:t>
                              </m:r>
                              <m:r>
                                <m:rPr>
                                  <m:nor/>
                                </m:rPr>
                                <a:rPr lang="en-US" sz="1800">
                                  <a:latin typeface="Cambria Math" panose="02040503050406030204" pitchFamily="18" charset="0"/>
                                </a:rPr>
                                <m:t>catheter</m:t>
                              </m:r>
                              <m:r>
                                <m:rPr>
                                  <m:nor/>
                                </m:rP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 </m:t>
                              </m:r>
                              <m:r>
                                <m:rPr>
                                  <m:nor/>
                                </m:rPr>
                                <a:rPr lang="en-US" sz="1800">
                                  <a:latin typeface="Cambria Math" panose="02040503050406030204" pitchFamily="18" charset="0"/>
                                </a:rPr>
                                <m:t>is</m:t>
                              </m:r>
                              <m:r>
                                <m:rPr>
                                  <m:nor/>
                                </m:rPr>
                                <a:rPr lang="en-US" sz="1800">
                                  <a:latin typeface="Cambria Math" panose="02040503050406030204" pitchFamily="18" charset="0"/>
                                </a:rPr>
                                <m:t> </m:t>
                              </m:r>
                              <m:r>
                                <m:rPr>
                                  <m:nor/>
                                </m:rPr>
                                <a:rPr lang="en-US" sz="1800" b="0" i="0" smtClean="0">
                                  <a:latin typeface="Cambria Math" panose="02040503050406030204" pitchFamily="18" charset="0"/>
                                </a:rPr>
                                <m:t>not</m:t>
                              </m:r>
                              <m:r>
                                <m:rPr>
                                  <m:nor/>
                                </m:rPr>
                                <a:rPr lang="en-US" sz="1800" b="0" i="0" smtClean="0">
                                  <a:latin typeface="Cambria Math" panose="02040503050406030204" pitchFamily="18" charset="0"/>
                                </a:rPr>
                                <m:t> </m:t>
                              </m:r>
                              <m:r>
                                <m:rPr>
                                  <m:nor/>
                                </m:rPr>
                                <a:rPr lang="en-US" sz="1800">
                                  <a:latin typeface="Cambria Math" panose="02040503050406030204" pitchFamily="18" charset="0"/>
                                </a:rPr>
                                <m:t>used</m:t>
                              </m:r>
                            </m:e>
                          </m:mr>
                        </m:m>
                      </m:e>
                    </m:d>
                  </m:oMath>
                </a14:m>
                <a:endParaRPr lang="en-US" dirty="0"/>
              </a:p>
              <a:p>
                <a:pPr marL="457200" lvl="1" indent="0" algn="ctr">
                  <a:buNone/>
                </a:pPr>
                <a:endParaRPr lang="en-US" dirty="0"/>
              </a:p>
              <a:p>
                <a:pPr marL="457200" lvl="1" indent="0" algn="ctr">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1800" b="0" i="1" dirty="0" smtClean="0">
                              <a:latin typeface="Cambria Math" panose="02040503050406030204" pitchFamily="18" charset="0"/>
                            </a:rPr>
                          </m:ctrlPr>
                        </m:mPr>
                        <m:mr>
                          <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min</m:t>
                                </m:r>
                              </m:e>
                              <m:lim>
                                <m:r>
                                  <a:rPr lang="en-US" sz="1800" i="1" dirty="0">
                                    <a:latin typeface="Cambria Math" panose="02040503050406030204" pitchFamily="18" charset="0"/>
                                  </a:rPr>
                                  <m:t>𝑦</m:t>
                                </m:r>
                                <m:r>
                                  <a:rPr lang="en-US" sz="1800" i="1" dirty="0">
                                    <a:latin typeface="Cambria Math" panose="02040503050406030204" pitchFamily="18" charset="0"/>
                                  </a:rPr>
                                  <m:t>,</m:t>
                                </m:r>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𝑧</m:t>
                                </m:r>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0,1</m:t>
                                        </m:r>
                                      </m:e>
                                    </m:d>
                                  </m:e>
                                  <m:sup>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𝐽</m:t>
                                        </m:r>
                                      </m:e>
                                    </m:d>
                                  </m:sup>
                                </m:sSup>
                              </m:lim>
                            </m:limLow>
                          </m:e>
                          <m:e>
                            <m:nary>
                              <m:naryPr>
                                <m:chr m:val="∑"/>
                                <m:supHide m:val="on"/>
                                <m:ctrlPr>
                                  <a:rPr lang="en-US" sz="1800" i="1" dirty="0">
                                    <a:latin typeface="Cambria Math" panose="02040503050406030204" pitchFamily="18" charset="0"/>
                                  </a:rPr>
                                </m:ctrlPr>
                              </m:naryPr>
                              <m:sub>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𝐼</m:t>
                                </m:r>
                              </m:sub>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𝑦</m:t>
                                    </m:r>
                                  </m:e>
                                  <m:sub>
                                    <m:r>
                                      <a:rPr lang="en-US" sz="1800" i="1" dirty="0">
                                        <a:latin typeface="Cambria Math" panose="02040503050406030204" pitchFamily="18" charset="0"/>
                                      </a:rPr>
                                      <m:t>𝑖</m:t>
                                    </m:r>
                                  </m:sub>
                                </m:sSub>
                              </m:e>
                            </m:nary>
                          </m:e>
                          <m:e/>
                        </m:mr>
                        <m:mr>
                          <m:e>
                            <m:r>
                              <m:rPr>
                                <m:sty m:val="p"/>
                              </m:rPr>
                              <a:rPr lang="en-US" sz="1800" b="0" i="1" dirty="0" smtClean="0">
                                <a:latin typeface="Cambria Math" panose="02040503050406030204" pitchFamily="18" charset="0"/>
                              </a:rPr>
                              <m:t>s</m:t>
                            </m:r>
                            <m:r>
                              <a:rPr lang="en-US" sz="1800" b="0" i="1" dirty="0" smtClean="0">
                                <a:latin typeface="Cambria Math" panose="02040503050406030204" pitchFamily="18" charset="0"/>
                              </a:rPr>
                              <m:t>.</m:t>
                            </m:r>
                            <m:r>
                              <m:rPr>
                                <m:sty m:val="p"/>
                              </m:rPr>
                              <a:rPr lang="en-US" sz="1800" b="0" i="1" dirty="0" smtClean="0">
                                <a:latin typeface="Cambria Math" panose="02040503050406030204" pitchFamily="18" charset="0"/>
                              </a:rPr>
                              <m:t>t</m:t>
                            </m:r>
                            <m:r>
                              <a:rPr lang="en-US" sz="1800" b="0" i="1" dirty="0" smtClean="0">
                                <a:latin typeface="Cambria Math" panose="02040503050406030204" pitchFamily="18" charset="0"/>
                              </a:rPr>
                              <m:t>.</m:t>
                            </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≥0</m:t>
                            </m:r>
                          </m:e>
                          <m:e>
                            <m:r>
                              <a:rPr lang="en-US" sz="1800" b="0" i="1" dirty="0" smtClean="0">
                                <a:latin typeface="Cambria Math" panose="02040503050406030204" pitchFamily="18" charset="0"/>
                              </a:rPr>
                              <m:t>∀</m:t>
                            </m:r>
                            <m:r>
                              <a:rPr lang="en-US" sz="1800" b="0" i="1" dirty="0" smtClean="0">
                                <a:latin typeface="Cambria Math" panose="02040503050406030204" pitchFamily="18" charset="0"/>
                              </a:rPr>
                              <m:t>𝑖</m:t>
                            </m:r>
                          </m:e>
                        </m:mr>
                        <m: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i="1">
                                        <a:latin typeface="Cambria Math" panose="02040503050406030204" pitchFamily="18" charset="0"/>
                                      </a:rPr>
                                      <m:t>𝑖</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r>
                          <m:e/>
                          <m:e>
                            <m:sSub>
                              <m:sSubPr>
                                <m:ctrlPr>
                                  <a:rPr lang="en-US" sz="1800" i="1">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i="1">
                                    <a:latin typeface="Cambria Math" panose="02040503050406030204" pitchFamily="18" charset="0"/>
                                  </a:rPr>
                                  <m:t>𝛽</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𝑖</m:t>
                                    </m:r>
                                  </m:sub>
                                </m:sSub>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r>
                          <m:e/>
                          <m:e>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𝐽</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e>
                            </m:nary>
                            <m:r>
                              <a:rPr lang="en-US" sz="1800" b="0" i="1" smtClean="0">
                                <a:latin typeface="Cambria Math" panose="02040503050406030204" pitchFamily="18" charset="0"/>
                              </a:rPr>
                              <m:t>≤</m:t>
                            </m:r>
                            <m:r>
                              <a:rPr lang="en-US" sz="1800" b="0" i="1" smtClean="0">
                                <a:latin typeface="Cambria Math" panose="02040503050406030204" pitchFamily="18" charset="0"/>
                              </a:rPr>
                              <m:t>𝑁</m:t>
                            </m:r>
                          </m:e>
                          <m:e/>
                        </m:mr>
                        <m: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rPr>
                              <m:t>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e>
                          <m:e>
                            <m:r>
                              <a:rPr lang="en-US" sz="1800" b="0" i="1" smtClean="0">
                                <a:latin typeface="Cambria Math" panose="02040503050406030204" pitchFamily="18" charset="0"/>
                              </a:rPr>
                              <m:t>∀</m:t>
                            </m:r>
                            <m:r>
                              <a:rPr lang="en-US" sz="1800" b="0" i="1" smtClean="0">
                                <a:latin typeface="Cambria Math" panose="02040503050406030204" pitchFamily="18" charset="0"/>
                              </a:rPr>
                              <m:t>𝑗</m:t>
                            </m:r>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747BC74-1A69-437E-A494-B689AA078B81}"/>
              </a:ext>
            </a:extLst>
          </p:cNvPr>
          <p:cNvSpPr txBox="1"/>
          <p:nvPr/>
        </p:nvSpPr>
        <p:spPr>
          <a:xfrm>
            <a:off x="7885177" y="6475143"/>
            <a:ext cx="4306823" cy="369332"/>
          </a:xfrm>
          <a:prstGeom prst="rect">
            <a:avLst/>
          </a:prstGeom>
          <a:noFill/>
        </p:spPr>
        <p:txBody>
          <a:bodyPr wrap="square" rtlCol="0">
            <a:spAutoFit/>
          </a:bodyPr>
          <a:lstStyle/>
          <a:p>
            <a:r>
              <a:rPr lang="en-US" dirty="0">
                <a:latin typeface="Abadi Extra Light" panose="020B0604020202020204" pitchFamily="34" charset="0"/>
              </a:rPr>
              <a:t>In general, this is picking less than N objects. </a:t>
            </a:r>
          </a:p>
        </p:txBody>
      </p:sp>
    </p:spTree>
    <p:extLst>
      <p:ext uri="{BB962C8B-B14F-4D97-AF65-F5344CB8AC3E}">
        <p14:creationId xmlns:p14="http://schemas.microsoft.com/office/powerpoint/2010/main" val="179226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3"/>
                </a:pPr>
                <a:r>
                  <a:rPr lang="en-US" dirty="0"/>
                  <a:t>Optimizing catheter positions (no neighbors):</a:t>
                </a:r>
              </a:p>
              <a:p>
                <a:pPr marL="457200" lvl="1" indent="0">
                  <a:buNone/>
                </a:pPr>
                <a:r>
                  <a:rPr lang="en-US" sz="1800" dirty="0"/>
                  <a:t> 		Define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m>
                          <m:mPr>
                            <m:mcs>
                              <m:mc>
                                <m:mcPr>
                                  <m:count m:val="2"/>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m:rPr>
                                  <m:nor/>
                                </m:rPr>
                                <a:rPr lang="en-US" sz="1800">
                                  <a:latin typeface="Cambria Math" panose="02040503050406030204" pitchFamily="18" charset="0"/>
                                </a:rPr>
                                <m:t>if</m:t>
                              </m:r>
                              <m:r>
                                <m:rPr>
                                  <m:nor/>
                                </m:rPr>
                                <a:rPr lang="en-US" sz="1800">
                                  <a:latin typeface="Cambria Math" panose="02040503050406030204" pitchFamily="18" charset="0"/>
                                </a:rPr>
                                <m:t> </m:t>
                              </m:r>
                              <m:r>
                                <m:rPr>
                                  <m:nor/>
                                </m:rPr>
                                <a:rPr lang="en-US" sz="1800">
                                  <a:latin typeface="Cambria Math" panose="02040503050406030204" pitchFamily="18" charset="0"/>
                                </a:rPr>
                                <m:t>catheter</m:t>
                              </m:r>
                              <m:r>
                                <m:rPr>
                                  <m:nor/>
                                </m:rP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 </m:t>
                              </m:r>
                              <m:r>
                                <m:rPr>
                                  <m:nor/>
                                </m:rPr>
                                <a:rPr lang="en-US" sz="1800">
                                  <a:latin typeface="Cambria Math" panose="02040503050406030204" pitchFamily="18" charset="0"/>
                                </a:rPr>
                                <m:t>is</m:t>
                              </m:r>
                              <m:r>
                                <m:rPr>
                                  <m:nor/>
                                </m:rPr>
                                <a:rPr lang="en-US" sz="1800">
                                  <a:latin typeface="Cambria Math" panose="02040503050406030204" pitchFamily="18" charset="0"/>
                                </a:rPr>
                                <m:t> </m:t>
                              </m:r>
                              <m:r>
                                <m:rPr>
                                  <m:nor/>
                                </m:rPr>
                                <a:rPr lang="en-US" sz="1800">
                                  <a:latin typeface="Cambria Math" panose="02040503050406030204" pitchFamily="18" charset="0"/>
                                </a:rPr>
                                <m:t>used</m:t>
                              </m:r>
                            </m:e>
                          </m:mr>
                          <m:mr>
                            <m:e>
                              <m:r>
                                <a:rPr lang="en-US" sz="1800" b="0" i="1" smtClean="0">
                                  <a:latin typeface="Cambria Math" panose="02040503050406030204" pitchFamily="18" charset="0"/>
                                </a:rPr>
                                <m:t>0</m:t>
                              </m:r>
                            </m:e>
                            <m:e>
                              <m:r>
                                <m:rPr>
                                  <m:nor/>
                                </m:rPr>
                                <a:rPr lang="en-US" sz="1800">
                                  <a:latin typeface="Cambria Math" panose="02040503050406030204" pitchFamily="18" charset="0"/>
                                </a:rPr>
                                <m:t>if</m:t>
                              </m:r>
                              <m:r>
                                <m:rPr>
                                  <m:nor/>
                                </m:rPr>
                                <a:rPr lang="en-US" sz="1800">
                                  <a:latin typeface="Cambria Math" panose="02040503050406030204" pitchFamily="18" charset="0"/>
                                </a:rPr>
                                <m:t> </m:t>
                              </m:r>
                              <m:r>
                                <m:rPr>
                                  <m:nor/>
                                </m:rPr>
                                <a:rPr lang="en-US" sz="1800">
                                  <a:latin typeface="Cambria Math" panose="02040503050406030204" pitchFamily="18" charset="0"/>
                                </a:rPr>
                                <m:t>catheter</m:t>
                              </m:r>
                              <m:r>
                                <m:rPr>
                                  <m:nor/>
                                </m:rP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 </m:t>
                              </m:r>
                              <m:r>
                                <m:rPr>
                                  <m:nor/>
                                </m:rPr>
                                <a:rPr lang="en-US" sz="1800">
                                  <a:latin typeface="Cambria Math" panose="02040503050406030204" pitchFamily="18" charset="0"/>
                                </a:rPr>
                                <m:t>is</m:t>
                              </m:r>
                              <m:r>
                                <m:rPr>
                                  <m:nor/>
                                </m:rPr>
                                <a:rPr lang="en-US" sz="1800">
                                  <a:latin typeface="Cambria Math" panose="02040503050406030204" pitchFamily="18" charset="0"/>
                                </a:rPr>
                                <m:t> </m:t>
                              </m:r>
                              <m:r>
                                <m:rPr>
                                  <m:nor/>
                                </m:rPr>
                                <a:rPr lang="en-US" sz="1800" b="0" i="0" smtClean="0">
                                  <a:latin typeface="Cambria Math" panose="02040503050406030204" pitchFamily="18" charset="0"/>
                                </a:rPr>
                                <m:t>not</m:t>
                              </m:r>
                              <m:r>
                                <m:rPr>
                                  <m:nor/>
                                </m:rPr>
                                <a:rPr lang="en-US" sz="1800" b="0" i="0" smtClean="0">
                                  <a:latin typeface="Cambria Math" panose="02040503050406030204" pitchFamily="18" charset="0"/>
                                </a:rPr>
                                <m:t> </m:t>
                              </m:r>
                              <m:r>
                                <m:rPr>
                                  <m:nor/>
                                </m:rPr>
                                <a:rPr lang="en-US" sz="1800">
                                  <a:latin typeface="Cambria Math" panose="02040503050406030204" pitchFamily="18" charset="0"/>
                                </a:rPr>
                                <m:t>used</m:t>
                              </m:r>
                            </m:e>
                          </m:mr>
                        </m:m>
                      </m:e>
                    </m:d>
                  </m:oMath>
                </a14:m>
                <a:endParaRPr lang="en-US" dirty="0"/>
              </a:p>
              <a:p>
                <a:pPr marL="457200" lvl="1" indent="0" algn="ctr">
                  <a:buNone/>
                </a:pPr>
                <a:endParaRPr lang="en-US" dirty="0"/>
              </a:p>
              <a:p>
                <a:pPr marL="457200" lvl="1" indent="0" algn="ctr">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1800" b="0" i="1" dirty="0" smtClean="0">
                              <a:latin typeface="Cambria Math" panose="02040503050406030204" pitchFamily="18" charset="0"/>
                            </a:rPr>
                          </m:ctrlPr>
                        </m:mPr>
                        <m:mr>
                          <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min</m:t>
                                </m:r>
                              </m:e>
                              <m:lim>
                                <m:r>
                                  <a:rPr lang="en-US" sz="1800" i="1" dirty="0">
                                    <a:latin typeface="Cambria Math" panose="02040503050406030204" pitchFamily="18" charset="0"/>
                                  </a:rPr>
                                  <m:t>𝑦</m:t>
                                </m:r>
                                <m:r>
                                  <a:rPr lang="en-US" sz="1800" i="1" dirty="0">
                                    <a:latin typeface="Cambria Math" panose="02040503050406030204" pitchFamily="18" charset="0"/>
                                  </a:rPr>
                                  <m:t>,</m:t>
                                </m:r>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𝑧</m:t>
                                </m:r>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0,1</m:t>
                                        </m:r>
                                      </m:e>
                                    </m:d>
                                  </m:e>
                                  <m:sup>
                                    <m:d>
                                      <m:dPr>
                                        <m:begChr m:val="|"/>
                                        <m:endChr m:val="|"/>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𝐽</m:t>
                                        </m:r>
                                      </m:e>
                                    </m:d>
                                  </m:sup>
                                </m:sSup>
                              </m:lim>
                            </m:limLow>
                          </m:e>
                          <m:e>
                            <m:nary>
                              <m:naryPr>
                                <m:chr m:val="∑"/>
                                <m:supHide m:val="on"/>
                                <m:ctrlPr>
                                  <a:rPr lang="en-US" sz="1800" i="1" dirty="0">
                                    <a:latin typeface="Cambria Math" panose="02040503050406030204" pitchFamily="18" charset="0"/>
                                  </a:rPr>
                                </m:ctrlPr>
                              </m:naryPr>
                              <m:sub>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𝐼</m:t>
                                </m:r>
                              </m:sub>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𝑦</m:t>
                                    </m:r>
                                  </m:e>
                                  <m:sub>
                                    <m:r>
                                      <a:rPr lang="en-US" sz="1800" i="1" dirty="0">
                                        <a:latin typeface="Cambria Math" panose="02040503050406030204" pitchFamily="18" charset="0"/>
                                      </a:rPr>
                                      <m:t>𝑖</m:t>
                                    </m:r>
                                  </m:sub>
                                </m:sSub>
                              </m:e>
                            </m:nary>
                          </m:e>
                          <m:e/>
                        </m:mr>
                        <m:mr>
                          <m:e>
                            <m:r>
                              <m:rPr>
                                <m:sty m:val="p"/>
                              </m:rPr>
                              <a:rPr lang="en-US" sz="1800" b="0" i="1" dirty="0" smtClean="0">
                                <a:latin typeface="Cambria Math" panose="02040503050406030204" pitchFamily="18" charset="0"/>
                              </a:rPr>
                              <m:t>s</m:t>
                            </m:r>
                            <m:r>
                              <a:rPr lang="en-US" sz="1800" b="0" i="1" dirty="0" smtClean="0">
                                <a:latin typeface="Cambria Math" panose="02040503050406030204" pitchFamily="18" charset="0"/>
                              </a:rPr>
                              <m:t>.</m:t>
                            </m:r>
                            <m:r>
                              <m:rPr>
                                <m:sty m:val="p"/>
                              </m:rPr>
                              <a:rPr lang="en-US" sz="1800" b="0" i="1" dirty="0" smtClean="0">
                                <a:latin typeface="Cambria Math" panose="02040503050406030204" pitchFamily="18" charset="0"/>
                              </a:rPr>
                              <m:t>t</m:t>
                            </m:r>
                            <m:r>
                              <a:rPr lang="en-US" sz="1800" b="0" i="1" dirty="0" smtClean="0">
                                <a:latin typeface="Cambria Math" panose="02040503050406030204" pitchFamily="18" charset="0"/>
                              </a:rPr>
                              <m:t>.</m:t>
                            </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≥0</m:t>
                            </m:r>
                          </m:e>
                          <m:e>
                            <m:r>
                              <a:rPr lang="en-US" sz="1800" b="0" i="1" dirty="0" smtClean="0">
                                <a:latin typeface="Cambria Math" panose="02040503050406030204" pitchFamily="18" charset="0"/>
                              </a:rPr>
                              <m:t>∀</m:t>
                            </m:r>
                            <m:r>
                              <a:rPr lang="en-US" sz="1800" b="0" i="1" dirty="0" smtClean="0">
                                <a:latin typeface="Cambria Math" panose="02040503050406030204" pitchFamily="18" charset="0"/>
                              </a:rPr>
                              <m:t>𝑖</m:t>
                            </m:r>
                          </m:e>
                        </m:mr>
                        <m:m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𝑦</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i="1">
                                        <a:latin typeface="Cambria Math" panose="02040503050406030204" pitchFamily="18" charset="0"/>
                                      </a:rPr>
                                      <m:t>𝑖</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r>
                          <m:e/>
                          <m:e>
                            <m:sSub>
                              <m:sSubPr>
                                <m:ctrlPr>
                                  <a:rPr lang="en-US" sz="1800" i="1">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i="1">
                                    <a:latin typeface="Cambria Math" panose="02040503050406030204" pitchFamily="18" charset="0"/>
                                  </a:rPr>
                                  <m:t>𝛽</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𝑖</m:t>
                                    </m:r>
                                  </m:sub>
                                  <m:sup>
                                    <m:r>
                                      <a:rPr lang="en-US" sz="1800" i="1">
                                        <a:latin typeface="Cambria Math" panose="02040503050406030204" pitchFamily="18" charset="0"/>
                                      </a:rPr>
                                      <m:t>′</m:t>
                                    </m:r>
                                  </m:sup>
                                </m:sSubSup>
                                <m:r>
                                  <a:rPr lang="en-US" sz="1800" i="1">
                                    <a:latin typeface="Cambria Math" panose="02040503050406030204" pitchFamily="18" charset="0"/>
                                  </a:rPr>
                                  <m:t>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𝑖</m:t>
                                    </m:r>
                                  </m:sub>
                                </m:sSub>
                              </m:e>
                            </m:d>
                          </m:e>
                          <m:e>
                            <m:r>
                              <a:rPr lang="en-US" sz="1800" b="0" i="1" smtClean="0">
                                <a:latin typeface="Cambria Math" panose="02040503050406030204" pitchFamily="18" charset="0"/>
                              </a:rPr>
                              <m:t>∀</m:t>
                            </m:r>
                            <m:r>
                              <a:rPr lang="en-US" sz="1800" b="0" i="1" smtClean="0">
                                <a:latin typeface="Cambria Math" panose="02040503050406030204" pitchFamily="18" charset="0"/>
                              </a:rPr>
                              <m:t>𝑖</m:t>
                            </m:r>
                          </m:e>
                        </m:mr>
                        <m: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≤1</m:t>
                            </m:r>
                          </m:e>
                          <m:e>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 </m:t>
                            </m:r>
                            <m:r>
                              <m:rPr>
                                <m:nor/>
                              </m:rPr>
                              <a:rPr lang="en-US" sz="1800" b="0" i="0" smtClean="0">
                                <a:latin typeface="Cambria Math" panose="02040503050406030204" pitchFamily="18" charset="0"/>
                              </a:rPr>
                              <m:t>nbhrs</m:t>
                            </m:r>
                          </m:e>
                        </m:mr>
                        <m:mr>
                          <m:e/>
                          <m:e>
                            <m:sSub>
                              <m:sSubPr>
                                <m:ctrlPr>
                                  <a:rPr lang="en-US" sz="1800" b="0" i="1" smtClean="0">
                                    <a:latin typeface="Cambria Math" panose="02040503050406030204" pitchFamily="18" charset="0"/>
                                  </a:rPr>
                                </m:ctrlPr>
                              </m:sSubPr>
                              <m:e>
                                <m:r>
                                  <m:rPr>
                                    <m:nor/>
                                  </m:rPr>
                                  <a:rPr lang="en-US" sz="1800" b="0" i="0" smtClean="0">
                                    <a:latin typeface="Cambria Math" panose="02040503050406030204" pitchFamily="18" charset="0"/>
                                  </a:rPr>
                                  <m:t>t</m:t>
                                </m:r>
                              </m:e>
                              <m:sub>
                                <m:r>
                                  <m:rPr>
                                    <m:nor/>
                                  </m:rPr>
                                  <a:rPr lang="en-US" sz="1800" b="0" i="0" smtClean="0">
                                    <a:latin typeface="Cambria Math" panose="02040503050406030204" pitchFamily="18" charset="0"/>
                                  </a:rPr>
                                  <m:t>j</m:t>
                                </m:r>
                              </m:sub>
                            </m:sSub>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M</m:t>
                            </m:r>
                            <m:sSub>
                              <m:sSubPr>
                                <m:ctrlPr>
                                  <a:rPr lang="en-US" sz="1800" b="0" i="1" smtClean="0">
                                    <a:latin typeface="Cambria Math" panose="02040503050406030204" pitchFamily="18" charset="0"/>
                                  </a:rPr>
                                </m:ctrlPr>
                              </m:sSubPr>
                              <m:e>
                                <m:r>
                                  <m:rPr>
                                    <m:nor/>
                                  </m:rPr>
                                  <a:rPr lang="en-US" sz="1800" b="0" i="0" smtClean="0">
                                    <a:latin typeface="Cambria Math" panose="02040503050406030204" pitchFamily="18" charset="0"/>
                                  </a:rPr>
                                  <m:t>z</m:t>
                                </m:r>
                              </m:e>
                              <m:sub>
                                <m:r>
                                  <m:rPr>
                                    <m:nor/>
                                  </m:rPr>
                                  <a:rPr lang="en-US" sz="1800" b="0" i="0" smtClean="0">
                                    <a:latin typeface="Cambria Math" panose="02040503050406030204" pitchFamily="18" charset="0"/>
                                  </a:rPr>
                                  <m:t>j</m:t>
                                </m:r>
                              </m:sub>
                            </m:sSub>
                          </m:e>
                          <m:e>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j</m:t>
                            </m:r>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F994B89-8F85-4205-AABD-CFDA6863E873}"/>
              </a:ext>
            </a:extLst>
          </p:cNvPr>
          <p:cNvSpPr txBox="1"/>
          <p:nvPr/>
        </p:nvSpPr>
        <p:spPr>
          <a:xfrm>
            <a:off x="3047238" y="3244334"/>
            <a:ext cx="6094476" cy="369332"/>
          </a:xfrm>
          <a:prstGeom prst="rect">
            <a:avLst/>
          </a:prstGeom>
          <a:noFill/>
        </p:spPr>
        <p:txBody>
          <a:bodyPr wrap="square">
            <a:spAutoFit/>
          </a:bodyPr>
          <a:lstStyle/>
          <a:p>
            <a:pPr lvl="1"/>
            <a:r>
              <a:rPr lang="en-US" dirty="0"/>
              <a:t>Ratio of maximal to minimal dose</a:t>
            </a:r>
          </a:p>
        </p:txBody>
      </p:sp>
      <p:sp>
        <p:nvSpPr>
          <p:cNvPr id="6" name="TextBox 5">
            <a:extLst>
              <a:ext uri="{FF2B5EF4-FFF2-40B4-BE49-F238E27FC236}">
                <a16:creationId xmlns:a16="http://schemas.microsoft.com/office/drawing/2014/main" id="{D7C601A6-6AFE-4867-9272-D2C374B72570}"/>
              </a:ext>
            </a:extLst>
          </p:cNvPr>
          <p:cNvSpPr txBox="1"/>
          <p:nvPr/>
        </p:nvSpPr>
        <p:spPr>
          <a:xfrm>
            <a:off x="8772145" y="6492875"/>
            <a:ext cx="3419855" cy="369332"/>
          </a:xfrm>
          <a:prstGeom prst="rect">
            <a:avLst/>
          </a:prstGeom>
          <a:noFill/>
        </p:spPr>
        <p:txBody>
          <a:bodyPr wrap="square" rtlCol="0">
            <a:spAutoFit/>
          </a:bodyPr>
          <a:lstStyle/>
          <a:p>
            <a:r>
              <a:rPr lang="en-US" dirty="0">
                <a:latin typeface="Abadi Extra Light" panose="020B0604020202020204" pitchFamily="34" charset="0"/>
              </a:rPr>
              <a:t>In general, this is an “or” constraint.</a:t>
            </a:r>
          </a:p>
        </p:txBody>
      </p:sp>
    </p:spTree>
    <p:extLst>
      <p:ext uri="{BB962C8B-B14F-4D97-AF65-F5344CB8AC3E}">
        <p14:creationId xmlns:p14="http://schemas.microsoft.com/office/powerpoint/2010/main" val="22042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37FF-DC67-4A32-B0A3-09B7F654B526}"/>
              </a:ext>
            </a:extLst>
          </p:cNvPr>
          <p:cNvSpPr>
            <a:spLocks noGrp="1"/>
          </p:cNvSpPr>
          <p:nvPr>
            <p:ph type="title"/>
          </p:nvPr>
        </p:nvSpPr>
        <p:spPr/>
        <p:txBody>
          <a:bodyPr/>
          <a:lstStyle/>
          <a:p>
            <a:r>
              <a:rPr lang="en-US" dirty="0"/>
              <a:t>Lecture 6 HDR Brachytherapy Treatment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9D426-4BB7-45D8-8ED0-611E3F134218}"/>
                  </a:ext>
                </a:extLst>
              </p:cNvPr>
              <p:cNvSpPr>
                <a:spLocks noGrp="1"/>
              </p:cNvSpPr>
              <p:nvPr>
                <p:ph idx="1"/>
              </p:nvPr>
            </p:nvSpPr>
            <p:spPr/>
            <p:txBody>
              <a:bodyPr>
                <a:normAutofit/>
              </a:bodyPr>
              <a:lstStyle/>
              <a:p>
                <a:pPr marL="0" indent="0">
                  <a:buNone/>
                </a:pPr>
                <a:r>
                  <a:rPr lang="en-US" dirty="0"/>
                  <a:t>Also several tricks:</a:t>
                </a:r>
                <a:endParaRPr lang="en-US" sz="1800" dirty="0"/>
              </a:p>
              <a:p>
                <a:pPr marL="914400" lvl="1" indent="-457200">
                  <a:buFont typeface="+mj-lt"/>
                  <a:buAutoNum type="arabicPeriod" startAt="4"/>
                </a:pPr>
                <a:r>
                  <a:rPr lang="en-US" dirty="0"/>
                  <a:t>Doses to locations shouldn’t differ too much:</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000" b="0" i="1" dirty="0" smtClean="0">
                              <a:latin typeface="Cambria Math" panose="02040503050406030204" pitchFamily="18" charset="0"/>
                            </a:rPr>
                          </m:ctrlPr>
                        </m:mPr>
                        <m:mr>
                          <m:e>
                            <m:limLow>
                              <m:limLowPr>
                                <m:ctrlPr>
                                  <a:rPr lang="en-US" sz="2000" i="1" dirty="0">
                                    <a:latin typeface="Cambria Math" panose="02040503050406030204" pitchFamily="18" charset="0"/>
                                  </a:rPr>
                                </m:ctrlPr>
                              </m:limLowPr>
                              <m:e>
                                <m:r>
                                  <m:rPr>
                                    <m:sty m:val="p"/>
                                  </m:rPr>
                                  <a:rPr lang="en-US" sz="2000" dirty="0">
                                    <a:latin typeface="Cambria Math" panose="02040503050406030204" pitchFamily="18" charset="0"/>
                                  </a:rPr>
                                  <m:t>min</m:t>
                                </m:r>
                              </m:e>
                              <m:lim>
                                <m:r>
                                  <a:rPr lang="en-US" sz="2000" i="1" dirty="0">
                                    <a:latin typeface="Cambria Math" panose="02040503050406030204" pitchFamily="18" charset="0"/>
                                  </a:rPr>
                                  <m:t>𝑦</m:t>
                                </m:r>
                                <m:r>
                                  <a:rPr lang="en-US" sz="2000" i="1" dirty="0">
                                    <a:latin typeface="Cambria Math" panose="02040503050406030204" pitchFamily="18" charset="0"/>
                                  </a:rPr>
                                  <m:t>,</m:t>
                                </m:r>
                                <m:r>
                                  <a:rPr lang="en-US" sz="2000" i="1" dirty="0">
                                    <a:latin typeface="Cambria Math" panose="02040503050406030204" pitchFamily="18" charset="0"/>
                                  </a:rPr>
                                  <m:t>𝑡</m:t>
                                </m:r>
                              </m:lim>
                            </m:limLow>
                          </m:e>
                          <m:e>
                            <m:nary>
                              <m:naryPr>
                                <m:chr m:val="∑"/>
                                <m:supHide m:val="on"/>
                                <m:ctrlPr>
                                  <a:rPr lang="en-US" sz="2000" i="1" dirty="0">
                                    <a:latin typeface="Cambria Math" panose="02040503050406030204" pitchFamily="18" charset="0"/>
                                  </a:rPr>
                                </m:ctrlPr>
                              </m:naryPr>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𝐼</m:t>
                                </m:r>
                              </m:sub>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𝑖</m:t>
                                    </m:r>
                                  </m:sub>
                                </m:sSub>
                              </m:e>
                            </m:nary>
                          </m:e>
                          <m:e/>
                        </m:mr>
                        <m:mr>
                          <m:e>
                            <m:r>
                              <m:rPr>
                                <m:sty m:val="p"/>
                              </m:rPr>
                              <a:rPr lang="en-US" sz="2000" b="0" i="1" dirty="0" smtClean="0">
                                <a:latin typeface="Cambria Math" panose="02040503050406030204" pitchFamily="18" charset="0"/>
                              </a:rPr>
                              <m:t>s</m:t>
                            </m:r>
                            <m:r>
                              <a:rPr lang="en-US" sz="2000" b="0" i="1" dirty="0" smtClean="0">
                                <a:latin typeface="Cambria Math" panose="02040503050406030204" pitchFamily="18" charset="0"/>
                              </a:rPr>
                              <m:t>.</m:t>
                            </m:r>
                            <m:r>
                              <m:rPr>
                                <m:sty m:val="p"/>
                              </m:rPr>
                              <a:rPr lang="en-US" sz="2000" b="0" i="1" dirty="0" smtClean="0">
                                <a:latin typeface="Cambria Math" panose="02040503050406030204" pitchFamily="18" charset="0"/>
                              </a:rPr>
                              <m:t>t</m:t>
                            </m:r>
                            <m:r>
                              <a:rPr lang="en-US" sz="2000" b="0" i="1" dirty="0" smtClean="0">
                                <a:latin typeface="Cambria Math" panose="02040503050406030204" pitchFamily="18" charset="0"/>
                              </a:rPr>
                              <m:t>.</m:t>
                            </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≥0</m:t>
                            </m:r>
                          </m:e>
                          <m:e>
                            <m:r>
                              <a:rPr lang="en-US" sz="2000" b="0" i="1" dirty="0" smtClean="0">
                                <a:latin typeface="Cambria Math" panose="02040503050406030204" pitchFamily="18" charset="0"/>
                              </a:rPr>
                              <m:t>∀</m:t>
                            </m:r>
                            <m:r>
                              <a:rPr lang="en-US" sz="2000" b="0" i="1" dirty="0" smtClean="0">
                                <a:latin typeface="Cambria Math" panose="02040503050406030204" pitchFamily="18" charset="0"/>
                              </a:rPr>
                              <m:t>𝑖</m:t>
                            </m:r>
                          </m:e>
                        </m:mr>
                        <m:mr>
                          <m:e/>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𝑦</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𝑖</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i="1">
                                    <a:latin typeface="Cambria Math" panose="02040503050406030204" pitchFamily="18" charset="0"/>
                                  </a:rPr>
                                  <m:t>𝑡</m:t>
                                </m:r>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𝑖</m:t>
                                    </m:r>
                                  </m:sub>
                                  <m:sup>
                                    <m:r>
                                      <a:rPr lang="en-US" sz="2000" i="1">
                                        <a:latin typeface="Cambria Math" panose="02040503050406030204" pitchFamily="18" charset="0"/>
                                      </a:rPr>
                                      <m:t>′</m:t>
                                    </m:r>
                                  </m:sup>
                                </m:sSubSup>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e>
                          <m:e>
                            <m:r>
                              <a:rPr lang="en-US" sz="2000" b="0" i="1" smtClean="0">
                                <a:latin typeface="Cambria Math" panose="02040503050406030204" pitchFamily="18" charset="0"/>
                              </a:rPr>
                              <m:t>∀</m:t>
                            </m:r>
                            <m:r>
                              <a:rPr lang="en-US" sz="2000" b="0" i="1" smtClean="0">
                                <a:latin typeface="Cambria Math" panose="02040503050406030204" pitchFamily="18" charset="0"/>
                              </a:rPr>
                              <m:t>𝑖</m:t>
                            </m:r>
                          </m:e>
                        </m:mr>
                        <m:mr>
                          <m:e/>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𝐵</m:t>
                            </m:r>
                          </m:e>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𝑘</m:t>
                            </m:r>
                          </m:e>
                        </m:mr>
                      </m:m>
                    </m:oMath>
                  </m:oMathPara>
                </a14:m>
                <a:endParaRPr lang="en-US" dirty="0"/>
              </a:p>
            </p:txBody>
          </p:sp>
        </mc:Choice>
        <mc:Fallback xmlns="">
          <p:sp>
            <p:nvSpPr>
              <p:cNvPr id="3" name="Content Placeholder 2">
                <a:extLst>
                  <a:ext uri="{FF2B5EF4-FFF2-40B4-BE49-F238E27FC236}">
                    <a16:creationId xmlns:a16="http://schemas.microsoft.com/office/drawing/2014/main" id="{78C9D426-4BB7-45D8-8ED0-611E3F13421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90C5C4C-8BCD-40F6-82E4-47C4E4CE1B74}"/>
              </a:ext>
            </a:extLst>
          </p:cNvPr>
          <p:cNvSpPr txBox="1"/>
          <p:nvPr/>
        </p:nvSpPr>
        <p:spPr>
          <a:xfrm>
            <a:off x="8997696" y="6169709"/>
            <a:ext cx="3194304" cy="646331"/>
          </a:xfrm>
          <a:prstGeom prst="rect">
            <a:avLst/>
          </a:prstGeom>
          <a:noFill/>
        </p:spPr>
        <p:txBody>
          <a:bodyPr wrap="square" rtlCol="0">
            <a:spAutoFit/>
          </a:bodyPr>
          <a:lstStyle/>
          <a:p>
            <a:r>
              <a:rPr lang="en-US" dirty="0">
                <a:latin typeface="Abadi Extra Light" panose="020B0604020202020204" pitchFamily="34" charset="0"/>
              </a:rPr>
              <a:t>In general, this is a reformulation of an absolute value constraint. </a:t>
            </a:r>
          </a:p>
        </p:txBody>
      </p:sp>
    </p:spTree>
    <p:extLst>
      <p:ext uri="{BB962C8B-B14F-4D97-AF65-F5344CB8AC3E}">
        <p14:creationId xmlns:p14="http://schemas.microsoft.com/office/powerpoint/2010/main" val="393681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629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 Extra Light</vt:lpstr>
      <vt:lpstr>Arial</vt:lpstr>
      <vt:lpstr>Calibri</vt:lpstr>
      <vt:lpstr>Calibri Light</vt:lpstr>
      <vt:lpstr>Cambria Math</vt:lpstr>
      <vt:lpstr>Office Theme</vt:lpstr>
      <vt:lpstr>Analytics for a Better World Recitation 3</vt:lpstr>
      <vt:lpstr>Schedule</vt:lpstr>
      <vt:lpstr>Homework</vt:lpstr>
      <vt:lpstr>Topic Review</vt:lpstr>
      <vt:lpstr>Lecture 6 HDR Brachytherapy Treatment</vt:lpstr>
      <vt:lpstr>Lecture 6 HDR Brachytherapy Treatment cont.</vt:lpstr>
      <vt:lpstr>Lecture 6 HDR Brachytherapy Treatment cont.</vt:lpstr>
      <vt:lpstr>Lecture 6 HDR Brachytherapy Treatment cont.</vt:lpstr>
      <vt:lpstr>Lecture 6 HDR Brachytherapy Treatment cont.</vt:lpstr>
      <vt:lpstr>Lecture 6 HDR Brachytherapy Treatment cont.</vt:lpstr>
      <vt:lpstr>Lecture 6 HDR Brachytherapy Treatment cont.</vt:lpstr>
      <vt:lpstr>Lecture 6 HDR Brachytherapy Treatment cont.</vt:lpstr>
      <vt:lpstr>Lecture 5 Cattle Feed for Small Farmers</vt:lpstr>
      <vt:lpstr>Working through an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dc:title>
  <dc:creator>Elijah Pivo</dc:creator>
  <cp:lastModifiedBy>Elijah Joseph Pivo</cp:lastModifiedBy>
  <cp:revision>28</cp:revision>
  <dcterms:created xsi:type="dcterms:W3CDTF">2022-01-27T16:18:08Z</dcterms:created>
  <dcterms:modified xsi:type="dcterms:W3CDTF">2022-02-18T16:32:25Z</dcterms:modified>
</cp:coreProperties>
</file>