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81" r:id="rId4"/>
    <p:sldId id="264" r:id="rId5"/>
    <p:sldId id="267" r:id="rId6"/>
    <p:sldId id="269" r:id="rId7"/>
    <p:sldId id="284" r:id="rId8"/>
    <p:sldId id="280" r:id="rId9"/>
    <p:sldId id="28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6" d="100"/>
          <a:sy n="76" d="100"/>
        </p:scale>
        <p:origin x="72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CCA62-7FD0-4353-8BB4-EE2D1D6C61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B058EC-8BD5-46B0-B852-9E09CEF409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524C60-12A1-4A64-A400-2323E6DC5DE3}"/>
              </a:ext>
            </a:extLst>
          </p:cNvPr>
          <p:cNvSpPr>
            <a:spLocks noGrp="1"/>
          </p:cNvSpPr>
          <p:nvPr>
            <p:ph type="dt" sz="half" idx="10"/>
          </p:nvPr>
        </p:nvSpPr>
        <p:spPr/>
        <p:txBody>
          <a:bodyPr/>
          <a:lstStyle/>
          <a:p>
            <a:fld id="{62D9F607-91D4-4F93-9793-F59CC1B2ED4E}" type="datetimeFigureOut">
              <a:rPr lang="en-US" smtClean="0"/>
              <a:t>3/4/2022</a:t>
            </a:fld>
            <a:endParaRPr lang="en-US"/>
          </a:p>
        </p:txBody>
      </p:sp>
      <p:sp>
        <p:nvSpPr>
          <p:cNvPr id="5" name="Footer Placeholder 4">
            <a:extLst>
              <a:ext uri="{FF2B5EF4-FFF2-40B4-BE49-F238E27FC236}">
                <a16:creationId xmlns:a16="http://schemas.microsoft.com/office/drawing/2014/main" id="{1206EB02-0483-449B-9F61-D82EA0036C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964B9C-DFCE-4762-B0CA-27F34900629D}"/>
              </a:ext>
            </a:extLst>
          </p:cNvPr>
          <p:cNvSpPr>
            <a:spLocks noGrp="1"/>
          </p:cNvSpPr>
          <p:nvPr>
            <p:ph type="sldNum" sz="quarter" idx="12"/>
          </p:nvPr>
        </p:nvSpPr>
        <p:spPr/>
        <p:txBody>
          <a:bodyPr/>
          <a:lstStyle/>
          <a:p>
            <a:fld id="{A1BD2F64-CB6C-4DB1-B2F0-F1BE88753C3A}" type="slidenum">
              <a:rPr lang="en-US" smtClean="0"/>
              <a:t>‹#›</a:t>
            </a:fld>
            <a:endParaRPr lang="en-US"/>
          </a:p>
        </p:txBody>
      </p:sp>
    </p:spTree>
    <p:extLst>
      <p:ext uri="{BB962C8B-B14F-4D97-AF65-F5344CB8AC3E}">
        <p14:creationId xmlns:p14="http://schemas.microsoft.com/office/powerpoint/2010/main" val="1022938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D7450-50A3-4918-99A0-A75966F2C1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242763-52F9-46EE-A46F-5F622F07C8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84A67F-62EA-4565-9603-A1CE9ED08447}"/>
              </a:ext>
            </a:extLst>
          </p:cNvPr>
          <p:cNvSpPr>
            <a:spLocks noGrp="1"/>
          </p:cNvSpPr>
          <p:nvPr>
            <p:ph type="dt" sz="half" idx="10"/>
          </p:nvPr>
        </p:nvSpPr>
        <p:spPr/>
        <p:txBody>
          <a:bodyPr/>
          <a:lstStyle/>
          <a:p>
            <a:fld id="{62D9F607-91D4-4F93-9793-F59CC1B2ED4E}" type="datetimeFigureOut">
              <a:rPr lang="en-US" smtClean="0"/>
              <a:t>3/4/2022</a:t>
            </a:fld>
            <a:endParaRPr lang="en-US"/>
          </a:p>
        </p:txBody>
      </p:sp>
      <p:sp>
        <p:nvSpPr>
          <p:cNvPr id="5" name="Footer Placeholder 4">
            <a:extLst>
              <a:ext uri="{FF2B5EF4-FFF2-40B4-BE49-F238E27FC236}">
                <a16:creationId xmlns:a16="http://schemas.microsoft.com/office/drawing/2014/main" id="{9D1F01C9-F377-451F-ABA5-080A6DB0A6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8F8A5-648A-490F-B594-37AB14AF91CF}"/>
              </a:ext>
            </a:extLst>
          </p:cNvPr>
          <p:cNvSpPr>
            <a:spLocks noGrp="1"/>
          </p:cNvSpPr>
          <p:nvPr>
            <p:ph type="sldNum" sz="quarter" idx="12"/>
          </p:nvPr>
        </p:nvSpPr>
        <p:spPr/>
        <p:txBody>
          <a:bodyPr/>
          <a:lstStyle/>
          <a:p>
            <a:fld id="{A1BD2F64-CB6C-4DB1-B2F0-F1BE88753C3A}" type="slidenum">
              <a:rPr lang="en-US" smtClean="0"/>
              <a:t>‹#›</a:t>
            </a:fld>
            <a:endParaRPr lang="en-US"/>
          </a:p>
        </p:txBody>
      </p:sp>
    </p:spTree>
    <p:extLst>
      <p:ext uri="{BB962C8B-B14F-4D97-AF65-F5344CB8AC3E}">
        <p14:creationId xmlns:p14="http://schemas.microsoft.com/office/powerpoint/2010/main" val="2655845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5AA22C-5BF0-42C9-8200-007E04D977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347B1B-6257-4350-BB3D-314B61EE1F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F94A08-C6AA-4267-8215-C0AE1CB8D597}"/>
              </a:ext>
            </a:extLst>
          </p:cNvPr>
          <p:cNvSpPr>
            <a:spLocks noGrp="1"/>
          </p:cNvSpPr>
          <p:nvPr>
            <p:ph type="dt" sz="half" idx="10"/>
          </p:nvPr>
        </p:nvSpPr>
        <p:spPr/>
        <p:txBody>
          <a:bodyPr/>
          <a:lstStyle/>
          <a:p>
            <a:fld id="{62D9F607-91D4-4F93-9793-F59CC1B2ED4E}" type="datetimeFigureOut">
              <a:rPr lang="en-US" smtClean="0"/>
              <a:t>3/4/2022</a:t>
            </a:fld>
            <a:endParaRPr lang="en-US"/>
          </a:p>
        </p:txBody>
      </p:sp>
      <p:sp>
        <p:nvSpPr>
          <p:cNvPr id="5" name="Footer Placeholder 4">
            <a:extLst>
              <a:ext uri="{FF2B5EF4-FFF2-40B4-BE49-F238E27FC236}">
                <a16:creationId xmlns:a16="http://schemas.microsoft.com/office/drawing/2014/main" id="{FE49EEAD-44C5-40DF-9565-B6283F2326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A0E301-39D8-4B91-BCD1-8D4C955C3C55}"/>
              </a:ext>
            </a:extLst>
          </p:cNvPr>
          <p:cNvSpPr>
            <a:spLocks noGrp="1"/>
          </p:cNvSpPr>
          <p:nvPr>
            <p:ph type="sldNum" sz="quarter" idx="12"/>
          </p:nvPr>
        </p:nvSpPr>
        <p:spPr/>
        <p:txBody>
          <a:bodyPr/>
          <a:lstStyle/>
          <a:p>
            <a:fld id="{A1BD2F64-CB6C-4DB1-B2F0-F1BE88753C3A}" type="slidenum">
              <a:rPr lang="en-US" smtClean="0"/>
              <a:t>‹#›</a:t>
            </a:fld>
            <a:endParaRPr lang="en-US"/>
          </a:p>
        </p:txBody>
      </p:sp>
    </p:spTree>
    <p:extLst>
      <p:ext uri="{BB962C8B-B14F-4D97-AF65-F5344CB8AC3E}">
        <p14:creationId xmlns:p14="http://schemas.microsoft.com/office/powerpoint/2010/main" val="405265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2A88A-DF9C-4176-9780-AE82413AA0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5CAE47-AEF0-417A-A8BF-F7EBD8E12A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3E48AC-0A48-4042-9B51-515ED1271714}"/>
              </a:ext>
            </a:extLst>
          </p:cNvPr>
          <p:cNvSpPr>
            <a:spLocks noGrp="1"/>
          </p:cNvSpPr>
          <p:nvPr>
            <p:ph type="dt" sz="half" idx="10"/>
          </p:nvPr>
        </p:nvSpPr>
        <p:spPr/>
        <p:txBody>
          <a:bodyPr/>
          <a:lstStyle/>
          <a:p>
            <a:fld id="{62D9F607-91D4-4F93-9793-F59CC1B2ED4E}" type="datetimeFigureOut">
              <a:rPr lang="en-US" smtClean="0"/>
              <a:t>3/4/2022</a:t>
            </a:fld>
            <a:endParaRPr lang="en-US"/>
          </a:p>
        </p:txBody>
      </p:sp>
      <p:sp>
        <p:nvSpPr>
          <p:cNvPr id="5" name="Footer Placeholder 4">
            <a:extLst>
              <a:ext uri="{FF2B5EF4-FFF2-40B4-BE49-F238E27FC236}">
                <a16:creationId xmlns:a16="http://schemas.microsoft.com/office/drawing/2014/main" id="{CEED3B95-DB89-47AD-A8B1-2417F3291C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C88216-6D52-45B3-80AC-68B2BEE44C30}"/>
              </a:ext>
            </a:extLst>
          </p:cNvPr>
          <p:cNvSpPr>
            <a:spLocks noGrp="1"/>
          </p:cNvSpPr>
          <p:nvPr>
            <p:ph type="sldNum" sz="quarter" idx="12"/>
          </p:nvPr>
        </p:nvSpPr>
        <p:spPr/>
        <p:txBody>
          <a:bodyPr/>
          <a:lstStyle/>
          <a:p>
            <a:fld id="{A1BD2F64-CB6C-4DB1-B2F0-F1BE88753C3A}" type="slidenum">
              <a:rPr lang="en-US" smtClean="0"/>
              <a:t>‹#›</a:t>
            </a:fld>
            <a:endParaRPr lang="en-US"/>
          </a:p>
        </p:txBody>
      </p:sp>
    </p:spTree>
    <p:extLst>
      <p:ext uri="{BB962C8B-B14F-4D97-AF65-F5344CB8AC3E}">
        <p14:creationId xmlns:p14="http://schemas.microsoft.com/office/powerpoint/2010/main" val="3450181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D3DF8-E1B3-4F86-AF18-2873531941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8ADF03-66EF-4689-A5AF-0D53E52639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E35052-BD15-48B9-9244-F2EB6940BA42}"/>
              </a:ext>
            </a:extLst>
          </p:cNvPr>
          <p:cNvSpPr>
            <a:spLocks noGrp="1"/>
          </p:cNvSpPr>
          <p:nvPr>
            <p:ph type="dt" sz="half" idx="10"/>
          </p:nvPr>
        </p:nvSpPr>
        <p:spPr/>
        <p:txBody>
          <a:bodyPr/>
          <a:lstStyle/>
          <a:p>
            <a:fld id="{62D9F607-91D4-4F93-9793-F59CC1B2ED4E}" type="datetimeFigureOut">
              <a:rPr lang="en-US" smtClean="0"/>
              <a:t>3/4/2022</a:t>
            </a:fld>
            <a:endParaRPr lang="en-US"/>
          </a:p>
        </p:txBody>
      </p:sp>
      <p:sp>
        <p:nvSpPr>
          <p:cNvPr id="5" name="Footer Placeholder 4">
            <a:extLst>
              <a:ext uri="{FF2B5EF4-FFF2-40B4-BE49-F238E27FC236}">
                <a16:creationId xmlns:a16="http://schemas.microsoft.com/office/drawing/2014/main" id="{7550A944-CA14-4338-8EFD-C43E2375EA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8A092-0F67-4391-A808-C283FDDA821B}"/>
              </a:ext>
            </a:extLst>
          </p:cNvPr>
          <p:cNvSpPr>
            <a:spLocks noGrp="1"/>
          </p:cNvSpPr>
          <p:nvPr>
            <p:ph type="sldNum" sz="quarter" idx="12"/>
          </p:nvPr>
        </p:nvSpPr>
        <p:spPr/>
        <p:txBody>
          <a:bodyPr/>
          <a:lstStyle/>
          <a:p>
            <a:fld id="{A1BD2F64-CB6C-4DB1-B2F0-F1BE88753C3A}" type="slidenum">
              <a:rPr lang="en-US" smtClean="0"/>
              <a:t>‹#›</a:t>
            </a:fld>
            <a:endParaRPr lang="en-US"/>
          </a:p>
        </p:txBody>
      </p:sp>
    </p:spTree>
    <p:extLst>
      <p:ext uri="{BB962C8B-B14F-4D97-AF65-F5344CB8AC3E}">
        <p14:creationId xmlns:p14="http://schemas.microsoft.com/office/powerpoint/2010/main" val="3680743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A4A57-DD2C-47CA-9E5C-2348E63148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20A85A-F5AD-45CF-9033-B216EB3692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CABF9B-4308-4ADB-A620-1DCDB5F3EA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F5BDDC-7511-43FE-9B29-5EB5665CBF4B}"/>
              </a:ext>
            </a:extLst>
          </p:cNvPr>
          <p:cNvSpPr>
            <a:spLocks noGrp="1"/>
          </p:cNvSpPr>
          <p:nvPr>
            <p:ph type="dt" sz="half" idx="10"/>
          </p:nvPr>
        </p:nvSpPr>
        <p:spPr/>
        <p:txBody>
          <a:bodyPr/>
          <a:lstStyle/>
          <a:p>
            <a:fld id="{62D9F607-91D4-4F93-9793-F59CC1B2ED4E}" type="datetimeFigureOut">
              <a:rPr lang="en-US" smtClean="0"/>
              <a:t>3/4/2022</a:t>
            </a:fld>
            <a:endParaRPr lang="en-US"/>
          </a:p>
        </p:txBody>
      </p:sp>
      <p:sp>
        <p:nvSpPr>
          <p:cNvPr id="6" name="Footer Placeholder 5">
            <a:extLst>
              <a:ext uri="{FF2B5EF4-FFF2-40B4-BE49-F238E27FC236}">
                <a16:creationId xmlns:a16="http://schemas.microsoft.com/office/drawing/2014/main" id="{78F79706-D5A7-4277-8493-5BBCF38BC9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DC95F9-B1D7-47F5-A8A8-6E19FB1954D1}"/>
              </a:ext>
            </a:extLst>
          </p:cNvPr>
          <p:cNvSpPr>
            <a:spLocks noGrp="1"/>
          </p:cNvSpPr>
          <p:nvPr>
            <p:ph type="sldNum" sz="quarter" idx="12"/>
          </p:nvPr>
        </p:nvSpPr>
        <p:spPr/>
        <p:txBody>
          <a:bodyPr/>
          <a:lstStyle/>
          <a:p>
            <a:fld id="{A1BD2F64-CB6C-4DB1-B2F0-F1BE88753C3A}" type="slidenum">
              <a:rPr lang="en-US" smtClean="0"/>
              <a:t>‹#›</a:t>
            </a:fld>
            <a:endParaRPr lang="en-US"/>
          </a:p>
        </p:txBody>
      </p:sp>
    </p:spTree>
    <p:extLst>
      <p:ext uri="{BB962C8B-B14F-4D97-AF65-F5344CB8AC3E}">
        <p14:creationId xmlns:p14="http://schemas.microsoft.com/office/powerpoint/2010/main" val="3209790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9F86A-83FB-4428-9CE0-3D76C7DEEB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80B05C-BB0F-4403-A798-D7BBA8A31A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83EEED-EB66-401B-8425-8FFECC8DDB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BD382E-1A3B-4472-8EEC-FBB81BE2A6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1BB49C-D7AB-42A8-8153-6599D5ED0E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A566B9-DB85-48F4-872B-2AE746C9EF04}"/>
              </a:ext>
            </a:extLst>
          </p:cNvPr>
          <p:cNvSpPr>
            <a:spLocks noGrp="1"/>
          </p:cNvSpPr>
          <p:nvPr>
            <p:ph type="dt" sz="half" idx="10"/>
          </p:nvPr>
        </p:nvSpPr>
        <p:spPr/>
        <p:txBody>
          <a:bodyPr/>
          <a:lstStyle/>
          <a:p>
            <a:fld id="{62D9F607-91D4-4F93-9793-F59CC1B2ED4E}" type="datetimeFigureOut">
              <a:rPr lang="en-US" smtClean="0"/>
              <a:t>3/4/2022</a:t>
            </a:fld>
            <a:endParaRPr lang="en-US"/>
          </a:p>
        </p:txBody>
      </p:sp>
      <p:sp>
        <p:nvSpPr>
          <p:cNvPr id="8" name="Footer Placeholder 7">
            <a:extLst>
              <a:ext uri="{FF2B5EF4-FFF2-40B4-BE49-F238E27FC236}">
                <a16:creationId xmlns:a16="http://schemas.microsoft.com/office/drawing/2014/main" id="{63521554-7A09-45D2-94F4-1F231EF298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2A93B4-2892-4CBB-9694-806362EAC947}"/>
              </a:ext>
            </a:extLst>
          </p:cNvPr>
          <p:cNvSpPr>
            <a:spLocks noGrp="1"/>
          </p:cNvSpPr>
          <p:nvPr>
            <p:ph type="sldNum" sz="quarter" idx="12"/>
          </p:nvPr>
        </p:nvSpPr>
        <p:spPr/>
        <p:txBody>
          <a:bodyPr/>
          <a:lstStyle/>
          <a:p>
            <a:fld id="{A1BD2F64-CB6C-4DB1-B2F0-F1BE88753C3A}" type="slidenum">
              <a:rPr lang="en-US" smtClean="0"/>
              <a:t>‹#›</a:t>
            </a:fld>
            <a:endParaRPr lang="en-US"/>
          </a:p>
        </p:txBody>
      </p:sp>
    </p:spTree>
    <p:extLst>
      <p:ext uri="{BB962C8B-B14F-4D97-AF65-F5344CB8AC3E}">
        <p14:creationId xmlns:p14="http://schemas.microsoft.com/office/powerpoint/2010/main" val="570132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7E8D2-FDF9-4931-9B39-14FCF32D1B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0E76AA-7816-4EE0-9C0F-34639366B055}"/>
              </a:ext>
            </a:extLst>
          </p:cNvPr>
          <p:cNvSpPr>
            <a:spLocks noGrp="1"/>
          </p:cNvSpPr>
          <p:nvPr>
            <p:ph type="dt" sz="half" idx="10"/>
          </p:nvPr>
        </p:nvSpPr>
        <p:spPr/>
        <p:txBody>
          <a:bodyPr/>
          <a:lstStyle/>
          <a:p>
            <a:fld id="{62D9F607-91D4-4F93-9793-F59CC1B2ED4E}" type="datetimeFigureOut">
              <a:rPr lang="en-US" smtClean="0"/>
              <a:t>3/4/2022</a:t>
            </a:fld>
            <a:endParaRPr lang="en-US"/>
          </a:p>
        </p:txBody>
      </p:sp>
      <p:sp>
        <p:nvSpPr>
          <p:cNvPr id="4" name="Footer Placeholder 3">
            <a:extLst>
              <a:ext uri="{FF2B5EF4-FFF2-40B4-BE49-F238E27FC236}">
                <a16:creationId xmlns:a16="http://schemas.microsoft.com/office/drawing/2014/main" id="{268EEA64-9457-4645-8E62-E8189A1059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6FD3EB-F9C0-498B-9FB7-BB1CF8A7B4A0}"/>
              </a:ext>
            </a:extLst>
          </p:cNvPr>
          <p:cNvSpPr>
            <a:spLocks noGrp="1"/>
          </p:cNvSpPr>
          <p:nvPr>
            <p:ph type="sldNum" sz="quarter" idx="12"/>
          </p:nvPr>
        </p:nvSpPr>
        <p:spPr/>
        <p:txBody>
          <a:bodyPr/>
          <a:lstStyle/>
          <a:p>
            <a:fld id="{A1BD2F64-CB6C-4DB1-B2F0-F1BE88753C3A}" type="slidenum">
              <a:rPr lang="en-US" smtClean="0"/>
              <a:t>‹#›</a:t>
            </a:fld>
            <a:endParaRPr lang="en-US"/>
          </a:p>
        </p:txBody>
      </p:sp>
    </p:spTree>
    <p:extLst>
      <p:ext uri="{BB962C8B-B14F-4D97-AF65-F5344CB8AC3E}">
        <p14:creationId xmlns:p14="http://schemas.microsoft.com/office/powerpoint/2010/main" val="2962844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2DC76A-AAD5-4685-AEC3-3DA70DBF9B45}"/>
              </a:ext>
            </a:extLst>
          </p:cNvPr>
          <p:cNvSpPr>
            <a:spLocks noGrp="1"/>
          </p:cNvSpPr>
          <p:nvPr>
            <p:ph type="dt" sz="half" idx="10"/>
          </p:nvPr>
        </p:nvSpPr>
        <p:spPr/>
        <p:txBody>
          <a:bodyPr/>
          <a:lstStyle/>
          <a:p>
            <a:fld id="{62D9F607-91D4-4F93-9793-F59CC1B2ED4E}" type="datetimeFigureOut">
              <a:rPr lang="en-US" smtClean="0"/>
              <a:t>3/4/2022</a:t>
            </a:fld>
            <a:endParaRPr lang="en-US"/>
          </a:p>
        </p:txBody>
      </p:sp>
      <p:sp>
        <p:nvSpPr>
          <p:cNvPr id="3" name="Footer Placeholder 2">
            <a:extLst>
              <a:ext uri="{FF2B5EF4-FFF2-40B4-BE49-F238E27FC236}">
                <a16:creationId xmlns:a16="http://schemas.microsoft.com/office/drawing/2014/main" id="{FAA6B145-2DA8-4F59-B4C6-F55941F45B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8D65D9-F068-45C9-AE21-03AE68D63629}"/>
              </a:ext>
            </a:extLst>
          </p:cNvPr>
          <p:cNvSpPr>
            <a:spLocks noGrp="1"/>
          </p:cNvSpPr>
          <p:nvPr>
            <p:ph type="sldNum" sz="quarter" idx="12"/>
          </p:nvPr>
        </p:nvSpPr>
        <p:spPr/>
        <p:txBody>
          <a:bodyPr/>
          <a:lstStyle/>
          <a:p>
            <a:fld id="{A1BD2F64-CB6C-4DB1-B2F0-F1BE88753C3A}" type="slidenum">
              <a:rPr lang="en-US" smtClean="0"/>
              <a:t>‹#›</a:t>
            </a:fld>
            <a:endParaRPr lang="en-US"/>
          </a:p>
        </p:txBody>
      </p:sp>
    </p:spTree>
    <p:extLst>
      <p:ext uri="{BB962C8B-B14F-4D97-AF65-F5344CB8AC3E}">
        <p14:creationId xmlns:p14="http://schemas.microsoft.com/office/powerpoint/2010/main" val="1567510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E876E-466B-4084-AFB6-EF739DE4C6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DFCC54-001B-4F66-9CE1-B34BA03BAF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8705EB-E8A8-4368-B496-2E2C3A7D32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16FF12-29C9-40DC-B258-4D748EF2828A}"/>
              </a:ext>
            </a:extLst>
          </p:cNvPr>
          <p:cNvSpPr>
            <a:spLocks noGrp="1"/>
          </p:cNvSpPr>
          <p:nvPr>
            <p:ph type="dt" sz="half" idx="10"/>
          </p:nvPr>
        </p:nvSpPr>
        <p:spPr/>
        <p:txBody>
          <a:bodyPr/>
          <a:lstStyle/>
          <a:p>
            <a:fld id="{62D9F607-91D4-4F93-9793-F59CC1B2ED4E}" type="datetimeFigureOut">
              <a:rPr lang="en-US" smtClean="0"/>
              <a:t>3/4/2022</a:t>
            </a:fld>
            <a:endParaRPr lang="en-US"/>
          </a:p>
        </p:txBody>
      </p:sp>
      <p:sp>
        <p:nvSpPr>
          <p:cNvPr id="6" name="Footer Placeholder 5">
            <a:extLst>
              <a:ext uri="{FF2B5EF4-FFF2-40B4-BE49-F238E27FC236}">
                <a16:creationId xmlns:a16="http://schemas.microsoft.com/office/drawing/2014/main" id="{BB8A7D95-FC52-4C3F-8D9A-BE4371E5ED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CE4B1F-721D-420F-A007-5EB48010657B}"/>
              </a:ext>
            </a:extLst>
          </p:cNvPr>
          <p:cNvSpPr>
            <a:spLocks noGrp="1"/>
          </p:cNvSpPr>
          <p:nvPr>
            <p:ph type="sldNum" sz="quarter" idx="12"/>
          </p:nvPr>
        </p:nvSpPr>
        <p:spPr/>
        <p:txBody>
          <a:bodyPr/>
          <a:lstStyle/>
          <a:p>
            <a:fld id="{A1BD2F64-CB6C-4DB1-B2F0-F1BE88753C3A}" type="slidenum">
              <a:rPr lang="en-US" smtClean="0"/>
              <a:t>‹#›</a:t>
            </a:fld>
            <a:endParaRPr lang="en-US"/>
          </a:p>
        </p:txBody>
      </p:sp>
    </p:spTree>
    <p:extLst>
      <p:ext uri="{BB962C8B-B14F-4D97-AF65-F5344CB8AC3E}">
        <p14:creationId xmlns:p14="http://schemas.microsoft.com/office/powerpoint/2010/main" val="419420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DBAA5-85DC-42C3-A600-E8BF8EB1E5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8C447B-962F-4982-ADAA-8237B26B67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F537B7-FE61-433B-9F64-5747026F6A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0FC9FE-37E1-4FBD-B6D6-B39A068722E5}"/>
              </a:ext>
            </a:extLst>
          </p:cNvPr>
          <p:cNvSpPr>
            <a:spLocks noGrp="1"/>
          </p:cNvSpPr>
          <p:nvPr>
            <p:ph type="dt" sz="half" idx="10"/>
          </p:nvPr>
        </p:nvSpPr>
        <p:spPr/>
        <p:txBody>
          <a:bodyPr/>
          <a:lstStyle/>
          <a:p>
            <a:fld id="{62D9F607-91D4-4F93-9793-F59CC1B2ED4E}" type="datetimeFigureOut">
              <a:rPr lang="en-US" smtClean="0"/>
              <a:t>3/4/2022</a:t>
            </a:fld>
            <a:endParaRPr lang="en-US"/>
          </a:p>
        </p:txBody>
      </p:sp>
      <p:sp>
        <p:nvSpPr>
          <p:cNvPr id="6" name="Footer Placeholder 5">
            <a:extLst>
              <a:ext uri="{FF2B5EF4-FFF2-40B4-BE49-F238E27FC236}">
                <a16:creationId xmlns:a16="http://schemas.microsoft.com/office/drawing/2014/main" id="{8B7A02E3-EE5D-4120-AE28-8A759CC6F8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9CCA65-DD8B-4924-954A-1E5A95AB209A}"/>
              </a:ext>
            </a:extLst>
          </p:cNvPr>
          <p:cNvSpPr>
            <a:spLocks noGrp="1"/>
          </p:cNvSpPr>
          <p:nvPr>
            <p:ph type="sldNum" sz="quarter" idx="12"/>
          </p:nvPr>
        </p:nvSpPr>
        <p:spPr/>
        <p:txBody>
          <a:bodyPr/>
          <a:lstStyle/>
          <a:p>
            <a:fld id="{A1BD2F64-CB6C-4DB1-B2F0-F1BE88753C3A}" type="slidenum">
              <a:rPr lang="en-US" smtClean="0"/>
              <a:t>‹#›</a:t>
            </a:fld>
            <a:endParaRPr lang="en-US"/>
          </a:p>
        </p:txBody>
      </p:sp>
    </p:spTree>
    <p:extLst>
      <p:ext uri="{BB962C8B-B14F-4D97-AF65-F5344CB8AC3E}">
        <p14:creationId xmlns:p14="http://schemas.microsoft.com/office/powerpoint/2010/main" val="916879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2A05C4-7F04-46A3-9ECA-0CBB0406BD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608B5E-81B6-425D-8A37-D8467DE32E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95F4D0-82F1-4217-BE99-E38015554C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9F607-91D4-4F93-9793-F59CC1B2ED4E}" type="datetimeFigureOut">
              <a:rPr lang="en-US" smtClean="0"/>
              <a:t>3/4/2022</a:t>
            </a:fld>
            <a:endParaRPr lang="en-US"/>
          </a:p>
        </p:txBody>
      </p:sp>
      <p:sp>
        <p:nvSpPr>
          <p:cNvPr id="5" name="Footer Placeholder 4">
            <a:extLst>
              <a:ext uri="{FF2B5EF4-FFF2-40B4-BE49-F238E27FC236}">
                <a16:creationId xmlns:a16="http://schemas.microsoft.com/office/drawing/2014/main" id="{6247FC0D-C6B6-474E-B7F8-806DD1B80B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F33A8B-C433-4BC4-805D-86B07798CA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BD2F64-CB6C-4DB1-B2F0-F1BE88753C3A}" type="slidenum">
              <a:rPr lang="en-US" smtClean="0"/>
              <a:t>‹#›</a:t>
            </a:fld>
            <a:endParaRPr lang="en-US"/>
          </a:p>
        </p:txBody>
      </p:sp>
    </p:spTree>
    <p:extLst>
      <p:ext uri="{BB962C8B-B14F-4D97-AF65-F5344CB8AC3E}">
        <p14:creationId xmlns:p14="http://schemas.microsoft.com/office/powerpoint/2010/main" val="433211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5F56-67F5-4A38-A42B-B74C19DBCB81}"/>
              </a:ext>
            </a:extLst>
          </p:cNvPr>
          <p:cNvSpPr>
            <a:spLocks noGrp="1"/>
          </p:cNvSpPr>
          <p:nvPr>
            <p:ph type="ctrTitle"/>
          </p:nvPr>
        </p:nvSpPr>
        <p:spPr/>
        <p:txBody>
          <a:bodyPr/>
          <a:lstStyle/>
          <a:p>
            <a:r>
              <a:rPr lang="en-US" dirty="0"/>
              <a:t>Analytics for a Better World </a:t>
            </a:r>
            <a:r>
              <a:rPr lang="en-US" sz="4400" dirty="0"/>
              <a:t>Recitation 5</a:t>
            </a:r>
            <a:endParaRPr lang="en-US" dirty="0"/>
          </a:p>
        </p:txBody>
      </p:sp>
    </p:spTree>
    <p:extLst>
      <p:ext uri="{BB962C8B-B14F-4D97-AF65-F5344CB8AC3E}">
        <p14:creationId xmlns:p14="http://schemas.microsoft.com/office/powerpoint/2010/main" val="337945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E2FBA-8250-4ACF-9C6A-0E68313C7762}"/>
              </a:ext>
            </a:extLst>
          </p:cNvPr>
          <p:cNvSpPr>
            <a:spLocks noGrp="1"/>
          </p:cNvSpPr>
          <p:nvPr>
            <p:ph type="title"/>
          </p:nvPr>
        </p:nvSpPr>
        <p:spPr/>
        <p:txBody>
          <a:bodyPr/>
          <a:lstStyle/>
          <a:p>
            <a:r>
              <a:rPr lang="en-US" dirty="0"/>
              <a:t>Schedule</a:t>
            </a:r>
          </a:p>
        </p:txBody>
      </p:sp>
      <p:sp>
        <p:nvSpPr>
          <p:cNvPr id="3" name="Content Placeholder 2">
            <a:extLst>
              <a:ext uri="{FF2B5EF4-FFF2-40B4-BE49-F238E27FC236}">
                <a16:creationId xmlns:a16="http://schemas.microsoft.com/office/drawing/2014/main" id="{D4B9FE00-3CE7-490E-8821-55060BC88013}"/>
              </a:ext>
            </a:extLst>
          </p:cNvPr>
          <p:cNvSpPr>
            <a:spLocks noGrp="1"/>
          </p:cNvSpPr>
          <p:nvPr>
            <p:ph idx="1"/>
          </p:nvPr>
        </p:nvSpPr>
        <p:spPr/>
        <p:txBody>
          <a:bodyPr/>
          <a:lstStyle/>
          <a:p>
            <a:pPr marL="514350" indent="-514350">
              <a:buFont typeface="+mj-lt"/>
              <a:buAutoNum type="arabicPeriod"/>
            </a:pPr>
            <a:r>
              <a:rPr lang="en-US" dirty="0"/>
              <a:t>Homework</a:t>
            </a:r>
          </a:p>
          <a:p>
            <a:pPr marL="514350" indent="-514350">
              <a:buFont typeface="+mj-lt"/>
              <a:buAutoNum type="arabicPeriod"/>
            </a:pPr>
            <a:r>
              <a:rPr lang="en-US" dirty="0"/>
              <a:t>Quick Topic Review</a:t>
            </a:r>
          </a:p>
          <a:p>
            <a:pPr marL="514350" indent="-514350">
              <a:buFont typeface="+mj-lt"/>
              <a:buAutoNum type="arabicPeriod"/>
            </a:pPr>
            <a:r>
              <a:rPr lang="en-US" dirty="0"/>
              <a:t>Working through an application</a:t>
            </a:r>
          </a:p>
          <a:p>
            <a:pPr marL="514350" indent="-514350">
              <a:buFont typeface="+mj-lt"/>
              <a:buAutoNum type="arabicPeriod"/>
            </a:pPr>
            <a:endParaRPr lang="en-US" dirty="0"/>
          </a:p>
        </p:txBody>
      </p:sp>
    </p:spTree>
    <p:extLst>
      <p:ext uri="{BB962C8B-B14F-4D97-AF65-F5344CB8AC3E}">
        <p14:creationId xmlns:p14="http://schemas.microsoft.com/office/powerpoint/2010/main" val="1968616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4F930-BDA0-41DC-A083-02466505CED1}"/>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FB3F5139-30BB-4B1B-9AC8-BB31F23B7097}"/>
              </a:ext>
            </a:extLst>
          </p:cNvPr>
          <p:cNvSpPr>
            <a:spLocks noGrp="1"/>
          </p:cNvSpPr>
          <p:nvPr>
            <p:ph idx="1"/>
          </p:nvPr>
        </p:nvSpPr>
        <p:spPr/>
        <p:txBody>
          <a:bodyPr>
            <a:normAutofit/>
          </a:bodyPr>
          <a:lstStyle/>
          <a:p>
            <a:r>
              <a:rPr lang="en-US" dirty="0"/>
              <a:t>Homework 2 feedback… has been delayed. So sorry!</a:t>
            </a:r>
          </a:p>
          <a:p>
            <a:r>
              <a:rPr lang="en-US" dirty="0"/>
              <a:t>Homework 3 is released</a:t>
            </a:r>
          </a:p>
          <a:p>
            <a:pPr lvl="1"/>
            <a:r>
              <a:rPr lang="en-US" dirty="0"/>
              <a:t>Focuses on modeling and coding for two problems</a:t>
            </a:r>
          </a:p>
          <a:p>
            <a:pPr lvl="2"/>
            <a:r>
              <a:rPr lang="en-US" dirty="0"/>
              <a:t>Simplified Ocean Plastic Clean Up (related to shortest paths from Dike Height Optimization)</a:t>
            </a:r>
          </a:p>
          <a:p>
            <a:pPr lvl="2"/>
            <a:r>
              <a:rPr lang="en-US" dirty="0"/>
              <a:t>Blood bank distribution center locations (related to local search heuristic from hospital locations in Timor-Leste)</a:t>
            </a:r>
          </a:p>
          <a:p>
            <a:pPr lvl="1"/>
            <a:r>
              <a:rPr lang="en-US" dirty="0"/>
              <a:t>Due March 14</a:t>
            </a:r>
            <a:r>
              <a:rPr lang="en-US" baseline="30000" dirty="0"/>
              <a:t>th</a:t>
            </a:r>
            <a:r>
              <a:rPr lang="en-US" dirty="0"/>
              <a:t> </a:t>
            </a:r>
          </a:p>
        </p:txBody>
      </p:sp>
    </p:spTree>
    <p:extLst>
      <p:ext uri="{BB962C8B-B14F-4D97-AF65-F5344CB8AC3E}">
        <p14:creationId xmlns:p14="http://schemas.microsoft.com/office/powerpoint/2010/main" val="33180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B9C95-F654-4FE7-AC62-5935CFAE3150}"/>
              </a:ext>
            </a:extLst>
          </p:cNvPr>
          <p:cNvSpPr>
            <a:spLocks noGrp="1"/>
          </p:cNvSpPr>
          <p:nvPr>
            <p:ph type="title"/>
          </p:nvPr>
        </p:nvSpPr>
        <p:spPr/>
        <p:txBody>
          <a:bodyPr/>
          <a:lstStyle/>
          <a:p>
            <a:r>
              <a:rPr lang="en-US" dirty="0"/>
              <a:t>Topic Review</a:t>
            </a:r>
          </a:p>
        </p:txBody>
      </p:sp>
      <p:sp>
        <p:nvSpPr>
          <p:cNvPr id="3" name="Content Placeholder 2">
            <a:extLst>
              <a:ext uri="{FF2B5EF4-FFF2-40B4-BE49-F238E27FC236}">
                <a16:creationId xmlns:a16="http://schemas.microsoft.com/office/drawing/2014/main" id="{709B66AF-6CC2-4014-AA37-0B8004358920}"/>
              </a:ext>
            </a:extLst>
          </p:cNvPr>
          <p:cNvSpPr>
            <a:spLocks noGrp="1"/>
          </p:cNvSpPr>
          <p:nvPr>
            <p:ph idx="1"/>
          </p:nvPr>
        </p:nvSpPr>
        <p:spPr/>
        <p:txBody>
          <a:bodyPr>
            <a:normAutofit fontScale="92500" lnSpcReduction="10000"/>
          </a:bodyPr>
          <a:lstStyle/>
          <a:p>
            <a:r>
              <a:rPr lang="en-US" dirty="0"/>
              <a:t>Past Week:</a:t>
            </a:r>
          </a:p>
          <a:p>
            <a:pPr lvl="1"/>
            <a:r>
              <a:rPr lang="en-US" dirty="0"/>
              <a:t>Lecture 10 Healthcare Accessibility via Road Network Improvement</a:t>
            </a:r>
          </a:p>
          <a:p>
            <a:pPr lvl="1"/>
            <a:r>
              <a:rPr lang="en-US" dirty="0"/>
              <a:t>Lecture 9 Hospital Location Optimization in Timor-Leste</a:t>
            </a:r>
          </a:p>
          <a:p>
            <a:r>
              <a:rPr lang="en-US" dirty="0"/>
              <a:t>Earlier:</a:t>
            </a:r>
          </a:p>
          <a:p>
            <a:pPr lvl="1"/>
            <a:r>
              <a:rPr lang="en-US" dirty="0"/>
              <a:t>Lecture 8 Dike Height Optimization</a:t>
            </a:r>
          </a:p>
          <a:p>
            <a:pPr lvl="1"/>
            <a:r>
              <a:rPr lang="en-US" dirty="0"/>
              <a:t>Lecture 7 Locations of UN Humanitarian Response Depots</a:t>
            </a:r>
          </a:p>
          <a:p>
            <a:pPr lvl="1"/>
            <a:r>
              <a:rPr lang="en-US" dirty="0"/>
              <a:t>Lecture 6 HDR Brachytherapy Treatment</a:t>
            </a:r>
          </a:p>
          <a:p>
            <a:pPr lvl="1"/>
            <a:r>
              <a:rPr lang="en-US" dirty="0"/>
              <a:t>Lecture 5 Cattle Feed for Small Farmers</a:t>
            </a:r>
          </a:p>
          <a:p>
            <a:pPr lvl="1"/>
            <a:r>
              <a:rPr lang="en-US" dirty="0"/>
              <a:t>Lecture 4 Integer Optimization</a:t>
            </a:r>
          </a:p>
          <a:p>
            <a:pPr lvl="1"/>
            <a:r>
              <a:rPr lang="en-US" dirty="0"/>
              <a:t>Lecture 3 World Food Program</a:t>
            </a:r>
          </a:p>
          <a:p>
            <a:pPr lvl="1"/>
            <a:r>
              <a:rPr lang="en-US" dirty="0"/>
              <a:t>Lecture 2 Linear Optimization</a:t>
            </a:r>
          </a:p>
          <a:p>
            <a:pPr lvl="1"/>
            <a:r>
              <a:rPr lang="en-US" dirty="0"/>
              <a:t>Lecture 1 Introduction</a:t>
            </a:r>
          </a:p>
          <a:p>
            <a:pPr lvl="1"/>
            <a:endParaRPr lang="en-US" dirty="0"/>
          </a:p>
        </p:txBody>
      </p:sp>
    </p:spTree>
    <p:extLst>
      <p:ext uri="{BB962C8B-B14F-4D97-AF65-F5344CB8AC3E}">
        <p14:creationId xmlns:p14="http://schemas.microsoft.com/office/powerpoint/2010/main" val="1836451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1B38E-313B-4D9F-B213-1491F588ABEA}"/>
              </a:ext>
            </a:extLst>
          </p:cNvPr>
          <p:cNvSpPr>
            <a:spLocks noGrp="1"/>
          </p:cNvSpPr>
          <p:nvPr>
            <p:ph type="title"/>
          </p:nvPr>
        </p:nvSpPr>
        <p:spPr/>
        <p:txBody>
          <a:bodyPr>
            <a:normAutofit/>
          </a:bodyPr>
          <a:lstStyle/>
          <a:p>
            <a:r>
              <a:rPr lang="en-US" sz="4000" dirty="0"/>
              <a:t>Lecture 10 Healthcare Accessibility via Road Improvement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91CA12-48AD-4165-BBA6-56E833FBC5E6}"/>
                  </a:ext>
                </a:extLst>
              </p:cNvPr>
              <p:cNvSpPr>
                <a:spLocks noGrp="1"/>
              </p:cNvSpPr>
              <p:nvPr>
                <p:ph idx="1"/>
              </p:nvPr>
            </p:nvSpPr>
            <p:spPr>
              <a:xfrm>
                <a:off x="838200" y="1825625"/>
                <a:ext cx="6669024" cy="4351338"/>
              </a:xfrm>
            </p:spPr>
            <p:txBody>
              <a:bodyPr>
                <a:noAutofit/>
              </a:bodyPr>
              <a:lstStyle/>
              <a:p>
                <a:r>
                  <a:rPr lang="en-US" sz="1100" dirty="0"/>
                  <a:t>Problem: Maximize the number of people that can access healthcare during floods by improving roads.</a:t>
                </a:r>
              </a:p>
              <a:p>
                <a:r>
                  <a:rPr lang="en-US" sz="1100" dirty="0"/>
                  <a:t>MIO Approach: </a:t>
                </a:r>
              </a:p>
              <a:p>
                <a:pPr lvl="1"/>
                <a:r>
                  <a:rPr lang="en-US" sz="1100" dirty="0"/>
                  <a:t>Use geospatial packages to merge road data (Open Street </a:t>
                </a:r>
                <a:r>
                  <a:rPr lang="en-US" sz="1100" dirty="0" err="1"/>
                  <a:t>Map+eStrada</a:t>
                </a:r>
                <a:r>
                  <a:rPr lang="en-US" sz="1100" dirty="0"/>
                  <a:t>), flooding risk data (</a:t>
                </a:r>
                <a:r>
                  <a:rPr lang="en-US" sz="1100" dirty="0" err="1"/>
                  <a:t>fathom.global</a:t>
                </a:r>
                <a:r>
                  <a:rPr lang="en-US" sz="1100" dirty="0"/>
                  <a:t>), hospital location (WHO), and home location data (Census)</a:t>
                </a:r>
              </a:p>
              <a:p>
                <a:pPr lvl="1"/>
                <a:r>
                  <a:rPr lang="en-US" sz="1100" dirty="0"/>
                  <a:t>Splits roads into small segments </a:t>
                </a:r>
                <a14:m>
                  <m:oMath xmlns:m="http://schemas.openxmlformats.org/officeDocument/2006/math">
                    <m:r>
                      <m:rPr>
                        <m:sty m:val="p"/>
                      </m:rPr>
                      <a:rPr lang="en-US" sz="1100">
                        <a:latin typeface="Cambria Math" panose="02040503050406030204" pitchFamily="18" charset="0"/>
                      </a:rPr>
                      <m:t>e</m:t>
                    </m:r>
                    <m:r>
                      <a:rPr lang="en-US" sz="1100" b="0" i="1" smtClean="0">
                        <a:latin typeface="Cambria Math" panose="02040503050406030204" pitchFamily="18" charset="0"/>
                      </a:rPr>
                      <m:t>∈</m:t>
                    </m:r>
                    <m:r>
                      <a:rPr lang="en-US" sz="1100" b="0" i="1" smtClean="0">
                        <a:latin typeface="Cambria Math" panose="02040503050406030204" pitchFamily="18" charset="0"/>
                      </a:rPr>
                      <m:t>𝐸</m:t>
                    </m:r>
                  </m:oMath>
                </a14:m>
                <a:r>
                  <a:rPr lang="en-US" sz="1100" dirty="0"/>
                  <a:t> that connect nodes </a:t>
                </a:r>
                <a14:m>
                  <m:oMath xmlns:m="http://schemas.openxmlformats.org/officeDocument/2006/math">
                    <m:r>
                      <a:rPr lang="en-US" sz="1100" b="0" i="1" smtClean="0">
                        <a:latin typeface="Cambria Math" panose="02040503050406030204" pitchFamily="18" charset="0"/>
                      </a:rPr>
                      <m:t>𝑁</m:t>
                    </m:r>
                    <m:r>
                      <a:rPr lang="en-US" sz="1100" b="0" i="0" smtClean="0">
                        <a:latin typeface="Cambria Math" panose="02040503050406030204" pitchFamily="18" charset="0"/>
                      </a:rPr>
                      <m:t>.</m:t>
                    </m:r>
                  </m:oMath>
                </a14:m>
                <a:r>
                  <a:rPr lang="en-US" sz="1100" dirty="0"/>
                  <a:t> Identify the set of at risk segments </a:t>
                </a:r>
                <a14:m>
                  <m:oMath xmlns:m="http://schemas.openxmlformats.org/officeDocument/2006/math">
                    <m:r>
                      <a:rPr lang="en-US" sz="1100" b="0" i="1" smtClean="0">
                        <a:latin typeface="Cambria Math" panose="02040503050406030204" pitchFamily="18" charset="0"/>
                      </a:rPr>
                      <m:t>𝑒</m:t>
                    </m:r>
                    <m:r>
                      <a:rPr lang="en-US" sz="1100" b="0" i="1" smtClean="0">
                        <a:latin typeface="Cambria Math" panose="02040503050406030204" pitchFamily="18" charset="0"/>
                      </a:rPr>
                      <m:t>∈</m:t>
                    </m:r>
                    <m:sSup>
                      <m:sSupPr>
                        <m:ctrlPr>
                          <a:rPr lang="en-US" sz="1100" b="0" i="1" smtClean="0">
                            <a:latin typeface="Cambria Math" panose="02040503050406030204" pitchFamily="18" charset="0"/>
                          </a:rPr>
                        </m:ctrlPr>
                      </m:sSupPr>
                      <m:e>
                        <m:r>
                          <a:rPr lang="en-US" sz="1100" b="0" i="1" smtClean="0">
                            <a:latin typeface="Cambria Math" panose="02040503050406030204" pitchFamily="18" charset="0"/>
                          </a:rPr>
                          <m:t>𝐸</m:t>
                        </m:r>
                      </m:e>
                      <m:sup>
                        <m:r>
                          <a:rPr lang="en-US" sz="1100" b="0" i="1" smtClean="0">
                            <a:latin typeface="Cambria Math" panose="02040503050406030204" pitchFamily="18" charset="0"/>
                          </a:rPr>
                          <m:t>∗</m:t>
                        </m:r>
                      </m:sup>
                    </m:sSup>
                  </m:oMath>
                </a14:m>
                <a:r>
                  <a:rPr lang="en-US" sz="1100" dirty="0"/>
                  <a:t>. Assign homes to the nearest node and set of nodes </a:t>
                </a:r>
                <a14:m>
                  <m:oMath xmlns:m="http://schemas.openxmlformats.org/officeDocument/2006/math">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𝑁</m:t>
                        </m:r>
                      </m:e>
                      <m:sub>
                        <m:r>
                          <a:rPr lang="en-US" sz="1100" b="0" i="1" smtClean="0">
                            <a:latin typeface="Cambria Math" panose="02040503050406030204" pitchFamily="18" charset="0"/>
                          </a:rPr>
                          <m:t>𝑟</m:t>
                        </m:r>
                      </m:sub>
                    </m:sSub>
                  </m:oMath>
                </a14:m>
                <a:r>
                  <a:rPr lang="en-US" sz="1100" dirty="0"/>
                  <a:t> that connect to a home.</a:t>
                </a:r>
              </a:p>
              <a:p>
                <a:pPr lvl="1"/>
                <a:r>
                  <a:rPr lang="en-US" sz="1100" dirty="0"/>
                  <a:t>Define a set of all “relevant” paths </a:t>
                </a:r>
                <a14:m>
                  <m:oMath xmlns:m="http://schemas.openxmlformats.org/officeDocument/2006/math">
                    <m:r>
                      <a:rPr lang="en-US" sz="1100" b="0" i="1" smtClean="0">
                        <a:latin typeface="Cambria Math" panose="02040503050406030204" pitchFamily="18" charset="0"/>
                      </a:rPr>
                      <m:t>𝑃</m:t>
                    </m:r>
                  </m:oMath>
                </a14:m>
                <a:r>
                  <a:rPr lang="en-US" sz="1100" dirty="0"/>
                  <a:t> to a hospital and find the number of homes </a:t>
                </a:r>
                <a14:m>
                  <m:oMath xmlns:m="http://schemas.openxmlformats.org/officeDocument/2006/math">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𝐻</m:t>
                        </m:r>
                      </m:e>
                      <m:sub>
                        <m:r>
                          <a:rPr lang="en-US" sz="1100" b="0" i="1" smtClean="0">
                            <a:latin typeface="Cambria Math" panose="02040503050406030204" pitchFamily="18" charset="0"/>
                          </a:rPr>
                          <m:t>𝑝</m:t>
                        </m:r>
                      </m:sub>
                    </m:sSub>
                    <m:r>
                      <a:rPr lang="en-US" sz="1100" b="0" i="0" smtClean="0">
                        <a:latin typeface="Cambria Math" panose="02040503050406030204" pitchFamily="18" charset="0"/>
                      </a:rPr>
                      <m:t> </m:t>
                    </m:r>
                  </m:oMath>
                </a14:m>
                <a:r>
                  <a:rPr lang="en-US" sz="1100" dirty="0"/>
                  <a:t>along each path. In practice this is done using many calls to a shortest path algorithm from hospital to nodes with homes with different edge weights based on upgrade cost and distance.  </a:t>
                </a:r>
              </a:p>
              <a:p>
                <a:pPr lvl="1"/>
                <a:r>
                  <a:rPr lang="en-US" sz="1100" dirty="0"/>
                  <a:t>Define decision variables </a:t>
                </a:r>
                <a14:m>
                  <m:oMath xmlns:m="http://schemas.openxmlformats.org/officeDocument/2006/math">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𝑥</m:t>
                        </m:r>
                      </m:e>
                      <m:sub>
                        <m:r>
                          <a:rPr lang="en-US" sz="1100" b="0" i="1" smtClean="0">
                            <a:latin typeface="Cambria Math" panose="02040503050406030204" pitchFamily="18" charset="0"/>
                          </a:rPr>
                          <m:t>𝑒</m:t>
                        </m:r>
                      </m:sub>
                    </m:sSub>
                  </m:oMath>
                </a14:m>
                <a:r>
                  <a:rPr lang="en-US" sz="1100" dirty="0"/>
                  <a:t> that indicates if edge </a:t>
                </a:r>
                <a14:m>
                  <m:oMath xmlns:m="http://schemas.openxmlformats.org/officeDocument/2006/math">
                    <m:r>
                      <a:rPr lang="en-US" sz="1100" b="0" i="1" smtClean="0">
                        <a:latin typeface="Cambria Math" panose="02040503050406030204" pitchFamily="18" charset="0"/>
                      </a:rPr>
                      <m:t>𝑒</m:t>
                    </m:r>
                  </m:oMath>
                </a14:m>
                <a:r>
                  <a:rPr lang="en-US" sz="1100" dirty="0"/>
                  <a:t> will be upgraded and </a:t>
                </a:r>
                <a14:m>
                  <m:oMath xmlns:m="http://schemas.openxmlformats.org/officeDocument/2006/math">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𝑧</m:t>
                        </m:r>
                      </m:e>
                      <m:sub>
                        <m:r>
                          <a:rPr lang="en-US" sz="1100" b="0" i="1" smtClean="0">
                            <a:latin typeface="Cambria Math" panose="02040503050406030204" pitchFamily="18" charset="0"/>
                          </a:rPr>
                          <m:t>𝑝</m:t>
                        </m:r>
                      </m:sub>
                    </m:sSub>
                  </m:oMath>
                </a14:m>
                <a:r>
                  <a:rPr lang="en-US" sz="1100" dirty="0"/>
                  <a:t> if path p is flood resilient.</a:t>
                </a:r>
              </a:p>
              <a:p>
                <a:r>
                  <a:rPr lang="en-US" sz="1100" dirty="0"/>
                  <a:t>MIO Model:</a:t>
                </a:r>
              </a:p>
              <a:p>
                <a:pPr marL="0" indent="0">
                  <a:buNone/>
                </a:pPr>
                <a14:m>
                  <m:oMathPara xmlns:m="http://schemas.openxmlformats.org/officeDocument/2006/math">
                    <m:oMathParaPr>
                      <m:jc m:val="centerGroup"/>
                    </m:oMathParaPr>
                    <m:oMath xmlns:m="http://schemas.openxmlformats.org/officeDocument/2006/math">
                      <m:m>
                        <m:mPr>
                          <m:mcs>
                            <m:mc>
                              <m:mcPr>
                                <m:count m:val="3"/>
                                <m:mcJc m:val="center"/>
                              </m:mcPr>
                            </m:mc>
                          </m:mcs>
                          <m:ctrlPr>
                            <a:rPr lang="en-US" sz="1100" i="1">
                              <a:latin typeface="Cambria Math" panose="02040503050406030204" pitchFamily="18" charset="0"/>
                            </a:rPr>
                          </m:ctrlPr>
                        </m:mPr>
                        <m:mr>
                          <m:e>
                            <m:limLow>
                              <m:limLowPr>
                                <m:ctrlPr>
                                  <a:rPr lang="en-US" sz="1100" i="1">
                                    <a:latin typeface="Cambria Math" panose="02040503050406030204" pitchFamily="18" charset="0"/>
                                  </a:rPr>
                                </m:ctrlPr>
                              </m:limLowPr>
                              <m:e>
                                <m:r>
                                  <m:rPr>
                                    <m:sty m:val="p"/>
                                  </m:rPr>
                                  <a:rPr lang="en-US" sz="1100" b="0" i="1" smtClean="0">
                                    <a:latin typeface="Cambria Math" panose="02040503050406030204" pitchFamily="18" charset="0"/>
                                  </a:rPr>
                                  <m:t>max</m:t>
                                </m:r>
                              </m:e>
                              <m:lim>
                                <m:sSub>
                                  <m:sSubPr>
                                    <m:ctrlPr>
                                      <a:rPr lang="en-US" sz="1100" b="0" i="1" smtClean="0">
                                        <a:latin typeface="Cambria Math" panose="02040503050406030204" pitchFamily="18" charset="0"/>
                                      </a:rPr>
                                    </m:ctrlPr>
                                  </m:sSubPr>
                                  <m:e>
                                    <m:r>
                                      <m:rPr>
                                        <m:brk m:alnAt="7"/>
                                      </m:rPr>
                                      <a:rPr lang="en-US" sz="1100" i="1">
                                        <a:latin typeface="Cambria Math" panose="02040503050406030204" pitchFamily="18" charset="0"/>
                                      </a:rPr>
                                      <m:t>𝑥</m:t>
                                    </m:r>
                                  </m:e>
                                  <m:sub>
                                    <m:r>
                                      <m:rPr>
                                        <m:brk m:alnAt="7"/>
                                      </m:rPr>
                                      <a:rPr lang="en-US" sz="1100" b="0" i="1" smtClean="0">
                                        <a:latin typeface="Cambria Math" panose="02040503050406030204" pitchFamily="18" charset="0"/>
                                      </a:rPr>
                                      <m:t>𝑒</m:t>
                                    </m:r>
                                  </m:sub>
                                </m:sSub>
                                <m:r>
                                  <m:rPr>
                                    <m:brk m:alnAt="7"/>
                                  </m:rP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m:rPr>
                                        <m:brk m:alnAt="7"/>
                                      </m:rPr>
                                      <a:rPr lang="en-US" sz="1100" b="0" i="1" smtClean="0">
                                        <a:latin typeface="Cambria Math" panose="02040503050406030204" pitchFamily="18" charset="0"/>
                                      </a:rPr>
                                      <m:t>𝑧</m:t>
                                    </m:r>
                                  </m:e>
                                  <m:sub>
                                    <m:r>
                                      <m:rPr>
                                        <m:brk m:alnAt="7"/>
                                      </m:rPr>
                                      <a:rPr lang="en-US" sz="1100" b="0" i="1" smtClean="0">
                                        <a:latin typeface="Cambria Math" panose="02040503050406030204" pitchFamily="18" charset="0"/>
                                      </a:rPr>
                                      <m:t>𝑝</m:t>
                                    </m:r>
                                  </m:sub>
                                </m:sSub>
                              </m:lim>
                            </m:limLow>
                          </m:e>
                          <m:e>
                            <m:nary>
                              <m:naryPr>
                                <m:chr m:val="∑"/>
                                <m:supHide m:val="on"/>
                                <m:ctrlPr>
                                  <a:rPr lang="en-US" sz="1100" i="1">
                                    <a:latin typeface="Cambria Math" panose="02040503050406030204" pitchFamily="18" charset="0"/>
                                  </a:rPr>
                                </m:ctrlPr>
                              </m:naryPr>
                              <m:sub>
                                <m:r>
                                  <a:rPr lang="en-US" sz="1100" b="0" i="1" smtClean="0">
                                    <a:latin typeface="Cambria Math" panose="02040503050406030204" pitchFamily="18" charset="0"/>
                                  </a:rPr>
                                  <m:t>𝑝</m:t>
                                </m:r>
                                <m:r>
                                  <a:rPr lang="en-US" sz="1100" b="0" i="1" smtClean="0">
                                    <a:latin typeface="Cambria Math" panose="02040503050406030204" pitchFamily="18" charset="0"/>
                                  </a:rPr>
                                  <m:t>∈</m:t>
                                </m:r>
                                <m:r>
                                  <a:rPr lang="en-US" sz="1100" b="0" i="1" smtClean="0">
                                    <a:latin typeface="Cambria Math" panose="02040503050406030204" pitchFamily="18" charset="0"/>
                                  </a:rPr>
                                  <m:t>𝑃</m:t>
                                </m:r>
                              </m:sub>
                              <m:sup/>
                              <m:e>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𝐻</m:t>
                                    </m:r>
                                  </m:e>
                                  <m:sub>
                                    <m:r>
                                      <a:rPr lang="en-US" sz="1100" b="0" i="1" smtClean="0">
                                        <a:latin typeface="Cambria Math" panose="02040503050406030204" pitchFamily="18" charset="0"/>
                                      </a:rPr>
                                      <m:t>𝑝</m:t>
                                    </m:r>
                                  </m:sub>
                                </m:sSub>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𝑧</m:t>
                                    </m:r>
                                  </m:e>
                                  <m:sub>
                                    <m:r>
                                      <a:rPr lang="en-US" sz="1100" b="0" i="1" smtClean="0">
                                        <a:latin typeface="Cambria Math" panose="02040503050406030204" pitchFamily="18" charset="0"/>
                                      </a:rPr>
                                      <m:t>𝑝</m:t>
                                    </m:r>
                                  </m:sub>
                                </m:sSub>
                              </m:e>
                            </m:nary>
                          </m:e>
                          <m:e/>
                        </m:mr>
                        <m:mr>
                          <m:e>
                            <m:r>
                              <m:rPr>
                                <m:nor/>
                              </m:rPr>
                              <a:rPr lang="en-US" sz="1100">
                                <a:latin typeface="Cambria Math" panose="02040503050406030204" pitchFamily="18" charset="0"/>
                              </a:rPr>
                              <m:t>s</m:t>
                            </m:r>
                            <m:r>
                              <m:rPr>
                                <m:nor/>
                              </m:rPr>
                              <a:rPr lang="en-US" sz="1100">
                                <a:latin typeface="Cambria Math" panose="02040503050406030204" pitchFamily="18" charset="0"/>
                              </a:rPr>
                              <m:t>.</m:t>
                            </m:r>
                            <m:r>
                              <m:rPr>
                                <m:nor/>
                              </m:rPr>
                              <a:rPr lang="en-US" sz="1100">
                                <a:latin typeface="Cambria Math" panose="02040503050406030204" pitchFamily="18" charset="0"/>
                              </a:rPr>
                              <m:t>t</m:t>
                            </m:r>
                            <m:r>
                              <m:rPr>
                                <m:nor/>
                              </m:rPr>
                              <a:rPr lang="en-US" sz="1100">
                                <a:latin typeface="Cambria Math" panose="02040503050406030204" pitchFamily="18" charset="0"/>
                              </a:rPr>
                              <m:t>.</m:t>
                            </m:r>
                          </m:e>
                          <m:e>
                            <m:nary>
                              <m:naryPr>
                                <m:chr m:val="∑"/>
                                <m:supHide m:val="on"/>
                                <m:ctrlPr>
                                  <a:rPr lang="en-US" sz="1100" b="0" i="1" smtClean="0">
                                    <a:latin typeface="Cambria Math" panose="02040503050406030204" pitchFamily="18" charset="0"/>
                                  </a:rPr>
                                </m:ctrlPr>
                              </m:naryPr>
                              <m:sub>
                                <m:r>
                                  <a:rPr lang="en-US" sz="1100" b="0" i="1" smtClean="0">
                                    <a:latin typeface="Cambria Math" panose="02040503050406030204" pitchFamily="18" charset="0"/>
                                  </a:rPr>
                                  <m:t>𝑒</m:t>
                                </m:r>
                                <m:r>
                                  <a:rPr lang="en-US" sz="1100" b="0" i="1" smtClean="0">
                                    <a:latin typeface="Cambria Math" panose="02040503050406030204" pitchFamily="18" charset="0"/>
                                  </a:rPr>
                                  <m:t>∈</m:t>
                                </m:r>
                                <m:sSup>
                                  <m:sSupPr>
                                    <m:ctrlPr>
                                      <a:rPr lang="en-US" sz="1100" b="0" i="1" smtClean="0">
                                        <a:latin typeface="Cambria Math" panose="02040503050406030204" pitchFamily="18" charset="0"/>
                                      </a:rPr>
                                    </m:ctrlPr>
                                  </m:sSupPr>
                                  <m:e>
                                    <m:r>
                                      <m:rPr>
                                        <m:sty m:val="p"/>
                                      </m:rPr>
                                      <a:rPr lang="en-US" sz="1100" b="0" i="1" smtClean="0">
                                        <a:latin typeface="Cambria Math" panose="02040503050406030204" pitchFamily="18" charset="0"/>
                                      </a:rPr>
                                      <m:t>E</m:t>
                                    </m:r>
                                  </m:e>
                                  <m:sup>
                                    <m:r>
                                      <a:rPr lang="en-US" sz="1100" b="0" i="1" smtClean="0">
                                        <a:latin typeface="Cambria Math" panose="02040503050406030204" pitchFamily="18" charset="0"/>
                                      </a:rPr>
                                      <m:t>∗</m:t>
                                    </m:r>
                                  </m:sup>
                                </m:sSup>
                              </m:sub>
                              <m:sup/>
                              <m:e>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𝑐</m:t>
                                    </m:r>
                                  </m:e>
                                  <m:sub>
                                    <m:r>
                                      <a:rPr lang="en-US" sz="1100" b="0" i="1" smtClean="0">
                                        <a:latin typeface="Cambria Math" panose="02040503050406030204" pitchFamily="18" charset="0"/>
                                      </a:rPr>
                                      <m:t>𝑒</m:t>
                                    </m:r>
                                  </m:sub>
                                </m:sSub>
                                <m:r>
                                  <a:rPr lang="en-US" sz="1100" b="0" i="1" smtClean="0">
                                    <a:latin typeface="Cambria Math" panose="02040503050406030204" pitchFamily="18" charset="0"/>
                                  </a:rPr>
                                  <m:t>𝑒</m:t>
                                </m:r>
                              </m:e>
                            </m:nary>
                            <m:r>
                              <a:rPr lang="en-US" sz="1100" b="0" i="1" smtClean="0">
                                <a:latin typeface="Cambria Math" panose="02040503050406030204" pitchFamily="18" charset="0"/>
                              </a:rPr>
                              <m:t>≤</m:t>
                            </m:r>
                            <m:r>
                              <a:rPr lang="en-US" sz="1100" b="0" i="1" smtClean="0">
                                <a:latin typeface="Cambria Math" panose="02040503050406030204" pitchFamily="18" charset="0"/>
                              </a:rPr>
                              <m:t>𝐵</m:t>
                            </m:r>
                          </m:e>
                          <m:e/>
                        </m:mr>
                        <m:mr>
                          <m:e/>
                          <m:e>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𝑧</m:t>
                                </m:r>
                              </m:e>
                              <m:sub>
                                <m:r>
                                  <a:rPr lang="en-US" sz="1100" b="0" i="1" smtClean="0">
                                    <a:latin typeface="Cambria Math" panose="02040503050406030204" pitchFamily="18" charset="0"/>
                                  </a:rPr>
                                  <m:t>𝑝</m:t>
                                </m:r>
                              </m:sub>
                            </m:sSub>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𝑥</m:t>
                                </m:r>
                              </m:e>
                              <m:sub>
                                <m:r>
                                  <a:rPr lang="en-US" sz="1100" b="0" i="1" smtClean="0">
                                    <a:latin typeface="Cambria Math" panose="02040503050406030204" pitchFamily="18" charset="0"/>
                                  </a:rPr>
                                  <m:t>𝑒</m:t>
                                </m:r>
                              </m:sub>
                            </m:sSub>
                          </m:e>
                          <m:e>
                            <m:r>
                              <a:rPr lang="en-US" sz="1100" b="0" i="1" smtClean="0">
                                <a:latin typeface="Cambria Math" panose="02040503050406030204" pitchFamily="18" charset="0"/>
                              </a:rPr>
                              <m:t>∀</m:t>
                            </m:r>
                            <m:r>
                              <a:rPr lang="en-US" sz="1100" b="0" i="1" smtClean="0">
                                <a:latin typeface="Cambria Math" panose="02040503050406030204" pitchFamily="18" charset="0"/>
                              </a:rPr>
                              <m:t>𝑒</m:t>
                            </m:r>
                            <m:r>
                              <a:rPr lang="en-US" sz="1100" b="0" i="1" smtClean="0">
                                <a:latin typeface="Cambria Math" panose="02040503050406030204" pitchFamily="18" charset="0"/>
                              </a:rPr>
                              <m:t>∈</m:t>
                            </m:r>
                            <m:r>
                              <a:rPr lang="en-US" sz="1100" b="0" i="1" smtClean="0">
                                <a:latin typeface="Cambria Math" panose="02040503050406030204" pitchFamily="18" charset="0"/>
                              </a:rPr>
                              <m:t>𝑝</m:t>
                            </m:r>
                            <m:r>
                              <a:rPr lang="en-US" sz="1100" b="0" i="1" smtClean="0">
                                <a:latin typeface="Cambria Math" panose="02040503050406030204" pitchFamily="18" charset="0"/>
                                <a:ea typeface="Cambria Math" panose="02040503050406030204" pitchFamily="18" charset="0"/>
                              </a:rPr>
                              <m:t>⋂</m:t>
                            </m:r>
                            <m:sSup>
                              <m:sSupPr>
                                <m:ctrlPr>
                                  <a:rPr lang="en-US" sz="1100" b="0" i="1" smtClean="0">
                                    <a:latin typeface="Cambria Math" panose="02040503050406030204" pitchFamily="18" charset="0"/>
                                    <a:ea typeface="Cambria Math" panose="02040503050406030204" pitchFamily="18" charset="0"/>
                                  </a:rPr>
                                </m:ctrlPr>
                              </m:sSupPr>
                              <m:e>
                                <m:r>
                                  <a:rPr lang="en-US" sz="1100" b="0" i="1" smtClean="0">
                                    <a:latin typeface="Cambria Math" panose="02040503050406030204" pitchFamily="18" charset="0"/>
                                    <a:ea typeface="Cambria Math" panose="02040503050406030204" pitchFamily="18" charset="0"/>
                                  </a:rPr>
                                  <m:t>𝐸</m:t>
                                </m:r>
                              </m:e>
                              <m:sup>
                                <m:r>
                                  <a:rPr lang="en-US" sz="1100" b="0" i="1" smtClean="0">
                                    <a:latin typeface="Cambria Math" panose="02040503050406030204" pitchFamily="18" charset="0"/>
                                    <a:ea typeface="Cambria Math" panose="02040503050406030204" pitchFamily="18" charset="0"/>
                                  </a:rPr>
                                  <m:t>∗</m:t>
                                </m:r>
                              </m:sup>
                            </m:sSup>
                            <m:r>
                              <a:rPr lang="en-US" sz="1100" b="0" i="1" smtClean="0">
                                <a:latin typeface="Cambria Math" panose="02040503050406030204" pitchFamily="18" charset="0"/>
                                <a:ea typeface="Cambria Math" panose="02040503050406030204" pitchFamily="18" charset="0"/>
                              </a:rPr>
                              <m:t> ∀</m:t>
                            </m:r>
                            <m:r>
                              <a:rPr lang="en-US" sz="1100" b="0" i="1" smtClean="0">
                                <a:latin typeface="Cambria Math" panose="02040503050406030204" pitchFamily="18" charset="0"/>
                                <a:ea typeface="Cambria Math" panose="02040503050406030204" pitchFamily="18" charset="0"/>
                              </a:rPr>
                              <m:t>𝑝</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𝑃</m:t>
                            </m:r>
                          </m:e>
                        </m:mr>
                        <m:mr>
                          <m:e/>
                          <m:e>
                            <m:nary>
                              <m:naryPr>
                                <m:chr m:val="∑"/>
                                <m:supHide m:val="on"/>
                                <m:ctrlPr>
                                  <a:rPr lang="en-US" sz="1100" i="1">
                                    <a:latin typeface="Cambria Math" panose="02040503050406030204" pitchFamily="18" charset="0"/>
                                  </a:rPr>
                                </m:ctrlPr>
                              </m:naryPr>
                              <m:sub>
                                <m:r>
                                  <a:rPr lang="en-US" sz="1100" b="0" i="1" smtClean="0">
                                    <a:latin typeface="Cambria Math" panose="02040503050406030204" pitchFamily="18" charset="0"/>
                                  </a:rPr>
                                  <m:t>𝑝</m:t>
                                </m:r>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𝑃</m:t>
                                    </m:r>
                                  </m:e>
                                  <m:sub>
                                    <m:r>
                                      <a:rPr lang="en-US" sz="1100" b="0" i="1" smtClean="0">
                                        <a:latin typeface="Cambria Math" panose="02040503050406030204" pitchFamily="18" charset="0"/>
                                      </a:rPr>
                                      <m:t>𝑒𝑛𝑑</m:t>
                                    </m:r>
                                    <m:d>
                                      <m:dPr>
                                        <m:ctrlPr>
                                          <a:rPr lang="en-US" sz="1100" b="0" i="1" smtClean="0">
                                            <a:latin typeface="Cambria Math" panose="02040503050406030204" pitchFamily="18" charset="0"/>
                                          </a:rPr>
                                        </m:ctrlPr>
                                      </m:dPr>
                                      <m:e>
                                        <m:r>
                                          <a:rPr lang="en-US" sz="1100" b="0" i="1" smtClean="0">
                                            <a:latin typeface="Cambria Math" panose="02040503050406030204" pitchFamily="18" charset="0"/>
                                          </a:rPr>
                                          <m:t>𝑛</m:t>
                                        </m:r>
                                      </m:e>
                                    </m:d>
                                  </m:sub>
                                </m:sSub>
                              </m:sub>
                              <m:sup/>
                              <m:e>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𝑧</m:t>
                                    </m:r>
                                  </m:e>
                                  <m:sub>
                                    <m:r>
                                      <a:rPr lang="en-US" sz="1100" b="0" i="1" smtClean="0">
                                        <a:latin typeface="Cambria Math" panose="02040503050406030204" pitchFamily="18" charset="0"/>
                                      </a:rPr>
                                      <m:t>𝑝</m:t>
                                    </m:r>
                                  </m:sub>
                                </m:sSub>
                                <m:r>
                                  <a:rPr lang="en-US" sz="1100" b="0" i="1" smtClean="0">
                                    <a:latin typeface="Cambria Math" panose="02040503050406030204" pitchFamily="18" charset="0"/>
                                  </a:rPr>
                                  <m:t>≤</m:t>
                                </m:r>
                                <m:r>
                                  <a:rPr lang="en-US" sz="1100" i="1">
                                    <a:latin typeface="Cambria Math" panose="02040503050406030204" pitchFamily="18" charset="0"/>
                                  </a:rPr>
                                  <m:t>1</m:t>
                                </m:r>
                              </m:e>
                            </m:nary>
                          </m:e>
                          <m:e>
                            <m:r>
                              <a:rPr lang="en-US" sz="1100" b="0" i="1" smtClean="0">
                                <a:latin typeface="Cambria Math" panose="02040503050406030204" pitchFamily="18" charset="0"/>
                              </a:rPr>
                              <m:t>∀</m:t>
                            </m:r>
                            <m:r>
                              <a:rPr lang="en-US" sz="1100" b="0" i="1" smtClean="0">
                                <a:latin typeface="Cambria Math" panose="02040503050406030204" pitchFamily="18" charset="0"/>
                              </a:rPr>
                              <m:t>𝑛</m:t>
                            </m:r>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𝑁</m:t>
                                </m:r>
                              </m:e>
                              <m:sub>
                                <m:r>
                                  <a:rPr lang="en-US" sz="1100" b="0" i="1" smtClean="0">
                                    <a:latin typeface="Cambria Math" panose="02040503050406030204" pitchFamily="18" charset="0"/>
                                  </a:rPr>
                                  <m:t>𝑟</m:t>
                                </m:r>
                              </m:sub>
                            </m:sSub>
                          </m:e>
                        </m:mr>
                        <m:mr>
                          <m:e/>
                          <m:e>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𝑧</m:t>
                                </m:r>
                              </m:e>
                              <m:sub>
                                <m:r>
                                  <a:rPr lang="en-US" sz="1100" b="0" i="1" smtClean="0">
                                    <a:latin typeface="Cambria Math" panose="02040503050406030204" pitchFamily="18" charset="0"/>
                                  </a:rPr>
                                  <m:t>𝑝</m:t>
                                </m:r>
                              </m:sub>
                            </m:sSub>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𝑥</m:t>
                                </m:r>
                              </m:e>
                              <m:sub>
                                <m:r>
                                  <a:rPr lang="en-US" sz="1100" b="0" i="1" smtClean="0">
                                    <a:latin typeface="Cambria Math" panose="02040503050406030204" pitchFamily="18" charset="0"/>
                                  </a:rPr>
                                  <m:t>𝑒</m:t>
                                </m:r>
                              </m:sub>
                            </m:sSub>
                            <m:r>
                              <a:rPr lang="en-US" sz="1100" b="0" i="1" smtClean="0">
                                <a:latin typeface="Cambria Math" panose="02040503050406030204" pitchFamily="18" charset="0"/>
                              </a:rPr>
                              <m:t>∈</m:t>
                            </m:r>
                            <m:d>
                              <m:dPr>
                                <m:begChr m:val="{"/>
                                <m:endChr m:val="}"/>
                                <m:ctrlPr>
                                  <a:rPr lang="en-US" sz="1100" b="0" i="1" smtClean="0">
                                    <a:latin typeface="Cambria Math" panose="02040503050406030204" pitchFamily="18" charset="0"/>
                                  </a:rPr>
                                </m:ctrlPr>
                              </m:dPr>
                              <m:e>
                                <m:r>
                                  <a:rPr lang="en-US" sz="1100" b="0" i="1" smtClean="0">
                                    <a:latin typeface="Cambria Math" panose="02040503050406030204" pitchFamily="18" charset="0"/>
                                  </a:rPr>
                                  <m:t>0,1</m:t>
                                </m:r>
                              </m:e>
                            </m:d>
                          </m:e>
                          <m:e>
                            <m:r>
                              <a:rPr lang="en-US" sz="1100" b="0" i="1" smtClean="0">
                                <a:latin typeface="Cambria Math" panose="02040503050406030204" pitchFamily="18" charset="0"/>
                              </a:rPr>
                              <m:t>∀</m:t>
                            </m:r>
                            <m:r>
                              <a:rPr lang="en-US" sz="1100" b="0" i="1" smtClean="0">
                                <a:latin typeface="Cambria Math" panose="02040503050406030204" pitchFamily="18" charset="0"/>
                              </a:rPr>
                              <m:t>𝑝</m:t>
                            </m:r>
                            <m:r>
                              <a:rPr lang="en-US" sz="1100" b="0" i="1" smtClean="0">
                                <a:latin typeface="Cambria Math" panose="02040503050406030204" pitchFamily="18" charset="0"/>
                              </a:rPr>
                              <m:t>∈</m:t>
                            </m:r>
                            <m:r>
                              <a:rPr lang="en-US" sz="1100" b="0" i="1" smtClean="0">
                                <a:latin typeface="Cambria Math" panose="02040503050406030204" pitchFamily="18" charset="0"/>
                              </a:rPr>
                              <m:t>𝑃</m:t>
                            </m:r>
                            <m:r>
                              <a:rPr lang="en-US" sz="1100" b="0" i="1" smtClean="0">
                                <a:latin typeface="Cambria Math" panose="02040503050406030204" pitchFamily="18" charset="0"/>
                              </a:rPr>
                              <m:t>, ∀</m:t>
                            </m:r>
                            <m:r>
                              <a:rPr lang="en-US" sz="1100" b="0" i="1" smtClean="0">
                                <a:latin typeface="Cambria Math" panose="02040503050406030204" pitchFamily="18" charset="0"/>
                              </a:rPr>
                              <m:t>𝑒</m:t>
                            </m:r>
                            <m:r>
                              <a:rPr lang="en-US" sz="1100" b="0" i="1" smtClean="0">
                                <a:latin typeface="Cambria Math" panose="02040503050406030204" pitchFamily="18" charset="0"/>
                              </a:rPr>
                              <m:t>∈</m:t>
                            </m:r>
                            <m:sSup>
                              <m:sSupPr>
                                <m:ctrlPr>
                                  <a:rPr lang="en-US" sz="1100" b="0" i="1" smtClean="0">
                                    <a:latin typeface="Cambria Math" panose="02040503050406030204" pitchFamily="18" charset="0"/>
                                  </a:rPr>
                                </m:ctrlPr>
                              </m:sSupPr>
                              <m:e>
                                <m:r>
                                  <a:rPr lang="en-US" sz="1100" b="0" i="1" smtClean="0">
                                    <a:latin typeface="Cambria Math" panose="02040503050406030204" pitchFamily="18" charset="0"/>
                                  </a:rPr>
                                  <m:t>𝐸</m:t>
                                </m:r>
                              </m:e>
                              <m:sup>
                                <m:r>
                                  <a:rPr lang="en-US" sz="1100" b="0" i="1" smtClean="0">
                                    <a:latin typeface="Cambria Math" panose="02040503050406030204" pitchFamily="18" charset="0"/>
                                  </a:rPr>
                                  <m:t>∗</m:t>
                                </m:r>
                              </m:sup>
                            </m:sSup>
                          </m:e>
                        </m:mr>
                      </m:m>
                    </m:oMath>
                  </m:oMathPara>
                </a14:m>
                <a:endParaRPr lang="en-US" sz="1100" dirty="0"/>
              </a:p>
              <a:p>
                <a:r>
                  <a:rPr lang="en-US" sz="1100" dirty="0"/>
                  <a:t>Greedy Algorithm: Sort set of paths by ratio of households to upgrade costs, then go down the list, adding the first path that fits into your budget. Recompute relevance ratios (number of new households a path adds might have changed) and repeat until you can’t add any paths.</a:t>
                </a:r>
              </a:p>
            </p:txBody>
          </p:sp>
        </mc:Choice>
        <mc:Fallback xmlns="">
          <p:sp>
            <p:nvSpPr>
              <p:cNvPr id="3" name="Content Placeholder 2">
                <a:extLst>
                  <a:ext uri="{FF2B5EF4-FFF2-40B4-BE49-F238E27FC236}">
                    <a16:creationId xmlns:a16="http://schemas.microsoft.com/office/drawing/2014/main" id="{E891CA12-48AD-4165-BBA6-56E833FBC5E6}"/>
                  </a:ext>
                </a:extLst>
              </p:cNvPr>
              <p:cNvSpPr>
                <a:spLocks noGrp="1" noRot="1" noChangeAspect="1" noMove="1" noResize="1" noEditPoints="1" noAdjustHandles="1" noChangeArrowheads="1" noChangeShapeType="1" noTextEdit="1"/>
              </p:cNvSpPr>
              <p:nvPr>
                <p:ph idx="1"/>
              </p:nvPr>
            </p:nvSpPr>
            <p:spPr>
              <a:xfrm>
                <a:off x="838200" y="1825625"/>
                <a:ext cx="6669024" cy="4351338"/>
              </a:xfrm>
              <a:blipFill>
                <a:blip r:embed="rId2"/>
                <a:stretch>
                  <a:fillRect t="-420" b="-252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B7666BA-B580-4F21-89B0-44B1251DB31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000" b="96800" l="8425" r="91300">
                        <a14:foregroundMark x1="10440" y1="57200" x2="9066" y2="57800"/>
                        <a14:foregroundMark x1="9249" y1="60400" x2="8608" y2="61800"/>
                        <a14:foregroundMark x1="13736" y1="86800" x2="13553" y2="88800"/>
                        <a14:foregroundMark x1="17582" y1="87400" x2="15659" y2="92600"/>
                        <a14:foregroundMark x1="14835" y1="93600" x2="13553" y2="96800"/>
                        <a14:foregroundMark x1="84799" y1="6000" x2="83425" y2="12200"/>
                        <a14:foregroundMark x1="91300" y1="13400" x2="86813" y2="19000"/>
                      </a14:backgroundRemoval>
                    </a14:imgEffect>
                  </a14:imgLayer>
                </a14:imgProps>
              </a:ext>
            </a:extLst>
          </a:blip>
          <a:stretch>
            <a:fillRect/>
          </a:stretch>
        </p:blipFill>
        <p:spPr>
          <a:xfrm>
            <a:off x="7384801" y="1690688"/>
            <a:ext cx="4678410" cy="2142129"/>
          </a:xfrm>
          <a:prstGeom prst="rect">
            <a:avLst/>
          </a:prstGeom>
        </p:spPr>
      </p:pic>
    </p:spTree>
    <p:extLst>
      <p:ext uri="{BB962C8B-B14F-4D97-AF65-F5344CB8AC3E}">
        <p14:creationId xmlns:p14="http://schemas.microsoft.com/office/powerpoint/2010/main" val="2147680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1B38E-313B-4D9F-B213-1491F588ABEA}"/>
              </a:ext>
            </a:extLst>
          </p:cNvPr>
          <p:cNvSpPr>
            <a:spLocks noGrp="1"/>
          </p:cNvSpPr>
          <p:nvPr>
            <p:ph type="title"/>
          </p:nvPr>
        </p:nvSpPr>
        <p:spPr/>
        <p:txBody>
          <a:bodyPr>
            <a:normAutofit/>
          </a:bodyPr>
          <a:lstStyle/>
          <a:p>
            <a:r>
              <a:rPr lang="en-US" dirty="0"/>
              <a:t>Lecture 9 Hospital Location Optimization in Timor-Leste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91CA12-48AD-4165-BBA6-56E833FBC5E6}"/>
                  </a:ext>
                </a:extLst>
              </p:cNvPr>
              <p:cNvSpPr>
                <a:spLocks noGrp="1"/>
              </p:cNvSpPr>
              <p:nvPr>
                <p:ph idx="1"/>
              </p:nvPr>
            </p:nvSpPr>
            <p:spPr>
              <a:xfrm>
                <a:off x="838200" y="1825624"/>
                <a:ext cx="6669024" cy="4847891"/>
              </a:xfrm>
            </p:spPr>
            <p:txBody>
              <a:bodyPr>
                <a:normAutofit fontScale="92500" lnSpcReduction="20000"/>
              </a:bodyPr>
              <a:lstStyle/>
              <a:p>
                <a:r>
                  <a:rPr lang="en-US" sz="1200" dirty="0"/>
                  <a:t>Problem: Maximize the number of people that can access healthcare within 5 km</a:t>
                </a:r>
              </a:p>
              <a:p>
                <a:r>
                  <a:rPr lang="en-US" sz="1200" dirty="0"/>
                  <a:t>Approach: </a:t>
                </a:r>
              </a:p>
              <a:p>
                <a:pPr lvl="1"/>
                <a:r>
                  <a:rPr lang="en-US" sz="1100" dirty="0"/>
                  <a:t>Use Timor-Leste census data to get household </a:t>
                </a:r>
                <a14:m>
                  <m:oMath xmlns:m="http://schemas.openxmlformats.org/officeDocument/2006/math">
                    <m:r>
                      <a:rPr lang="en-US" sz="1100" i="1">
                        <a:latin typeface="Cambria Math" panose="02040503050406030204" pitchFamily="18" charset="0"/>
                      </a:rPr>
                      <m:t>𝑖</m:t>
                    </m:r>
                    <m:r>
                      <a:rPr lang="en-US" sz="1100" i="1">
                        <a:latin typeface="Cambria Math" panose="02040503050406030204" pitchFamily="18" charset="0"/>
                      </a:rPr>
                      <m:t>∈{1,…,</m:t>
                    </m:r>
                    <m:r>
                      <a:rPr lang="en-US" sz="1100" i="1">
                        <a:latin typeface="Cambria Math" panose="02040503050406030204" pitchFamily="18" charset="0"/>
                      </a:rPr>
                      <m:t>𝑛</m:t>
                    </m:r>
                    <m:r>
                      <a:rPr lang="en-US" sz="1100" i="1">
                        <a:latin typeface="Cambria Math" panose="02040503050406030204" pitchFamily="18" charset="0"/>
                      </a:rPr>
                      <m:t>}</m:t>
                    </m:r>
                  </m:oMath>
                </a14:m>
                <a:r>
                  <a:rPr lang="en-US" sz="1100" dirty="0"/>
                  <a:t> locations and number of residents. Use WHO data to get current healthcare sites </a:t>
                </a:r>
                <a14:m>
                  <m:oMath xmlns:m="http://schemas.openxmlformats.org/officeDocument/2006/math">
                    <m:r>
                      <a:rPr lang="en-US" sz="1100" i="1">
                        <a:latin typeface="Cambria Math" panose="02040503050406030204" pitchFamily="18" charset="0"/>
                      </a:rPr>
                      <m:t>𝑗</m:t>
                    </m:r>
                    <m:r>
                      <a:rPr lang="en-US" sz="1100" i="1">
                        <a:latin typeface="Cambria Math" panose="02040503050406030204" pitchFamily="18" charset="0"/>
                      </a:rPr>
                      <m:t>={1,…</m:t>
                    </m:r>
                    <m:r>
                      <a:rPr lang="en-US" sz="1100">
                        <a:latin typeface="Cambria Math" panose="02040503050406030204" pitchFamily="18" charset="0"/>
                      </a:rPr>
                      <m:t>,</m:t>
                    </m:r>
                    <m:r>
                      <m:rPr>
                        <m:sty m:val="p"/>
                      </m:rPr>
                      <a:rPr lang="en-US" sz="1100">
                        <a:latin typeface="Cambria Math" panose="02040503050406030204" pitchFamily="18" charset="0"/>
                      </a:rPr>
                      <m:t>m</m:t>
                    </m:r>
                    <m:r>
                      <a:rPr lang="en-US" sz="1100">
                        <a:latin typeface="Cambria Math" panose="02040503050406030204" pitchFamily="18" charset="0"/>
                      </a:rPr>
                      <m:t>}.</m:t>
                    </m:r>
                  </m:oMath>
                </a14:m>
                <a:r>
                  <a:rPr lang="en-US" sz="1100" dirty="0"/>
                  <a:t> Define potential healthcare sites j={m+1,…,M}. Define </a:t>
                </a:r>
                <a14:m>
                  <m:oMath xmlns:m="http://schemas.openxmlformats.org/officeDocument/2006/math">
                    <m:r>
                      <a:rPr lang="en-US" sz="1100" i="1">
                        <a:latin typeface="Cambria Math" panose="02040503050406030204" pitchFamily="18" charset="0"/>
                      </a:rPr>
                      <m:t>𝑝</m:t>
                    </m:r>
                  </m:oMath>
                </a14:m>
                <a:r>
                  <a:rPr lang="en-US" sz="1100" dirty="0"/>
                  <a:t> the number of additional hospitals.</a:t>
                </a:r>
              </a:p>
              <a:p>
                <a:pPr lvl="1"/>
                <a:r>
                  <a:rPr lang="en-US" sz="1100" dirty="0"/>
                  <a:t>Merge Open Street Map and </a:t>
                </a:r>
                <a:r>
                  <a:rPr lang="en-US" sz="1100" dirty="0" err="1"/>
                  <a:t>eStrada</a:t>
                </a:r>
                <a:r>
                  <a:rPr lang="en-US" sz="1100" dirty="0"/>
                  <a:t> data to model the road network. Compute travel distance </a:t>
                </a:r>
                <a14:m>
                  <m:oMath xmlns:m="http://schemas.openxmlformats.org/officeDocument/2006/math">
                    <m:sSub>
                      <m:sSubPr>
                        <m:ctrlPr>
                          <a:rPr lang="en-US" sz="1100" i="1">
                            <a:latin typeface="Cambria Math" panose="02040503050406030204" pitchFamily="18" charset="0"/>
                          </a:rPr>
                        </m:ctrlPr>
                      </m:sSubPr>
                      <m:e>
                        <m:r>
                          <a:rPr lang="en-US" sz="1100" i="1">
                            <a:latin typeface="Cambria Math" panose="02040503050406030204" pitchFamily="18" charset="0"/>
                          </a:rPr>
                          <m:t>𝑑</m:t>
                        </m:r>
                      </m:e>
                      <m:sub>
                        <m:r>
                          <a:rPr lang="en-US" sz="1100" i="1">
                            <a:latin typeface="Cambria Math" panose="02040503050406030204" pitchFamily="18" charset="0"/>
                          </a:rPr>
                          <m:t>𝑖𝑗</m:t>
                        </m:r>
                      </m:sub>
                    </m:sSub>
                  </m:oMath>
                </a14:m>
                <a:r>
                  <a:rPr lang="en-US" sz="1100" dirty="0"/>
                  <a:t> from household </a:t>
                </a:r>
                <a14:m>
                  <m:oMath xmlns:m="http://schemas.openxmlformats.org/officeDocument/2006/math">
                    <m:r>
                      <a:rPr lang="en-US" sz="1100" i="1">
                        <a:latin typeface="Cambria Math" panose="02040503050406030204" pitchFamily="18" charset="0"/>
                      </a:rPr>
                      <m:t>𝑖</m:t>
                    </m:r>
                  </m:oMath>
                </a14:m>
                <a:r>
                  <a:rPr lang="en-US" sz="1100" dirty="0"/>
                  <a:t> to hospital </a:t>
                </a:r>
                <a14:m>
                  <m:oMath xmlns:m="http://schemas.openxmlformats.org/officeDocument/2006/math">
                    <m:r>
                      <a:rPr lang="en-US" sz="1100" i="1">
                        <a:latin typeface="Cambria Math" panose="02040503050406030204" pitchFamily="18" charset="0"/>
                      </a:rPr>
                      <m:t>𝑗</m:t>
                    </m:r>
                  </m:oMath>
                </a14:m>
                <a:r>
                  <a:rPr lang="en-US" sz="1100" dirty="0"/>
                  <a:t>. Define max travel distance </a:t>
                </a:r>
                <a14:m>
                  <m:oMath xmlns:m="http://schemas.openxmlformats.org/officeDocument/2006/math">
                    <m:r>
                      <a:rPr lang="en-US" sz="1100" i="1">
                        <a:latin typeface="Cambria Math" panose="02040503050406030204" pitchFamily="18" charset="0"/>
                      </a:rPr>
                      <m:t>𝑆</m:t>
                    </m:r>
                    <m:r>
                      <a:rPr lang="en-US" sz="1100" i="1">
                        <a:latin typeface="Cambria Math" panose="02040503050406030204" pitchFamily="18" charset="0"/>
                      </a:rPr>
                      <m:t>.</m:t>
                    </m:r>
                  </m:oMath>
                </a14:m>
                <a:r>
                  <a:rPr lang="en-US" sz="1100" dirty="0"/>
                  <a:t> Decision variables are </a:t>
                </a:r>
                <a14:m>
                  <m:oMath xmlns:m="http://schemas.openxmlformats.org/officeDocument/2006/math">
                    <m:sSub>
                      <m:sSubPr>
                        <m:ctrlPr>
                          <a:rPr lang="en-US" sz="1100" i="1">
                            <a:latin typeface="Cambria Math" panose="02040503050406030204" pitchFamily="18" charset="0"/>
                          </a:rPr>
                        </m:ctrlPr>
                      </m:sSubPr>
                      <m:e>
                        <m:r>
                          <a:rPr lang="en-US" sz="1100" i="1">
                            <a:latin typeface="Cambria Math" panose="02040503050406030204" pitchFamily="18" charset="0"/>
                          </a:rPr>
                          <m:t>𝑥</m:t>
                        </m:r>
                      </m:e>
                      <m:sub>
                        <m:r>
                          <a:rPr lang="en-US" sz="1100" i="1">
                            <a:latin typeface="Cambria Math" panose="02040503050406030204" pitchFamily="18" charset="0"/>
                          </a:rPr>
                          <m:t>𝑗</m:t>
                        </m:r>
                      </m:sub>
                    </m:sSub>
                  </m:oMath>
                </a14:m>
                <a:r>
                  <a:rPr lang="en-US" sz="1100" dirty="0"/>
                  <a:t>, an indicator that hospital </a:t>
                </a:r>
                <a14:m>
                  <m:oMath xmlns:m="http://schemas.openxmlformats.org/officeDocument/2006/math">
                    <m:r>
                      <a:rPr lang="en-US" sz="1100" i="1">
                        <a:latin typeface="Cambria Math" panose="02040503050406030204" pitchFamily="18" charset="0"/>
                      </a:rPr>
                      <m:t>𝑗</m:t>
                    </m:r>
                  </m:oMath>
                </a14:m>
                <a:r>
                  <a:rPr lang="en-US" sz="1100" dirty="0"/>
                  <a:t> is open, and </a:t>
                </a:r>
                <a14:m>
                  <m:oMath xmlns:m="http://schemas.openxmlformats.org/officeDocument/2006/math">
                    <m:sSub>
                      <m:sSubPr>
                        <m:ctrlPr>
                          <a:rPr lang="en-US" sz="1100" i="1">
                            <a:latin typeface="Cambria Math" panose="02040503050406030204" pitchFamily="18" charset="0"/>
                          </a:rPr>
                        </m:ctrlPr>
                      </m:sSubPr>
                      <m:e>
                        <m:r>
                          <a:rPr lang="en-US" sz="1100" i="1">
                            <a:latin typeface="Cambria Math" panose="02040503050406030204" pitchFamily="18" charset="0"/>
                          </a:rPr>
                          <m:t>𝑦</m:t>
                        </m:r>
                      </m:e>
                      <m:sub>
                        <m:r>
                          <a:rPr lang="en-US" sz="1100" i="1">
                            <a:latin typeface="Cambria Math" panose="02040503050406030204" pitchFamily="18" charset="0"/>
                          </a:rPr>
                          <m:t>𝑖𝑗</m:t>
                        </m:r>
                      </m:sub>
                    </m:sSub>
                  </m:oMath>
                </a14:m>
                <a:r>
                  <a:rPr lang="en-US" sz="1100" dirty="0"/>
                  <a:t>, an indicator that household </a:t>
                </a:r>
                <a14:m>
                  <m:oMath xmlns:m="http://schemas.openxmlformats.org/officeDocument/2006/math">
                    <m:r>
                      <a:rPr lang="en-US" sz="1100" i="1">
                        <a:latin typeface="Cambria Math" panose="02040503050406030204" pitchFamily="18" charset="0"/>
                      </a:rPr>
                      <m:t>𝑖</m:t>
                    </m:r>
                  </m:oMath>
                </a14:m>
                <a:r>
                  <a:rPr lang="en-US" sz="1100" dirty="0"/>
                  <a:t> is served by hospital </a:t>
                </a:r>
                <a14:m>
                  <m:oMath xmlns:m="http://schemas.openxmlformats.org/officeDocument/2006/math">
                    <m:r>
                      <a:rPr lang="en-US" sz="1100" i="1">
                        <a:latin typeface="Cambria Math" panose="02040503050406030204" pitchFamily="18" charset="0"/>
                      </a:rPr>
                      <m:t>𝑗</m:t>
                    </m:r>
                  </m:oMath>
                </a14:m>
                <a:r>
                  <a:rPr lang="en-US" sz="1100" dirty="0"/>
                  <a:t>.</a:t>
                </a:r>
              </a:p>
              <a:p>
                <a:r>
                  <a:rPr lang="en-US" sz="1200" dirty="0"/>
                  <a:t>Model:</a:t>
                </a:r>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m>
                        <m:mPr>
                          <m:mcs>
                            <m:mc>
                              <m:mcPr>
                                <m:count m:val="3"/>
                                <m:mcJc m:val="center"/>
                              </m:mcPr>
                            </m:mc>
                          </m:mcs>
                          <m:ctrlPr>
                            <a:rPr lang="en-US" sz="1100" b="0" i="1" smtClean="0">
                              <a:latin typeface="Cambria Math" panose="02040503050406030204" pitchFamily="18" charset="0"/>
                            </a:rPr>
                          </m:ctrlPr>
                        </m:mPr>
                        <m:mr>
                          <m:e>
                            <m:limLow>
                              <m:limLowPr>
                                <m:ctrlPr>
                                  <a:rPr lang="en-US" sz="1100" b="0" i="1" smtClean="0">
                                    <a:latin typeface="Cambria Math" panose="02040503050406030204" pitchFamily="18" charset="0"/>
                                  </a:rPr>
                                </m:ctrlPr>
                              </m:limLowPr>
                              <m:e>
                                <m:r>
                                  <m:rPr>
                                    <m:sty m:val="p"/>
                                  </m:rPr>
                                  <a:rPr lang="en-US" sz="1100" b="0" i="1" smtClean="0">
                                    <a:latin typeface="Cambria Math" panose="02040503050406030204" pitchFamily="18" charset="0"/>
                                  </a:rPr>
                                  <m:t>max</m:t>
                                </m:r>
                              </m:e>
                              <m:lim>
                                <m:r>
                                  <m:rPr>
                                    <m:brk m:alnAt="7"/>
                                  </m:rPr>
                                  <a:rPr lang="en-US" sz="1100" b="0" i="1" smtClean="0">
                                    <a:latin typeface="Cambria Math" panose="02040503050406030204" pitchFamily="18" charset="0"/>
                                  </a:rPr>
                                  <m:t>𝑥</m:t>
                                </m:r>
                                <m:r>
                                  <a:rPr lang="en-US" sz="1100" b="0" i="1" smtClean="0">
                                    <a:latin typeface="Cambria Math" panose="02040503050406030204" pitchFamily="18" charset="0"/>
                                  </a:rPr>
                                  <m:t>,</m:t>
                                </m:r>
                                <m:r>
                                  <a:rPr lang="en-US" sz="1100" b="0" i="1" smtClean="0">
                                    <a:latin typeface="Cambria Math" panose="02040503050406030204" pitchFamily="18" charset="0"/>
                                  </a:rPr>
                                  <m:t>𝑦</m:t>
                                </m:r>
                              </m:lim>
                            </m:limLow>
                          </m:e>
                          <m:e>
                            <m:nary>
                              <m:naryPr>
                                <m:chr m:val="∑"/>
                                <m:supHide m:val="on"/>
                                <m:ctrlPr>
                                  <a:rPr lang="en-US" sz="1100" b="0" i="1" smtClean="0">
                                    <a:latin typeface="Cambria Math" panose="02040503050406030204" pitchFamily="18" charset="0"/>
                                  </a:rPr>
                                </m:ctrlPr>
                              </m:naryPr>
                              <m:sub>
                                <m:r>
                                  <a:rPr lang="en-US" sz="1100" b="0" i="1" smtClean="0">
                                    <a:latin typeface="Cambria Math" panose="02040503050406030204" pitchFamily="18" charset="0"/>
                                  </a:rPr>
                                  <m:t>𝑖</m:t>
                                </m:r>
                                <m:r>
                                  <a:rPr lang="en-US" sz="1100" b="0" i="1" smtClean="0">
                                    <a:latin typeface="Cambria Math" panose="02040503050406030204" pitchFamily="18" charset="0"/>
                                  </a:rPr>
                                  <m:t>,</m:t>
                                </m:r>
                                <m:r>
                                  <a:rPr lang="en-US" sz="1100" b="0" i="1" smtClean="0">
                                    <a:latin typeface="Cambria Math" panose="02040503050406030204" pitchFamily="18" charset="0"/>
                                  </a:rPr>
                                  <m:t>𝑗</m:t>
                                </m:r>
                              </m:sub>
                              <m:sup/>
                              <m:e>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𝑣</m:t>
                                    </m:r>
                                  </m:e>
                                  <m:sub>
                                    <m:r>
                                      <a:rPr lang="en-US" sz="1100" b="0" i="1" smtClean="0">
                                        <a:latin typeface="Cambria Math" panose="02040503050406030204" pitchFamily="18" charset="0"/>
                                      </a:rPr>
                                      <m:t>𝑖</m:t>
                                    </m:r>
                                  </m:sub>
                                </m:sSub>
                              </m:e>
                            </m:nary>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𝑦</m:t>
                                </m:r>
                              </m:e>
                              <m:sub>
                                <m:r>
                                  <a:rPr lang="en-US" sz="1100" b="0" i="1" smtClean="0">
                                    <a:latin typeface="Cambria Math" panose="02040503050406030204" pitchFamily="18" charset="0"/>
                                  </a:rPr>
                                  <m:t>𝑖𝑗</m:t>
                                </m:r>
                              </m:sub>
                            </m:sSub>
                          </m:e>
                          <m:e/>
                        </m:mr>
                        <m:mr>
                          <m:e>
                            <m:r>
                              <m:rPr>
                                <m:nor/>
                              </m:rPr>
                              <a:rPr lang="en-US" sz="1100" b="0" i="0" smtClean="0">
                                <a:latin typeface="Cambria Math" panose="02040503050406030204" pitchFamily="18" charset="0"/>
                              </a:rPr>
                              <m:t>s</m:t>
                            </m:r>
                            <m:r>
                              <m:rPr>
                                <m:nor/>
                              </m:rPr>
                              <a:rPr lang="en-US" sz="1100" b="0" i="0" smtClean="0">
                                <a:latin typeface="Cambria Math" panose="02040503050406030204" pitchFamily="18" charset="0"/>
                              </a:rPr>
                              <m:t>.</m:t>
                            </m:r>
                            <m:r>
                              <m:rPr>
                                <m:nor/>
                              </m:rPr>
                              <a:rPr lang="en-US" sz="1100" b="0" i="0" smtClean="0">
                                <a:latin typeface="Cambria Math" panose="02040503050406030204" pitchFamily="18" charset="0"/>
                              </a:rPr>
                              <m:t>t</m:t>
                            </m:r>
                            <m:r>
                              <m:rPr>
                                <m:nor/>
                              </m:rPr>
                              <a:rPr lang="en-US" sz="1100" b="0" i="0" smtClean="0">
                                <a:latin typeface="Cambria Math" panose="02040503050406030204" pitchFamily="18" charset="0"/>
                              </a:rPr>
                              <m:t>.</m:t>
                            </m:r>
                          </m:e>
                          <m:e>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𝑥</m:t>
                                </m:r>
                              </m:e>
                              <m:sub>
                                <m:r>
                                  <a:rPr lang="en-US" sz="1100" b="0" i="1" smtClean="0">
                                    <a:latin typeface="Cambria Math" panose="02040503050406030204" pitchFamily="18" charset="0"/>
                                  </a:rPr>
                                  <m:t>𝑗</m:t>
                                </m:r>
                              </m:sub>
                            </m:sSub>
                            <m:r>
                              <a:rPr lang="en-US" sz="1100" b="0" i="1" smtClean="0">
                                <a:latin typeface="Cambria Math" panose="02040503050406030204" pitchFamily="18" charset="0"/>
                              </a:rPr>
                              <m:t>=1</m:t>
                            </m:r>
                          </m:e>
                          <m:e>
                            <m:r>
                              <a:rPr lang="en-US" sz="1100" b="0" i="1" smtClean="0">
                                <a:latin typeface="Cambria Math" panose="02040503050406030204" pitchFamily="18" charset="0"/>
                              </a:rPr>
                              <m:t>∀</m:t>
                            </m:r>
                            <m:r>
                              <a:rPr lang="en-US" sz="1100" b="0" i="1" smtClean="0">
                                <a:latin typeface="Cambria Math" panose="02040503050406030204" pitchFamily="18" charset="0"/>
                              </a:rPr>
                              <m:t>𝑗</m:t>
                            </m:r>
                            <m:r>
                              <a:rPr lang="en-US" sz="1100" b="0" i="1" smtClean="0">
                                <a:latin typeface="Cambria Math" panose="02040503050406030204" pitchFamily="18" charset="0"/>
                              </a:rPr>
                              <m:t>∈</m:t>
                            </m:r>
                            <m:d>
                              <m:dPr>
                                <m:begChr m:val="{"/>
                                <m:endChr m:val="}"/>
                                <m:ctrlPr>
                                  <a:rPr lang="en-US" sz="1100" b="0" i="1" smtClean="0">
                                    <a:latin typeface="Cambria Math" panose="02040503050406030204" pitchFamily="18" charset="0"/>
                                  </a:rPr>
                                </m:ctrlPr>
                              </m:dPr>
                              <m:e>
                                <m:r>
                                  <a:rPr lang="en-US" sz="1100" b="0" i="1" smtClean="0">
                                    <a:latin typeface="Cambria Math" panose="02040503050406030204" pitchFamily="18" charset="0"/>
                                  </a:rPr>
                                  <m:t>1,…,</m:t>
                                </m:r>
                                <m:r>
                                  <a:rPr lang="en-US" sz="1100" b="0" i="1" smtClean="0">
                                    <a:latin typeface="Cambria Math" panose="02040503050406030204" pitchFamily="18" charset="0"/>
                                  </a:rPr>
                                  <m:t>𝑚</m:t>
                                </m:r>
                              </m:e>
                            </m:d>
                          </m:e>
                        </m:mr>
                        <m:mr>
                          <m:e/>
                          <m:e>
                            <m:nary>
                              <m:naryPr>
                                <m:chr m:val="∑"/>
                                <m:ctrlPr>
                                  <a:rPr lang="en-US" sz="1100" b="0" i="1" smtClean="0">
                                    <a:latin typeface="Cambria Math" panose="02040503050406030204" pitchFamily="18" charset="0"/>
                                  </a:rPr>
                                </m:ctrlPr>
                              </m:naryPr>
                              <m:sub>
                                <m:r>
                                  <a:rPr lang="en-US" sz="1100" b="0" i="1" smtClean="0">
                                    <a:latin typeface="Cambria Math" panose="02040503050406030204" pitchFamily="18" charset="0"/>
                                  </a:rPr>
                                  <m:t>𝑗</m:t>
                                </m:r>
                                <m:r>
                                  <a:rPr lang="en-US" sz="1100" b="0" i="1" smtClean="0">
                                    <a:latin typeface="Cambria Math" panose="02040503050406030204" pitchFamily="18" charset="0"/>
                                  </a:rPr>
                                  <m:t>=</m:t>
                                </m:r>
                                <m:r>
                                  <a:rPr lang="en-US" sz="1100" b="0" i="1" smtClean="0">
                                    <a:latin typeface="Cambria Math" panose="02040503050406030204" pitchFamily="18" charset="0"/>
                                  </a:rPr>
                                  <m:t>𝑚</m:t>
                                </m:r>
                                <m:r>
                                  <a:rPr lang="en-US" sz="1100" b="0" i="1" smtClean="0">
                                    <a:latin typeface="Cambria Math" panose="02040503050406030204" pitchFamily="18" charset="0"/>
                                  </a:rPr>
                                  <m:t>+1</m:t>
                                </m:r>
                              </m:sub>
                              <m:sup>
                                <m:r>
                                  <a:rPr lang="en-US" sz="1100" b="0" i="1" smtClean="0">
                                    <a:latin typeface="Cambria Math" panose="02040503050406030204" pitchFamily="18" charset="0"/>
                                  </a:rPr>
                                  <m:t>𝑀</m:t>
                                </m:r>
                              </m:sup>
                              <m:e>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𝑥</m:t>
                                    </m:r>
                                  </m:e>
                                  <m:sub>
                                    <m:r>
                                      <a:rPr lang="en-US" sz="1100" b="0" i="1" smtClean="0">
                                        <a:latin typeface="Cambria Math" panose="02040503050406030204" pitchFamily="18" charset="0"/>
                                      </a:rPr>
                                      <m:t>𝑗</m:t>
                                    </m:r>
                                  </m:sub>
                                </m:sSub>
                              </m:e>
                            </m:nary>
                            <m:r>
                              <a:rPr lang="en-US" sz="1100" b="0" i="1" smtClean="0">
                                <a:latin typeface="Cambria Math" panose="02040503050406030204" pitchFamily="18" charset="0"/>
                              </a:rPr>
                              <m:t>≤</m:t>
                            </m:r>
                            <m:r>
                              <a:rPr lang="en-US" sz="1100" b="0" i="1" smtClean="0">
                                <a:latin typeface="Cambria Math" panose="02040503050406030204" pitchFamily="18" charset="0"/>
                              </a:rPr>
                              <m:t>𝑝</m:t>
                            </m:r>
                          </m:e>
                          <m:e/>
                        </m:mr>
                        <m:mr>
                          <m:e/>
                          <m:e>
                            <m:nary>
                              <m:naryPr>
                                <m:chr m:val="∑"/>
                                <m:supHide m:val="on"/>
                                <m:ctrlPr>
                                  <a:rPr lang="en-US" sz="1100" b="0" i="1" smtClean="0">
                                    <a:latin typeface="Cambria Math" panose="02040503050406030204" pitchFamily="18" charset="0"/>
                                  </a:rPr>
                                </m:ctrlPr>
                              </m:naryPr>
                              <m:sub>
                                <m:r>
                                  <a:rPr lang="en-US" sz="1100" b="0" i="1" smtClean="0">
                                    <a:latin typeface="Cambria Math" panose="02040503050406030204" pitchFamily="18" charset="0"/>
                                  </a:rPr>
                                  <m:t>𝑖</m:t>
                                </m:r>
                                <m:r>
                                  <a:rPr lang="en-US" sz="1100" b="0" i="1" smtClean="0">
                                    <a:latin typeface="Cambria Math" panose="02040503050406030204" pitchFamily="18" charset="0"/>
                                  </a:rPr>
                                  <m:t>∈</m:t>
                                </m:r>
                                <m:r>
                                  <a:rPr lang="en-US" sz="1100" b="0" i="1" smtClean="0">
                                    <a:latin typeface="Cambria Math" panose="02040503050406030204" pitchFamily="18" charset="0"/>
                                  </a:rPr>
                                  <m:t>𝐼</m:t>
                                </m:r>
                              </m:sub>
                              <m:sup/>
                              <m:e>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𝑦</m:t>
                                    </m:r>
                                  </m:e>
                                  <m:sub>
                                    <m:r>
                                      <a:rPr lang="en-US" sz="1100" b="0" i="1" smtClean="0">
                                        <a:latin typeface="Cambria Math" panose="02040503050406030204" pitchFamily="18" charset="0"/>
                                      </a:rPr>
                                      <m:t>𝑖𝑗</m:t>
                                    </m:r>
                                  </m:sub>
                                </m:sSub>
                              </m:e>
                            </m:nary>
                            <m:r>
                              <a:rPr lang="en-US" sz="1100" b="0" i="1" smtClean="0">
                                <a:latin typeface="Cambria Math" panose="02040503050406030204" pitchFamily="18" charset="0"/>
                              </a:rPr>
                              <m:t>≤</m:t>
                            </m:r>
                            <m:r>
                              <a:rPr lang="en-US" sz="1100" b="0" i="1" smtClean="0">
                                <a:latin typeface="Cambria Math" panose="02040503050406030204" pitchFamily="18" charset="0"/>
                              </a:rPr>
                              <m:t>𝑛</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𝑥</m:t>
                                </m:r>
                              </m:e>
                              <m:sub>
                                <m:r>
                                  <a:rPr lang="en-US" sz="1100" b="0" i="1" smtClean="0">
                                    <a:latin typeface="Cambria Math" panose="02040503050406030204" pitchFamily="18" charset="0"/>
                                  </a:rPr>
                                  <m:t>𝑗</m:t>
                                </m:r>
                              </m:sub>
                            </m:sSub>
                          </m:e>
                          <m:e>
                            <m:r>
                              <a:rPr lang="en-US" sz="1100" b="0" i="1" smtClean="0">
                                <a:latin typeface="Cambria Math" panose="02040503050406030204" pitchFamily="18" charset="0"/>
                              </a:rPr>
                              <m:t>∀</m:t>
                            </m:r>
                            <m:r>
                              <a:rPr lang="en-US" sz="1100" b="0" i="1" smtClean="0">
                                <a:latin typeface="Cambria Math" panose="02040503050406030204" pitchFamily="18" charset="0"/>
                              </a:rPr>
                              <m:t>𝑗</m:t>
                            </m:r>
                          </m:e>
                        </m:mr>
                        <m:mr>
                          <m:e/>
                          <m:e>
                            <m:nary>
                              <m:naryPr>
                                <m:chr m:val="∑"/>
                                <m:supHide m:val="on"/>
                                <m:ctrlPr>
                                  <a:rPr lang="en-US" sz="1100" b="0" i="1" smtClean="0">
                                    <a:latin typeface="Cambria Math" panose="02040503050406030204" pitchFamily="18" charset="0"/>
                                  </a:rPr>
                                </m:ctrlPr>
                              </m:naryPr>
                              <m:sub>
                                <m:r>
                                  <a:rPr lang="en-US" sz="1100" b="0" i="1" smtClean="0">
                                    <a:latin typeface="Cambria Math" panose="02040503050406030204" pitchFamily="18" charset="0"/>
                                  </a:rPr>
                                  <m:t>𝑗</m:t>
                                </m:r>
                              </m:sub>
                              <m:sup/>
                              <m:e>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𝑦</m:t>
                                    </m:r>
                                  </m:e>
                                  <m:sub>
                                    <m:r>
                                      <a:rPr lang="en-US" sz="1100" b="0" i="1" smtClean="0">
                                        <a:latin typeface="Cambria Math" panose="02040503050406030204" pitchFamily="18" charset="0"/>
                                      </a:rPr>
                                      <m:t>𝑖𝑗</m:t>
                                    </m:r>
                                  </m:sub>
                                </m:sSub>
                                <m:r>
                                  <a:rPr lang="en-US" sz="1100" b="0" i="1" smtClean="0">
                                    <a:latin typeface="Cambria Math" panose="02040503050406030204" pitchFamily="18" charset="0"/>
                                  </a:rPr>
                                  <m:t>≤1</m:t>
                                </m:r>
                              </m:e>
                            </m:nary>
                          </m:e>
                          <m:e>
                            <m:r>
                              <a:rPr lang="en-US" sz="1100" b="0" i="1" smtClean="0">
                                <a:latin typeface="Cambria Math" panose="02040503050406030204" pitchFamily="18" charset="0"/>
                              </a:rPr>
                              <m:t>∀</m:t>
                            </m:r>
                            <m:r>
                              <a:rPr lang="en-US" sz="1100" b="0" i="1" smtClean="0">
                                <a:latin typeface="Cambria Math" panose="02040503050406030204" pitchFamily="18" charset="0"/>
                              </a:rPr>
                              <m:t>𝑖</m:t>
                            </m:r>
                          </m:e>
                        </m:mr>
                        <m:mr>
                          <m:e/>
                          <m:e>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𝑦</m:t>
                                </m:r>
                              </m:e>
                              <m:sub>
                                <m:r>
                                  <a:rPr lang="en-US" sz="1100" b="0" i="1" smtClean="0">
                                    <a:latin typeface="Cambria Math" panose="02040503050406030204" pitchFamily="18" charset="0"/>
                                  </a:rPr>
                                  <m:t>𝑖𝑗</m:t>
                                </m:r>
                              </m:sub>
                            </m:sSub>
                            <m:r>
                              <a:rPr lang="en-US" sz="1100" b="0" i="1" smtClean="0">
                                <a:latin typeface="Cambria Math" panose="02040503050406030204" pitchFamily="18" charset="0"/>
                              </a:rPr>
                              <m:t>=0</m:t>
                            </m:r>
                          </m:e>
                          <m:e>
                            <m:r>
                              <a:rPr lang="en-US" sz="1100" b="0" i="1" smtClean="0">
                                <a:latin typeface="Cambria Math" panose="02040503050406030204" pitchFamily="18" charset="0"/>
                              </a:rPr>
                              <m:t>∀</m:t>
                            </m:r>
                            <m:r>
                              <a:rPr lang="en-US" sz="1100" b="0" i="1" smtClean="0">
                                <a:latin typeface="Cambria Math" panose="02040503050406030204" pitchFamily="18" charset="0"/>
                              </a:rPr>
                              <m:t>𝑖</m:t>
                            </m:r>
                            <m:r>
                              <a:rPr lang="en-US" sz="1100" b="0" i="1" smtClean="0">
                                <a:latin typeface="Cambria Math" panose="02040503050406030204" pitchFamily="18" charset="0"/>
                              </a:rPr>
                              <m:t>,</m:t>
                            </m:r>
                            <m:r>
                              <a:rPr lang="en-US" sz="1100" b="0" i="1" smtClean="0">
                                <a:latin typeface="Cambria Math" panose="02040503050406030204" pitchFamily="18" charset="0"/>
                              </a:rPr>
                              <m:t>𝑗</m:t>
                            </m:r>
                            <m:r>
                              <a:rPr lang="en-US" sz="1100" b="0" i="1" smtClean="0">
                                <a:latin typeface="Cambria Math" panose="02040503050406030204" pitchFamily="18" charset="0"/>
                              </a:rPr>
                              <m:t> :</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𝑑</m:t>
                                </m:r>
                              </m:e>
                              <m:sub>
                                <m:r>
                                  <a:rPr lang="en-US" sz="1100" b="0" i="1" smtClean="0">
                                    <a:latin typeface="Cambria Math" panose="02040503050406030204" pitchFamily="18" charset="0"/>
                                  </a:rPr>
                                  <m:t>𝑖𝑗</m:t>
                                </m:r>
                              </m:sub>
                            </m:sSub>
                            <m:r>
                              <a:rPr lang="en-US" sz="1100" b="0" i="1" smtClean="0">
                                <a:latin typeface="Cambria Math" panose="02040503050406030204" pitchFamily="18" charset="0"/>
                              </a:rPr>
                              <m:t>&gt;</m:t>
                            </m:r>
                            <m:r>
                              <a:rPr lang="en-US" sz="1100" b="0" i="1" smtClean="0">
                                <a:latin typeface="Cambria Math" panose="02040503050406030204" pitchFamily="18" charset="0"/>
                              </a:rPr>
                              <m:t>𝑆</m:t>
                            </m:r>
                          </m:e>
                        </m:mr>
                        <m:mr>
                          <m:e/>
                          <m:e>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𝑥</m:t>
                                </m:r>
                              </m:e>
                              <m:sub>
                                <m:r>
                                  <a:rPr lang="en-US" sz="1100" b="0" i="1" smtClean="0">
                                    <a:latin typeface="Cambria Math" panose="02040503050406030204" pitchFamily="18" charset="0"/>
                                  </a:rPr>
                                  <m:t>𝑗</m:t>
                                </m:r>
                              </m:sub>
                            </m:sSub>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𝑦</m:t>
                                </m:r>
                              </m:e>
                              <m:sub>
                                <m:r>
                                  <a:rPr lang="en-US" sz="1100" b="0" i="1" smtClean="0">
                                    <a:latin typeface="Cambria Math" panose="02040503050406030204" pitchFamily="18" charset="0"/>
                                  </a:rPr>
                                  <m:t>𝑖𝑗</m:t>
                                </m:r>
                              </m:sub>
                            </m:sSub>
                            <m:r>
                              <a:rPr lang="en-US" sz="1100" b="0" i="1" smtClean="0">
                                <a:latin typeface="Cambria Math" panose="02040503050406030204" pitchFamily="18" charset="0"/>
                              </a:rPr>
                              <m:t>∈</m:t>
                            </m:r>
                            <m:d>
                              <m:dPr>
                                <m:begChr m:val="{"/>
                                <m:endChr m:val="}"/>
                                <m:ctrlPr>
                                  <a:rPr lang="en-US" sz="1100" b="0" i="1" smtClean="0">
                                    <a:latin typeface="Cambria Math" panose="02040503050406030204" pitchFamily="18" charset="0"/>
                                  </a:rPr>
                                </m:ctrlPr>
                              </m:dPr>
                              <m:e>
                                <m:r>
                                  <a:rPr lang="en-US" sz="1100" b="0" i="1" smtClean="0">
                                    <a:latin typeface="Cambria Math" panose="02040503050406030204" pitchFamily="18" charset="0"/>
                                  </a:rPr>
                                  <m:t>0,1</m:t>
                                </m:r>
                              </m:e>
                            </m:d>
                          </m:e>
                          <m:e/>
                        </m:mr>
                      </m:m>
                    </m:oMath>
                  </m:oMathPara>
                </a14:m>
                <a:endParaRPr lang="en-US" sz="1200" dirty="0"/>
              </a:p>
              <a:p>
                <a:r>
                  <a:rPr lang="en-US" sz="1200" dirty="0"/>
                  <a:t>Heuristic: Greedy construction w/ randomness (pick some randomly, for the rest order potential locations by the number of people they would serve that weren’t served before, pick the one that serves the most new people. Reorder and repeat until we’ve got the number of locations we want). Then improve with greedy local search (Consider replacing one location with another other possible location. Make the best change of all possible replacements. Repeat until improvement can’t be made). Finally do path-relinking (combine local optimal solutions together by looking at locations that differ between them, and replacing locations in one of the solutions with locations in the other that improve the objective).</a:t>
                </a:r>
              </a:p>
            </p:txBody>
          </p:sp>
        </mc:Choice>
        <mc:Fallback xmlns="">
          <p:sp>
            <p:nvSpPr>
              <p:cNvPr id="3" name="Content Placeholder 2">
                <a:extLst>
                  <a:ext uri="{FF2B5EF4-FFF2-40B4-BE49-F238E27FC236}">
                    <a16:creationId xmlns:a16="http://schemas.microsoft.com/office/drawing/2014/main" id="{E891CA12-48AD-4165-BBA6-56E833FBC5E6}"/>
                  </a:ext>
                </a:extLst>
              </p:cNvPr>
              <p:cNvSpPr>
                <a:spLocks noGrp="1" noRot="1" noChangeAspect="1" noMove="1" noResize="1" noEditPoints="1" noAdjustHandles="1" noChangeArrowheads="1" noChangeShapeType="1" noTextEdit="1"/>
              </p:cNvSpPr>
              <p:nvPr>
                <p:ph idx="1"/>
              </p:nvPr>
            </p:nvSpPr>
            <p:spPr>
              <a:xfrm>
                <a:off x="838200" y="1825624"/>
                <a:ext cx="6669024" cy="4847891"/>
              </a:xfrm>
              <a:blipFill>
                <a:blip r:embed="rId2"/>
                <a:stretch>
                  <a:fillRect t="-1005" r="-274"/>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78E5595-E62F-45EA-BA50-4CD4819CDA53}"/>
              </a:ext>
            </a:extLst>
          </p:cNvPr>
          <p:cNvPicPr>
            <a:picLocks noChangeAspect="1"/>
          </p:cNvPicPr>
          <p:nvPr/>
        </p:nvPicPr>
        <p:blipFill>
          <a:blip r:embed="rId3"/>
          <a:stretch>
            <a:fillRect/>
          </a:stretch>
        </p:blipFill>
        <p:spPr>
          <a:xfrm>
            <a:off x="7259053" y="3045865"/>
            <a:ext cx="4295273" cy="2065695"/>
          </a:xfrm>
          <a:prstGeom prst="rect">
            <a:avLst/>
          </a:prstGeom>
        </p:spPr>
      </p:pic>
    </p:spTree>
    <p:extLst>
      <p:ext uri="{BB962C8B-B14F-4D97-AF65-F5344CB8AC3E}">
        <p14:creationId xmlns:p14="http://schemas.microsoft.com/office/powerpoint/2010/main" val="1194775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1544E-7FF9-4134-82BC-057BB206790D}"/>
              </a:ext>
            </a:extLst>
          </p:cNvPr>
          <p:cNvSpPr>
            <a:spLocks noGrp="1"/>
          </p:cNvSpPr>
          <p:nvPr>
            <p:ph type="title"/>
          </p:nvPr>
        </p:nvSpPr>
        <p:spPr/>
        <p:txBody>
          <a:bodyPr/>
          <a:lstStyle/>
          <a:p>
            <a:r>
              <a:rPr lang="en-US" dirty="0"/>
              <a:t>Now let’s workshop a problem that hasn’t been solved yet…</a:t>
            </a:r>
          </a:p>
        </p:txBody>
      </p:sp>
    </p:spTree>
    <p:extLst>
      <p:ext uri="{BB962C8B-B14F-4D97-AF65-F5344CB8AC3E}">
        <p14:creationId xmlns:p14="http://schemas.microsoft.com/office/powerpoint/2010/main" val="3785165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29383F2-95ED-4703-BFE6-3BB7F09A4AF0}"/>
              </a:ext>
            </a:extLst>
          </p:cNvPr>
          <p:cNvPicPr>
            <a:picLocks noChangeAspect="1"/>
          </p:cNvPicPr>
          <p:nvPr/>
        </p:nvPicPr>
        <p:blipFill>
          <a:blip r:embed="rId2"/>
          <a:stretch>
            <a:fillRect/>
          </a:stretch>
        </p:blipFill>
        <p:spPr>
          <a:xfrm>
            <a:off x="3313697" y="1133785"/>
            <a:ext cx="5564605" cy="4590430"/>
          </a:xfrm>
          <a:prstGeom prst="rect">
            <a:avLst/>
          </a:prstGeom>
        </p:spPr>
      </p:pic>
    </p:spTree>
    <p:extLst>
      <p:ext uri="{BB962C8B-B14F-4D97-AF65-F5344CB8AC3E}">
        <p14:creationId xmlns:p14="http://schemas.microsoft.com/office/powerpoint/2010/main" val="2434470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B3BBC1-8B02-4270-A244-F981CDE3FD51}"/>
              </a:ext>
            </a:extLst>
          </p:cNvPr>
          <p:cNvSpPr>
            <a:spLocks noGrp="1"/>
          </p:cNvSpPr>
          <p:nvPr>
            <p:ph idx="1"/>
          </p:nvPr>
        </p:nvSpPr>
        <p:spPr>
          <a:xfrm>
            <a:off x="838200" y="1336344"/>
            <a:ext cx="10515600" cy="4351338"/>
          </a:xfrm>
        </p:spPr>
        <p:txBody>
          <a:bodyPr>
            <a:normAutofit lnSpcReduction="10000"/>
          </a:bodyPr>
          <a:lstStyle/>
          <a:p>
            <a:r>
              <a:rPr lang="en-US" dirty="0"/>
              <a:t>How would you create a navigation planner using optimization?</a:t>
            </a:r>
          </a:p>
          <a:p>
            <a:pPr marL="0" indent="0">
              <a:buNone/>
            </a:pPr>
            <a:endParaRPr lang="en-US" dirty="0"/>
          </a:p>
          <a:p>
            <a:pPr lvl="1"/>
            <a:r>
              <a:rPr lang="en-US" dirty="0"/>
              <a:t>DATA: What data would you like/need? Where might it come from? How could it be represented? How might you need to process it? What are the relevant software tools?</a:t>
            </a:r>
          </a:p>
          <a:p>
            <a:pPr marL="457200" lvl="1" indent="0">
              <a:buNone/>
            </a:pPr>
            <a:endParaRPr lang="en-US" dirty="0"/>
          </a:p>
          <a:p>
            <a:pPr lvl="1"/>
            <a:r>
              <a:rPr lang="en-US" dirty="0"/>
              <a:t>CONSTRAINTS: What might the limits on your navigation course be? How would you formulate them algebraically?</a:t>
            </a:r>
          </a:p>
          <a:p>
            <a:pPr marL="457200" lvl="1" indent="0">
              <a:buNone/>
            </a:pPr>
            <a:endParaRPr lang="en-US" dirty="0"/>
          </a:p>
          <a:p>
            <a:pPr lvl="1"/>
            <a:r>
              <a:rPr lang="en-US" dirty="0"/>
              <a:t>DECISION VARIABLES: Decide on your decision variables.</a:t>
            </a:r>
          </a:p>
          <a:p>
            <a:pPr marL="457200" lvl="1" indent="0">
              <a:buNone/>
            </a:pPr>
            <a:endParaRPr lang="en-US" dirty="0"/>
          </a:p>
          <a:p>
            <a:pPr lvl="1"/>
            <a:r>
              <a:rPr lang="en-US" dirty="0"/>
              <a:t>OBJECTIVE: What goal do you suggest?</a:t>
            </a:r>
          </a:p>
          <a:p>
            <a:endParaRPr lang="en-US" dirty="0"/>
          </a:p>
          <a:p>
            <a:endParaRPr lang="en-US" dirty="0"/>
          </a:p>
          <a:p>
            <a:endParaRPr lang="en-US" dirty="0"/>
          </a:p>
        </p:txBody>
      </p:sp>
    </p:spTree>
    <p:extLst>
      <p:ext uri="{BB962C8B-B14F-4D97-AF65-F5344CB8AC3E}">
        <p14:creationId xmlns:p14="http://schemas.microsoft.com/office/powerpoint/2010/main" val="457704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3060</TotalTime>
  <Words>728</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Office Theme</vt:lpstr>
      <vt:lpstr>Analytics for a Better World Recitation 5</vt:lpstr>
      <vt:lpstr>Schedule</vt:lpstr>
      <vt:lpstr>Homework</vt:lpstr>
      <vt:lpstr>Topic Review</vt:lpstr>
      <vt:lpstr>Lecture 10 Healthcare Accessibility via Road Improvement</vt:lpstr>
      <vt:lpstr>Lecture 9 Hospital Location Optimization in Timor-Leste</vt:lpstr>
      <vt:lpstr>Now let’s workshop a problem that hasn’t been solved yet…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Recitation 1</dc:title>
  <dc:creator>Elijah Pivo</dc:creator>
  <cp:lastModifiedBy>Elijah Pivo</cp:lastModifiedBy>
  <cp:revision>45</cp:revision>
  <dcterms:created xsi:type="dcterms:W3CDTF">2022-01-27T16:18:08Z</dcterms:created>
  <dcterms:modified xsi:type="dcterms:W3CDTF">2022-03-04T21:10:00Z</dcterms:modified>
</cp:coreProperties>
</file>