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1" r:id="rId4"/>
    <p:sldId id="285" r:id="rId5"/>
    <p:sldId id="264" r:id="rId6"/>
    <p:sldId id="267" r:id="rId7"/>
    <p:sldId id="286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CA62-7FD0-4353-8BB4-EE2D1D6C6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058EC-8BD5-46B0-B852-9E09CEF40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24C60-12A1-4A64-A400-2323E6DC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F607-91D4-4F93-9793-F59CC1B2ED4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6EB02-0483-449B-9F61-D82EA003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4B9C-DFCE-4762-B0CA-27F34900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2F64-CB6C-4DB1-B2F0-F1BE8875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3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7450-50A3-4918-99A0-A75966F2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42763-52F9-46EE-A46F-5F622F07C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4A67F-62EA-4565-9603-A1CE9ED0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F607-91D4-4F93-9793-F59CC1B2ED4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01C9-F377-451F-ABA5-080A6DB0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8F8A5-648A-490F-B594-37AB14AF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2F64-CB6C-4DB1-B2F0-F1BE8875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4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AA22C-5BF0-42C9-8200-007E04D97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47B1B-6257-4350-BB3D-314B61EE1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94A08-C6AA-4267-8215-C0AE1CB8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F607-91D4-4F93-9793-F59CC1B2ED4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EEAD-44C5-40DF-9565-B6283F23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0E301-39D8-4B91-BCD1-8D4C955C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2F64-CB6C-4DB1-B2F0-F1BE8875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5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A88A-DF9C-4176-9780-AE82413A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AE47-AEF0-417A-A8BF-F7EBD8E1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E48AC-0A48-4042-9B51-515ED127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F607-91D4-4F93-9793-F59CC1B2ED4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D3B95-DB89-47AD-A8B1-2417F329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8216-6D52-45B3-80AC-68B2BEE4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2F64-CB6C-4DB1-B2F0-F1BE8875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8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3DF8-E1B3-4F86-AF18-28735319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ADF03-66EF-4689-A5AF-0D53E5263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35052-BD15-48B9-9244-F2EB6940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F607-91D4-4F93-9793-F59CC1B2ED4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0A944-CA14-4338-8EFD-C43E2375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8A092-0F67-4391-A808-C283FDDA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2F64-CB6C-4DB1-B2F0-F1BE8875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4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4A57-DD2C-47CA-9E5C-2348E631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A85A-F5AD-45CF-9033-B216EB369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ABF9B-4308-4ADB-A620-1DCDB5F3E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5BDDC-7511-43FE-9B29-5EB5665C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F607-91D4-4F93-9793-F59CC1B2ED4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79706-D5A7-4277-8493-5BBCF38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C95F9-B1D7-47F5-A8A8-6E19FB19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2F64-CB6C-4DB1-B2F0-F1BE8875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F86A-83FB-4428-9CE0-3D76C7DE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0B05C-BB0F-4403-A798-D7BBA8A31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3EEED-EB66-401B-8425-8FFECC8DD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D382E-1A3B-4472-8EEC-FBB81BE2A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BB49C-D7AB-42A8-8153-6599D5ED0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566B9-DB85-48F4-872B-2AE746C9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F607-91D4-4F93-9793-F59CC1B2ED4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21554-7A09-45D2-94F4-1F231EF2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A93B4-2892-4CBB-9694-806362EA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2F64-CB6C-4DB1-B2F0-F1BE8875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3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E8D2-FDF9-4931-9B39-14FCF32D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E76AA-7816-4EE0-9C0F-34639366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F607-91D4-4F93-9793-F59CC1B2ED4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EEA64-9457-4645-8E62-E8189A10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FD3EB-F9C0-498B-9FB7-BB1CF8A7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2F64-CB6C-4DB1-B2F0-F1BE8875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4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DC76A-AAD5-4685-AEC3-3DA70DBF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F607-91D4-4F93-9793-F59CC1B2ED4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6B145-2DA8-4F59-B4C6-F55941F4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D65D9-F068-45C9-AE21-03AE68D6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2F64-CB6C-4DB1-B2F0-F1BE8875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876E-466B-4084-AFB6-EF739DE4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CC54-001B-4F66-9CE1-B34BA03BA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705EB-E8A8-4368-B496-2E2C3A7D3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6FF12-29C9-40DC-B258-4D748EF2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F607-91D4-4F93-9793-F59CC1B2ED4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A7D95-FC52-4C3F-8D9A-BE4371E5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E4B1F-721D-420F-A007-5EB48010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2F64-CB6C-4DB1-B2F0-F1BE8875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BAA5-85DC-42C3-A600-E8BF8EB1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C447B-962F-4982-ADAA-8237B26B6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537B7-FE61-433B-9F64-5747026F6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FC9FE-37E1-4FBD-B6D6-B39A0687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F607-91D4-4F93-9793-F59CC1B2ED4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A02E3-EE5D-4120-AE28-8A759CC6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CCA65-DD8B-4924-954A-1E5A95AB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2F64-CB6C-4DB1-B2F0-F1BE8875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A05C4-7F04-46A3-9ECA-0CBB0406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08B5E-81B6-425D-8A37-D8467DE32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F4D0-82F1-4217-BE99-E38015554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F607-91D4-4F93-9793-F59CC1B2ED4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7FC0D-C6B6-474E-B7F8-806DD1B80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33A8B-C433-4BC4-805D-86B07798C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D2F64-CB6C-4DB1-B2F0-F1BE8875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1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mos.com/calculator/qwcvutcjf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5F56-67F5-4A38-A42B-B74C19DBC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Analytics for a Better World </a:t>
            </a:r>
            <a:r>
              <a:rPr lang="en-US" sz="4400" dirty="0"/>
              <a:t>Recitation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2FBA-8250-4ACF-9C6A-0E68313C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FE00-3CE7-490E-8821-55060BC8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Topic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Logistic Regression and Binary Classifiers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1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F930-BDA0-41DC-A083-02466505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5139-30BB-4B1B-9AC8-BB31F23B7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2 feedback is out</a:t>
            </a:r>
          </a:p>
          <a:p>
            <a:r>
              <a:rPr lang="en-US" dirty="0"/>
              <a:t>Homework 3 is due tonight</a:t>
            </a:r>
          </a:p>
          <a:p>
            <a:r>
              <a:rPr lang="en-US" dirty="0"/>
              <a:t>Homework 4 was released Wednesday and is due Monday April 4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topics are logistic and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18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C1A5-115B-4117-843B-C9A5B302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C1CC-4771-4FC6-97F4-F17A29B5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guidelines are posted on canvas.</a:t>
            </a:r>
          </a:p>
          <a:p>
            <a:r>
              <a:rPr lang="en-US" dirty="0"/>
              <a:t>Your project proposals are due 2 weeks from today.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2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C95-F654-4FE7-AC62-5935CFAE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B66AF-6CC2-4014-AA37-0B8004358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Past Week:</a:t>
            </a:r>
          </a:p>
          <a:p>
            <a:pPr lvl="1"/>
            <a:r>
              <a:rPr lang="en-US" dirty="0"/>
              <a:t>Lecture 14 Covid Analytics Part 2</a:t>
            </a:r>
          </a:p>
          <a:p>
            <a:pPr lvl="1"/>
            <a:r>
              <a:rPr lang="en-US" dirty="0"/>
              <a:t>Lecture 13 Framingham Part 2, Covid Analytics Part 1</a:t>
            </a:r>
          </a:p>
          <a:p>
            <a:r>
              <a:rPr lang="en-US" dirty="0"/>
              <a:t>Earlier:</a:t>
            </a:r>
          </a:p>
          <a:p>
            <a:pPr lvl="1"/>
            <a:r>
              <a:rPr lang="en-US" dirty="0"/>
              <a:t>Lecture 12 Predicting Healthcare Quality, Framingham Part 1 </a:t>
            </a:r>
          </a:p>
          <a:p>
            <a:pPr lvl="1"/>
            <a:r>
              <a:rPr lang="en-US" dirty="0"/>
              <a:t>Lecture 11 Optimization with Constraint Learning</a:t>
            </a:r>
          </a:p>
          <a:p>
            <a:pPr lvl="1"/>
            <a:r>
              <a:rPr lang="en-US" dirty="0"/>
              <a:t>Lecture 10 Healthcare Accessibility via Road Network Improvement</a:t>
            </a:r>
          </a:p>
          <a:p>
            <a:pPr lvl="1"/>
            <a:r>
              <a:rPr lang="en-US" dirty="0"/>
              <a:t>Lecture 9 Hospital Location Optimization in Timor-Leste</a:t>
            </a:r>
          </a:p>
          <a:p>
            <a:pPr lvl="1"/>
            <a:r>
              <a:rPr lang="en-US" dirty="0"/>
              <a:t>Lecture 8 Dike Height Optimization</a:t>
            </a:r>
          </a:p>
          <a:p>
            <a:pPr lvl="1"/>
            <a:r>
              <a:rPr lang="en-US" dirty="0"/>
              <a:t>Lecture 7 Locations of UN Humanitarian Response Depots</a:t>
            </a:r>
          </a:p>
          <a:p>
            <a:pPr lvl="1"/>
            <a:r>
              <a:rPr lang="en-US" dirty="0"/>
              <a:t>Lecture 6 HDR Brachytherapy Treatment</a:t>
            </a:r>
          </a:p>
          <a:p>
            <a:pPr lvl="1"/>
            <a:r>
              <a:rPr lang="en-US" dirty="0"/>
              <a:t>Lecture 5 Cattle Feed for Small Farmers</a:t>
            </a:r>
          </a:p>
          <a:p>
            <a:pPr lvl="1"/>
            <a:r>
              <a:rPr lang="en-US" dirty="0"/>
              <a:t>Lecture 4 Integer Optimization</a:t>
            </a:r>
          </a:p>
          <a:p>
            <a:pPr lvl="1"/>
            <a:r>
              <a:rPr lang="en-US" dirty="0"/>
              <a:t>Lecture 3 World Food Program</a:t>
            </a:r>
          </a:p>
          <a:p>
            <a:pPr lvl="1"/>
            <a:r>
              <a:rPr lang="en-US" dirty="0"/>
              <a:t>Lecture 2 Linear Optimization</a:t>
            </a:r>
          </a:p>
          <a:p>
            <a:pPr lvl="1"/>
            <a:r>
              <a:rPr lang="en-US" dirty="0"/>
              <a:t>Lecture 1 Introduction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5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B38E-313B-4D9F-B213-1491F588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COVID-19 Analytics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91CA12-48AD-4165-BBA6-56E833FBC5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69024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Problems: Infection rate prediction, speeding up vaccine trials,  locating mass vaccination sites</a:t>
                </a:r>
              </a:p>
              <a:p>
                <a:r>
                  <a:rPr lang="en-US" sz="1800" dirty="0"/>
                  <a:t>Approach: Use truncated newton or dual annealing to fit a dynamical model to data. Use this model on many countries to locate vaccine trials and mass vaccination sites.</a:t>
                </a:r>
              </a:p>
              <a:p>
                <a:r>
                  <a:rPr lang="en-US" sz="1800" dirty="0"/>
                  <a:t>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is computed from a time-varying dynamical model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𝛼𝛾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𝛼𝛾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11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1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91CA12-48AD-4165-BBA6-56E833FBC5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69024" cy="4351338"/>
              </a:xfrm>
              <a:blipFill>
                <a:blip r:embed="rId2"/>
                <a:stretch>
                  <a:fillRect l="-823" t="-126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B7E843B-2E3D-4EBC-9C4B-11CD1D712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607" y="4194961"/>
            <a:ext cx="3716625" cy="22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8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AE2E-6EB7-4CF5-91FB-8F4AA55F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Framingham Heart 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EFB2C-CA8F-4992-A247-3443E4BB8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2834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Problem: What factors predict that a person will develop heart disease?</a:t>
                </a:r>
              </a:p>
              <a:p>
                <a:r>
                  <a:rPr lang="en-US" sz="1600" dirty="0"/>
                  <a:t>Approach: Observe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features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1600" dirty="0"/>
                  <a:t> about people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/>
                  <a:t> and whether or not they developed heart disease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600" dirty="0"/>
                  <a:t>. Use </a:t>
                </a:r>
                <a:br>
                  <a:rPr lang="en-US" sz="1600" dirty="0"/>
                </a:br>
                <a:r>
                  <a:rPr lang="en-US" sz="1600" dirty="0"/>
                  <a:t>“logistic regression” to identify the factors that raised their chance of heart disease the most.</a:t>
                </a:r>
              </a:p>
              <a:p>
                <a:r>
                  <a:rPr lang="en-US" sz="1600" dirty="0"/>
                  <a:t>Model: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1700" dirty="0"/>
                  <a:t>Assume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+…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700" dirty="0"/>
                  <a:t> .</a:t>
                </a:r>
              </a:p>
              <a:p>
                <a:pPr marL="0" indent="0">
                  <a:buNone/>
                </a:pPr>
                <a:r>
                  <a:rPr lang="en-US" sz="1700" dirty="0"/>
                  <a:t>Choose parameters that maximize the likelihood of the observed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7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acc>
                                <m:accPr>
                                  <m:chr m:val="̂"/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ℙ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7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7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EFB2C-CA8F-4992-A247-3443E4BB8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28347" cy="4351338"/>
              </a:xfrm>
              <a:blipFill>
                <a:blip r:embed="rId2"/>
                <a:stretch>
                  <a:fillRect l="-68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2452F14-9FB0-479B-AE87-B2F880F0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469" y="2046936"/>
            <a:ext cx="3677841" cy="276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09E6-1303-498A-A2CE-C2F0C309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and Binary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7890-A2DD-42CD-A8B7-45CFE71D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Probability, Odds, Logit – 3 Measures of Uncertainty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Logistic Regression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Fitting a Logistic Regression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trike="sngStrike" dirty="0"/>
              <a:t>Evaluating a Logistic Regression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Creating a Binary Classifier from a Logistic Regression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Carrying out Logistic Regression in Practice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Handwritten notes and </a:t>
            </a:r>
            <a:r>
              <a:rPr lang="en-US" sz="1200" dirty="0" err="1"/>
              <a:t>Jupyter</a:t>
            </a:r>
            <a:r>
              <a:rPr lang="en-US" sz="1200" dirty="0"/>
              <a:t> notebook attached</a:t>
            </a:r>
          </a:p>
          <a:p>
            <a:pPr marL="0" indent="0">
              <a:buNone/>
            </a:pPr>
            <a:r>
              <a:rPr lang="en-US" sz="1200" dirty="0"/>
              <a:t>Desmos plot at </a:t>
            </a:r>
            <a:r>
              <a:rPr lang="en-US" sz="1200" dirty="0">
                <a:hlinkClick r:id="rId2"/>
              </a:rPr>
              <a:t>https://www.desmos.com/calculator/qwcvutcjfr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7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389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Analytics for a Better World Recitation 7</vt:lpstr>
      <vt:lpstr>Schedule</vt:lpstr>
      <vt:lpstr>Homework</vt:lpstr>
      <vt:lpstr>Projects</vt:lpstr>
      <vt:lpstr>Topic Review</vt:lpstr>
      <vt:lpstr>COVID-19 Analytics</vt:lpstr>
      <vt:lpstr>Framingham Heart Study</vt:lpstr>
      <vt:lpstr>Logistic Regression and Binary Classifiers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</dc:title>
  <dc:creator>Elijah Pivo</dc:creator>
  <cp:lastModifiedBy>Elijah Pivo</cp:lastModifiedBy>
  <cp:revision>60</cp:revision>
  <dcterms:created xsi:type="dcterms:W3CDTF">2022-01-27T16:18:08Z</dcterms:created>
  <dcterms:modified xsi:type="dcterms:W3CDTF">2022-03-18T18:02:39Z</dcterms:modified>
</cp:coreProperties>
</file>