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8" r:id="rId3"/>
    <p:sldId id="259" r:id="rId4"/>
    <p:sldId id="262"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9" autoAdjust="0"/>
    <p:restoredTop sz="94660"/>
  </p:normalViewPr>
  <p:slideViewPr>
    <p:cSldViewPr snapToGrid="0">
      <p:cViewPr varScale="1">
        <p:scale>
          <a:sx n="90" d="100"/>
          <a:sy n="90" d="100"/>
        </p:scale>
        <p:origin x="3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2201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540407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49742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62D6E202-B606-4609-B914-27C9371A1F6D}" type="datetime1">
              <a:rPr lang="en-US" smtClean="0"/>
              <a:t>5/25/2021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2358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7208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241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3106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051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6577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5424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8976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2902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10832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62D6E202-B606-4609-B914-27C9371A1F6D}" type="datetime1">
              <a:rPr lang="en-US" smtClean="0"/>
              <a:t>5/25/2021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35697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2D6E202-B606-4609-B914-27C9371A1F6D}" type="datetime1">
              <a:rPr lang="en-US" smtClean="0"/>
              <a:t>5/25/2021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49319407"/>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Lines joining to the end to form a curve">
            <a:extLst>
              <a:ext uri="{FF2B5EF4-FFF2-40B4-BE49-F238E27FC236}">
                <a16:creationId xmlns:a16="http://schemas.microsoft.com/office/drawing/2014/main" id="{974B2732-C906-4FE4-A680-CB3264AEE804}"/>
              </a:ext>
            </a:extLst>
          </p:cNvPr>
          <p:cNvPicPr>
            <a:picLocks noChangeAspect="1"/>
          </p:cNvPicPr>
          <p:nvPr/>
        </p:nvPicPr>
        <p:blipFill rotWithShape="1">
          <a:blip r:embed="rId2">
            <a:duotone>
              <a:schemeClr val="bg2">
                <a:shade val="45000"/>
                <a:satMod val="135000"/>
              </a:schemeClr>
              <a:prstClr val="white"/>
            </a:duotone>
            <a:alphaModFix amt="40000"/>
          </a:blip>
          <a:srcRect t="8306" b="7425"/>
          <a:stretch/>
        </p:blipFill>
        <p:spPr>
          <a:xfrm>
            <a:off x="20" y="10"/>
            <a:ext cx="12191980" cy="6857990"/>
          </a:xfrm>
          <a:prstGeom prst="rect">
            <a:avLst/>
          </a:prstGeom>
        </p:spPr>
      </p:pic>
      <p:sp>
        <p:nvSpPr>
          <p:cNvPr id="2" name="Title 1">
            <a:extLst>
              <a:ext uri="{FF2B5EF4-FFF2-40B4-BE49-F238E27FC236}">
                <a16:creationId xmlns:a16="http://schemas.microsoft.com/office/drawing/2014/main" id="{2C64D7FA-0D0E-4A62-95F3-2365D87DF0CC}"/>
              </a:ext>
            </a:extLst>
          </p:cNvPr>
          <p:cNvSpPr>
            <a:spLocks noGrp="1"/>
          </p:cNvSpPr>
          <p:nvPr>
            <p:ph type="ctrTitle"/>
          </p:nvPr>
        </p:nvSpPr>
        <p:spPr>
          <a:xfrm>
            <a:off x="810001" y="1449147"/>
            <a:ext cx="10572000" cy="3732453"/>
          </a:xfrm>
        </p:spPr>
        <p:txBody>
          <a:bodyPr>
            <a:normAutofit/>
          </a:bodyPr>
          <a:lstStyle/>
          <a:p>
            <a:r>
              <a:rPr lang="en-US" dirty="0"/>
              <a:t>Big Mountain Resort</a:t>
            </a:r>
          </a:p>
        </p:txBody>
      </p:sp>
      <p:sp>
        <p:nvSpPr>
          <p:cNvPr id="3" name="Subtitle 2">
            <a:extLst>
              <a:ext uri="{FF2B5EF4-FFF2-40B4-BE49-F238E27FC236}">
                <a16:creationId xmlns:a16="http://schemas.microsoft.com/office/drawing/2014/main" id="{424EAAE4-DEDD-42F6-9AAF-C064CF7C0C24}"/>
              </a:ext>
            </a:extLst>
          </p:cNvPr>
          <p:cNvSpPr>
            <a:spLocks noGrp="1"/>
          </p:cNvSpPr>
          <p:nvPr>
            <p:ph type="subTitle" idx="1"/>
          </p:nvPr>
        </p:nvSpPr>
        <p:spPr/>
        <p:txBody>
          <a:bodyPr>
            <a:noAutofit/>
          </a:bodyPr>
          <a:lstStyle/>
          <a:p>
            <a:r>
              <a:rPr lang="en-US" sz="2400" dirty="0"/>
              <a:t>Can We Capitalize on Feature Amenities?</a:t>
            </a:r>
          </a:p>
        </p:txBody>
      </p:sp>
    </p:spTree>
    <p:extLst>
      <p:ext uri="{BB962C8B-B14F-4D97-AF65-F5344CB8AC3E}">
        <p14:creationId xmlns:p14="http://schemas.microsoft.com/office/powerpoint/2010/main" val="426973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le 3">
            <a:extLst>
              <a:ext uri="{FF2B5EF4-FFF2-40B4-BE49-F238E27FC236}">
                <a16:creationId xmlns:a16="http://schemas.microsoft.com/office/drawing/2014/main" id="{4E23EC46-8BEA-4F6D-98BB-177BA257CF65}"/>
              </a:ext>
            </a:extLst>
          </p:cNvPr>
          <p:cNvSpPr>
            <a:spLocks noGrp="1"/>
          </p:cNvSpPr>
          <p:nvPr>
            <p:ph type="title"/>
          </p:nvPr>
        </p:nvSpPr>
        <p:spPr>
          <a:xfrm>
            <a:off x="810001" y="5312030"/>
            <a:ext cx="10571998" cy="970450"/>
          </a:xfrm>
        </p:spPr>
        <p:txBody>
          <a:bodyPr/>
          <a:lstStyle/>
          <a:p>
            <a:r>
              <a:rPr lang="en-US" sz="4000" dirty="0"/>
              <a:t>Are there ways to increase revenue or cut costs to offset this new operating cost?</a:t>
            </a:r>
            <a:endParaRPr lang="en-US" dirty="0"/>
          </a:p>
        </p:txBody>
      </p:sp>
      <p:sp>
        <p:nvSpPr>
          <p:cNvPr id="12" name="Content Placeholder 2">
            <a:extLst>
              <a:ext uri="{FF2B5EF4-FFF2-40B4-BE49-F238E27FC236}">
                <a16:creationId xmlns:a16="http://schemas.microsoft.com/office/drawing/2014/main" id="{29463795-87B6-47AC-A4F3-18B1520FDCB0}"/>
              </a:ext>
            </a:extLst>
          </p:cNvPr>
          <p:cNvSpPr txBox="1">
            <a:spLocks/>
          </p:cNvSpPr>
          <p:nvPr/>
        </p:nvSpPr>
        <p:spPr>
          <a:xfrm>
            <a:off x="561609" y="1017428"/>
            <a:ext cx="5185873" cy="3638763"/>
          </a:xfrm>
          <a:prstGeom prst="rect">
            <a:avLst/>
          </a:prstGeom>
          <a:effectLst/>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9pPr>
          </a:lstStyle>
          <a:p>
            <a:pPr algn="l">
              <a:buClr>
                <a:schemeClr val="tx1"/>
              </a:buClr>
            </a:pPr>
            <a:r>
              <a:rPr lang="en-US" sz="2000" dirty="0"/>
              <a:t>The Big Mountain Resort offers many different amenities including:</a:t>
            </a:r>
          </a:p>
          <a:p>
            <a:pPr marL="800100" lvl="1" indent="-342900">
              <a:buClr>
                <a:schemeClr val="tx1"/>
              </a:buClr>
              <a:buFont typeface="Wingdings" panose="05000000000000000000" pitchFamily="2" charset="2"/>
              <a:buChar char="q"/>
            </a:pPr>
            <a:r>
              <a:rPr lang="en-US" sz="2000" dirty="0"/>
              <a:t>11 chair lifts</a:t>
            </a:r>
          </a:p>
          <a:p>
            <a:pPr marL="800100" lvl="1" indent="-342900">
              <a:buClr>
                <a:schemeClr val="tx1"/>
              </a:buClr>
              <a:buFont typeface="Wingdings" panose="05000000000000000000" pitchFamily="2" charset="2"/>
              <a:buChar char="q"/>
            </a:pPr>
            <a:r>
              <a:rPr lang="en-US" sz="2000" dirty="0"/>
              <a:t>2 T-bars</a:t>
            </a:r>
          </a:p>
          <a:p>
            <a:pPr marL="800100" lvl="1" indent="-342900">
              <a:buClr>
                <a:schemeClr val="tx1"/>
              </a:buClr>
              <a:buFont typeface="Wingdings" panose="05000000000000000000" pitchFamily="2" charset="2"/>
              <a:buChar char="q"/>
            </a:pPr>
            <a:r>
              <a:rPr lang="en-US" sz="2000" dirty="0"/>
              <a:t>3.3-mile-length Hellfire run </a:t>
            </a:r>
          </a:p>
          <a:p>
            <a:pPr algn="l">
              <a:buClr>
                <a:schemeClr val="tx1"/>
              </a:buClr>
            </a:pPr>
            <a:r>
              <a:rPr lang="en-US" sz="2200" dirty="0"/>
              <a:t>Every year approximately 350,000 skiers and snowboarders of all levels visit the resort</a:t>
            </a:r>
          </a:p>
        </p:txBody>
      </p:sp>
      <p:sp>
        <p:nvSpPr>
          <p:cNvPr id="14" name="Content Placeholder 4">
            <a:extLst>
              <a:ext uri="{FF2B5EF4-FFF2-40B4-BE49-F238E27FC236}">
                <a16:creationId xmlns:a16="http://schemas.microsoft.com/office/drawing/2014/main" id="{21C53F48-55EC-4C51-9646-6E277A8A5CEF}"/>
              </a:ext>
            </a:extLst>
          </p:cNvPr>
          <p:cNvSpPr txBox="1">
            <a:spLocks/>
          </p:cNvSpPr>
          <p:nvPr/>
        </p:nvSpPr>
        <p:spPr>
          <a:xfrm>
            <a:off x="6002663" y="1017428"/>
            <a:ext cx="5194583" cy="3638764"/>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chemeClr val="tx1"/>
              </a:buClr>
              <a:buFont typeface="Wingdings" panose="05000000000000000000" pitchFamily="2" charset="2"/>
              <a:buChar char="q"/>
            </a:pPr>
            <a:r>
              <a:rPr lang="en-US" sz="2000" dirty="0"/>
              <a:t>Big Mountain added another chair lift to increase distribution across the resort </a:t>
            </a:r>
          </a:p>
          <a:p>
            <a:pPr>
              <a:buClr>
                <a:schemeClr val="tx1"/>
              </a:buClr>
              <a:buFont typeface="Wingdings" panose="05000000000000000000" pitchFamily="2" charset="2"/>
              <a:buChar char="q"/>
            </a:pPr>
            <a:r>
              <a:rPr lang="en-US" sz="2000" dirty="0"/>
              <a:t>This lift increases operating costs by $1,540,000 for this season</a:t>
            </a:r>
          </a:p>
          <a:p>
            <a:pPr>
              <a:buClr>
                <a:schemeClr val="tx1"/>
              </a:buClr>
              <a:buFont typeface="Wingdings" panose="05000000000000000000" pitchFamily="2" charset="2"/>
              <a:buChar char="q"/>
            </a:pPr>
            <a:r>
              <a:rPr lang="en-US" sz="2000" dirty="0"/>
              <a:t>Are there ways to increase revenue or cut costs to offset this new operating cost?</a:t>
            </a:r>
          </a:p>
        </p:txBody>
      </p:sp>
    </p:spTree>
    <p:extLst>
      <p:ext uri="{BB962C8B-B14F-4D97-AF65-F5344CB8AC3E}">
        <p14:creationId xmlns:p14="http://schemas.microsoft.com/office/powerpoint/2010/main" val="180632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97DF1D-EEC6-4EE5-A85D-D17B9E64ECCE}"/>
              </a:ext>
            </a:extLst>
          </p:cNvPr>
          <p:cNvSpPr>
            <a:spLocks noGrp="1"/>
          </p:cNvSpPr>
          <p:nvPr>
            <p:ph type="title"/>
          </p:nvPr>
        </p:nvSpPr>
        <p:spPr/>
        <p:txBody>
          <a:bodyPr/>
          <a:lstStyle/>
          <a:p>
            <a:r>
              <a:rPr lang="en-US" dirty="0"/>
              <a:t>Recommendation</a:t>
            </a:r>
          </a:p>
        </p:txBody>
      </p:sp>
      <p:sp>
        <p:nvSpPr>
          <p:cNvPr id="5" name="Content Placeholder 4">
            <a:extLst>
              <a:ext uri="{FF2B5EF4-FFF2-40B4-BE49-F238E27FC236}">
                <a16:creationId xmlns:a16="http://schemas.microsoft.com/office/drawing/2014/main" id="{784D2F00-5244-4CF9-AFEC-3CBFFCFD6845}"/>
              </a:ext>
            </a:extLst>
          </p:cNvPr>
          <p:cNvSpPr>
            <a:spLocks noGrp="1"/>
          </p:cNvSpPr>
          <p:nvPr>
            <p:ph idx="1"/>
          </p:nvPr>
        </p:nvSpPr>
        <p:spPr/>
        <p:txBody>
          <a:bodyPr>
            <a:normAutofit/>
          </a:bodyPr>
          <a:lstStyle/>
          <a:p>
            <a:r>
              <a:rPr lang="en-US" sz="2400" dirty="0"/>
              <a:t>Currently, Big Mountain’s ticket price is $81.00, the average ticket price of resorts in its market segment plus a premium</a:t>
            </a:r>
          </a:p>
          <a:p>
            <a:r>
              <a:rPr lang="en-US" sz="2400" dirty="0"/>
              <a:t>Using a random forest regression model, the price is suggested to be $92.63.</a:t>
            </a:r>
          </a:p>
        </p:txBody>
      </p:sp>
    </p:spTree>
    <p:extLst>
      <p:ext uri="{BB962C8B-B14F-4D97-AF65-F5344CB8AC3E}">
        <p14:creationId xmlns:p14="http://schemas.microsoft.com/office/powerpoint/2010/main" val="1409621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D311-F46A-40F8-AB01-FD58FF5E3500}"/>
              </a:ext>
            </a:extLst>
          </p:cNvPr>
          <p:cNvSpPr>
            <a:spLocks noGrp="1"/>
          </p:cNvSpPr>
          <p:nvPr>
            <p:ph type="title"/>
          </p:nvPr>
        </p:nvSpPr>
        <p:spPr/>
        <p:txBody>
          <a:bodyPr/>
          <a:lstStyle/>
          <a:p>
            <a:r>
              <a:rPr lang="en-US" dirty="0"/>
              <a:t>Valuable Features</a:t>
            </a:r>
          </a:p>
        </p:txBody>
      </p:sp>
      <p:sp>
        <p:nvSpPr>
          <p:cNvPr id="3" name="Content Placeholder 2">
            <a:extLst>
              <a:ext uri="{FF2B5EF4-FFF2-40B4-BE49-F238E27FC236}">
                <a16:creationId xmlns:a16="http://schemas.microsoft.com/office/drawing/2014/main" id="{B1575A8D-6A26-4118-B46E-AF034B035FDC}"/>
              </a:ext>
            </a:extLst>
          </p:cNvPr>
          <p:cNvSpPr>
            <a:spLocks noGrp="1"/>
          </p:cNvSpPr>
          <p:nvPr>
            <p:ph idx="1"/>
          </p:nvPr>
        </p:nvSpPr>
        <p:spPr/>
        <p:txBody>
          <a:bodyPr>
            <a:normAutofit/>
          </a:bodyPr>
          <a:lstStyle/>
          <a:p>
            <a:r>
              <a:rPr lang="en-US" sz="2400" dirty="0"/>
              <a:t>Vertical drop</a:t>
            </a:r>
          </a:p>
          <a:p>
            <a:r>
              <a:rPr lang="en-US" sz="2400" dirty="0"/>
              <a:t>Number of fast quad chairs</a:t>
            </a:r>
          </a:p>
          <a:p>
            <a:r>
              <a:rPr lang="en-US" sz="2400" dirty="0"/>
              <a:t>Number of runs</a:t>
            </a:r>
          </a:p>
          <a:p>
            <a:r>
              <a:rPr lang="en-US" sz="2400" dirty="0"/>
              <a:t>Total number of chairs</a:t>
            </a:r>
          </a:p>
          <a:p>
            <a:r>
              <a:rPr lang="en-US" sz="2400" dirty="0"/>
              <a:t>Longest run</a:t>
            </a:r>
          </a:p>
        </p:txBody>
      </p:sp>
    </p:spTree>
    <p:extLst>
      <p:ext uri="{BB962C8B-B14F-4D97-AF65-F5344CB8AC3E}">
        <p14:creationId xmlns:p14="http://schemas.microsoft.com/office/powerpoint/2010/main" val="1968113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ADE5F-027A-40A6-9C05-59654D38198B}"/>
              </a:ext>
            </a:extLst>
          </p:cNvPr>
          <p:cNvSpPr>
            <a:spLocks noGrp="1"/>
          </p:cNvSpPr>
          <p:nvPr>
            <p:ph type="title"/>
          </p:nvPr>
        </p:nvSpPr>
        <p:spPr/>
        <p:txBody>
          <a:bodyPr/>
          <a:lstStyle/>
          <a:p>
            <a:r>
              <a:rPr lang="en-US" dirty="0"/>
              <a:t>Modeling Different Scenarios</a:t>
            </a:r>
          </a:p>
        </p:txBody>
      </p:sp>
      <p:sp>
        <p:nvSpPr>
          <p:cNvPr id="3" name="Content Placeholder 2">
            <a:extLst>
              <a:ext uri="{FF2B5EF4-FFF2-40B4-BE49-F238E27FC236}">
                <a16:creationId xmlns:a16="http://schemas.microsoft.com/office/drawing/2014/main" id="{8482D5DB-4972-4F47-A9DF-C92B079B73FB}"/>
              </a:ext>
            </a:extLst>
          </p:cNvPr>
          <p:cNvSpPr>
            <a:spLocks noGrp="1"/>
          </p:cNvSpPr>
          <p:nvPr>
            <p:ph idx="1"/>
          </p:nvPr>
        </p:nvSpPr>
        <p:spPr>
          <a:xfrm>
            <a:off x="-1" y="1864207"/>
            <a:ext cx="12192000" cy="4993794"/>
          </a:xfrm>
        </p:spPr>
        <p:txBody>
          <a:bodyPr/>
          <a:lstStyle/>
          <a:p>
            <a:r>
              <a:rPr lang="en-US" sz="2000" dirty="0"/>
              <a:t>Management has given 4 different scenarios for the model to predict:</a:t>
            </a:r>
          </a:p>
          <a:p>
            <a:pPr lvl="1"/>
            <a:r>
              <a:rPr lang="en-US" sz="1800" dirty="0"/>
              <a:t>Permanently closing up to 10 of the least used runs; this doesn't impact any other resort statistics. </a:t>
            </a:r>
          </a:p>
          <a:p>
            <a:pPr lvl="2"/>
            <a:r>
              <a:rPr lang="en-US" sz="1600" dirty="0"/>
              <a:t>Closing one run makes no difference but closing two or three runs would reduce support for the ticket price. If three runs are closed, then closing four and five would not reduce the ticket price further. Closing 6 or more runs would decrease price, and subsequent revenue, dramatically.</a:t>
            </a:r>
          </a:p>
          <a:p>
            <a:pPr lvl="1"/>
            <a:r>
              <a:rPr lang="en-US" sz="1800" dirty="0"/>
              <a:t>Increase the vertical drop by adding a run to a point 150 feet lower down but requiring the installation of an additional chair lift, without additional snow making coverage. </a:t>
            </a:r>
          </a:p>
          <a:p>
            <a:pPr lvl="2"/>
            <a:r>
              <a:rPr lang="en-US" sz="1600" dirty="0"/>
              <a:t>Support for ticket price increases by $18.07, leading to $31,629,630 in revenue over the course of the season.</a:t>
            </a:r>
          </a:p>
          <a:p>
            <a:pPr lvl="1"/>
            <a:r>
              <a:rPr lang="en-US" sz="1800" dirty="0"/>
              <a:t>Same as number 2, but adding 2 acres of snow making cover. </a:t>
            </a:r>
          </a:p>
          <a:p>
            <a:pPr lvl="2"/>
            <a:r>
              <a:rPr lang="en-US" sz="1600" dirty="0"/>
              <a:t>Support for ticket price increase by $19.31, leading to $33,800,926 in revenue over the course of the season.</a:t>
            </a:r>
          </a:p>
          <a:p>
            <a:pPr lvl="1"/>
            <a:r>
              <a:rPr lang="en-US" sz="1800" dirty="0"/>
              <a:t>Increase the longest run by 0.2 mile to boast 3.5 miles length, requiring an additional snow making coverage of 4 acres.</a:t>
            </a:r>
          </a:p>
          <a:p>
            <a:pPr lvl="2"/>
            <a:r>
              <a:rPr lang="en-US" sz="1600" dirty="0"/>
              <a:t>A change in ticket price isn’t supported</a:t>
            </a:r>
            <a:endParaRPr lang="en-US" dirty="0"/>
          </a:p>
        </p:txBody>
      </p:sp>
    </p:spTree>
    <p:extLst>
      <p:ext uri="{BB962C8B-B14F-4D97-AF65-F5344CB8AC3E}">
        <p14:creationId xmlns:p14="http://schemas.microsoft.com/office/powerpoint/2010/main" val="1398028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01BF5-3268-44F2-913F-730C9162C6B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EDA9E26-615A-4EB7-B944-2F41F8F86CB1}"/>
              </a:ext>
            </a:extLst>
          </p:cNvPr>
          <p:cNvSpPr>
            <a:spLocks noGrp="1"/>
          </p:cNvSpPr>
          <p:nvPr>
            <p:ph idx="1"/>
          </p:nvPr>
        </p:nvSpPr>
        <p:spPr/>
        <p:txBody>
          <a:bodyPr>
            <a:normAutofit/>
          </a:bodyPr>
          <a:lstStyle/>
          <a:p>
            <a:r>
              <a:rPr lang="en-US" sz="2400" dirty="0"/>
              <a:t>According to the modeling, Big Mountain ticket prices at $92.63 would be justified. </a:t>
            </a:r>
          </a:p>
          <a:p>
            <a:r>
              <a:rPr lang="en-US" sz="2400" dirty="0"/>
              <a:t>The model also determined that some features are more valuable than others, and, when adjusted, the ticket price could be changed.</a:t>
            </a:r>
          </a:p>
        </p:txBody>
      </p:sp>
    </p:spTree>
    <p:extLst>
      <p:ext uri="{BB962C8B-B14F-4D97-AF65-F5344CB8AC3E}">
        <p14:creationId xmlns:p14="http://schemas.microsoft.com/office/powerpoint/2010/main" val="2196853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TM03457485[[fn=Mesh]]</Template>
  <TotalTime>2860</TotalTime>
  <Words>403</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Century Gothic</vt:lpstr>
      <vt:lpstr>Wingdings</vt:lpstr>
      <vt:lpstr>Wingdings 2</vt:lpstr>
      <vt:lpstr>Quotable</vt:lpstr>
      <vt:lpstr>Big Mountain Resort</vt:lpstr>
      <vt:lpstr>Are there ways to increase revenue or cut costs to offset this new operating cost?</vt:lpstr>
      <vt:lpstr>Recommendation</vt:lpstr>
      <vt:lpstr>Valuable Features</vt:lpstr>
      <vt:lpstr>Modeling Different Scenarios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Lydia McKitty</dc:creator>
  <cp:lastModifiedBy>Lydia McKitty</cp:lastModifiedBy>
  <cp:revision>14</cp:revision>
  <dcterms:created xsi:type="dcterms:W3CDTF">2021-05-26T03:03:30Z</dcterms:created>
  <dcterms:modified xsi:type="dcterms:W3CDTF">2021-05-28T02:44:02Z</dcterms:modified>
</cp:coreProperties>
</file>