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305" r:id="rId3"/>
    <p:sldId id="338" r:id="rId4"/>
    <p:sldId id="339" r:id="rId5"/>
    <p:sldId id="341" r:id="rId6"/>
    <p:sldId id="340" r:id="rId7"/>
    <p:sldId id="3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11C1B-9CCD-4FC3-B2EA-97B2384F60AE}" type="datetimeFigureOut">
              <a:rPr lang="en-SG" smtClean="0"/>
              <a:t>18/8/2022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304D4-1FBC-4C54-B301-B596FF88E1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33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2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03CD1-CCA8-47A8-B2E4-0528854C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69" y="1247140"/>
            <a:ext cx="4084012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4100" dirty="0"/>
              <a:t>Data Leakage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F800-8F00-460E-93F3-F518EDBC4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469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SG" dirty="0"/>
              <a:t>Plugging leaky pipes</a:t>
            </a:r>
          </a:p>
        </p:txBody>
      </p:sp>
    </p:spTree>
    <p:extLst>
      <p:ext uri="{BB962C8B-B14F-4D97-AF65-F5344CB8AC3E}">
        <p14:creationId xmlns:p14="http://schemas.microsoft.com/office/powerpoint/2010/main" val="232555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D397-44C8-4C9B-A593-5FAD8B89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0CD-968A-4900-810C-0E36E08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3" y="2160016"/>
            <a:ext cx="10289966" cy="3926152"/>
          </a:xfrm>
        </p:spPr>
        <p:txBody>
          <a:bodyPr>
            <a:normAutofit/>
          </a:bodyPr>
          <a:lstStyle/>
          <a:p>
            <a:r>
              <a:rPr lang="en-US" dirty="0"/>
              <a:t>What is data leakage?</a:t>
            </a:r>
          </a:p>
          <a:p>
            <a:r>
              <a:rPr lang="en-US" dirty="0"/>
              <a:t>Types and examples of data leakage</a:t>
            </a:r>
          </a:p>
          <a:p>
            <a:pPr lvl="1"/>
            <a:r>
              <a:rPr lang="en-US" dirty="0"/>
              <a:t>Data Leakage vs Multicollinearity</a:t>
            </a:r>
          </a:p>
          <a:p>
            <a:r>
              <a:rPr lang="en-US" dirty="0"/>
              <a:t>Prevention of Data Leakage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7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D397-44C8-4C9B-A593-5FAD8B89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0CD-968A-4900-810C-0E36E08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54921"/>
            <a:ext cx="10289966" cy="4379693"/>
          </a:xfrm>
        </p:spPr>
        <p:txBody>
          <a:bodyPr>
            <a:normAutofit/>
          </a:bodyPr>
          <a:lstStyle/>
          <a:p>
            <a:r>
              <a:rPr lang="en-US" dirty="0"/>
              <a:t>The use of information in the model training process which would not be expected to be available at prediction time</a:t>
            </a:r>
          </a:p>
          <a:p>
            <a:pPr lvl="1"/>
            <a:r>
              <a:rPr lang="en-US" dirty="0"/>
              <a:t>Causes the predictive scores to overestimate the model’s utility when run in a production environment</a:t>
            </a:r>
          </a:p>
          <a:p>
            <a:r>
              <a:rPr lang="en-US" dirty="0"/>
              <a:t>Also known as target leakage</a:t>
            </a:r>
          </a:p>
          <a:p>
            <a:r>
              <a:rPr lang="en-US" dirty="0"/>
              <a:t>Often subtle, indirect, hard to detect and eliminate.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https://en.wikipedia.org/wiki/Leakage_(machine_learning)</a:t>
            </a:r>
          </a:p>
        </p:txBody>
      </p:sp>
    </p:spTree>
    <p:extLst>
      <p:ext uri="{BB962C8B-B14F-4D97-AF65-F5344CB8AC3E}">
        <p14:creationId xmlns:p14="http://schemas.microsoft.com/office/powerpoint/2010/main" val="94976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D397-44C8-4C9B-A593-5FAD8B89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Data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0CD-968A-4900-810C-0E36E08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54921"/>
            <a:ext cx="10289966" cy="2314337"/>
          </a:xfrm>
        </p:spPr>
        <p:txBody>
          <a:bodyPr>
            <a:normAutofit/>
          </a:bodyPr>
          <a:lstStyle/>
          <a:p>
            <a:r>
              <a:rPr lang="en-US" dirty="0"/>
              <a:t>Feature leakage (column-wise leakage)</a:t>
            </a:r>
          </a:p>
          <a:p>
            <a:pPr lvl="1"/>
            <a:r>
              <a:rPr lang="en-US" dirty="0"/>
              <a:t>Caused by inclusion of the following columns:</a:t>
            </a:r>
          </a:p>
          <a:p>
            <a:pPr lvl="2"/>
            <a:r>
              <a:rPr lang="en-US" dirty="0"/>
              <a:t>Duplicate label/target</a:t>
            </a:r>
          </a:p>
          <a:p>
            <a:pPr lvl="2"/>
            <a:r>
              <a:rPr lang="en-US" dirty="0"/>
              <a:t>Proxy for label/target</a:t>
            </a:r>
          </a:p>
          <a:p>
            <a:pPr lvl="2"/>
            <a:r>
              <a:rPr lang="en-US" dirty="0"/>
              <a:t>Label itself</a:t>
            </a:r>
          </a:p>
          <a:p>
            <a:pPr lvl="1"/>
            <a:r>
              <a:rPr lang="en-US" dirty="0"/>
              <a:t>Known as Anachronisms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030FD2-2FFF-4809-9325-AB50E3D2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74198"/>
              </p:ext>
            </p:extLst>
          </p:nvPr>
        </p:nvGraphicFramePr>
        <p:xfrm>
          <a:off x="1326398" y="4919278"/>
          <a:ext cx="108125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355">
                  <a:extLst>
                    <a:ext uri="{9D8B030D-6E8A-4147-A177-3AD203B41FA5}">
                      <a16:colId xmlns:a16="http://schemas.microsoft.com/office/drawing/2014/main" val="868139352"/>
                    </a:ext>
                  </a:extLst>
                </a:gridCol>
                <a:gridCol w="3055670">
                  <a:extLst>
                    <a:ext uri="{9D8B030D-6E8A-4147-A177-3AD203B41FA5}">
                      <a16:colId xmlns:a16="http://schemas.microsoft.com/office/drawing/2014/main" val="3945459930"/>
                    </a:ext>
                  </a:extLst>
                </a:gridCol>
                <a:gridCol w="4934562">
                  <a:extLst>
                    <a:ext uri="{9D8B030D-6E8A-4147-A177-3AD203B41FA5}">
                      <a16:colId xmlns:a16="http://schemas.microsoft.com/office/drawing/2014/main" val="998974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Feature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Target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MonthlySalary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YearlySalary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YearlySalary</a:t>
                      </a:r>
                      <a:r>
                        <a:rPr lang="en-SG" dirty="0"/>
                        <a:t> = 12 * </a:t>
                      </a:r>
                      <a:r>
                        <a:rPr lang="en-SG" dirty="0" err="1"/>
                        <a:t>MonthlySalary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MinutesLate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IsLate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If </a:t>
                      </a:r>
                      <a:r>
                        <a:rPr lang="en-SG" dirty="0" err="1"/>
                        <a:t>MinutesLate</a:t>
                      </a:r>
                      <a:r>
                        <a:rPr lang="en-SG" dirty="0"/>
                        <a:t> &gt; 0, Then </a:t>
                      </a:r>
                      <a:r>
                        <a:rPr lang="en-SG" dirty="0" err="1"/>
                        <a:t>IsLate</a:t>
                      </a:r>
                      <a:r>
                        <a:rPr lang="en-SG" dirty="0"/>
                        <a:t>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7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NumOfLatePayments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ShouldGiveLoan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8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96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D397-44C8-4C9B-A593-5FAD8B89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Leakage vs (Multicollinearity)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0CD-968A-4900-810C-0E36E08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54921"/>
            <a:ext cx="10289966" cy="2848594"/>
          </a:xfrm>
        </p:spPr>
        <p:txBody>
          <a:bodyPr>
            <a:normAutofit/>
          </a:bodyPr>
          <a:lstStyle/>
          <a:p>
            <a:r>
              <a:rPr lang="en-US" dirty="0"/>
              <a:t>Multicollinearity and collinearity is whereby one predictor variable (one of the features X1) in a multiple regression model can be linearly predicted from the others (</a:t>
            </a:r>
            <a:r>
              <a:rPr lang="en-US" dirty="0" err="1"/>
              <a:t>ie</a:t>
            </a:r>
            <a:r>
              <a:rPr lang="en-US" dirty="0"/>
              <a:t>. Feature X2) with substantial degree of accuracy.</a:t>
            </a:r>
          </a:p>
          <a:p>
            <a:pPr lvl="1"/>
            <a:r>
              <a:rPr lang="en-US" dirty="0"/>
              <a:t>Multicollinearity does not affect the overall performance of multiple regression models</a:t>
            </a:r>
          </a:p>
          <a:p>
            <a:pPr lvl="1"/>
            <a:r>
              <a:rPr lang="en-US" dirty="0"/>
              <a:t>Just that the model cannot reliably assign the right coefficient values to the multicollinearity-related columns</a:t>
            </a:r>
          </a:p>
          <a:p>
            <a:r>
              <a:rPr lang="en-US" dirty="0"/>
              <a:t>Treatment: Remove one of the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030FD2-2FFF-4809-9325-AB50E3D2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1236"/>
              </p:ext>
            </p:extLst>
          </p:nvPr>
        </p:nvGraphicFramePr>
        <p:xfrm>
          <a:off x="1162012" y="5443260"/>
          <a:ext cx="108125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714">
                  <a:extLst>
                    <a:ext uri="{9D8B030D-6E8A-4147-A177-3AD203B41FA5}">
                      <a16:colId xmlns:a16="http://schemas.microsoft.com/office/drawing/2014/main" val="868139352"/>
                    </a:ext>
                  </a:extLst>
                </a:gridCol>
                <a:gridCol w="2478311">
                  <a:extLst>
                    <a:ext uri="{9D8B030D-6E8A-4147-A177-3AD203B41FA5}">
                      <a16:colId xmlns:a16="http://schemas.microsoft.com/office/drawing/2014/main" val="3945459930"/>
                    </a:ext>
                  </a:extLst>
                </a:gridCol>
                <a:gridCol w="4934562">
                  <a:extLst>
                    <a:ext uri="{9D8B030D-6E8A-4147-A177-3AD203B41FA5}">
                      <a16:colId xmlns:a16="http://schemas.microsoft.com/office/drawing/2014/main" val="998974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Feature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Target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MonthlySalary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DailySalary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YearlySalary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Multicollinearity and Data Leakage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NumRooms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SquareFootage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HousePrice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Multicollinearity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7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6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D397-44C8-4C9B-A593-5FAD8B89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Data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0CD-968A-4900-810C-0E36E08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54921"/>
            <a:ext cx="10289966" cy="4247717"/>
          </a:xfrm>
        </p:spPr>
        <p:txBody>
          <a:bodyPr>
            <a:normAutofit/>
          </a:bodyPr>
          <a:lstStyle/>
          <a:p>
            <a:r>
              <a:rPr lang="en-US" dirty="0"/>
              <a:t>Training example leakage (row-wise leakage)</a:t>
            </a:r>
          </a:p>
          <a:p>
            <a:pPr lvl="1"/>
            <a:r>
              <a:rPr lang="en-US" dirty="0"/>
              <a:t>Improper sharing of info between rows</a:t>
            </a:r>
          </a:p>
          <a:p>
            <a:pPr lvl="1"/>
            <a:r>
              <a:rPr lang="en-US" dirty="0"/>
              <a:t>Premature featurization – </a:t>
            </a:r>
          </a:p>
          <a:p>
            <a:pPr lvl="2"/>
            <a:r>
              <a:rPr lang="en-US" dirty="0"/>
              <a:t>Wrong: fit and transform all data, then split.</a:t>
            </a:r>
          </a:p>
          <a:p>
            <a:pPr lvl="2"/>
            <a:r>
              <a:rPr lang="en-US" dirty="0"/>
              <a:t>Right: Split first. Then Fit and transform on training set, transform on test set</a:t>
            </a:r>
          </a:p>
          <a:p>
            <a:pPr lvl="1"/>
            <a:r>
              <a:rPr lang="en-US" dirty="0"/>
              <a:t>Duplicate rows between train/validation/test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i.d.d</a:t>
            </a:r>
            <a:r>
              <a:rPr lang="en-US" dirty="0"/>
              <a:t>. data</a:t>
            </a:r>
          </a:p>
          <a:p>
            <a:pPr lvl="2"/>
            <a:r>
              <a:rPr lang="en-US" dirty="0"/>
              <a:t>Time leakage – for Times Series data, split into earlier and later periods for train-test split.</a:t>
            </a:r>
          </a:p>
          <a:p>
            <a:pPr lvl="2"/>
            <a:r>
              <a:rPr lang="en-US" dirty="0"/>
              <a:t>Group leakage</a:t>
            </a:r>
          </a:p>
          <a:p>
            <a:pPr lvl="3"/>
            <a:r>
              <a:rPr lang="en-US" dirty="0"/>
              <a:t>A patient had 3 X-rays and we are analyzing X-ray features to predicting disease</a:t>
            </a:r>
          </a:p>
          <a:p>
            <a:pPr lvl="3"/>
            <a:r>
              <a:rPr lang="en-US" dirty="0"/>
              <a:t>Ensure all images of a patient is in the same split</a:t>
            </a:r>
          </a:p>
        </p:txBody>
      </p:sp>
    </p:spTree>
    <p:extLst>
      <p:ext uri="{BB962C8B-B14F-4D97-AF65-F5344CB8AC3E}">
        <p14:creationId xmlns:p14="http://schemas.microsoft.com/office/powerpoint/2010/main" val="59697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D397-44C8-4C9B-A593-5FAD8B89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Prevention of Data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0CD-968A-4900-810C-0E36E08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54921"/>
            <a:ext cx="10289966" cy="4247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 alert when your results are ‘TOO GOOD TO BE TRUE’.</a:t>
            </a:r>
          </a:p>
          <a:p>
            <a:r>
              <a:rPr lang="en-US" dirty="0"/>
              <a:t>Prevention</a:t>
            </a:r>
          </a:p>
          <a:p>
            <a:pPr lvl="1"/>
            <a:r>
              <a:rPr lang="en-US" dirty="0"/>
              <a:t>Perform Data Preparation Within Cross-Validation Folds (Pipelines as part of </a:t>
            </a:r>
            <a:r>
              <a:rPr lang="en-US" dirty="0" err="1"/>
              <a:t>GridSearchCV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Hold back a (additional) validation dataset or hold-out (unseen) dataset</a:t>
            </a:r>
          </a:p>
          <a:p>
            <a:pPr lvl="1"/>
            <a:r>
              <a:rPr lang="en-US" dirty="0"/>
              <a:t>Be careful of features like ‘account numbers’ and ‘IDs’ to test and see if they are leaky. </a:t>
            </a:r>
          </a:p>
          <a:p>
            <a:pPr lvl="1"/>
            <a:r>
              <a:rPr lang="en-US" dirty="0"/>
              <a:t>Add random noise to input data to try and smooth out effects of possibly leaking variables.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r>
              <a:rPr lang="en-US" dirty="0"/>
              <a:t>https://machinelearningmastery.com/data-leakage-machine-learning/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00163483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447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InterweaveVTI</vt:lpstr>
      <vt:lpstr>Data Leakage</vt:lpstr>
      <vt:lpstr>Content</vt:lpstr>
      <vt:lpstr>Data Leakage</vt:lpstr>
      <vt:lpstr>Types of Data Leakage</vt:lpstr>
      <vt:lpstr>Data Leakage vs (Multicollinearity)</vt:lpstr>
      <vt:lpstr>Types of Data Leakage</vt:lpstr>
      <vt:lpstr>Prevention of Data Leakage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Avenger’s Guide to Power-up your ML Algorithms</dc:title>
  <dc:creator>Gisy</dc:creator>
  <cp:lastModifiedBy>Gisy</cp:lastModifiedBy>
  <cp:revision>53</cp:revision>
  <dcterms:created xsi:type="dcterms:W3CDTF">2021-08-26T12:39:24Z</dcterms:created>
  <dcterms:modified xsi:type="dcterms:W3CDTF">2022-08-18T11:49:36Z</dcterms:modified>
</cp:coreProperties>
</file>