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1" r:id="rId2"/>
    <p:sldId id="393" r:id="rId3"/>
    <p:sldId id="3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D5A16-872E-450A-A1DD-49C08F28787D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9D493-1D0E-4725-84B0-BE547D2E5B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80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6cdd77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7" name="Google Shape;1197;g106cdd77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4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6cdd77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7" name="Google Shape;1197;g106cdd77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25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A846-EFC8-AD5D-5447-4F04FEC3D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66A3B-F82A-0F2E-AF8C-22AC4725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AD0E-0DC9-7585-E04D-DABFA6B2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DC37-473B-52BB-FEDD-05A5EA42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ED79-CA51-1702-AF7E-1ACB7731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524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49C4-EDE8-2089-FF26-238E6408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E98FC-8D0C-F67A-309A-3FEA2204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D146-A58C-27F8-DBE5-D4DDEBC8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162E-F1D6-5775-2952-8827A59A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CF94-E087-2AAD-1644-66B1D9CB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282FB-7CCC-EC8C-562C-742C3B787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4A11C-CD1B-41EF-1C94-BC8FAC1E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6131-A074-5FB5-BC6A-8C9AB270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1BFCD-DE73-2B04-D4D9-1D036327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6D58-12A9-A702-BBDF-6A3961D2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76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Basic: Title + Text">
  <p:cSld name="1. Basic: Title +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609600" y="373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609600" y="6216967"/>
            <a:ext cx="381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r>
              <a:rPr lang="en-SG"/>
              <a:t> | © 2019 General Assembly</a:t>
            </a:r>
          </a:p>
        </p:txBody>
      </p:sp>
      <p:sp>
        <p:nvSpPr>
          <p:cNvPr id="24" name="Google Shape;24;p43"/>
          <p:cNvSpPr/>
          <p:nvPr/>
        </p:nvSpPr>
        <p:spPr>
          <a:xfrm>
            <a:off x="752220" y="298249"/>
            <a:ext cx="403600" cy="756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spcFirstLastPara="1" wrap="square" lIns="85767" tIns="85767" rIns="85767" bIns="857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9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4025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body" idx="2"/>
          </p:nvPr>
        </p:nvSpPr>
        <p:spPr>
          <a:xfrm>
            <a:off x="6096000" y="6283900"/>
            <a:ext cx="4922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1219170" lvl="1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828754" lvl="2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2438339" lvl="3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3047924" lvl="4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3657509" lvl="5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marL="4267093" lvl="6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marL="4876678" lvl="7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marL="5486263" lvl="8" indent="-3809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71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5154-49AC-5E79-6617-BA60222C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C4B3-5E11-CC7D-CDB8-7BC16B91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E216-559D-614C-7E63-1699454B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4C5B5-33A4-3AE4-EF00-F0A16C07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3D77-12F1-7ED9-AADA-D151F815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9FEC-CA56-7B41-6F7A-97A6EF41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F5E2-BE60-33D6-55D5-3A67BDC4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D3F8-3B5A-460A-AA6C-8096AF91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A3B0-990E-BB79-622F-263F5E27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ABAD-C3A0-DADE-AFC8-00A7830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22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E1BE-355C-DBB4-9FF1-8974B15A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5513-D532-23CE-352A-1E5931D92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B33F-9D9F-B398-B12D-9E30F890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8E011-B3EE-68BB-ED1D-7F45B8D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DEC1-2706-AEBA-3FF0-E6C9CDF3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93632-A70F-1E69-5152-4A20E93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800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AC6A-79A4-74D9-DBB6-5A00CE98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7AE4-4F9D-22FB-D59D-943CA5B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AA8E-392F-753A-17FD-21694E81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51A57-12EF-4B83-7F69-47156DBB4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C785D-6920-FEB7-4D69-FC1697FC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09D06-8634-4D00-3626-6DFED32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42CCB-6486-4291-36B1-5AB9FF1F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BEDA7-FB32-A1B2-FD60-CF0EE6AC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63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8854-33C4-0425-3F55-32F957E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1130A-B072-4EE8-48A9-0BA9E588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964E1-103A-17A3-A399-35E6024E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E7A1-FFF0-05D1-8779-D09BA88B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236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0EC5E-2038-162C-84DE-817BC4A0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AED2A-33BB-BCD7-8EEE-0047357C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9F4A5-E73F-2BF1-B254-2AB93520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71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BFAB-C8EB-7E2E-1596-7E191E74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326A-0874-7747-677A-231727D6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1BDE-C963-3BB6-84B1-9E751324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0700-DA9A-1360-0BDC-57477E32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02B44-4A42-A869-7055-B059500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A4EA1-5BBA-D819-E33E-B7D80182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35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79C4-6929-A666-D02D-33F801D1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BA980-EAEB-004C-9833-A0762B342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926A-68ED-D273-4DA6-6D3EFAED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A38F-B5AA-8E6E-32D5-70ED5CCE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E6D4-16CA-FB13-02D4-08172B15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C6A3-2574-CFF9-01F6-86A467F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6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D38A5-7614-84F4-9605-FECEA999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6ECF1-F69D-E6C7-6172-04304627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2099-5F87-CA08-89C3-46EABC333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B368-2DD2-4543-9768-5700591472EF}" type="datetimeFigureOut">
              <a:rPr lang="en-SG" smtClean="0"/>
              <a:t>21/5/2022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AD39-D63B-0D58-BCC9-C37833D78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66F7-20CE-312A-B99C-6DC91CC45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DFEF-3ECA-4D5E-AA08-8F12033167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t.tamu.edu/~suhasini/teaching301/teaching301_201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06cdd776c2_0_0"/>
          <p:cNvSpPr txBox="1">
            <a:spLocks noGrp="1"/>
          </p:cNvSpPr>
          <p:nvPr>
            <p:ph type="title"/>
          </p:nvPr>
        </p:nvSpPr>
        <p:spPr>
          <a:xfrm>
            <a:off x="609600" y="373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Homework</a:t>
            </a:r>
            <a:endParaRPr dirty="0"/>
          </a:p>
        </p:txBody>
      </p:sp>
      <p:sp>
        <p:nvSpPr>
          <p:cNvPr id="1200" name="Google Shape;1200;g106cdd776c2_0_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17929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</a:pPr>
            <a:r>
              <a:rPr lang="en-SG" sz="2667" dirty="0"/>
              <a:t>Answer the following Confidence Interval questions based on:</a:t>
            </a:r>
          </a:p>
          <a:p>
            <a:pPr indent="-474121">
              <a:buSzPts val="2000"/>
            </a:pPr>
            <a:r>
              <a:rPr lang="en-SG" sz="2133" dirty="0">
                <a:hlinkClick r:id="rId3"/>
              </a:rPr>
              <a:t>https://web.stat.tamu.edu/~suhasini/teaching301/teaching301_2019.html</a:t>
            </a:r>
            <a:endParaRPr lang="en-SG" sz="2133" dirty="0"/>
          </a:p>
          <a:p>
            <a:pPr indent="-474121">
              <a:buSzPts val="2000"/>
            </a:pPr>
            <a:r>
              <a:rPr lang="en-SG" sz="2133" dirty="0"/>
              <a:t>See Week 7 Materials</a:t>
            </a:r>
          </a:p>
          <a:p>
            <a:pPr marL="135463" indent="0">
              <a:buSzPts val="2000"/>
              <a:buNone/>
            </a:pPr>
            <a:endParaRPr lang="en-SG" sz="2667" dirty="0"/>
          </a:p>
          <a:p>
            <a:pPr indent="-474121">
              <a:buSzPts val="2000"/>
            </a:pPr>
            <a:endParaRPr lang="en-SG" sz="2667" dirty="0"/>
          </a:p>
          <a:p>
            <a:pPr marL="135463" indent="0">
              <a:buSzPts val="2000"/>
              <a:buNone/>
            </a:pPr>
            <a:endParaRPr lang="en-SG" sz="2667" dirty="0"/>
          </a:p>
          <a:p>
            <a:pPr indent="-474121">
              <a:buSzPts val="2000"/>
            </a:pPr>
            <a:endParaRPr lang="en-SG" sz="2667" dirty="0"/>
          </a:p>
          <a:p>
            <a:pPr indent="-474121">
              <a:buSzPts val="2000"/>
            </a:pPr>
            <a:endParaRPr lang="en-SG" dirty="0"/>
          </a:p>
          <a:p>
            <a:pPr indent="-474121">
              <a:buSzPts val="2000"/>
            </a:pPr>
            <a:endParaRPr lang="en-SG" dirty="0"/>
          </a:p>
          <a:p>
            <a:pPr indent="-474121">
              <a:buSzPts val="2000"/>
            </a:pPr>
            <a:endParaRPr lang="en-SG" dirty="0"/>
          </a:p>
          <a:p>
            <a:pPr lvl="1" indent="-474121">
              <a:spcBef>
                <a:spcPts val="0"/>
              </a:spcBef>
              <a:buSzPts val="2000"/>
              <a:buChar char="●"/>
            </a:pPr>
            <a:endParaRPr lang="en-SG" dirty="0"/>
          </a:p>
        </p:txBody>
      </p:sp>
      <p:sp>
        <p:nvSpPr>
          <p:cNvPr id="1201" name="Google Shape;1201;g106cdd776c2_0_0"/>
          <p:cNvSpPr txBox="1">
            <a:spLocks noGrp="1"/>
          </p:cNvSpPr>
          <p:nvPr>
            <p:ph type="sldNum" idx="12"/>
          </p:nvPr>
        </p:nvSpPr>
        <p:spPr>
          <a:xfrm>
            <a:off x="609600" y="6216967"/>
            <a:ext cx="381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1</a:t>
            </a:fld>
            <a:r>
              <a:rPr lang="en"/>
              <a:t> | © 2021 General Assembly</a:t>
            </a:r>
            <a:endParaRPr/>
          </a:p>
        </p:txBody>
      </p:sp>
      <p:sp>
        <p:nvSpPr>
          <p:cNvPr id="1202" name="Google Shape;1202;g106cdd776c2_0_0"/>
          <p:cNvSpPr txBox="1">
            <a:spLocks noGrp="1"/>
          </p:cNvSpPr>
          <p:nvPr>
            <p:ph type="body" idx="2"/>
          </p:nvPr>
        </p:nvSpPr>
        <p:spPr>
          <a:xfrm>
            <a:off x="6096000" y="6283900"/>
            <a:ext cx="4922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r"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F2F41-BFAB-5F5C-5334-7E71A1C8E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829" y="3094317"/>
            <a:ext cx="3479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06cdd776c2_0_0"/>
          <p:cNvSpPr txBox="1">
            <a:spLocks noGrp="1"/>
          </p:cNvSpPr>
          <p:nvPr>
            <p:ph type="title"/>
          </p:nvPr>
        </p:nvSpPr>
        <p:spPr>
          <a:xfrm>
            <a:off x="609600" y="373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Homework</a:t>
            </a:r>
            <a:endParaRPr dirty="0"/>
          </a:p>
        </p:txBody>
      </p:sp>
      <p:sp>
        <p:nvSpPr>
          <p:cNvPr id="1200" name="Google Shape;1200;g106cdd776c2_0_0"/>
          <p:cNvSpPr txBox="1">
            <a:spLocks noGrp="1"/>
          </p:cNvSpPr>
          <p:nvPr>
            <p:ph type="body" idx="1"/>
          </p:nvPr>
        </p:nvSpPr>
        <p:spPr>
          <a:xfrm>
            <a:off x="609600" y="1541585"/>
            <a:ext cx="10972800" cy="4527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45048" indent="-609585">
              <a:buSzPts val="2000"/>
              <a:buAutoNum type="arabicPeriod"/>
            </a:pPr>
            <a:r>
              <a:rPr lang="en-SG" sz="2133" dirty="0"/>
              <a:t>When I take a sample with sample size 50, the sample distribution (</a:t>
            </a:r>
            <a:r>
              <a:rPr lang="en-SG" sz="2133" dirty="0" err="1"/>
              <a:t>ie</a:t>
            </a:r>
            <a:r>
              <a:rPr lang="en-SG" sz="2133" dirty="0"/>
              <a:t>. not the sampling distribution) will be a normal distribution based on central limit theorem.</a:t>
            </a:r>
          </a:p>
          <a:p>
            <a:pPr marL="745048" indent="-609585">
              <a:buSzPts val="2000"/>
              <a:buAutoNum type="arabicPeriod"/>
            </a:pPr>
            <a:r>
              <a:rPr lang="en-SG" sz="2133" dirty="0"/>
              <a:t>When do you use the t-distribution and when do you use the normal distribution when calculating confidence intervals for the mean?</a:t>
            </a:r>
          </a:p>
          <a:p>
            <a:pPr marL="745048" indent="-609585">
              <a:buSzPts val="2000"/>
              <a:buAutoNum type="arabicPeriod"/>
            </a:pPr>
            <a:r>
              <a:rPr lang="en-SG" sz="2133" dirty="0"/>
              <a:t>When the number of samples approaches a large number, we can use the normal distribution instead of the t-distribution. What would you consider as the number to do this?</a:t>
            </a:r>
          </a:p>
          <a:p>
            <a:pPr marL="745048" indent="-609585">
              <a:buSzPts val="2000"/>
              <a:buAutoNum type="arabicPeriod"/>
            </a:pPr>
            <a:r>
              <a:rPr lang="en-SG" sz="2133" dirty="0"/>
              <a:t>When using the t-distribution, we have to determine the degrees of freedom. What is the degrees of freedom if I have 19 samples?</a:t>
            </a:r>
          </a:p>
          <a:p>
            <a:pPr marL="745048" indent="-609585">
              <a:buSzPts val="2000"/>
              <a:buAutoNum type="arabicPeriod"/>
            </a:pPr>
            <a:endParaRPr lang="en-SG" sz="2667" dirty="0"/>
          </a:p>
          <a:p>
            <a:pPr indent="-474121">
              <a:buSzPts val="2000"/>
            </a:pPr>
            <a:endParaRPr lang="en-SG" sz="2667" dirty="0"/>
          </a:p>
          <a:p>
            <a:pPr marL="135463" indent="0">
              <a:buSzPts val="2000"/>
              <a:buNone/>
            </a:pPr>
            <a:endParaRPr lang="en-SG" sz="2667" dirty="0"/>
          </a:p>
          <a:p>
            <a:pPr indent="-474121">
              <a:buSzPts val="2000"/>
            </a:pPr>
            <a:endParaRPr lang="en-SG" sz="2667" dirty="0"/>
          </a:p>
          <a:p>
            <a:pPr indent="-474121">
              <a:buSzPts val="2000"/>
            </a:pPr>
            <a:endParaRPr lang="en-SG" dirty="0"/>
          </a:p>
          <a:p>
            <a:pPr indent="-474121">
              <a:buSzPts val="2000"/>
            </a:pPr>
            <a:endParaRPr lang="en-SG" dirty="0"/>
          </a:p>
          <a:p>
            <a:pPr indent="-474121">
              <a:buSzPts val="2000"/>
            </a:pPr>
            <a:endParaRPr lang="en-SG" dirty="0"/>
          </a:p>
          <a:p>
            <a:pPr lvl="1" indent="-474121">
              <a:spcBef>
                <a:spcPts val="0"/>
              </a:spcBef>
              <a:buSzPts val="2000"/>
              <a:buChar char="●"/>
            </a:pPr>
            <a:endParaRPr lang="en-SG" dirty="0"/>
          </a:p>
        </p:txBody>
      </p:sp>
      <p:sp>
        <p:nvSpPr>
          <p:cNvPr id="1201" name="Google Shape;1201;g106cdd776c2_0_0"/>
          <p:cNvSpPr txBox="1">
            <a:spLocks noGrp="1"/>
          </p:cNvSpPr>
          <p:nvPr>
            <p:ph type="sldNum" idx="12"/>
          </p:nvPr>
        </p:nvSpPr>
        <p:spPr>
          <a:xfrm>
            <a:off x="609600" y="6216967"/>
            <a:ext cx="3814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/>
              <a:pPr>
                <a:buSzPts val="1100"/>
              </a:pPr>
              <a:t>2</a:t>
            </a:fld>
            <a:r>
              <a:rPr lang="en"/>
              <a:t> | © 2021 General Assembly</a:t>
            </a:r>
            <a:endParaRPr/>
          </a:p>
        </p:txBody>
      </p:sp>
      <p:sp>
        <p:nvSpPr>
          <p:cNvPr id="1202" name="Google Shape;1202;g106cdd776c2_0_0"/>
          <p:cNvSpPr txBox="1">
            <a:spLocks noGrp="1"/>
          </p:cNvSpPr>
          <p:nvPr>
            <p:ph type="body" idx="2"/>
          </p:nvPr>
        </p:nvSpPr>
        <p:spPr>
          <a:xfrm>
            <a:off x="6096000" y="6283900"/>
            <a:ext cx="49224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r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5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7F52-9943-215E-018B-A49FC1B9DC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Google Shape;1200;g106cdd776c2_0_0">
            <a:extLst>
              <a:ext uri="{FF2B5EF4-FFF2-40B4-BE49-F238E27FC236}">
                <a16:creationId xmlns:a16="http://schemas.microsoft.com/office/drawing/2014/main" id="{136478F4-A91B-29BA-304D-4F32A0749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41585"/>
            <a:ext cx="10972800" cy="4527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45048" indent="-609585">
              <a:buSzPts val="2000"/>
              <a:buAutoNum type="arabicPeriod"/>
            </a:pPr>
            <a:r>
              <a:rPr lang="en-SG" sz="2133" dirty="0"/>
              <a:t>This statement is false. The central limit theorem states that given a sufficiently large sample size (n ≥ 30), the sampling distribution will approximate a normal distribution.</a:t>
            </a:r>
          </a:p>
          <a:p>
            <a:pPr marL="745048" indent="-609585">
              <a:buSzPts val="2000"/>
              <a:buAutoNum type="arabicPeriod"/>
            </a:pPr>
            <a:r>
              <a:rPr lang="en-SG" sz="2133" dirty="0"/>
              <a:t>The only difference between utilising a normal distribution and t distribution is the latter is used when the standard deviation is unknown or sample size is small or both.</a:t>
            </a:r>
          </a:p>
          <a:p>
            <a:pPr marL="745048" indent="-609585">
              <a:buSzPts val="2000"/>
              <a:buAutoNum type="arabicPeriod"/>
            </a:pPr>
            <a:r>
              <a:rPr lang="en-SG" sz="2133" dirty="0"/>
              <a:t>The number is at least 30.</a:t>
            </a:r>
          </a:p>
          <a:p>
            <a:pPr marL="745048" indent="-609585">
              <a:buSzPts val="2000"/>
              <a:buAutoNum type="arabicPeriod"/>
            </a:pPr>
            <a:r>
              <a:rPr lang="en-SG" sz="2133" dirty="0"/>
              <a:t>If you have 19 samples, you would use a t distribution with 18 degrees of freedom.</a:t>
            </a:r>
          </a:p>
          <a:p>
            <a:pPr marL="745048" indent="-609585">
              <a:buSzPts val="2000"/>
              <a:buAutoNum type="arabicPeriod"/>
            </a:pPr>
            <a:endParaRPr lang="en-SG" sz="2667" dirty="0"/>
          </a:p>
          <a:p>
            <a:pPr indent="-474121">
              <a:buSzPts val="2000"/>
            </a:pPr>
            <a:endParaRPr lang="en-SG" sz="2667" dirty="0"/>
          </a:p>
          <a:p>
            <a:pPr marL="135463" indent="0">
              <a:buSzPts val="2000"/>
              <a:buNone/>
            </a:pPr>
            <a:endParaRPr lang="en-SG" sz="2667" dirty="0"/>
          </a:p>
          <a:p>
            <a:pPr indent="-474121">
              <a:buSzPts val="2000"/>
            </a:pPr>
            <a:endParaRPr lang="en-SG" sz="2667" dirty="0"/>
          </a:p>
          <a:p>
            <a:pPr indent="-474121">
              <a:buSzPts val="2000"/>
            </a:pPr>
            <a:endParaRPr lang="en-SG" dirty="0"/>
          </a:p>
          <a:p>
            <a:pPr indent="-474121">
              <a:buSzPts val="2000"/>
            </a:pPr>
            <a:endParaRPr lang="en-SG" dirty="0"/>
          </a:p>
          <a:p>
            <a:pPr indent="-474121">
              <a:buSzPts val="2000"/>
            </a:pPr>
            <a:endParaRPr lang="en-SG" dirty="0"/>
          </a:p>
          <a:p>
            <a:pPr lvl="1" indent="-474121">
              <a:spcBef>
                <a:spcPts val="0"/>
              </a:spcBef>
              <a:buSzPts val="2000"/>
              <a:buChar char="●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716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242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Gisy</dc:creator>
  <cp:lastModifiedBy>Song Yi</cp:lastModifiedBy>
  <cp:revision>5</cp:revision>
  <dcterms:created xsi:type="dcterms:W3CDTF">2022-05-17T13:07:57Z</dcterms:created>
  <dcterms:modified xsi:type="dcterms:W3CDTF">2022-05-21T09:21:33Z</dcterms:modified>
</cp:coreProperties>
</file>