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58" r:id="rId6"/>
    <p:sldId id="274" r:id="rId7"/>
    <p:sldId id="262" r:id="rId8"/>
    <p:sldId id="265" r:id="rId9"/>
    <p:sldId id="267" r:id="rId10"/>
    <p:sldId id="269" r:id="rId11"/>
    <p:sldId id="270" r:id="rId12"/>
    <p:sldId id="273" r:id="rId13"/>
    <p:sldId id="271" r:id="rId14"/>
    <p:sldId id="275" r:id="rId15"/>
    <p:sldId id="276" r:id="rId16"/>
    <p:sldId id="272" r:id="rId17"/>
    <p:sldId id="26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11C1B-9CCD-4FC3-B2EA-97B2384F60AE}" type="datetimeFigureOut">
              <a:rPr lang="en-SG" smtClean="0"/>
              <a:t>16/7/2022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304D4-1FBC-4C54-B301-B596FF88E1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633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6.02 Later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304D4-1FBC-4C54-B301-B596FF88E1F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014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6.02 - Bootstrapping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304D4-1FBC-4C54-B301-B596FF88E1F5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0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6.04 </a:t>
            </a:r>
            <a:r>
              <a:rPr lang="en-SG" dirty="0" err="1"/>
              <a:t>Codealong</a:t>
            </a:r>
            <a:r>
              <a:rPr lang="en-SG" dirty="0"/>
              <a:t>, </a:t>
            </a:r>
            <a:r>
              <a:rPr lang="en-SG" dirty="0" err="1"/>
              <a:t>VotingClassifier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304D4-1FBC-4C54-B301-B596FF88E1F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38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6.02 - Bootstrapping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304D4-1FBC-4C54-B301-B596FF88E1F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18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6.02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304D4-1FBC-4C54-B301-B596FF88E1F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442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6.02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304D4-1FBC-4C54-B301-B596FF88E1F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68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6.02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304D4-1FBC-4C54-B301-B596FF88E1F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9418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6.02 - Bootstrapping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304D4-1FBC-4C54-B301-B596FF88E1F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2434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6.02 - Bootstrapping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304D4-1FBC-4C54-B301-B596FF88E1F5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75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6.02 - Bootstrapping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304D4-1FBC-4C54-B301-B596FF88E1F5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135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2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5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0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55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A2C4028-7352-4A23-96D9-F21E1E952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r="29886"/>
          <a:stretch/>
        </p:blipFill>
        <p:spPr>
          <a:xfrm>
            <a:off x="4735487" y="10"/>
            <a:ext cx="7456513" cy="6857990"/>
          </a:xfrm>
          <a:prstGeom prst="rect">
            <a:avLst/>
          </a:prstGeom>
        </p:spPr>
      </p:pic>
      <p:sp>
        <p:nvSpPr>
          <p:cNvPr id="32" name="Rectangle 2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03CD1-CCA8-47A8-B2E4-0528854C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469" y="1247140"/>
            <a:ext cx="3608208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4100" dirty="0"/>
              <a:t>An Avenger’s Guide to Power-up your ML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EF800-8F00-460E-93F3-F518EDBC4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469" y="4818126"/>
            <a:ext cx="3608208" cy="1268984"/>
          </a:xfrm>
        </p:spPr>
        <p:txBody>
          <a:bodyPr>
            <a:normAutofit fontScale="92500"/>
          </a:bodyPr>
          <a:lstStyle/>
          <a:p>
            <a:r>
              <a:rPr lang="en-SG" dirty="0"/>
              <a:t>Understanding Ensembles – Stacking, Bootstrapping, Bagging and Boosting</a:t>
            </a:r>
          </a:p>
        </p:txBody>
      </p:sp>
    </p:spTree>
    <p:extLst>
      <p:ext uri="{BB962C8B-B14F-4D97-AF65-F5344CB8AC3E}">
        <p14:creationId xmlns:p14="http://schemas.microsoft.com/office/powerpoint/2010/main" val="232555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3286-1789-41E3-A489-A43090C5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Bagging = </a:t>
            </a:r>
            <a:r>
              <a:rPr lang="en-SG" u="sng" dirty="0">
                <a:solidFill>
                  <a:srgbClr val="FF0000"/>
                </a:solidFill>
              </a:rPr>
              <a:t>B</a:t>
            </a:r>
            <a:r>
              <a:rPr lang="en-SG" dirty="0"/>
              <a:t>ootstrap </a:t>
            </a:r>
            <a:r>
              <a:rPr lang="en-SG" u="sng" dirty="0">
                <a:solidFill>
                  <a:srgbClr val="FF0000"/>
                </a:solidFill>
              </a:rPr>
              <a:t>Ag</a:t>
            </a:r>
            <a:r>
              <a:rPr lang="en-SG" dirty="0"/>
              <a:t>gregation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056DA1-7177-4E94-A395-4DA8E620BD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87709" y="1740677"/>
            <a:ext cx="10186341" cy="3885682"/>
          </a:xfrm>
        </p:spPr>
      </p:pic>
    </p:spTree>
    <p:extLst>
      <p:ext uri="{BB962C8B-B14F-4D97-AF65-F5344CB8AC3E}">
        <p14:creationId xmlns:p14="http://schemas.microsoft.com/office/powerpoint/2010/main" val="386951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3286-1789-41E3-A489-A43090C5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Bagging = </a:t>
            </a:r>
            <a:r>
              <a:rPr lang="en-SG" u="sng" dirty="0">
                <a:solidFill>
                  <a:srgbClr val="FF0000"/>
                </a:solidFill>
              </a:rPr>
              <a:t>B</a:t>
            </a:r>
            <a:r>
              <a:rPr lang="en-SG" dirty="0"/>
              <a:t>ootstrap </a:t>
            </a:r>
            <a:r>
              <a:rPr lang="en-SG" u="sng" dirty="0">
                <a:solidFill>
                  <a:srgbClr val="FF0000"/>
                </a:solidFill>
              </a:rPr>
              <a:t>Ag</a:t>
            </a:r>
            <a:r>
              <a:rPr lang="en-SG" dirty="0"/>
              <a:t>gregation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6B11828-C084-45D6-9C41-10B8BAB126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70049" y="1368276"/>
            <a:ext cx="7464619" cy="5391113"/>
          </a:xfrm>
        </p:spPr>
      </p:pic>
    </p:spTree>
    <p:extLst>
      <p:ext uri="{BB962C8B-B14F-4D97-AF65-F5344CB8AC3E}">
        <p14:creationId xmlns:p14="http://schemas.microsoft.com/office/powerpoint/2010/main" val="162492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3286-1789-41E3-A489-A43090C5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Bagged Decision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E57C4-5279-41CE-9261-252D2D510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8" y="2160016"/>
            <a:ext cx="5792805" cy="3927093"/>
          </a:xfrm>
        </p:spPr>
        <p:txBody>
          <a:bodyPr/>
          <a:lstStyle/>
          <a:p>
            <a:r>
              <a:rPr lang="en-SG" dirty="0"/>
              <a:t>Strongly correlated with other trees</a:t>
            </a:r>
          </a:p>
          <a:p>
            <a:pPr lvl="1"/>
            <a:r>
              <a:rPr lang="en-SG" dirty="0"/>
              <a:t>High variance (overfit!)</a:t>
            </a:r>
          </a:p>
        </p:txBody>
      </p:sp>
    </p:spTree>
    <p:extLst>
      <p:ext uri="{BB962C8B-B14F-4D97-AF65-F5344CB8AC3E}">
        <p14:creationId xmlns:p14="http://schemas.microsoft.com/office/powerpoint/2010/main" val="398915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3286-1789-41E3-A489-A43090C5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Random Forest – Stochastic Discrimination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E57C4-5279-41CE-9261-252D2D510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5419582" cy="3927093"/>
          </a:xfrm>
        </p:spPr>
        <p:txBody>
          <a:bodyPr/>
          <a:lstStyle/>
          <a:p>
            <a:r>
              <a:rPr lang="en-SG" dirty="0"/>
              <a:t>Random Forest = Bagging Decision Tree + Feature Bagging</a:t>
            </a:r>
          </a:p>
          <a:p>
            <a:r>
              <a:rPr lang="en-SG" dirty="0"/>
              <a:t>Feature Bagging – Select a random subset of features for training each tree</a:t>
            </a:r>
          </a:p>
          <a:p>
            <a:pPr lvl="1"/>
            <a:r>
              <a:rPr lang="en-SG" dirty="0"/>
              <a:t>Alternatively, can also have a random subset of features at each node! </a:t>
            </a:r>
          </a:p>
        </p:txBody>
      </p:sp>
      <p:pic>
        <p:nvPicPr>
          <p:cNvPr id="11" name="Picture 10" descr="A group of people in costume&#10;&#10;Description automatically generated with medium confidence">
            <a:extLst>
              <a:ext uri="{FF2B5EF4-FFF2-40B4-BE49-F238E27FC236}">
                <a16:creationId xmlns:a16="http://schemas.microsoft.com/office/drawing/2014/main" id="{27FD0B2C-C449-4DE5-8D5B-98366534B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5" y="2307378"/>
            <a:ext cx="4688139" cy="26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3286-1789-41E3-A489-A43090C5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Random Forest – Stochastic Discrimination</a:t>
            </a:r>
          </a:p>
        </p:txBody>
      </p:sp>
      <p:pic>
        <p:nvPicPr>
          <p:cNvPr id="5" name="Content Placeholder 4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024A98B1-2330-4ED9-8E0C-0D57ED9D95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87361" y="2005781"/>
            <a:ext cx="1565775" cy="4680579"/>
          </a:xfrm>
        </p:spPr>
      </p:pic>
      <p:pic>
        <p:nvPicPr>
          <p:cNvPr id="7" name="Graphic 6" descr="Fir tree with solid fill">
            <a:extLst>
              <a:ext uri="{FF2B5EF4-FFF2-40B4-BE49-F238E27FC236}">
                <a16:creationId xmlns:a16="http://schemas.microsoft.com/office/drawing/2014/main" id="{DBFCA4F1-986D-4A22-9F9D-D1029220B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1193" y="2270466"/>
            <a:ext cx="914400" cy="914400"/>
          </a:xfrm>
          <a:prstGeom prst="rect">
            <a:avLst/>
          </a:prstGeom>
        </p:spPr>
      </p:pic>
      <p:pic>
        <p:nvPicPr>
          <p:cNvPr id="9" name="Graphic 8" descr="Fir tree with solid fill">
            <a:extLst>
              <a:ext uri="{FF2B5EF4-FFF2-40B4-BE49-F238E27FC236}">
                <a16:creationId xmlns:a16="http://schemas.microsoft.com/office/drawing/2014/main" id="{B91C7225-914A-45C1-8F28-A78ED3FC8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9610" y="3673135"/>
            <a:ext cx="914400" cy="914400"/>
          </a:xfrm>
          <a:prstGeom prst="rect">
            <a:avLst/>
          </a:prstGeom>
        </p:spPr>
      </p:pic>
      <p:pic>
        <p:nvPicPr>
          <p:cNvPr id="10" name="Graphic 9" descr="Fir tree with solid fill">
            <a:extLst>
              <a:ext uri="{FF2B5EF4-FFF2-40B4-BE49-F238E27FC236}">
                <a16:creationId xmlns:a16="http://schemas.microsoft.com/office/drawing/2014/main" id="{186A96A9-5FE2-44B8-8A41-0D15895ED3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4777" y="5421103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305BCC-FE34-4252-BA7F-CDA139D7CF2B}"/>
              </a:ext>
            </a:extLst>
          </p:cNvPr>
          <p:cNvCxnSpPr>
            <a:cxnSpLocks/>
          </p:cNvCxnSpPr>
          <p:nvPr/>
        </p:nvCxnSpPr>
        <p:spPr>
          <a:xfrm>
            <a:off x="4599993" y="3184866"/>
            <a:ext cx="2919963" cy="85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4277D2-6CE4-479E-BE90-74D690093B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479214" y="5450658"/>
            <a:ext cx="2005563" cy="4276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01A44A-24F1-494A-98C6-C781C1A29D1F}"/>
              </a:ext>
            </a:extLst>
          </p:cNvPr>
          <p:cNvCxnSpPr>
            <a:cxnSpLocks/>
          </p:cNvCxnSpPr>
          <p:nvPr/>
        </p:nvCxnSpPr>
        <p:spPr>
          <a:xfrm flipV="1">
            <a:off x="3956181" y="3032449"/>
            <a:ext cx="2892490" cy="15805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C1E6F5-9702-4CD8-9BFB-0A3B5532BAFC}"/>
              </a:ext>
            </a:extLst>
          </p:cNvPr>
          <p:cNvCxnSpPr>
            <a:cxnSpLocks/>
          </p:cNvCxnSpPr>
          <p:nvPr/>
        </p:nvCxnSpPr>
        <p:spPr>
          <a:xfrm>
            <a:off x="4021495" y="2346658"/>
            <a:ext cx="2673716" cy="33495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CAE7F4-1555-4B3F-A112-2AA8C15B9E70}"/>
              </a:ext>
            </a:extLst>
          </p:cNvPr>
          <p:cNvSpPr txBox="1"/>
          <p:nvPr/>
        </p:nvSpPr>
        <p:spPr>
          <a:xfrm>
            <a:off x="7345360" y="2511589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FF00"/>
                </a:solidFill>
              </a:rPr>
              <a:t>Predict: 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42B951-4AB4-401D-A396-1C276971C309}"/>
              </a:ext>
            </a:extLst>
          </p:cNvPr>
          <p:cNvSpPr txBox="1"/>
          <p:nvPr/>
        </p:nvSpPr>
        <p:spPr>
          <a:xfrm>
            <a:off x="8163768" y="3855489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Predict: 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528CF0-3D52-4943-9E28-79D2CE860E43}"/>
              </a:ext>
            </a:extLst>
          </p:cNvPr>
          <p:cNvSpPr txBox="1"/>
          <p:nvPr/>
        </p:nvSpPr>
        <p:spPr>
          <a:xfrm>
            <a:off x="7345360" y="572698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F0"/>
                </a:solidFill>
              </a:rPr>
              <a:t>Predict: Yes</a:t>
            </a:r>
          </a:p>
        </p:txBody>
      </p:sp>
    </p:spTree>
    <p:extLst>
      <p:ext uri="{BB962C8B-B14F-4D97-AF65-F5344CB8AC3E}">
        <p14:creationId xmlns:p14="http://schemas.microsoft.com/office/powerpoint/2010/main" val="98833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3286-1789-41E3-A489-A43090C5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ExtraTrees</a:t>
            </a:r>
            <a:r>
              <a:rPr lang="en-SG" dirty="0"/>
              <a:t> – Extremely Randomized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E57C4-5279-41CE-9261-252D2D510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7" y="2160016"/>
            <a:ext cx="10103549" cy="3927093"/>
          </a:xfrm>
        </p:spPr>
        <p:txBody>
          <a:bodyPr/>
          <a:lstStyle/>
          <a:p>
            <a:r>
              <a:rPr lang="en-SG" dirty="0" err="1"/>
              <a:t>ExtraTrees</a:t>
            </a:r>
            <a:r>
              <a:rPr lang="en-SG" dirty="0"/>
              <a:t> = Random Forest  - Bootstrapping + randomness in node splits</a:t>
            </a:r>
          </a:p>
          <a:p>
            <a:pPr lvl="1"/>
            <a:r>
              <a:rPr lang="en-SG" dirty="0"/>
              <a:t>Use the entire dataset</a:t>
            </a:r>
          </a:p>
          <a:p>
            <a:pPr lvl="1"/>
            <a:r>
              <a:rPr lang="en-SG" dirty="0"/>
              <a:t>Has Feature Bagging (</a:t>
            </a:r>
            <a:r>
              <a:rPr lang="en-SG" dirty="0" err="1"/>
              <a:t>ie</a:t>
            </a:r>
            <a:r>
              <a:rPr lang="en-SG" dirty="0"/>
              <a:t>. subset of features)</a:t>
            </a:r>
          </a:p>
          <a:p>
            <a:r>
              <a:rPr lang="en-SG" dirty="0"/>
              <a:t>Randomness in node splits</a:t>
            </a:r>
          </a:p>
          <a:p>
            <a:pPr lvl="1"/>
            <a:r>
              <a:rPr lang="en-SG" dirty="0"/>
              <a:t>Don’t base the split on Gini Impurity for each feature</a:t>
            </a:r>
          </a:p>
          <a:p>
            <a:pPr lvl="1"/>
            <a:r>
              <a:rPr lang="en-SG" dirty="0"/>
              <a:t>Instead, choose a </a:t>
            </a:r>
            <a:r>
              <a:rPr lang="en-SG" b="1" u="sng" dirty="0">
                <a:solidFill>
                  <a:srgbClr val="FF0000"/>
                </a:solidFill>
              </a:rPr>
              <a:t>random value </a:t>
            </a:r>
            <a:r>
              <a:rPr lang="en-SG" dirty="0"/>
              <a:t>from each feature’s range</a:t>
            </a:r>
          </a:p>
          <a:p>
            <a:pPr lvl="2"/>
            <a:r>
              <a:rPr lang="en-SG" dirty="0"/>
              <a:t>Then amongst these randomly selected splits, choose the one with best ‘score’</a:t>
            </a:r>
          </a:p>
          <a:p>
            <a:pPr lvl="2"/>
            <a:r>
              <a:rPr lang="en-SG" dirty="0"/>
              <a:t>This reduces variance, but increases bias</a:t>
            </a:r>
          </a:p>
          <a:p>
            <a:pPr lvl="2"/>
            <a:r>
              <a:rPr lang="en-SG" dirty="0"/>
              <a:t>Algorithm is no longer ‘greedy’</a:t>
            </a:r>
          </a:p>
        </p:txBody>
      </p:sp>
    </p:spTree>
    <p:extLst>
      <p:ext uri="{BB962C8B-B14F-4D97-AF65-F5344CB8AC3E}">
        <p14:creationId xmlns:p14="http://schemas.microsoft.com/office/powerpoint/2010/main" val="391775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88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3286-1789-41E3-A489-A43090C5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Boosting - </a:t>
            </a:r>
            <a:r>
              <a:rPr lang="en-SG" dirty="0" err="1"/>
              <a:t>Adaboost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D4A6-B660-4E6C-B34D-B864513837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b="1" u="sng" dirty="0">
                <a:solidFill>
                  <a:srgbClr val="FF0000"/>
                </a:solidFill>
              </a:rPr>
              <a:t>Same</a:t>
            </a:r>
            <a:r>
              <a:rPr lang="en-SG" dirty="0"/>
              <a:t> types of machine learning algorithms are trained on the re-weighted data from the previous trained model.</a:t>
            </a:r>
          </a:p>
          <a:p>
            <a:r>
              <a:rPr lang="en-SG" dirty="0"/>
              <a:t>Misclassified examples are given higher weight (</a:t>
            </a:r>
            <a:r>
              <a:rPr lang="en-SG" dirty="0" err="1"/>
              <a:t>ie</a:t>
            </a:r>
            <a:r>
              <a:rPr lang="en-SG" dirty="0"/>
              <a:t>. penalized more in the </a:t>
            </a:r>
            <a:r>
              <a:rPr lang="en-SG"/>
              <a:t>loss function).</a:t>
            </a:r>
            <a:endParaRPr lang="en-SG" dirty="0"/>
          </a:p>
          <a:p>
            <a:r>
              <a:rPr lang="en-SG" dirty="0"/>
              <a:t>A ‘combiner’ algorithm determines final results (based on error rates)</a:t>
            </a:r>
          </a:p>
          <a:p>
            <a:r>
              <a:rPr lang="en-SG" dirty="0"/>
              <a:t>Slow – must train in sequence (like you must watch all the Iron Man movies in sequence)</a:t>
            </a:r>
          </a:p>
        </p:txBody>
      </p:sp>
      <p:pic>
        <p:nvPicPr>
          <p:cNvPr id="8" name="Content Placeholder 7" descr="A picture containing text, different, bunch, same&#10;&#10;Description automatically generated">
            <a:extLst>
              <a:ext uri="{FF2B5EF4-FFF2-40B4-BE49-F238E27FC236}">
                <a16:creationId xmlns:a16="http://schemas.microsoft.com/office/drawing/2014/main" id="{3F2F2384-9A73-4DC0-AB60-41B33F58C7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60016"/>
            <a:ext cx="5837853" cy="4557791"/>
          </a:xfrm>
        </p:spPr>
      </p:pic>
    </p:spTree>
    <p:extLst>
      <p:ext uri="{BB962C8B-B14F-4D97-AF65-F5344CB8AC3E}">
        <p14:creationId xmlns:p14="http://schemas.microsoft.com/office/powerpoint/2010/main" val="85361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3286-1789-41E3-A489-A43090C5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Boosting - </a:t>
            </a:r>
            <a:r>
              <a:rPr lang="en-SG" dirty="0" err="1"/>
              <a:t>Adaboost</a:t>
            </a:r>
            <a:endParaRPr lang="en-SG" dirty="0"/>
          </a:p>
        </p:txBody>
      </p:sp>
      <p:pic>
        <p:nvPicPr>
          <p:cNvPr id="7" name="Content Placeholder 6" descr="A group of people wearing costumes&#10;&#10;Description automatically generated with low confidence">
            <a:extLst>
              <a:ext uri="{FF2B5EF4-FFF2-40B4-BE49-F238E27FC236}">
                <a16:creationId xmlns:a16="http://schemas.microsoft.com/office/drawing/2014/main" id="{0C4639E0-63BC-41C3-94C7-317201678F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61" y="2191555"/>
            <a:ext cx="10808272" cy="3602756"/>
          </a:xfrm>
        </p:spPr>
      </p:pic>
    </p:spTree>
    <p:extLst>
      <p:ext uri="{BB962C8B-B14F-4D97-AF65-F5344CB8AC3E}">
        <p14:creationId xmlns:p14="http://schemas.microsoft.com/office/powerpoint/2010/main" val="59129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person, glasses, wine&#10;&#10;Description automatically generated">
            <a:extLst>
              <a:ext uri="{FF2B5EF4-FFF2-40B4-BE49-F238E27FC236}">
                <a16:creationId xmlns:a16="http://schemas.microsoft.com/office/drawing/2014/main" id="{1671B386-6C1B-464F-94C3-361FA6C187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0"/>
            <a:ext cx="12158825" cy="6839339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0DD397-44C8-4C9B-A593-5FAD8B89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A0CD-968A-4900-810C-0E36E08E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Ensemble Methods</a:t>
            </a:r>
          </a:p>
          <a:p>
            <a:r>
              <a:rPr lang="en-SG" dirty="0"/>
              <a:t>Stacking</a:t>
            </a:r>
          </a:p>
          <a:p>
            <a:r>
              <a:rPr lang="en-SG" dirty="0"/>
              <a:t>Bootstrapping and Bagging</a:t>
            </a:r>
          </a:p>
          <a:p>
            <a:pPr lvl="1"/>
            <a:r>
              <a:rPr lang="en-SG" dirty="0"/>
              <a:t>Random Forest</a:t>
            </a:r>
          </a:p>
          <a:p>
            <a:pPr lvl="1"/>
            <a:r>
              <a:rPr lang="en-SG" dirty="0" err="1"/>
              <a:t>ExtraTrees</a:t>
            </a:r>
            <a:endParaRPr lang="en-SG" dirty="0"/>
          </a:p>
          <a:p>
            <a:r>
              <a:rPr lang="en-SG" dirty="0"/>
              <a:t>Boosting</a:t>
            </a:r>
          </a:p>
          <a:p>
            <a:pPr lvl="1"/>
            <a:r>
              <a:rPr lang="en-SG" dirty="0"/>
              <a:t>AdaBoost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362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B26A-2502-420C-8E7E-CC8BACAF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B55BA-968C-422F-91F3-2F94EB3B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Use multiple learning algorithms to obtain better predictive performance</a:t>
            </a:r>
          </a:p>
          <a:p>
            <a:r>
              <a:rPr lang="en-SG" dirty="0"/>
              <a:t>Different methods of combining different algorithms</a:t>
            </a:r>
          </a:p>
          <a:p>
            <a:pPr lvl="1"/>
            <a:r>
              <a:rPr lang="en-SG" dirty="0"/>
              <a:t>Stacking</a:t>
            </a:r>
          </a:p>
          <a:p>
            <a:pPr lvl="1"/>
            <a:r>
              <a:rPr lang="en-SG" dirty="0"/>
              <a:t>Bootstrapping and Bagging</a:t>
            </a:r>
          </a:p>
          <a:p>
            <a:pPr lvl="2"/>
            <a:r>
              <a:rPr lang="en-SG" dirty="0"/>
              <a:t>Random Forest - Stochastic Discrimination</a:t>
            </a:r>
          </a:p>
          <a:p>
            <a:pPr lvl="1"/>
            <a:r>
              <a:rPr lang="en-SG" dirty="0"/>
              <a:t>Boosting</a:t>
            </a:r>
          </a:p>
          <a:p>
            <a:pPr lvl="1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FF319-AA6A-4CC8-B173-5848526511CF}"/>
              </a:ext>
            </a:extLst>
          </p:cNvPr>
          <p:cNvSpPr txBox="1"/>
          <p:nvPr/>
        </p:nvSpPr>
        <p:spPr>
          <a:xfrm>
            <a:off x="1222311" y="6522098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6.02 Later Part</a:t>
            </a:r>
          </a:p>
        </p:txBody>
      </p:sp>
    </p:spTree>
    <p:extLst>
      <p:ext uri="{BB962C8B-B14F-4D97-AF65-F5344CB8AC3E}">
        <p14:creationId xmlns:p14="http://schemas.microsoft.com/office/powerpoint/2010/main" val="320302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3286-1789-41E3-A489-A43090C5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D4A6-B660-4E6C-B34D-B864513837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b="1" u="sng" dirty="0">
                <a:solidFill>
                  <a:srgbClr val="FF0000"/>
                </a:solidFill>
              </a:rPr>
              <a:t>Different</a:t>
            </a:r>
            <a:r>
              <a:rPr lang="en-SG" dirty="0"/>
              <a:t> types of machine learning algorithms are trained on the </a:t>
            </a:r>
            <a:r>
              <a:rPr lang="en-SG" b="1" u="sng" dirty="0">
                <a:solidFill>
                  <a:srgbClr val="FF0000"/>
                </a:solidFill>
              </a:rPr>
              <a:t>same</a:t>
            </a:r>
            <a:r>
              <a:rPr lang="en-SG" dirty="0"/>
              <a:t> data.</a:t>
            </a:r>
          </a:p>
          <a:p>
            <a:r>
              <a:rPr lang="en-SG" dirty="0"/>
              <a:t>A ‘combiner’ algorithm determines final results</a:t>
            </a:r>
          </a:p>
        </p:txBody>
      </p:sp>
      <p:pic>
        <p:nvPicPr>
          <p:cNvPr id="6" name="Content Placeholder 5" descr="A group of people in a dark room&#10;&#10;Description automatically generated with low confidence">
            <a:extLst>
              <a:ext uri="{FF2B5EF4-FFF2-40B4-BE49-F238E27FC236}">
                <a16:creationId xmlns:a16="http://schemas.microsoft.com/office/drawing/2014/main" id="{176E6CCF-ADB5-4C11-9E86-5EAB5D1230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61" y="181407"/>
            <a:ext cx="5767114" cy="3247593"/>
          </a:xfrm>
        </p:spPr>
      </p:pic>
      <p:pic>
        <p:nvPicPr>
          <p:cNvPr id="8" name="Picture 7" descr="A group of people climbing a mountain&#10;&#10;Description automatically generated with low confidence">
            <a:extLst>
              <a:ext uri="{FF2B5EF4-FFF2-40B4-BE49-F238E27FC236}">
                <a16:creationId xmlns:a16="http://schemas.microsoft.com/office/drawing/2014/main" id="{E71752C0-1E76-497D-984C-587730774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0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3286-1789-41E3-A489-A43090C5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D4A6-B660-4E6C-B34D-B864513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9776977" cy="392709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SG" sz="1600" dirty="0" err="1"/>
              <a:t>lr</a:t>
            </a:r>
            <a:r>
              <a:rPr lang="en-SG" sz="1600" dirty="0"/>
              <a:t> = </a:t>
            </a:r>
            <a:r>
              <a:rPr lang="en-SG" sz="1600" dirty="0" err="1"/>
              <a:t>LinearRegression</a:t>
            </a:r>
            <a:r>
              <a:rPr lang="en-SG" sz="16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 err="1"/>
              <a:t>lr.fit</a:t>
            </a:r>
            <a:r>
              <a:rPr lang="en-SG" sz="1600" dirty="0"/>
              <a:t>(</a:t>
            </a:r>
            <a:r>
              <a:rPr lang="en-SG" sz="1600" dirty="0" err="1"/>
              <a:t>X_train</a:t>
            </a:r>
            <a:r>
              <a:rPr lang="en-SG" sz="1600" dirty="0"/>
              <a:t>, </a:t>
            </a:r>
            <a:r>
              <a:rPr lang="en-SG" sz="1600" dirty="0" err="1"/>
              <a:t>y_train</a:t>
            </a:r>
            <a:r>
              <a:rPr lang="en-SG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 err="1"/>
              <a:t>lr_y_pred</a:t>
            </a:r>
            <a:r>
              <a:rPr lang="en-SG" sz="1600" dirty="0"/>
              <a:t> = </a:t>
            </a:r>
            <a:r>
              <a:rPr lang="en-SG" sz="1600" dirty="0" err="1"/>
              <a:t>lr.predict</a:t>
            </a:r>
            <a:r>
              <a:rPr lang="en-SG" sz="1600" dirty="0"/>
              <a:t>(</a:t>
            </a:r>
            <a:r>
              <a:rPr lang="en-SG" sz="1600" dirty="0" err="1"/>
              <a:t>y_test</a:t>
            </a:r>
            <a:r>
              <a:rPr lang="en-SG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SG" sz="16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 err="1"/>
              <a:t>dtr</a:t>
            </a:r>
            <a:r>
              <a:rPr lang="en-SG" sz="1600" dirty="0"/>
              <a:t> = </a:t>
            </a:r>
            <a:r>
              <a:rPr lang="en-SG" sz="1600" dirty="0" err="1"/>
              <a:t>DecisionTreeRegressor</a:t>
            </a:r>
            <a:r>
              <a:rPr lang="en-SG" sz="16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 err="1"/>
              <a:t>dtr.fit</a:t>
            </a:r>
            <a:r>
              <a:rPr lang="en-SG" sz="1600" dirty="0"/>
              <a:t>(</a:t>
            </a:r>
            <a:r>
              <a:rPr lang="en-SG" sz="1600" dirty="0" err="1"/>
              <a:t>X_train</a:t>
            </a:r>
            <a:r>
              <a:rPr lang="en-SG" sz="1600" dirty="0"/>
              <a:t>, </a:t>
            </a:r>
            <a:r>
              <a:rPr lang="en-SG" sz="1600" dirty="0" err="1"/>
              <a:t>y_train</a:t>
            </a:r>
            <a:r>
              <a:rPr lang="en-SG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 err="1"/>
              <a:t>dtr_y_pred</a:t>
            </a:r>
            <a:r>
              <a:rPr lang="en-SG" sz="1600" dirty="0"/>
              <a:t> = </a:t>
            </a:r>
            <a:r>
              <a:rPr lang="en-SG" sz="1600" dirty="0" err="1"/>
              <a:t>dtr.predict</a:t>
            </a:r>
            <a:r>
              <a:rPr lang="en-SG" sz="1600" dirty="0"/>
              <a:t>(</a:t>
            </a:r>
            <a:r>
              <a:rPr lang="en-SG" sz="1600" dirty="0" err="1"/>
              <a:t>y_test</a:t>
            </a:r>
            <a:r>
              <a:rPr lang="en-SG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SG" sz="16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 err="1"/>
              <a:t>knr</a:t>
            </a:r>
            <a:r>
              <a:rPr lang="en-SG" sz="1600" dirty="0"/>
              <a:t> = </a:t>
            </a:r>
            <a:r>
              <a:rPr lang="en-SG" sz="1600" dirty="0" err="1"/>
              <a:t>KNeighborsRegressor</a:t>
            </a:r>
            <a:r>
              <a:rPr lang="en-SG" sz="16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 err="1"/>
              <a:t>knr.fit</a:t>
            </a:r>
            <a:r>
              <a:rPr lang="en-SG" sz="1600" dirty="0"/>
              <a:t>(</a:t>
            </a:r>
            <a:r>
              <a:rPr lang="en-SG" sz="1600" dirty="0" err="1"/>
              <a:t>X_train</a:t>
            </a:r>
            <a:r>
              <a:rPr lang="en-SG" sz="1600" dirty="0"/>
              <a:t>, </a:t>
            </a:r>
            <a:r>
              <a:rPr lang="en-SG" sz="1600" dirty="0" err="1"/>
              <a:t>y_train</a:t>
            </a:r>
            <a:r>
              <a:rPr lang="en-SG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 err="1"/>
              <a:t>knr_y_pred</a:t>
            </a:r>
            <a:r>
              <a:rPr lang="en-SG" sz="1600" dirty="0"/>
              <a:t> = </a:t>
            </a:r>
            <a:r>
              <a:rPr lang="en-SG" sz="1600" dirty="0" err="1"/>
              <a:t>knr.predict</a:t>
            </a:r>
            <a:r>
              <a:rPr lang="en-SG" sz="1600" dirty="0"/>
              <a:t>(</a:t>
            </a:r>
            <a:r>
              <a:rPr lang="en-SG" sz="1600" dirty="0" err="1"/>
              <a:t>y_test</a:t>
            </a:r>
            <a:r>
              <a:rPr lang="en-SG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SG" sz="1600" dirty="0"/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/>
              <a:t># combined results by averaging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 err="1"/>
              <a:t>combined_result</a:t>
            </a:r>
            <a:r>
              <a:rPr lang="en-SG" sz="1600" dirty="0"/>
              <a:t> = (</a:t>
            </a:r>
            <a:r>
              <a:rPr lang="en-SG" sz="1600" dirty="0" err="1"/>
              <a:t>lr_y_pred</a:t>
            </a:r>
            <a:r>
              <a:rPr lang="en-SG" sz="1600" dirty="0"/>
              <a:t>[0] + </a:t>
            </a:r>
            <a:r>
              <a:rPr lang="en-SG" sz="1600" dirty="0" err="1"/>
              <a:t>dtr_y_pred</a:t>
            </a:r>
            <a:r>
              <a:rPr lang="en-SG" sz="1600" dirty="0"/>
              <a:t>[0] + </a:t>
            </a:r>
            <a:r>
              <a:rPr lang="en-SG" sz="1600" dirty="0" err="1"/>
              <a:t>knr_y_pred</a:t>
            </a:r>
            <a:r>
              <a:rPr lang="en-SG" sz="1600" dirty="0"/>
              <a:t>[0]) / 3 </a:t>
            </a:r>
          </a:p>
        </p:txBody>
      </p:sp>
    </p:spTree>
    <p:extLst>
      <p:ext uri="{BB962C8B-B14F-4D97-AF65-F5344CB8AC3E}">
        <p14:creationId xmlns:p14="http://schemas.microsoft.com/office/powerpoint/2010/main" val="26891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3286-1789-41E3-A489-A43090C5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D4A6-B660-4E6C-B34D-B864513837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Overall better model in terms of bias and variance</a:t>
            </a:r>
          </a:p>
          <a:p>
            <a:r>
              <a:rPr lang="en-SG" dirty="0"/>
              <a:t>Can parallelize the fit </a:t>
            </a:r>
            <a:r>
              <a:rPr lang="en-SG" dirty="0" err="1"/>
              <a:t>proceses</a:t>
            </a:r>
            <a:endParaRPr lang="en-SG" dirty="0"/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45B0FAD4-57DB-0940-2A9C-DCFBB7539B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11" y="331745"/>
            <a:ext cx="4908283" cy="6194509"/>
          </a:xfrm>
        </p:spPr>
      </p:pic>
    </p:spTree>
    <p:extLst>
      <p:ext uri="{BB962C8B-B14F-4D97-AF65-F5344CB8AC3E}">
        <p14:creationId xmlns:p14="http://schemas.microsoft.com/office/powerpoint/2010/main" val="298944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3286-1789-41E3-A489-A43090C5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D4A6-B660-4E6C-B34D-B864513837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Bootstrapping – random resampling </a:t>
            </a:r>
            <a:r>
              <a:rPr lang="en-SG" b="1" u="sng" dirty="0">
                <a:solidFill>
                  <a:srgbClr val="FF0000"/>
                </a:solidFill>
              </a:rPr>
              <a:t>with replacement</a:t>
            </a:r>
            <a:r>
              <a:rPr lang="en-SG" dirty="0"/>
              <a:t>.</a:t>
            </a:r>
          </a:p>
          <a:p>
            <a:r>
              <a:rPr lang="en-SG" dirty="0"/>
              <a:t>Same concept as in statistics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56C7189-E14A-4914-9BE9-5856750F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86" y="2260430"/>
            <a:ext cx="5707224" cy="2591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51611E-7FB9-8451-36EF-77CB8B8ACC78}"/>
              </a:ext>
            </a:extLst>
          </p:cNvPr>
          <p:cNvSpPr txBox="1"/>
          <p:nvPr/>
        </p:nvSpPr>
        <p:spPr>
          <a:xfrm>
            <a:off x="1302248" y="6018592"/>
            <a:ext cx="10513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https://medium.com/ml-research-lab/stacking-ensemble-meta-algorithms-for-improve-predictions-f4b4cf3b9237</a:t>
            </a:r>
          </a:p>
        </p:txBody>
      </p:sp>
    </p:spTree>
    <p:extLst>
      <p:ext uri="{BB962C8B-B14F-4D97-AF65-F5344CB8AC3E}">
        <p14:creationId xmlns:p14="http://schemas.microsoft.com/office/powerpoint/2010/main" val="375222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3286-1789-41E3-A489-A43090C5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Bootstrapping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EB9CDF-76DA-4694-90CC-CECC9D1F16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87710" y="2262893"/>
            <a:ext cx="6486908" cy="2691662"/>
          </a:xfrm>
        </p:spPr>
      </p:pic>
    </p:spTree>
    <p:extLst>
      <p:ext uri="{BB962C8B-B14F-4D97-AF65-F5344CB8AC3E}">
        <p14:creationId xmlns:p14="http://schemas.microsoft.com/office/powerpoint/2010/main" val="152578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3286-1789-41E3-A489-A43090C5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Bagging = </a:t>
            </a:r>
            <a:r>
              <a:rPr lang="en-SG" u="sng" dirty="0">
                <a:solidFill>
                  <a:srgbClr val="FF0000"/>
                </a:solidFill>
              </a:rPr>
              <a:t>B</a:t>
            </a:r>
            <a:r>
              <a:rPr lang="en-SG" dirty="0"/>
              <a:t>ootstrap </a:t>
            </a:r>
            <a:r>
              <a:rPr lang="en-SG" u="sng" dirty="0">
                <a:solidFill>
                  <a:srgbClr val="FF0000"/>
                </a:solidFill>
              </a:rPr>
              <a:t>Ag</a:t>
            </a:r>
            <a:r>
              <a:rPr lang="en-SG" dirty="0"/>
              <a:t>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D4A6-B660-4E6C-B34D-B864513837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SG" b="1" u="sng" dirty="0">
                <a:solidFill>
                  <a:srgbClr val="FF0000"/>
                </a:solidFill>
              </a:rPr>
              <a:t>Same</a:t>
            </a:r>
            <a:r>
              <a:rPr lang="en-SG" dirty="0"/>
              <a:t> types of machine learning algorithms are trained on the </a:t>
            </a:r>
            <a:r>
              <a:rPr lang="en-SG" b="1" u="sng" dirty="0">
                <a:solidFill>
                  <a:srgbClr val="FF0000"/>
                </a:solidFill>
              </a:rPr>
              <a:t>bootstrapped-sampled</a:t>
            </a:r>
            <a:r>
              <a:rPr lang="en-SG" dirty="0"/>
              <a:t> data (one model for each sample)</a:t>
            </a:r>
          </a:p>
          <a:p>
            <a:pPr lvl="1"/>
            <a:endParaRPr lang="en-SG" dirty="0"/>
          </a:p>
          <a:p>
            <a:r>
              <a:rPr lang="en-SG" dirty="0"/>
              <a:t>A ‘combiner’/aggregator algorithm determines final results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7" name="Content Placeholder 13" descr="A picture containing text&#10;&#10;Description automatically generated">
            <a:extLst>
              <a:ext uri="{FF2B5EF4-FFF2-40B4-BE49-F238E27FC236}">
                <a16:creationId xmlns:a16="http://schemas.microsoft.com/office/drawing/2014/main" id="{D1E99D14-6D17-47C9-8A5B-D9113F95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146" y="2005780"/>
            <a:ext cx="6132064" cy="344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7532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548</Words>
  <Application>Microsoft Office PowerPoint</Application>
  <PresentationFormat>Widescreen</PresentationFormat>
  <Paragraphs>97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Neue Haas Grotesk Text Pro</vt:lpstr>
      <vt:lpstr>InterweaveVTI</vt:lpstr>
      <vt:lpstr>An Avenger’s Guide to Power-up your ML Algorithms</vt:lpstr>
      <vt:lpstr>Content</vt:lpstr>
      <vt:lpstr>Ensemble Methods</vt:lpstr>
      <vt:lpstr>Stacking</vt:lpstr>
      <vt:lpstr>Stacking</vt:lpstr>
      <vt:lpstr>Stacking</vt:lpstr>
      <vt:lpstr>Bootstrapping</vt:lpstr>
      <vt:lpstr>Bootstrapping</vt:lpstr>
      <vt:lpstr>Bagging = Bootstrap Aggregation</vt:lpstr>
      <vt:lpstr>Bagging = Bootstrap Aggregation</vt:lpstr>
      <vt:lpstr>Bagging = Bootstrap Aggregation</vt:lpstr>
      <vt:lpstr>Bagged Decision Trees</vt:lpstr>
      <vt:lpstr>Random Forest – Stochastic Discrimination</vt:lpstr>
      <vt:lpstr>Random Forest – Stochastic Discrimination</vt:lpstr>
      <vt:lpstr>ExtraTrees – Extremely Randomized Trees</vt:lpstr>
      <vt:lpstr>PowerPoint Presentation</vt:lpstr>
      <vt:lpstr>Boosting - Adaboost</vt:lpstr>
      <vt:lpstr>Boosting - Adaboost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Avenger’s Guide to Power-up your ML Algorithms</dc:title>
  <dc:creator>Gisy</dc:creator>
  <cp:lastModifiedBy>Gisy</cp:lastModifiedBy>
  <cp:revision>9</cp:revision>
  <dcterms:created xsi:type="dcterms:W3CDTF">2021-08-26T12:39:24Z</dcterms:created>
  <dcterms:modified xsi:type="dcterms:W3CDTF">2022-07-16T06:47:12Z</dcterms:modified>
</cp:coreProperties>
</file>