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smtClean="0"/>
              <a:t>Poi</a:t>
            </a:r>
            <a:r>
              <a:rPr lang="zh-CN" altLang="en-US" cap="none" dirty="0"/>
              <a:t> </a:t>
            </a:r>
            <a:r>
              <a:rPr lang="en-US" altLang="zh-CN" cap="none" dirty="0" smtClean="0"/>
              <a:t>Language</a:t>
            </a:r>
            <a:endParaRPr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1300012737 </a:t>
            </a:r>
            <a:r>
              <a:rPr lang="zh-CN" altLang="en-US" dirty="0" smtClean="0"/>
              <a:t>李煜东</a:t>
            </a:r>
            <a:endParaRPr lang="en-US" altLang="zh-CN" dirty="0" smtClean="0"/>
          </a:p>
          <a:p>
            <a:r>
              <a:rPr lang="en-US" altLang="zh-CN" dirty="0" smtClean="0"/>
              <a:t>1300012754 </a:t>
            </a:r>
            <a:r>
              <a:rPr lang="zh-CN" altLang="en-US" dirty="0" smtClean="0"/>
              <a:t>李源昊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8778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var_name</a:t>
            </a:r>
            <a:r>
              <a:rPr lang="en-US" altLang="zh-CN" dirty="0" smtClean="0"/>
              <a:t>&gt; = &lt;value&gt;</a:t>
            </a:r>
          </a:p>
          <a:p>
            <a:r>
              <a:rPr lang="en-US" altLang="zh-CN" dirty="0" smtClean="0"/>
              <a:t>{a, b, c…} = {x, y, z…}</a:t>
            </a:r>
          </a:p>
          <a:p>
            <a:r>
              <a:rPr lang="zh-CN" altLang="en-US" dirty="0" smtClean="0"/>
              <a:t>任何类型均可赋值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550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+, -, *, /, %</a:t>
            </a:r>
          </a:p>
          <a:p>
            <a:r>
              <a:rPr lang="en-US" altLang="zh-CN" dirty="0" smtClean="0"/>
              <a:t>&lt;, </a:t>
            </a:r>
            <a:r>
              <a:rPr lang="en-US" altLang="zh-CN" dirty="0"/>
              <a:t>&gt;, !=, ==, &lt;=, &gt;=</a:t>
            </a:r>
          </a:p>
          <a:p>
            <a:r>
              <a:rPr lang="en-US" altLang="zh-CN" dirty="0" smtClean="0"/>
              <a:t>&amp;&amp;, </a:t>
            </a:r>
            <a:r>
              <a:rPr lang="en-US" altLang="zh-CN" dirty="0"/>
              <a:t>||, !, &amp;, |, ~, ^</a:t>
            </a:r>
          </a:p>
          <a:p>
            <a:r>
              <a:rPr lang="zh-CN" altLang="zh-CN" dirty="0" smtClean="0"/>
              <a:t>其他</a:t>
            </a:r>
            <a:r>
              <a:rPr lang="en-US" altLang="zh-CN" dirty="0"/>
              <a:t>JavaScript</a:t>
            </a:r>
            <a:r>
              <a:rPr lang="zh-CN" altLang="zh-CN" dirty="0" smtClean="0"/>
              <a:t>支持</a:t>
            </a:r>
            <a:r>
              <a:rPr lang="zh-CN" altLang="zh-CN" dirty="0"/>
              <a:t>的运算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zh-CN" altLang="en-US" i="1" dirty="0" smtClean="0"/>
              <a:t>保留允许重载运算符的可能性</a:t>
            </a:r>
            <a:endParaRPr lang="en-US" altLang="zh-CN" i="1" dirty="0" smtClean="0"/>
          </a:p>
          <a:p>
            <a:r>
              <a:rPr lang="zh-CN" altLang="en-US" i="1" dirty="0" smtClean="0"/>
              <a:t>保留支持正则表达式的可能性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814795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zh-CN" dirty="0" smtClean="0"/>
              <a:t>语句</a:t>
            </a:r>
            <a:endParaRPr lang="en-US" altLang="zh-CN" dirty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stmt</a:t>
            </a:r>
            <a:r>
              <a:rPr lang="en-US" altLang="zh-CN" dirty="0"/>
              <a:t>) { proc; } else </a:t>
            </a:r>
            <a:r>
              <a:rPr lang="en-US" altLang="zh-CN" dirty="0" smtClean="0"/>
              <a:t>{ </a:t>
            </a:r>
            <a:r>
              <a:rPr lang="en-US" altLang="zh-CN" dirty="0" err="1" smtClean="0"/>
              <a:t>else_proc</a:t>
            </a:r>
            <a:r>
              <a:rPr lang="en-US" altLang="zh-CN" dirty="0" smtClean="0"/>
              <a:t>; }</a:t>
            </a:r>
          </a:p>
          <a:p>
            <a:endParaRPr lang="zh-CN" altLang="zh-CN" dirty="0"/>
          </a:p>
          <a:p>
            <a:r>
              <a:rPr lang="zh-CN" altLang="zh-CN" dirty="0"/>
              <a:t>不支持</a:t>
            </a:r>
            <a:r>
              <a:rPr lang="en-US" altLang="zh-CN" dirty="0" smtClean="0"/>
              <a:t>switch</a:t>
            </a:r>
          </a:p>
          <a:p>
            <a:pPr lvl="1"/>
            <a:r>
              <a:rPr lang="en-US" altLang="zh-CN" dirty="0" err="1"/>
              <a:t>s</a:t>
            </a:r>
            <a:r>
              <a:rPr lang="en-US" altLang="zh-CN" dirty="0" err="1" smtClean="0"/>
              <a:t>witch..case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真的比 </a:t>
            </a:r>
            <a:r>
              <a:rPr lang="en-US" altLang="zh-CN" dirty="0" err="1" smtClean="0"/>
              <a:t>if..else..if..else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短吗？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65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62364"/>
            <a:ext cx="9905999" cy="3828837"/>
          </a:xfrm>
        </p:spPr>
        <p:txBody>
          <a:bodyPr>
            <a:norm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 (condition) 	– </a:t>
            </a:r>
            <a:r>
              <a:rPr lang="zh-CN" altLang="en-US" dirty="0"/>
              <a:t>进入</a:t>
            </a:r>
            <a:r>
              <a:rPr lang="zh-CN" altLang="en-US" dirty="0" smtClean="0"/>
              <a:t>条件：每次执行循环体前判断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nit</a:t>
            </a:r>
            <a:r>
              <a:rPr lang="en-US" altLang="zh-CN" dirty="0" smtClean="0"/>
              <a:t> (…)		</a:t>
            </a:r>
            <a:r>
              <a:rPr lang="en-US" altLang="zh-CN" dirty="0"/>
              <a:t> </a:t>
            </a:r>
            <a:r>
              <a:rPr lang="en-US" altLang="zh-CN" dirty="0" smtClean="0"/>
              <a:t>	– </a:t>
            </a:r>
            <a:r>
              <a:rPr lang="zh-CN" altLang="en-US" dirty="0" smtClean="0"/>
              <a:t>初始化语句：整个循环开始前执行</a:t>
            </a:r>
            <a:endParaRPr lang="en-US" altLang="zh-CN" dirty="0" smtClean="0"/>
          </a:p>
          <a:p>
            <a:r>
              <a:rPr lang="en-US" altLang="zh-CN" dirty="0" smtClean="0"/>
              <a:t>step (…)			– </a:t>
            </a:r>
            <a:r>
              <a:rPr lang="zh-CN" altLang="en-US" dirty="0"/>
              <a:t>步</a:t>
            </a:r>
            <a:r>
              <a:rPr lang="zh-CN" altLang="en-US" dirty="0" smtClean="0"/>
              <a:t>进语句：每次在循环体后执行</a:t>
            </a:r>
            <a:endParaRPr lang="en-US" altLang="zh-CN" dirty="0" smtClean="0"/>
          </a:p>
          <a:p>
            <a:r>
              <a:rPr lang="en-US" altLang="zh-CN" dirty="0" smtClean="0"/>
              <a:t>{ … }			– </a:t>
            </a:r>
            <a:r>
              <a:rPr lang="zh-CN" altLang="en-US" dirty="0" smtClean="0"/>
              <a:t>循环体</a:t>
            </a:r>
            <a:endParaRPr lang="en-US" altLang="zh-CN" dirty="0" smtClean="0"/>
          </a:p>
          <a:p>
            <a:r>
              <a:rPr lang="en-US" altLang="zh-CN" dirty="0" smtClean="0"/>
              <a:t>until (condition);</a:t>
            </a:r>
            <a:r>
              <a:rPr lang="en-US" altLang="zh-CN" dirty="0"/>
              <a:t> </a:t>
            </a:r>
            <a:r>
              <a:rPr lang="en-US" altLang="zh-CN" dirty="0" smtClean="0"/>
              <a:t>	– </a:t>
            </a:r>
            <a:r>
              <a:rPr lang="zh-CN" altLang="en-US" dirty="0"/>
              <a:t>停止</a:t>
            </a:r>
            <a:r>
              <a:rPr lang="zh-CN" altLang="en-US" dirty="0" smtClean="0"/>
              <a:t>条件：每次执行循环体后判断</a:t>
            </a:r>
            <a:endParaRPr lang="en-US" altLang="zh-CN" dirty="0" smtClean="0"/>
          </a:p>
          <a:p>
            <a:r>
              <a:rPr lang="zh-CN" altLang="en-US" dirty="0"/>
              <a:t>任何</a:t>
            </a:r>
            <a:r>
              <a:rPr lang="zh-CN" altLang="en-US" dirty="0" smtClean="0"/>
              <a:t>一部分可省略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zh-CN" altLang="en-US" dirty="0"/>
              <a:t>死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for; while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for(); repeat…until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for{}until();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5477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面向对象（类）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基本单位：类</a:t>
            </a:r>
            <a:r>
              <a:rPr lang="en-US" altLang="zh-CN" dirty="0" smtClean="0"/>
              <a:t> class</a:t>
            </a:r>
            <a:endParaRPr lang="zh-CN" altLang="zh-CN" dirty="0"/>
          </a:p>
          <a:p>
            <a:r>
              <a:rPr lang="zh-CN" altLang="zh-CN" dirty="0" smtClean="0"/>
              <a:t>类</a:t>
            </a:r>
            <a:r>
              <a:rPr lang="zh-CN" altLang="en-US" dirty="0" smtClean="0"/>
              <a:t>由若干类型组成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类型定义</a:t>
            </a:r>
            <a:r>
              <a:rPr lang="zh-CN" altLang="zh-CN" dirty="0" smtClean="0"/>
              <a:t>与</a:t>
            </a:r>
            <a:r>
              <a:rPr lang="zh-CN" altLang="en-US" dirty="0" smtClean="0"/>
              <a:t>前述</a:t>
            </a:r>
            <a:r>
              <a:rPr lang="zh-CN" altLang="zh-CN" dirty="0" smtClean="0"/>
              <a:t>定义</a:t>
            </a:r>
            <a:r>
              <a:rPr lang="zh-CN" altLang="zh-CN" dirty="0"/>
              <a:t>相同。</a:t>
            </a:r>
          </a:p>
          <a:p>
            <a:r>
              <a:rPr lang="zh-CN" altLang="zh-CN" dirty="0" smtClean="0"/>
              <a:t>支持单</a:t>
            </a:r>
            <a:r>
              <a:rPr lang="zh-CN" altLang="zh-CN" dirty="0"/>
              <a:t>继承，不支持多</a:t>
            </a:r>
            <a:r>
              <a:rPr lang="zh-CN" altLang="zh-CN" dirty="0" smtClean="0"/>
              <a:t>继承</a:t>
            </a:r>
            <a:r>
              <a:rPr lang="zh-CN" altLang="en-US" dirty="0" smtClean="0"/>
              <a:t>，不允许类嵌套。</a:t>
            </a:r>
            <a:endParaRPr lang="zh-CN" altLang="zh-CN" dirty="0" smtClean="0"/>
          </a:p>
          <a:p>
            <a:r>
              <a:rPr lang="zh-CN" altLang="zh-CN" dirty="0" smtClean="0"/>
              <a:t>类</a:t>
            </a:r>
            <a:r>
              <a:rPr lang="zh-CN" altLang="zh-CN" dirty="0"/>
              <a:t>中属性可以设置访问权限</a:t>
            </a:r>
            <a:r>
              <a:rPr lang="en-US" altLang="zh-CN" dirty="0"/>
              <a:t>public, private</a:t>
            </a:r>
            <a:r>
              <a:rPr lang="zh-CN" altLang="zh-CN" dirty="0"/>
              <a:t>和</a:t>
            </a:r>
            <a:r>
              <a:rPr lang="en-US" altLang="zh-CN" dirty="0"/>
              <a:t>protected</a:t>
            </a:r>
            <a:r>
              <a:rPr lang="zh-CN" altLang="zh-CN" dirty="0"/>
              <a:t>，但类本身不可以增加访问修饰符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其它详细的面向对象特性，以</a:t>
            </a:r>
            <a:r>
              <a:rPr lang="en-US" altLang="zh-CN" dirty="0" smtClean="0"/>
              <a:t>C# &amp;</a:t>
            </a:r>
            <a:r>
              <a:rPr lang="zh-CN" altLang="en-US" dirty="0"/>
              <a:t> </a:t>
            </a:r>
            <a:r>
              <a:rPr lang="en-US" altLang="zh-CN" smtClean="0"/>
              <a:t>Java</a:t>
            </a:r>
            <a:r>
              <a:rPr lang="zh-CN" altLang="en-US" smtClean="0"/>
              <a:t>语言</a:t>
            </a:r>
            <a:r>
              <a:rPr lang="zh-CN" altLang="en-US" dirty="0" smtClean="0"/>
              <a:t>为参考。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7909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建类库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</a:t>
            </a:r>
            <a:r>
              <a:rPr lang="zh-CN" altLang="zh-CN" dirty="0"/>
              <a:t>语言内置</a:t>
            </a:r>
            <a:r>
              <a:rPr lang="en-US" altLang="zh-CN" dirty="0"/>
              <a:t>class</a:t>
            </a:r>
            <a:r>
              <a:rPr lang="zh-CN" altLang="zh-CN" dirty="0"/>
              <a:t>基类或继承类，实现</a:t>
            </a:r>
            <a:r>
              <a:rPr lang="en-US" altLang="zh-CN" dirty="0"/>
              <a:t>HTML 5</a:t>
            </a:r>
            <a:r>
              <a:rPr lang="zh-CN" altLang="zh-CN" dirty="0"/>
              <a:t>的基本标签及其不同的</a:t>
            </a:r>
            <a:r>
              <a:rPr lang="en-US" altLang="zh-CN" dirty="0"/>
              <a:t>type</a:t>
            </a:r>
            <a:r>
              <a:rPr lang="zh-CN" altLang="zh-CN" dirty="0"/>
              <a:t>和</a:t>
            </a:r>
            <a:r>
              <a:rPr lang="en-US" altLang="zh-CN" dirty="0"/>
              <a:t>CSS 3</a:t>
            </a:r>
            <a:r>
              <a:rPr lang="zh-CN" altLang="zh-CN" dirty="0"/>
              <a:t>样式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例如</a:t>
            </a:r>
            <a:r>
              <a:rPr lang="zh-CN" altLang="zh-CN" dirty="0"/>
              <a:t>针对</a:t>
            </a:r>
            <a:r>
              <a:rPr lang="en-US" altLang="zh-CN" dirty="0"/>
              <a:t>&lt;input&gt;</a:t>
            </a:r>
            <a:r>
              <a:rPr lang="zh-CN" altLang="zh-CN" dirty="0"/>
              <a:t>提供内置基类，同时根据</a:t>
            </a:r>
            <a:r>
              <a:rPr lang="en-US" altLang="zh-CN" dirty="0"/>
              <a:t>&lt;input&gt;</a:t>
            </a:r>
            <a:r>
              <a:rPr lang="zh-CN" altLang="zh-CN" dirty="0"/>
              <a:t>的</a:t>
            </a:r>
            <a:r>
              <a:rPr lang="en-US" altLang="zh-CN" dirty="0"/>
              <a:t>submit, button, text, password, </a:t>
            </a:r>
            <a:r>
              <a:rPr lang="en-US" altLang="zh-CN" dirty="0" err="1"/>
              <a:t>tel</a:t>
            </a:r>
            <a:r>
              <a:rPr lang="en-US" altLang="zh-CN" dirty="0"/>
              <a:t>…</a:t>
            </a:r>
            <a:r>
              <a:rPr lang="zh-CN" altLang="zh-CN" dirty="0"/>
              <a:t>等不同</a:t>
            </a:r>
            <a:r>
              <a:rPr lang="en-US" altLang="zh-CN" dirty="0"/>
              <a:t>type</a:t>
            </a:r>
            <a:r>
              <a:rPr lang="zh-CN" altLang="zh-CN" dirty="0"/>
              <a:t>提供内置继承类。</a:t>
            </a:r>
          </a:p>
          <a:p>
            <a:r>
              <a:rPr lang="zh-CN" altLang="zh-CN" dirty="0" smtClean="0"/>
              <a:t>例如</a:t>
            </a:r>
            <a:r>
              <a:rPr lang="zh-CN" altLang="zh-CN" dirty="0"/>
              <a:t>提供</a:t>
            </a:r>
            <a:r>
              <a:rPr lang="en-US" altLang="zh-CN" dirty="0"/>
              <a:t>CSS</a:t>
            </a:r>
            <a:r>
              <a:rPr lang="zh-CN" altLang="zh-CN" dirty="0"/>
              <a:t>样式基类，并为不同</a:t>
            </a:r>
            <a:r>
              <a:rPr lang="en-US" altLang="zh-CN" dirty="0"/>
              <a:t>HTML</a:t>
            </a:r>
            <a:r>
              <a:rPr lang="zh-CN" altLang="zh-CN" dirty="0"/>
              <a:t>标签继承、扩展属性。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548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建类库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</a:t>
            </a:r>
            <a:r>
              <a:rPr lang="zh-CN" altLang="zh-CN" dirty="0"/>
              <a:t>语言内置</a:t>
            </a:r>
            <a:r>
              <a:rPr lang="en-US" altLang="zh-CN" dirty="0"/>
              <a:t>class</a:t>
            </a:r>
            <a:r>
              <a:rPr lang="zh-CN" altLang="zh-CN" dirty="0"/>
              <a:t>或方法，实现与用户的动态交互、与服务器的多种数据格式的传输，包括</a:t>
            </a:r>
            <a:r>
              <a:rPr lang="en-US" altLang="zh-CN" dirty="0"/>
              <a:t>AJAX</a:t>
            </a:r>
            <a:r>
              <a:rPr lang="zh-CN" altLang="zh-CN" dirty="0"/>
              <a:t>等技术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 smtClean="0"/>
              <a:t>例如</a:t>
            </a:r>
            <a:r>
              <a:rPr lang="zh-CN" altLang="zh-CN" dirty="0"/>
              <a:t>针对</a:t>
            </a:r>
            <a:r>
              <a:rPr lang="en-US" altLang="zh-CN" dirty="0"/>
              <a:t>JSON</a:t>
            </a:r>
            <a:r>
              <a:rPr lang="zh-CN" altLang="zh-CN" dirty="0"/>
              <a:t>数据格式提供相应的数据类型。</a:t>
            </a:r>
          </a:p>
          <a:p>
            <a:r>
              <a:rPr lang="zh-CN" altLang="zh-CN" dirty="0" smtClean="0"/>
              <a:t>例如</a:t>
            </a:r>
            <a:r>
              <a:rPr lang="zh-CN" altLang="zh-CN" dirty="0"/>
              <a:t>提供内置方法，实现</a:t>
            </a:r>
            <a:r>
              <a:rPr lang="en-US" altLang="zh-CN" dirty="0"/>
              <a:t>HTTP</a:t>
            </a:r>
            <a:r>
              <a:rPr lang="zh-CN" altLang="zh-CN" dirty="0"/>
              <a:t>请求。</a:t>
            </a:r>
          </a:p>
        </p:txBody>
      </p:sp>
    </p:spTree>
    <p:extLst>
      <p:ext uri="{BB962C8B-B14F-4D97-AF65-F5344CB8AC3E}">
        <p14:creationId xmlns:p14="http://schemas.microsoft.com/office/powerpoint/2010/main" val="180366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建类库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与</a:t>
            </a:r>
            <a:r>
              <a:rPr lang="zh-CN" altLang="zh-CN" dirty="0"/>
              <a:t>大部分面向对象的高级语言一样，</a:t>
            </a:r>
            <a:r>
              <a:rPr lang="en-US" altLang="zh-CN" dirty="0"/>
              <a:t>Poi</a:t>
            </a:r>
            <a:r>
              <a:rPr lang="zh-CN" altLang="zh-CN" dirty="0"/>
              <a:t>语言内置一些库，提供编程经常需要的类型和方法。</a:t>
            </a:r>
          </a:p>
          <a:p>
            <a:endParaRPr lang="en-US" altLang="zh-CN" dirty="0"/>
          </a:p>
          <a:p>
            <a:r>
              <a:rPr lang="zh-CN" altLang="zh-CN" dirty="0" smtClean="0"/>
              <a:t>例如</a:t>
            </a:r>
            <a:r>
              <a:rPr lang="en-US" altLang="zh-CN" dirty="0"/>
              <a:t>Math</a:t>
            </a:r>
            <a:r>
              <a:rPr lang="zh-CN" altLang="zh-CN" dirty="0"/>
              <a:t>库、</a:t>
            </a:r>
            <a:r>
              <a:rPr lang="en-US" altLang="zh-CN" dirty="0" err="1"/>
              <a:t>DateTime</a:t>
            </a:r>
            <a:r>
              <a:rPr lang="zh-CN" altLang="zh-CN" dirty="0"/>
              <a:t>库等。</a:t>
            </a:r>
          </a:p>
        </p:txBody>
      </p:sp>
    </p:spTree>
    <p:extLst>
      <p:ext uri="{BB962C8B-B14F-4D97-AF65-F5344CB8AC3E}">
        <p14:creationId xmlns:p14="http://schemas.microsoft.com/office/powerpoint/2010/main" val="1060880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</a:t>
            </a:r>
            <a:r>
              <a:rPr lang="zh-CN" altLang="en-US" dirty="0" smtClean="0"/>
              <a:t>联资源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根据</a:t>
            </a:r>
            <a:r>
              <a:rPr lang="zh-CN" altLang="zh-CN" dirty="0"/>
              <a:t>编译输出形式，</a:t>
            </a:r>
            <a:r>
              <a:rPr lang="en-US" altLang="zh-CN" dirty="0"/>
              <a:t>Poi</a:t>
            </a:r>
            <a:r>
              <a:rPr lang="zh-CN" altLang="zh-CN" dirty="0"/>
              <a:t>语言编译器额外带有生成、打包类</a:t>
            </a:r>
            <a:r>
              <a:rPr lang="zh-CN" altLang="zh-CN" dirty="0" smtClean="0"/>
              <a:t>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允许</a:t>
            </a:r>
            <a:r>
              <a:rPr lang="zh-CN" altLang="zh-CN" dirty="0"/>
              <a:t>引入已编写好的</a:t>
            </a:r>
            <a:r>
              <a:rPr lang="en-US" altLang="zh-CN" dirty="0"/>
              <a:t>HTML 5, JavaScript, CSS 3</a:t>
            </a:r>
            <a:r>
              <a:rPr lang="zh-CN" altLang="zh-CN" dirty="0"/>
              <a:t>文件，编译时，仅编译</a:t>
            </a:r>
            <a:r>
              <a:rPr lang="en-US" altLang="zh-CN" dirty="0"/>
              <a:t>Poi</a:t>
            </a:r>
            <a:r>
              <a:rPr lang="zh-CN" altLang="zh-CN" dirty="0"/>
              <a:t>代码，这些外联类库不经编译直接生成到适当位置，可由</a:t>
            </a:r>
            <a:r>
              <a:rPr lang="en-US" altLang="zh-CN" dirty="0"/>
              <a:t>Poi</a:t>
            </a:r>
            <a:r>
              <a:rPr lang="zh-CN" altLang="zh-CN" dirty="0"/>
              <a:t>代码编译器的输出引用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允许程序设计师在自己原有项目的基础上进行</a:t>
            </a:r>
            <a:r>
              <a:rPr lang="en-US" altLang="zh-CN" dirty="0"/>
              <a:t>Poi</a:t>
            </a:r>
            <a:r>
              <a:rPr lang="zh-CN" altLang="zh-CN" dirty="0"/>
              <a:t>开发、修改，或者使用开源框架减少开发量。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805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开发与运行平台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31542"/>
            <a:ext cx="9905999" cy="4078840"/>
          </a:xfrm>
        </p:spPr>
        <p:txBody>
          <a:bodyPr>
            <a:normAutofit/>
          </a:bodyPr>
          <a:lstStyle/>
          <a:p>
            <a:r>
              <a:rPr lang="zh-CN" altLang="zh-CN" dirty="0"/>
              <a:t>编译器开发语言：</a:t>
            </a:r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/>
              <a:t>，</a:t>
            </a:r>
            <a:r>
              <a:rPr lang="zh-CN" altLang="en-US" dirty="0" smtClean="0"/>
              <a:t>开发环境：</a:t>
            </a:r>
            <a:r>
              <a:rPr lang="en-US" altLang="zh-CN" dirty="0" smtClean="0"/>
              <a:t>Windows</a:t>
            </a:r>
          </a:p>
          <a:p>
            <a:r>
              <a:rPr lang="zh-CN" altLang="en-US" dirty="0" smtClean="0"/>
              <a:t>编译器运行环境：</a:t>
            </a:r>
            <a:r>
              <a:rPr lang="en-US" altLang="zh-CN" dirty="0" smtClean="0"/>
              <a:t>93%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3%</a:t>
            </a:r>
            <a:r>
              <a:rPr lang="zh-CN" altLang="en-US" dirty="0" smtClean="0"/>
              <a:t>的手机！（</a:t>
            </a:r>
            <a:r>
              <a:rPr lang="en-US" altLang="zh-CN" dirty="0" smtClean="0"/>
              <a:t>Windows NT </a:t>
            </a:r>
            <a:r>
              <a:rPr lang="zh-CN" altLang="en-US" dirty="0" smtClean="0"/>
              <a:t>全平台）</a:t>
            </a:r>
            <a:endParaRPr lang="en-US" altLang="zh-CN" dirty="0" smtClean="0"/>
          </a:p>
          <a:p>
            <a:r>
              <a:rPr lang="zh-CN" altLang="en-US" dirty="0" smtClean="0"/>
              <a:t>生成物运行环境：</a:t>
            </a:r>
            <a:r>
              <a:rPr lang="en-US" altLang="zh-CN" dirty="0" smtClean="0"/>
              <a:t>All Devices!</a:t>
            </a:r>
            <a:r>
              <a:rPr lang="zh-CN" altLang="en-US" dirty="0" smtClean="0"/>
              <a:t>（跨平台）</a:t>
            </a:r>
            <a:endParaRPr lang="en-US" altLang="zh-CN" dirty="0" smtClean="0"/>
          </a:p>
          <a:p>
            <a:r>
              <a:rPr lang="zh-CN" altLang="en-US" dirty="0"/>
              <a:t>生成物</a:t>
            </a:r>
            <a:r>
              <a:rPr lang="zh-CN" altLang="en-US" dirty="0" smtClean="0"/>
              <a:t>支持浏览器：</a:t>
            </a:r>
            <a:r>
              <a:rPr lang="en-US" altLang="zh-CN" dirty="0" smtClean="0"/>
              <a:t>Edge, IE 11, Chrome, </a:t>
            </a:r>
            <a:r>
              <a:rPr lang="en-US" altLang="zh-CN" dirty="0" smtClean="0"/>
              <a:t>Firefox</a:t>
            </a:r>
            <a:endParaRPr lang="en-US" altLang="zh-CN" dirty="0" smtClean="0"/>
          </a:p>
          <a:p>
            <a:r>
              <a:rPr lang="zh-CN" altLang="en-US" i="1" dirty="0" smtClean="0"/>
              <a:t>保留支持</a:t>
            </a:r>
            <a:r>
              <a:rPr lang="en-US" altLang="zh-CN" i="1" dirty="0" smtClean="0"/>
              <a:t>Safari</a:t>
            </a:r>
            <a:r>
              <a:rPr lang="zh-CN" altLang="en-US" i="1" dirty="0" smtClean="0"/>
              <a:t>的可能性</a:t>
            </a:r>
            <a:endParaRPr lang="en-US" altLang="zh-CN" i="1" dirty="0" smtClean="0"/>
          </a:p>
          <a:p>
            <a:r>
              <a:rPr lang="zh-CN" altLang="en-US" i="1" dirty="0" smtClean="0"/>
              <a:t>保留开发</a:t>
            </a:r>
            <a:r>
              <a:rPr lang="en-US" altLang="zh-CN" i="1" dirty="0" smtClean="0"/>
              <a:t>IDE</a:t>
            </a:r>
            <a:r>
              <a:rPr lang="zh-CN" altLang="en-US" i="1" dirty="0" smtClean="0"/>
              <a:t>的可能性</a:t>
            </a:r>
            <a:endParaRPr lang="en-US" altLang="zh-CN" i="1" dirty="0" smtClean="0"/>
          </a:p>
          <a:p>
            <a:r>
              <a:rPr lang="zh-CN" altLang="en-US" i="1" dirty="0" smtClean="0"/>
              <a:t>保留编译器跨平台运行的可能性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348616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Idea?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013735"/>
            <a:ext cx="9905999" cy="423295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Internet</a:t>
            </a:r>
            <a:r>
              <a:rPr lang="zh-CN" altLang="zh-CN" dirty="0"/>
              <a:t>迅速发展，</a:t>
            </a:r>
            <a:r>
              <a:rPr lang="en-US" altLang="zh-CN" dirty="0"/>
              <a:t>Web</a:t>
            </a:r>
            <a:r>
              <a:rPr lang="zh-CN" altLang="zh-CN" dirty="0"/>
              <a:t>编程日益频繁的今天，前端开发作为程序设计师直接展现给用户的外层部分，扮演着重要的角色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传统</a:t>
            </a:r>
            <a:r>
              <a:rPr lang="en-US" altLang="zh-CN" dirty="0"/>
              <a:t>Web</a:t>
            </a:r>
            <a:r>
              <a:rPr lang="zh-CN" altLang="zh-CN" dirty="0"/>
              <a:t>页面多采用</a:t>
            </a:r>
            <a:r>
              <a:rPr lang="en-US" altLang="zh-CN" dirty="0"/>
              <a:t>HTML</a:t>
            </a:r>
            <a:r>
              <a:rPr lang="zh-CN" altLang="zh-CN" dirty="0"/>
              <a:t>等标记化语言实现静态资源，辅以</a:t>
            </a:r>
            <a:r>
              <a:rPr lang="en-US" altLang="zh-CN" dirty="0"/>
              <a:t>CSS</a:t>
            </a:r>
            <a:r>
              <a:rPr lang="zh-CN" altLang="zh-CN" dirty="0"/>
              <a:t>样式表，利用</a:t>
            </a:r>
            <a:r>
              <a:rPr lang="en-US" altLang="zh-CN" dirty="0"/>
              <a:t>JavaScript/ASPX/PHP</a:t>
            </a:r>
            <a:r>
              <a:rPr lang="zh-CN" altLang="zh-CN" dirty="0"/>
              <a:t>或者</a:t>
            </a:r>
            <a:r>
              <a:rPr lang="en-US" altLang="zh-CN" dirty="0"/>
              <a:t>Python/Go</a:t>
            </a:r>
            <a:r>
              <a:rPr lang="zh-CN" altLang="zh-CN" dirty="0"/>
              <a:t>框架实现动态内容，使用</a:t>
            </a:r>
            <a:r>
              <a:rPr lang="en-US" altLang="zh-CN" dirty="0"/>
              <a:t>JSON/XML</a:t>
            </a:r>
            <a:r>
              <a:rPr lang="zh-CN" altLang="zh-CN" dirty="0"/>
              <a:t>等进行数据传输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标记化语言编写静态内容，与使用脚本、框架实现动态内容之间的衔接，总让人感到不那么流畅、完美（有时总感觉前端开发是一件极其</a:t>
            </a:r>
            <a:r>
              <a:rPr lang="en-US" altLang="zh-CN" dirty="0"/>
              <a:t>DT</a:t>
            </a:r>
            <a:r>
              <a:rPr lang="zh-CN" altLang="zh-CN" dirty="0"/>
              <a:t>的事情）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，我们希望设计一种非标记化、面向对象的高级编译语言，使得程序设计师可以通过编写这</a:t>
            </a:r>
            <a:r>
              <a:rPr lang="en-US" altLang="zh-CN" dirty="0"/>
              <a:t>1</a:t>
            </a:r>
            <a:r>
              <a:rPr lang="zh-CN" altLang="zh-CN" dirty="0"/>
              <a:t>种语言，直接完成与服务器的数据传输，以及与用户的内容交互。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76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poi~</a:t>
            </a:r>
            <a:endParaRPr lang="zh-CN" altLang="en-US" cap="none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292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 smtClean="0"/>
              <a:t>What’s poi~?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名称：</a:t>
            </a:r>
            <a:r>
              <a:rPr lang="en-US" altLang="zh-CN" dirty="0"/>
              <a:t>Poi </a:t>
            </a:r>
            <a:r>
              <a:rPr lang="en-US" altLang="zh-CN" dirty="0" smtClean="0"/>
              <a:t>[’</a:t>
            </a:r>
            <a:r>
              <a:rPr lang="en-US" altLang="zh-CN" dirty="0" err="1" smtClean="0"/>
              <a:t>pɔi</a:t>
            </a:r>
            <a:r>
              <a:rPr lang="en-US" altLang="zh-CN" dirty="0"/>
              <a:t>]</a:t>
            </a:r>
            <a:endParaRPr lang="zh-CN" altLang="zh-CN" dirty="0"/>
          </a:p>
          <a:p>
            <a:r>
              <a:rPr lang="zh-CN" altLang="zh-CN" dirty="0"/>
              <a:t>含义：</a:t>
            </a:r>
            <a:r>
              <a:rPr lang="en-US" altLang="zh-CN" dirty="0"/>
              <a:t>Programming of </a:t>
            </a:r>
            <a:r>
              <a:rPr lang="en-US" altLang="zh-CN" dirty="0" smtClean="0"/>
              <a:t>Internet</a:t>
            </a:r>
          </a:p>
          <a:p>
            <a:endParaRPr lang="zh-CN" altLang="zh-CN" dirty="0"/>
          </a:p>
          <a:p>
            <a:r>
              <a:rPr lang="zh-CN" altLang="zh-CN" dirty="0" smtClean="0"/>
              <a:t>编译器</a:t>
            </a:r>
            <a:r>
              <a:rPr lang="zh-CN" altLang="zh-CN" dirty="0"/>
              <a:t>输入：</a:t>
            </a:r>
            <a:r>
              <a:rPr lang="en-US" altLang="zh-CN" dirty="0"/>
              <a:t>Poi</a:t>
            </a:r>
            <a:r>
              <a:rPr lang="zh-CN" altLang="zh-CN" dirty="0"/>
              <a:t>代码</a:t>
            </a:r>
          </a:p>
          <a:p>
            <a:r>
              <a:rPr lang="zh-CN" altLang="zh-CN" dirty="0"/>
              <a:t>编译器输出：</a:t>
            </a:r>
            <a:r>
              <a:rPr lang="en-US" altLang="zh-CN" dirty="0"/>
              <a:t>HTML 5, JavaScript(with jQuery), CSS 3</a:t>
            </a:r>
            <a:r>
              <a:rPr lang="zh-CN" altLang="zh-CN" dirty="0"/>
              <a:t>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975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1094"/>
              </p:ext>
            </p:extLst>
          </p:nvPr>
        </p:nvGraphicFramePr>
        <p:xfrm>
          <a:off x="1141412" y="1891606"/>
          <a:ext cx="99060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别名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(u)int8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(u)byte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位有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符号整数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(u)int16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(u)short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位有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符号整数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(u)int32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(u)</a:t>
                      </a:r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位有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符号整数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(u)int64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(u)long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位有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符号整数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单精度浮点数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双精度浮点数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extended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扩展精度浮点数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字符类型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141412" y="5732978"/>
            <a:ext cx="9905999" cy="684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i="1" dirty="0" smtClean="0"/>
              <a:t>保留支持大数运算的可能性</a:t>
            </a:r>
            <a:endParaRPr lang="zh-CN" altLang="zh-CN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234296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62364"/>
            <a:ext cx="9905999" cy="39658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String </a:t>
            </a:r>
            <a:r>
              <a:rPr lang="zh-CN" altLang="en-US" dirty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支持各种字符串操作</a:t>
            </a:r>
            <a:endParaRPr lang="en-US" altLang="zh-CN" dirty="0"/>
          </a:p>
          <a:p>
            <a:r>
              <a:rPr lang="en-US" altLang="zh-CN" dirty="0" smtClean="0"/>
              <a:t>Array 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或者叫：随机访问双端队列</a:t>
            </a:r>
            <a:endParaRPr lang="en-US" altLang="zh-CN" dirty="0"/>
          </a:p>
          <a:p>
            <a:r>
              <a:rPr lang="en-US" altLang="zh-CN" dirty="0" smtClean="0"/>
              <a:t>Map[,] </a:t>
            </a:r>
            <a:r>
              <a:rPr lang="zh-CN" altLang="en-US" dirty="0" smtClean="0"/>
              <a:t>检索表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平衡树实现，第一关键字为字符串时特殊提供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实现</a:t>
            </a:r>
            <a:endParaRPr lang="en-US" altLang="zh-CN" dirty="0"/>
          </a:p>
          <a:p>
            <a:r>
              <a:rPr lang="en-US" altLang="zh-CN" dirty="0"/>
              <a:t>Event 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实际上是</a:t>
            </a:r>
            <a:r>
              <a:rPr lang="en-US" altLang="zh-CN" dirty="0" smtClean="0"/>
              <a:t>Array[function]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601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序对类型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{a, b, c, </a:t>
            </a:r>
            <a:r>
              <a:rPr lang="en-US" altLang="zh-CN" dirty="0" smtClean="0"/>
              <a:t>…}</a:t>
            </a:r>
          </a:p>
          <a:p>
            <a:r>
              <a:rPr lang="zh-CN" altLang="en-US" dirty="0" smtClean="0"/>
              <a:t>一个可包含任意多个元素的</a:t>
            </a:r>
            <a:r>
              <a:rPr lang="en-US" altLang="zh-CN" dirty="0" smtClean="0"/>
              <a:t>pair</a:t>
            </a:r>
          </a:p>
          <a:p>
            <a:r>
              <a:rPr lang="zh-CN" altLang="en-US" dirty="0" smtClean="0"/>
              <a:t>每个元素可以是任意类型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隐式声明</a:t>
            </a:r>
            <a:endParaRPr lang="en-US" altLang="zh-CN" dirty="0" smtClean="0"/>
          </a:p>
          <a:p>
            <a:r>
              <a:rPr lang="zh-CN" altLang="en-US" dirty="0" smtClean="0"/>
              <a:t>直接用大括号包含元素，作为整体进行传递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24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映射类型（函数）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unction &lt;</a:t>
            </a:r>
            <a:r>
              <a:rPr lang="en-US" altLang="zh-CN" dirty="0" err="1" smtClean="0"/>
              <a:t>func_name</a:t>
            </a:r>
            <a:r>
              <a:rPr lang="en-US" altLang="zh-CN" dirty="0" smtClean="0"/>
              <a:t>&gt; = </a:t>
            </a:r>
            <a:r>
              <a:rPr lang="en-US" altLang="zh-CN" dirty="0"/>
              <a:t>&lt;</a:t>
            </a:r>
            <a:r>
              <a:rPr lang="en-US" altLang="zh-CN" dirty="0" err="1"/>
              <a:t>pair_parameter</a:t>
            </a:r>
            <a:r>
              <a:rPr lang="en-US" altLang="zh-CN" dirty="0"/>
              <a:t>&gt; -&gt; &lt;</a:t>
            </a:r>
            <a:r>
              <a:rPr lang="en-US" altLang="zh-CN" dirty="0" err="1"/>
              <a:t>pair_return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r>
              <a:rPr lang="zh-CN" altLang="en-US" dirty="0" smtClean="0"/>
              <a:t>参数和返回值都是一个</a:t>
            </a:r>
            <a:r>
              <a:rPr lang="en-US" altLang="zh-CN" dirty="0" smtClean="0"/>
              <a:t>pair</a:t>
            </a:r>
          </a:p>
          <a:p>
            <a:r>
              <a:rPr lang="zh-CN" altLang="en-US" dirty="0" smtClean="0"/>
              <a:t>这意味着</a:t>
            </a:r>
            <a:r>
              <a:rPr lang="zh-CN" altLang="zh-CN" dirty="0" smtClean="0"/>
              <a:t>支持</a:t>
            </a:r>
            <a:r>
              <a:rPr lang="zh-CN" altLang="zh-CN" dirty="0"/>
              <a:t>任意</a:t>
            </a:r>
            <a:r>
              <a:rPr lang="zh-CN" altLang="zh-CN" dirty="0" smtClean="0"/>
              <a:t>数量</a:t>
            </a:r>
            <a:r>
              <a:rPr lang="zh-CN" altLang="en-US" dirty="0" smtClean="0"/>
              <a:t>、任意类型</a:t>
            </a:r>
            <a:r>
              <a:rPr lang="zh-CN" altLang="zh-CN" dirty="0" smtClean="0"/>
              <a:t>的参数</a:t>
            </a:r>
            <a:r>
              <a:rPr lang="zh-CN" altLang="en-US" dirty="0" smtClean="0"/>
              <a:t>与返回值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757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所有数据结构，包括函数，都是一个类型（或者称为对象）</a:t>
            </a:r>
            <a:endParaRPr lang="en-US" altLang="zh-CN" dirty="0" smtClean="0"/>
          </a:p>
          <a:p>
            <a:r>
              <a:rPr lang="zh-CN" altLang="en-US" dirty="0" smtClean="0"/>
              <a:t>摒弃了指针类型</a:t>
            </a:r>
            <a:endParaRPr lang="en-US" altLang="zh-CN" dirty="0" smtClean="0"/>
          </a:p>
          <a:p>
            <a:r>
              <a:rPr lang="zh-CN" altLang="en-US" dirty="0"/>
              <a:t>基本</a:t>
            </a:r>
            <a:r>
              <a:rPr lang="zh-CN" altLang="en-US" dirty="0" smtClean="0"/>
              <a:t>类型使用值传递，使用</a:t>
            </a:r>
            <a:r>
              <a:rPr lang="en-US" altLang="zh-CN" dirty="0" smtClean="0"/>
              <a:t>ref</a:t>
            </a:r>
            <a:r>
              <a:rPr lang="zh-CN" altLang="en-US" dirty="0" smtClean="0"/>
              <a:t>修饰符可声明为引用</a:t>
            </a:r>
            <a:endParaRPr lang="en-US" altLang="zh-CN" dirty="0" smtClean="0"/>
          </a:p>
          <a:p>
            <a:r>
              <a:rPr lang="zh-CN" altLang="en-US" dirty="0" smtClean="0"/>
              <a:t>容器类型、映射类型必须使用引用传递</a:t>
            </a:r>
            <a:endParaRPr lang="en-US" altLang="zh-CN" dirty="0" smtClean="0"/>
          </a:p>
          <a:p>
            <a:r>
              <a:rPr lang="zh-CN" altLang="en-US" dirty="0" smtClean="0"/>
              <a:t>序对类型根据元素的不同类型，使用各自元素的传递方式</a:t>
            </a:r>
            <a:endParaRPr lang="en-US" altLang="zh-CN" dirty="0" smtClean="0"/>
          </a:p>
          <a:p>
            <a:r>
              <a:rPr lang="zh-CN" altLang="en-US" i="1" dirty="0" smtClean="0"/>
              <a:t>保留支持泛型的可能性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98123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&lt;type&gt; &lt;name&gt; : get, set</a:t>
            </a:r>
          </a:p>
          <a:p>
            <a:r>
              <a:rPr lang="zh-CN" altLang="en-US" dirty="0" smtClean="0"/>
              <a:t>可简写为</a:t>
            </a:r>
            <a:r>
              <a:rPr lang="en-US" altLang="zh-CN" dirty="0" smtClean="0"/>
              <a:t>&lt;type&gt; &lt;name&gt;</a:t>
            </a:r>
            <a:r>
              <a:rPr lang="zh-CN" altLang="en-US" dirty="0" smtClean="0"/>
              <a:t>，与一般变量无异</a:t>
            </a:r>
            <a:endParaRPr lang="en-US" altLang="zh-CN" dirty="0" smtClean="0"/>
          </a:p>
          <a:p>
            <a:r>
              <a:rPr lang="zh-CN" altLang="en-US" dirty="0" smtClean="0"/>
              <a:t>若声明</a:t>
            </a:r>
            <a:r>
              <a:rPr lang="en-US" altLang="zh-CN" dirty="0" smtClean="0"/>
              <a:t>get{}</a:t>
            </a:r>
            <a:r>
              <a:rPr lang="zh-CN" altLang="en-US" dirty="0" smtClean="0"/>
              <a:t>方法，则在返回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前执行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语句块</a:t>
            </a:r>
            <a:endParaRPr lang="en-US" altLang="zh-CN" dirty="0" smtClean="0"/>
          </a:p>
          <a:p>
            <a:r>
              <a:rPr lang="zh-CN" altLang="en-US" dirty="0" smtClean="0"/>
              <a:t>若声明</a:t>
            </a:r>
            <a:r>
              <a:rPr lang="en-US" altLang="zh-CN" dirty="0" smtClean="0"/>
              <a:t>set{}</a:t>
            </a:r>
            <a:r>
              <a:rPr lang="zh-CN" altLang="en-US" dirty="0" smtClean="0"/>
              <a:t>方法，</a:t>
            </a:r>
            <a:r>
              <a:rPr lang="zh-CN" altLang="en-US" dirty="0"/>
              <a:t>则</a:t>
            </a:r>
            <a:r>
              <a:rPr lang="zh-CN" altLang="en-US" dirty="0" smtClean="0"/>
              <a:t>在赋值给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前执行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语句块</a:t>
            </a:r>
            <a:endParaRPr lang="en-US" altLang="zh-CN" dirty="0" smtClean="0"/>
          </a:p>
          <a:p>
            <a:r>
              <a:rPr lang="zh-CN" altLang="en-US" dirty="0" smtClean="0"/>
              <a:t>省略语句块，相当与一个修饰符，仅声明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，相当于一个常量</a:t>
            </a:r>
            <a:endParaRPr lang="en-US" altLang="zh-CN" dirty="0" smtClean="0"/>
          </a:p>
          <a:p>
            <a:r>
              <a:rPr lang="zh-CN" altLang="en-US" dirty="0" smtClean="0"/>
              <a:t>可接 </a:t>
            </a:r>
            <a:r>
              <a:rPr lang="en-US" altLang="zh-CN" dirty="0" smtClean="0"/>
              <a:t>= &lt;</a:t>
            </a:r>
            <a:r>
              <a:rPr lang="en-US" altLang="zh-CN" dirty="0" err="1" smtClean="0"/>
              <a:t>ini_val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为初始值（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声明常量值）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576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onsolas">
      <a:majorFont>
        <a:latin typeface="Consolas"/>
        <a:ea typeface="微软雅黑 Light"/>
        <a:cs typeface=""/>
      </a:majorFont>
      <a:minorFont>
        <a:latin typeface="Consolas"/>
        <a:ea typeface="微软雅黑 Light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83</TotalTime>
  <Words>1056</Words>
  <Application>Microsoft Office PowerPoint</Application>
  <PresentationFormat>宽屏</PresentationFormat>
  <Paragraphs>136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 Light</vt:lpstr>
      <vt:lpstr>Arial</vt:lpstr>
      <vt:lpstr>Consolas</vt:lpstr>
      <vt:lpstr>Trebuchet MS</vt:lpstr>
      <vt:lpstr>电路</vt:lpstr>
      <vt:lpstr>Poi Language</vt:lpstr>
      <vt:lpstr>Idea?</vt:lpstr>
      <vt:lpstr>What’s poi~?</vt:lpstr>
      <vt:lpstr>基本类型</vt:lpstr>
      <vt:lpstr>容器类型</vt:lpstr>
      <vt:lpstr>序对类型</vt:lpstr>
      <vt:lpstr>映射类型（函数）</vt:lpstr>
      <vt:lpstr>类型总结</vt:lpstr>
      <vt:lpstr>语法 – 声明</vt:lpstr>
      <vt:lpstr>语法 – 赋值</vt:lpstr>
      <vt:lpstr>语法 – 基本运算</vt:lpstr>
      <vt:lpstr>语法 – 分支语句</vt:lpstr>
      <vt:lpstr>语法 – 循环</vt:lpstr>
      <vt:lpstr>面向对象（类）</vt:lpstr>
      <vt:lpstr>内建类库</vt:lpstr>
      <vt:lpstr>内建类库</vt:lpstr>
      <vt:lpstr>内建类库</vt:lpstr>
      <vt:lpstr>外联资源</vt:lpstr>
      <vt:lpstr>开发与运行平台</vt:lpstr>
      <vt:lpstr>poi~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 Language</dc:title>
  <dc:creator>李煜东</dc:creator>
  <cp:lastModifiedBy>李煜东</cp:lastModifiedBy>
  <cp:revision>46</cp:revision>
  <dcterms:created xsi:type="dcterms:W3CDTF">2015-10-08T04:19:21Z</dcterms:created>
  <dcterms:modified xsi:type="dcterms:W3CDTF">2015-10-08T06:10:15Z</dcterms:modified>
</cp:coreProperties>
</file>