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4" r:id="rId2"/>
    <p:sldId id="258" r:id="rId3"/>
    <p:sldId id="259" r:id="rId4"/>
    <p:sldId id="261" r:id="rId5"/>
    <p:sldId id="260" r:id="rId6"/>
    <p:sldId id="266" r:id="rId7"/>
    <p:sldId id="267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B" initials="EB" lastIdx="1" clrIdx="0">
    <p:extLst>
      <p:ext uri="{19B8F6BF-5375-455C-9EA6-DF929625EA0E}">
        <p15:presenceInfo xmlns:p15="http://schemas.microsoft.com/office/powerpoint/2012/main" userId="657194bfb23c49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F6"/>
    <a:srgbClr val="E1F3E1"/>
    <a:srgbClr val="F8E9BE"/>
    <a:srgbClr val="B3DFB4"/>
    <a:srgbClr val="F4DD9E"/>
    <a:srgbClr val="F3EF9F"/>
    <a:srgbClr val="EBD031"/>
    <a:srgbClr val="EBE567"/>
    <a:srgbClr val="ACACFA"/>
    <a:srgbClr val="909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data.imf.org/datasets/72e94bc71f4441d29710a9bea4d35f1d_0/explore" TargetMode="External"/><Relationship Id="rId2" Type="http://schemas.openxmlformats.org/officeDocument/2006/relationships/hyperlink" Target="https://ourworldindata.org/co2-and-greenhouse-gas-emiss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92FD-9CB3-40EF-8CE4-B5AEB738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0808"/>
            <a:ext cx="8991600" cy="1045200"/>
          </a:xfrm>
          <a:solidFill>
            <a:srgbClr val="F9EBF6"/>
          </a:solidFill>
        </p:spPr>
        <p:txBody>
          <a:bodyPr>
            <a:noAutofit/>
          </a:bodyPr>
          <a:lstStyle/>
          <a:p>
            <a:r>
              <a:rPr lang="en-US" sz="3200" dirty="0"/>
              <a:t>Greenhouse Gases </a:t>
            </a:r>
            <a:r>
              <a:rPr lang="en-US" sz="3200"/>
              <a:t>in Denmark</a:t>
            </a:r>
            <a:endParaRPr lang="LID4096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3EEF-6178-4F55-AB1D-5D18027B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82" y="1741593"/>
            <a:ext cx="11116236" cy="4755599"/>
          </a:xfr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36576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Main </a:t>
            </a:r>
            <a:r>
              <a:rPr lang="en-GB" sz="18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</a:p>
          <a:p>
            <a:pPr marL="640080" marR="0" algn="l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Since Denmark aims at reducing emissions by 2030 and becoming climate neutral by 2050, the main goal wa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 to look at 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fluctuations of greenhouse gas emissions in Denmark (CO2, methane, nitrous oxide) during the last decades, to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dynamics and to evaluate the impact on the global emissions</a:t>
            </a:r>
            <a:r>
              <a:rPr lang="en-US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level in order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have a better understanding of whether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country's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efforts in fighting climate change are effective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7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Research Questions:</a:t>
            </a:r>
          </a:p>
          <a:p>
            <a:pPr marL="914400" marR="0" lvl="0" indent="-3429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Evaluating the dynamics of CO2 emissions in Denmark</a:t>
            </a:r>
          </a:p>
          <a:p>
            <a:pPr marL="914400" marR="0" lvl="0" indent="-3429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Evaluating levels of 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annual emissions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methane, nitrous oxide, greenhouse gases in total: how </a:t>
            </a:r>
            <a:b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each gas type </a:t>
            </a:r>
            <a:r>
              <a:rPr lang="en-US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affects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temperature changes?</a:t>
            </a:r>
          </a:p>
          <a:p>
            <a:pPr marL="914400" marR="0" lvl="0" indent="-3429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Comparing Denmark with other Nordic countries </a:t>
            </a:r>
            <a:r>
              <a:rPr lang="da-DK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positive and negative indicators)</a:t>
            </a:r>
            <a:endParaRPr lang="da-DK" sz="17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3429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Comparing Denmark with several world countries with similar population</a:t>
            </a:r>
          </a:p>
          <a:p>
            <a:pPr marL="914400" indent="-3429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Identifying Denmark’s industries with the </a:t>
            </a:r>
            <a:r>
              <a:rPr lang="en-US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greatest 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impact on climate change </a:t>
            </a:r>
            <a:r>
              <a:rPr lang="en-GB" sz="17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t</a:t>
            </a:r>
            <a:r>
              <a:rPr lang="en-GB" sz="17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aking a look at the prediction for greenhouse gases until 2030 </a:t>
            </a:r>
            <a:endParaRPr lang="LID4096" sz="17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42D7-CEA4-4C94-83B8-CCDC6261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18" y="3283110"/>
            <a:ext cx="1672564" cy="167256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198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8550-625A-4013-BC69-E62DA1A7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71" y="206189"/>
            <a:ext cx="11412070" cy="646355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GB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DATASETS: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4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1400" i="1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Our World in Data CO</a:t>
            </a:r>
            <a:r>
              <a:rPr lang="en-GB" sz="1400" i="1" baseline="-250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i="1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 and Greenhouse Gas Emissions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 u="sng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CO₂ and Greenhouse Gas Emissions - Our World in Data</a:t>
            </a:r>
            <a:endParaRPr lang="en-GB" sz="12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endParaRPr lang="en-US" sz="1400" i="1" dirty="0">
              <a:solidFill>
                <a:schemeClr val="bg1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600" i="1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i="1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1400" i="1" dirty="0">
                <a:solidFill>
                  <a:schemeClr val="bg1"/>
                </a:solidFill>
                <a:effectLst/>
                <a:latin typeface="Gill Sans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Denmark Climate Change Indicators – National Greenhouse Gas Emissions Inventories</a:t>
            </a:r>
            <a:endParaRPr lang="en-GB" sz="1400" i="1" dirty="0">
              <a:solidFill>
                <a:schemeClr val="bg1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 u="sng" dirty="0">
                <a:solidFill>
                  <a:srgbClr val="0070C0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Greenhouse Gas Emissions Inventories and Implied National Mitigation (Nationally Determined Contributions) Targets | National Greenhouse Gas Emissions Inventories and Implied National Mitigation (Nationally Determined Contributions) Targets | Climate Change Indicators Dashboard (imf.org)</a:t>
            </a:r>
            <a:endParaRPr lang="en-GB" sz="1200" u="sng" dirty="0">
              <a:solidFill>
                <a:srgbClr val="0070C0"/>
              </a:solidFill>
              <a:effectLst/>
              <a:latin typeface="Gill Sans M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74D18D-1005-4609-A860-8C5C828FEF19}"/>
              </a:ext>
            </a:extLst>
          </p:cNvPr>
          <p:cNvSpPr txBox="1">
            <a:spLocks/>
          </p:cNvSpPr>
          <p:nvPr/>
        </p:nvSpPr>
        <p:spPr>
          <a:xfrm>
            <a:off x="7440706" y="374178"/>
            <a:ext cx="4312023" cy="1239469"/>
          </a:xfrm>
          <a:prstGeom prst="rect">
            <a:avLst/>
          </a:prstGeom>
          <a:solidFill>
            <a:srgbClr val="F8E9BE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t" anchorCtr="1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600" b="1" dirty="0">
                <a:solidFill>
                  <a:schemeClr val="bg1"/>
                </a:solidFill>
                <a:latin typeface="Gill Sans MT (Headings)"/>
              </a:rPr>
              <a:t>PERIOD: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56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Emissions for Denmark and Nordic countries: 2000-2019/2020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5600" dirty="0">
                <a:solidFill>
                  <a:schemeClr val="bg1"/>
                </a:solidFill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56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ountries </a:t>
            </a:r>
            <a:r>
              <a:rPr lang="en-GB" sz="5600" dirty="0">
                <a:solidFill>
                  <a:schemeClr val="bg1"/>
                </a:solidFill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56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ith Similar </a:t>
            </a:r>
            <a:r>
              <a:rPr lang="en-GB" sz="5600" dirty="0">
                <a:solidFill>
                  <a:schemeClr val="bg1"/>
                </a:solidFill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5600" dirty="0">
                <a:solidFill>
                  <a:schemeClr val="bg1"/>
                </a:solidFill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opulation Rate: 2010-2020</a:t>
            </a:r>
          </a:p>
          <a:p>
            <a:endParaRPr lang="LID4096" sz="1400" b="1" dirty="0">
              <a:solidFill>
                <a:schemeClr val="bg1"/>
              </a:solidFill>
              <a:latin typeface="Gill Sans MT (Headings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A33D0-AD98-4E38-9989-3892C5DE5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7" t="-3196" r="147" b="30991"/>
          <a:stretch/>
        </p:blipFill>
        <p:spPr>
          <a:xfrm>
            <a:off x="2554941" y="4712121"/>
            <a:ext cx="6705600" cy="1771701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A1435-150A-41A0-B853-D5CE9971D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7" b="28799"/>
          <a:stretch/>
        </p:blipFill>
        <p:spPr>
          <a:xfrm>
            <a:off x="2554941" y="1846727"/>
            <a:ext cx="6705600" cy="1771701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13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B06863-E94F-4646-99C3-66A09AE13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813" y="798673"/>
            <a:ext cx="4104273" cy="2924976"/>
          </a:xfrm>
          <a:ln w="38100">
            <a:solidFill>
              <a:srgbClr val="377950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1C49B8-ADAC-4750-85F7-A6E5606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53688"/>
            <a:ext cx="7729728" cy="384854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000" dirty="0"/>
              <a:t>CO2 Emissions in Denmark</a:t>
            </a:r>
            <a:endParaRPr lang="LID4096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07714A-E08F-43C5-95A3-E1EAC108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13" y="798673"/>
            <a:ext cx="4104273" cy="2924976"/>
          </a:xfrm>
          <a:prstGeom prst="rect">
            <a:avLst/>
          </a:prstGeom>
          <a:ln w="38100">
            <a:solidFill>
              <a:srgbClr val="37795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151A5-3B01-45BE-8A62-BDE365BA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12" y="3885827"/>
            <a:ext cx="4104273" cy="2906809"/>
          </a:xfrm>
          <a:prstGeom prst="rect">
            <a:avLst/>
          </a:prstGeom>
          <a:ln w="38100">
            <a:solidFill>
              <a:srgbClr val="37795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CDE133-FB70-4197-98B5-FA0223737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988" y="3951191"/>
            <a:ext cx="4023181" cy="28414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7DE516-3BB4-41D8-9879-FF837885524D}"/>
              </a:ext>
            </a:extLst>
          </p:cNvPr>
          <p:cNvSpPr txBox="1"/>
          <p:nvPr/>
        </p:nvSpPr>
        <p:spPr>
          <a:xfrm>
            <a:off x="8731212" y="1847647"/>
            <a:ext cx="3192921" cy="1800493"/>
          </a:xfrm>
          <a:prstGeom prst="rect">
            <a:avLst/>
          </a:prstGeom>
          <a:solidFill>
            <a:srgbClr val="F8E9BE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212121"/>
                </a:solidFill>
                <a:latin typeface="Gill Sans MT (Headings)"/>
              </a:rPr>
              <a:t>Main sources of </a:t>
            </a:r>
            <a:r>
              <a:rPr lang="en-GB" sz="1400" b="1" i="1" dirty="0">
                <a:solidFill>
                  <a:srgbClr val="212121"/>
                </a:solidFill>
                <a:latin typeface="Gill Sans MT (Headings)"/>
              </a:rPr>
              <a:t>CO2</a:t>
            </a:r>
            <a:r>
              <a:rPr lang="en-GB" sz="1400" i="1" dirty="0">
                <a:solidFill>
                  <a:srgbClr val="212121"/>
                </a:solidFill>
                <a:latin typeface="Gill Sans MT (Headings)"/>
              </a:rPr>
              <a:t> in Denmark:</a:t>
            </a:r>
          </a:p>
          <a:p>
            <a:endParaRPr lang="en-GB" sz="1300" dirty="0">
              <a:solidFill>
                <a:srgbClr val="212121"/>
              </a:solidFill>
              <a:latin typeface="Gill Sans MT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121"/>
                </a:solidFill>
                <a:effectLst/>
                <a:latin typeface="Gill Sans MT (Headings)"/>
              </a:rPr>
              <a:t>combustion of fossil fuels for electricity, heating, transportation, industrial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121"/>
                </a:solidFill>
                <a:effectLst/>
                <a:latin typeface="Gill Sans MT (Headings)"/>
              </a:rPr>
              <a:t>production and processing of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121"/>
                </a:solidFill>
                <a:effectLst/>
                <a:latin typeface="Gill Sans MT (Headings)"/>
              </a:rPr>
              <a:t>energy use in buildings</a:t>
            </a:r>
            <a:endParaRPr lang="LID4096" sz="1400" dirty="0">
              <a:latin typeface="Gill Sans MT (Headings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BCE45-17E7-48AD-BE93-375D064E3F7F}"/>
              </a:ext>
            </a:extLst>
          </p:cNvPr>
          <p:cNvSpPr txBox="1"/>
          <p:nvPr/>
        </p:nvSpPr>
        <p:spPr>
          <a:xfrm>
            <a:off x="9960864" y="3951191"/>
            <a:ext cx="1963270" cy="2246769"/>
          </a:xfrm>
          <a:prstGeom prst="rect">
            <a:avLst/>
          </a:prstGeom>
          <a:solidFill>
            <a:srgbClr val="FEE2E2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12121"/>
                </a:solidFill>
                <a:effectLst/>
                <a:latin typeface="Gill Sans MT (Headings)"/>
              </a:rPr>
              <a:t>Associated with the production and transportation of goods throughout their entire life cycle</a:t>
            </a:r>
          </a:p>
          <a:p>
            <a:endParaRPr lang="en-GB" sz="1400" dirty="0">
              <a:solidFill>
                <a:srgbClr val="212121"/>
              </a:solidFill>
              <a:latin typeface="Gill Sans MT (Headings)"/>
            </a:endParaRPr>
          </a:p>
          <a:p>
            <a:r>
              <a:rPr lang="en-GB" sz="1400" b="0" i="0" dirty="0">
                <a:solidFill>
                  <a:srgbClr val="212121"/>
                </a:solidFill>
                <a:effectLst/>
                <a:latin typeface="Gill Sans MT (Headings)"/>
              </a:rPr>
              <a:t>Represents the carbon footprint of the products we consume </a:t>
            </a:r>
            <a:r>
              <a:rPr lang="da-DK" sz="1400" b="0" i="0" dirty="0">
                <a:solidFill>
                  <a:srgbClr val="212121"/>
                </a:solidFill>
                <a:effectLst/>
                <a:latin typeface="Gill Sans MT (Headings)"/>
              </a:rPr>
              <a:t>(import and export</a:t>
            </a:r>
            <a:r>
              <a:rPr lang="ru-RU" sz="1400" dirty="0">
                <a:solidFill>
                  <a:srgbClr val="212121"/>
                </a:solidFill>
                <a:latin typeface="Gill Sans MT (Headings)"/>
              </a:rPr>
              <a:t>)</a:t>
            </a:r>
            <a:endParaRPr lang="LID4096" sz="1400" dirty="0">
              <a:latin typeface="Gill Sans MT (Headings)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CC5F59-C9C0-4005-BAB9-52DD328DBD5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9106169" y="5074576"/>
            <a:ext cx="854695" cy="29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953E4D-723D-4B74-BE12-F2753E1577FA}"/>
              </a:ext>
            </a:extLst>
          </p:cNvPr>
          <p:cNvSpPr txBox="1"/>
          <p:nvPr/>
        </p:nvSpPr>
        <p:spPr>
          <a:xfrm>
            <a:off x="8731212" y="959821"/>
            <a:ext cx="3192921" cy="353943"/>
          </a:xfrm>
          <a:prstGeom prst="rect">
            <a:avLst/>
          </a:prstGeom>
          <a:solidFill>
            <a:srgbClr val="E1F3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700" i="0" dirty="0">
                <a:solidFill>
                  <a:srgbClr val="212121"/>
                </a:solidFill>
                <a:effectLst/>
                <a:latin typeface="Gill Sans MT (Headings)"/>
              </a:rPr>
              <a:t>Almost all indicators are declining</a:t>
            </a:r>
            <a:endParaRPr lang="LID4096" sz="17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660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CE5-146A-40A1-85EA-0E67E2B8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679" y="77783"/>
            <a:ext cx="5278284" cy="346017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Total Annual values</a:t>
            </a:r>
            <a:endParaRPr lang="LID4096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5A0AB-6694-46BE-BEC1-3B46D54CC0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45158" y="517358"/>
            <a:ext cx="3585670" cy="2861301"/>
          </a:xfr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B8A56A-924D-4364-946B-01E41DBF82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25264" y="523051"/>
            <a:ext cx="3585670" cy="2855608"/>
          </a:xfr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7A3D6-37CB-4E0B-908F-A9EABC004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803" y="3906217"/>
            <a:ext cx="3519190" cy="2848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A72EE1-491E-436F-A948-A744FC493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201" y="3912568"/>
            <a:ext cx="3687597" cy="2848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C70FB69-23D1-492B-AA47-FFBD96388705}"/>
              </a:ext>
            </a:extLst>
          </p:cNvPr>
          <p:cNvSpPr txBox="1">
            <a:spLocks/>
          </p:cNvSpPr>
          <p:nvPr/>
        </p:nvSpPr>
        <p:spPr bwMode="black">
          <a:xfrm>
            <a:off x="3037679" y="3477671"/>
            <a:ext cx="5278284" cy="344839"/>
          </a:xfrm>
          <a:prstGeom prst="rect">
            <a:avLst/>
          </a:prstGeom>
          <a:solidFill>
            <a:srgbClr val="FFC000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Temperature Change</a:t>
            </a:r>
            <a:endParaRPr lang="LID4096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7A02-713F-4AC4-ADA9-13FDB7265C0E}"/>
              </a:ext>
            </a:extLst>
          </p:cNvPr>
          <p:cNvSpPr txBox="1"/>
          <p:nvPr/>
        </p:nvSpPr>
        <p:spPr>
          <a:xfrm>
            <a:off x="357911" y="2082122"/>
            <a:ext cx="2840940" cy="1292662"/>
          </a:xfrm>
          <a:prstGeom prst="rect">
            <a:avLst/>
          </a:prstGeom>
          <a:solidFill>
            <a:srgbClr val="ACACF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00" b="0" i="1" dirty="0">
                <a:solidFill>
                  <a:srgbClr val="212121"/>
                </a:solidFill>
                <a:effectLst/>
                <a:latin typeface="Gill Sans MT (Headings)"/>
              </a:rPr>
              <a:t>Main sources of </a:t>
            </a:r>
            <a:r>
              <a:rPr lang="en-GB" sz="1300" b="1" i="1" dirty="0">
                <a:solidFill>
                  <a:srgbClr val="212121"/>
                </a:solidFill>
                <a:effectLst/>
                <a:latin typeface="Gill Sans MT (Headings)"/>
              </a:rPr>
              <a:t>Nitrous Oxide </a:t>
            </a:r>
            <a:r>
              <a:rPr lang="da-DK" sz="1300" b="1" i="1" dirty="0">
                <a:solidFill>
                  <a:srgbClr val="212121"/>
                </a:solidFill>
                <a:effectLst/>
                <a:latin typeface="Gill Sans MT (Headings)"/>
              </a:rPr>
              <a:t>(</a:t>
            </a:r>
            <a:r>
              <a:rPr lang="en-GB" sz="1300" b="1" i="1" dirty="0">
                <a:solidFill>
                  <a:srgbClr val="212121"/>
                </a:solidFill>
                <a:effectLst/>
                <a:latin typeface="Gill Sans MT (Headings)"/>
              </a:rPr>
              <a:t>N2O) </a:t>
            </a:r>
            <a:r>
              <a:rPr lang="en-GB" sz="1300" b="0" i="1" dirty="0">
                <a:solidFill>
                  <a:srgbClr val="212121"/>
                </a:solidFill>
                <a:effectLst/>
                <a:latin typeface="Gill Sans MT (Headings)"/>
              </a:rPr>
              <a:t>in Denmark</a:t>
            </a:r>
            <a:r>
              <a:rPr lang="en-US" sz="1300" b="0" i="1" dirty="0">
                <a:solidFill>
                  <a:srgbClr val="212121"/>
                </a:solidFill>
                <a:effectLst/>
                <a:latin typeface="Gill Sans MT (Headings)"/>
              </a:rPr>
              <a:t>: </a:t>
            </a:r>
          </a:p>
          <a:p>
            <a:endParaRPr lang="en-US" sz="1300" b="0" i="1" dirty="0">
              <a:solidFill>
                <a:srgbClr val="212121"/>
              </a:solidFill>
              <a:effectLst/>
              <a:latin typeface="Gill Sans MT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212121"/>
                </a:solidFill>
                <a:effectLst/>
                <a:latin typeface="Gill Sans MT (Headings)"/>
              </a:rPr>
              <a:t>use of synthetic and organic fertilizers, crop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212121"/>
                </a:solidFill>
                <a:latin typeface="Gill Sans MT (Headings)"/>
              </a:rPr>
              <a:t>i</a:t>
            </a:r>
            <a:r>
              <a:rPr lang="en-GB" sz="1300" b="0" i="0" dirty="0">
                <a:solidFill>
                  <a:srgbClr val="212121"/>
                </a:solidFill>
                <a:effectLst/>
                <a:latin typeface="Gill Sans MT (Headings)"/>
              </a:rPr>
              <a:t>ndustrial processes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BE7D1-E564-423D-B2D4-C939A36138E4}"/>
              </a:ext>
            </a:extLst>
          </p:cNvPr>
          <p:cNvSpPr/>
          <p:nvPr/>
        </p:nvSpPr>
        <p:spPr>
          <a:xfrm>
            <a:off x="478120" y="633285"/>
            <a:ext cx="3272602" cy="1237987"/>
          </a:xfrm>
          <a:prstGeom prst="rect">
            <a:avLst/>
          </a:prstGeom>
          <a:solidFill>
            <a:srgbClr val="F88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0" i="1" dirty="0">
                <a:solidFill>
                  <a:srgbClr val="212121"/>
                </a:solidFill>
                <a:effectLst/>
                <a:latin typeface="Gill Sans MT (Headings)"/>
              </a:rPr>
              <a:t>Main sources of </a:t>
            </a:r>
            <a:r>
              <a:rPr lang="en-GB" sz="1300" b="1" i="1" dirty="0">
                <a:solidFill>
                  <a:srgbClr val="212121"/>
                </a:solidFill>
                <a:effectLst/>
                <a:latin typeface="Gill Sans MT (Headings)"/>
              </a:rPr>
              <a:t>Methane </a:t>
            </a:r>
            <a:r>
              <a:rPr lang="da-DK" sz="1300" b="1" i="1" dirty="0">
                <a:solidFill>
                  <a:srgbClr val="212121"/>
                </a:solidFill>
                <a:effectLst/>
                <a:latin typeface="Gill Sans MT (Headings)"/>
              </a:rPr>
              <a:t>(CH4)</a:t>
            </a:r>
            <a:r>
              <a:rPr lang="en-GB" sz="1300" b="1" i="1" dirty="0">
                <a:solidFill>
                  <a:srgbClr val="212121"/>
                </a:solidFill>
                <a:effectLst/>
                <a:latin typeface="Gill Sans MT (Headings)"/>
              </a:rPr>
              <a:t> </a:t>
            </a:r>
            <a:r>
              <a:rPr lang="en-GB" sz="1300" b="0" i="1" dirty="0">
                <a:solidFill>
                  <a:srgbClr val="212121"/>
                </a:solidFill>
                <a:effectLst/>
                <a:latin typeface="Gill Sans MT (Headings)"/>
              </a:rPr>
              <a:t>in Denmark: </a:t>
            </a:r>
          </a:p>
          <a:p>
            <a:endParaRPr lang="en-GB" sz="1300" dirty="0">
              <a:solidFill>
                <a:srgbClr val="212121"/>
              </a:solidFill>
              <a:latin typeface="Gill Sans MT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212121"/>
                </a:solidFill>
                <a:effectLst/>
                <a:latin typeface="Gill Sans MT (Headings)"/>
              </a:rPr>
              <a:t>agricultural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212121"/>
                </a:solidFill>
                <a:effectLst/>
                <a:latin typeface="Gill Sans MT (Headings)"/>
              </a:rPr>
              <a:t>waste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rgbClr val="212121"/>
                </a:solidFill>
                <a:effectLst/>
                <a:latin typeface="Gill Sans MT (Headings)"/>
              </a:rPr>
              <a:t>energy production, extraction, production, and distribution of natural gas</a:t>
            </a:r>
            <a:endParaRPr lang="LID4096" sz="1300" dirty="0">
              <a:latin typeface="Gill Sans MT (Headings)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B663B3-C180-430E-A1D4-73C9E314121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98851" y="2728453"/>
            <a:ext cx="1053350" cy="19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B8CFC9-0092-46FF-8AFB-B43B02D15018}"/>
              </a:ext>
            </a:extLst>
          </p:cNvPr>
          <p:cNvCxnSpPr>
            <a:cxnSpLocks/>
          </p:cNvCxnSpPr>
          <p:nvPr/>
        </p:nvCxnSpPr>
        <p:spPr>
          <a:xfrm>
            <a:off x="3750722" y="1871272"/>
            <a:ext cx="650949" cy="84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8FAF2AC-F27C-4CE8-BC68-E1416C842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53" y="3906217"/>
            <a:ext cx="3705143" cy="28612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0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CC7E-99CA-462B-A866-57DAC363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47" y="73153"/>
            <a:ext cx="7080706" cy="473694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1600" dirty="0"/>
              <a:t>Comparison with Nordic Countries</a:t>
            </a:r>
            <a:br>
              <a:rPr lang="en-US" sz="1600" dirty="0"/>
            </a:br>
            <a:r>
              <a:rPr lang="en-US" sz="1600" dirty="0"/>
              <a:t>Positive Indicators</a:t>
            </a:r>
            <a:endParaRPr lang="LID4096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2B60-5545-476E-AC93-00DA6A06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1846" y="1033951"/>
            <a:ext cx="4868829" cy="1016400"/>
          </a:xfrm>
          <a:solidFill>
            <a:srgbClr val="F9EBF6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Denmark makes a good progress in stable reduction of annual CO2 emissions, including consumption-related CO2, and has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relatively low share in GHG-influenced temperature change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C0354C-D1F0-4914-B43C-380A849D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3" y="3808517"/>
            <a:ext cx="4536072" cy="2990979"/>
          </a:xfrm>
          <a:prstGeom prst="rect">
            <a:avLst/>
          </a:prstGeom>
          <a:ln w="38100">
            <a:solidFill>
              <a:srgbClr val="3779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7F9C3F-D9C1-4510-A352-889B509B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47" y="2562162"/>
            <a:ext cx="4868828" cy="3679018"/>
          </a:xfrm>
          <a:prstGeom prst="rect">
            <a:avLst/>
          </a:prstGeom>
          <a:ln w="38100">
            <a:solidFill>
              <a:srgbClr val="3779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F48E1B-2DF4-4D4E-82CF-5FA0CF31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3" y="656600"/>
            <a:ext cx="4536073" cy="3042163"/>
          </a:xfrm>
          <a:prstGeom prst="rect">
            <a:avLst/>
          </a:prstGeom>
          <a:ln w="38100">
            <a:solidFill>
              <a:srgbClr val="377950"/>
            </a:solidFill>
          </a:ln>
        </p:spPr>
      </p:pic>
    </p:spTree>
    <p:extLst>
      <p:ext uri="{BB962C8B-B14F-4D97-AF65-F5344CB8AC3E}">
        <p14:creationId xmlns:p14="http://schemas.microsoft.com/office/powerpoint/2010/main" val="241008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1A9370-A273-498A-ADEE-55AED55D6319}"/>
              </a:ext>
            </a:extLst>
          </p:cNvPr>
          <p:cNvSpPr txBox="1">
            <a:spLocks/>
          </p:cNvSpPr>
          <p:nvPr/>
        </p:nvSpPr>
        <p:spPr bwMode="blackWhite">
          <a:xfrm>
            <a:off x="2528047" y="58698"/>
            <a:ext cx="6995733" cy="494246"/>
          </a:xfrm>
          <a:prstGeom prst="rect">
            <a:avLst/>
          </a:prstGeom>
          <a:solidFill>
            <a:srgbClr val="FFC000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Comparison with Nordic Countries</a:t>
            </a:r>
            <a:br>
              <a:rPr lang="en-US" sz="1600" dirty="0"/>
            </a:br>
            <a:r>
              <a:rPr lang="en-US" sz="1600" dirty="0"/>
              <a:t>negative Indicators</a:t>
            </a:r>
            <a:endParaRPr lang="LID4096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696FB-1D09-464B-9E72-CF36D6E1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648355"/>
            <a:ext cx="4491317" cy="299163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F372A-C4AB-4E4A-9B2D-DA244A26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2" y="3734197"/>
            <a:ext cx="4491317" cy="306510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76F3A-64D7-4ECC-B651-F6B4BF9A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3" y="986065"/>
            <a:ext cx="4875968" cy="366087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B37300-0BC2-42A3-ACE4-55A7B58E4A7F}"/>
              </a:ext>
            </a:extLst>
          </p:cNvPr>
          <p:cNvSpPr txBox="1">
            <a:spLocks/>
          </p:cNvSpPr>
          <p:nvPr/>
        </p:nvSpPr>
        <p:spPr>
          <a:xfrm>
            <a:off x="6992473" y="5080057"/>
            <a:ext cx="4875968" cy="1491072"/>
          </a:xfrm>
          <a:prstGeom prst="rect">
            <a:avLst/>
          </a:prstGeom>
          <a:solidFill>
            <a:srgbClr val="F8E9BE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In comparison with its neighbors, Denmark still has a relatively high annual volume of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methane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emissions,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greenhouse gas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emissions, as well as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global CO2 share from trading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goods, even though it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benefits from the export revenue and th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e world may benefit from Danish technologies </a:t>
            </a:r>
            <a:r>
              <a:rPr lang="da-DK" dirty="0">
                <a:solidFill>
                  <a:schemeClr val="tx1"/>
                </a:solidFill>
                <a:latin typeface="+mj-lt"/>
              </a:rPr>
              <a:t>(for example, renewable energy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endParaRPr lang="LID4096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7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0A8-2BE5-4794-AAFF-B89F5B5A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517" y="136603"/>
            <a:ext cx="8727141" cy="455068"/>
          </a:xfrm>
          <a:solidFill>
            <a:srgbClr val="F8E9BE"/>
          </a:solidFill>
        </p:spPr>
        <p:txBody>
          <a:bodyPr>
            <a:noAutofit/>
          </a:bodyPr>
          <a:lstStyle/>
          <a:p>
            <a:r>
              <a:rPr lang="en-US" sz="1800" dirty="0"/>
              <a:t>Comparison with countries with similar population</a:t>
            </a:r>
            <a:endParaRPr lang="LID4096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7FAAC-F0B0-44CF-BFA8-EBF74910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8" y="733140"/>
            <a:ext cx="3703310" cy="292339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9009C-D531-458B-AC1E-F62F94F2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10" y="733139"/>
            <a:ext cx="3673098" cy="292339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D9258-D7EC-447C-A418-E1DA63FF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51" y="733139"/>
            <a:ext cx="3673098" cy="292339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FEA65-B037-46A9-AD0C-8D725701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82" y="3798002"/>
            <a:ext cx="3703309" cy="295621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E56BB-2F4F-4D8B-BC8E-3B52060BE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346" y="3798002"/>
            <a:ext cx="3703308" cy="295621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83B79C-CE55-4B43-803B-41A5A20FCE00}"/>
              </a:ext>
            </a:extLst>
          </p:cNvPr>
          <p:cNvSpPr txBox="1">
            <a:spLocks/>
          </p:cNvSpPr>
          <p:nvPr/>
        </p:nvSpPr>
        <p:spPr>
          <a:xfrm>
            <a:off x="8213617" y="4234879"/>
            <a:ext cx="3652501" cy="2082463"/>
          </a:xfrm>
          <a:prstGeom prst="rect">
            <a:avLst/>
          </a:prstGeom>
          <a:solidFill>
            <a:srgbClr val="E1F3E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j-lt"/>
              </a:rPr>
              <a:t>In comparison with the sample of world countries with similar population, Denmark has a high annual volume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methane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emissions, relatively high annual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greenhouse gas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emissions, as well 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global share for temperature change</a:t>
            </a:r>
            <a:endParaRPr lang="ru-RU" b="1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Nevertheless, we can see a stable decline in the indicators</a:t>
            </a:r>
            <a:endParaRPr lang="LID4096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9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3324-7CAB-44E6-8623-C1EEFBEE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6" y="147610"/>
            <a:ext cx="9843248" cy="396378"/>
          </a:xfrm>
          <a:solidFill>
            <a:srgbClr val="E1F3E1"/>
          </a:solidFill>
        </p:spPr>
        <p:txBody>
          <a:bodyPr>
            <a:noAutofit/>
          </a:bodyPr>
          <a:lstStyle/>
          <a:p>
            <a:r>
              <a:rPr lang="en-US" sz="2000" dirty="0"/>
              <a:t>Emissions by Industry and total Emissions by 2030</a:t>
            </a:r>
            <a:endParaRPr lang="LID4096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D012C-76D5-4D09-A402-AE7D24C1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9" y="657394"/>
            <a:ext cx="4842763" cy="2600245"/>
          </a:xfr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D7768-9586-42B6-B618-86258B72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00" y="3355625"/>
            <a:ext cx="4387723" cy="3354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ABFAB-E25F-4A78-B6B7-090C2189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29" y="657394"/>
            <a:ext cx="4762882" cy="2584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6FCD62-EE62-432A-B082-F4347F1F7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706" y="3355625"/>
            <a:ext cx="4514963" cy="3354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8EB4EB-D4A2-44E4-AB0B-655DF681571C}"/>
              </a:ext>
            </a:extLst>
          </p:cNvPr>
          <p:cNvSpPr txBox="1"/>
          <p:nvPr/>
        </p:nvSpPr>
        <p:spPr>
          <a:xfrm>
            <a:off x="236331" y="3600362"/>
            <a:ext cx="2372398" cy="292387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+mj-lt"/>
              </a:rPr>
              <a:t>Greenhouse Gas:</a:t>
            </a:r>
          </a:p>
          <a:p>
            <a:endParaRPr lang="en-US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Road Transportation </a:t>
            </a:r>
            <a:r>
              <a:rPr lang="en-US" sz="1400" dirty="0">
                <a:latin typeface="+mj-lt"/>
              </a:rPr>
              <a:t>(use of fossil-fueled, f</a:t>
            </a:r>
            <a:r>
              <a:rPr lang="en-US" sz="1400" b="0" i="0" dirty="0">
                <a:effectLst/>
                <a:latin typeface="+mj-lt"/>
              </a:rPr>
              <a:t>reight transport</a:t>
            </a:r>
            <a:r>
              <a:rPr lang="en-US" sz="1400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Agriculture</a:t>
            </a:r>
            <a:r>
              <a:rPr lang="en-US" sz="1400" dirty="0">
                <a:latin typeface="+mj-lt"/>
              </a:rPr>
              <a:t> </a:t>
            </a:r>
            <a:r>
              <a:rPr lang="da-DK" sz="1400" dirty="0">
                <a:latin typeface="+mj-lt"/>
              </a:rPr>
              <a:t>(</a:t>
            </a:r>
            <a:r>
              <a:rPr lang="en-US" sz="1400" b="0" i="0" dirty="0">
                <a:effectLst/>
                <a:latin typeface="+mj-lt"/>
              </a:rPr>
              <a:t>livestock sector</a:t>
            </a:r>
            <a:r>
              <a:rPr lang="da-DK" sz="1400" b="0" i="0" dirty="0">
                <a:effectLst/>
                <a:latin typeface="+mj-lt"/>
              </a:rPr>
              <a:t>, </a:t>
            </a:r>
            <a:r>
              <a:rPr lang="en-US" sz="1400" b="0" i="0" dirty="0">
                <a:effectLst/>
                <a:latin typeface="+mj-lt"/>
              </a:rPr>
              <a:t>fertilizer use, land-use change, etc.)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Energy sector </a:t>
            </a:r>
            <a:r>
              <a:rPr lang="da-DK" sz="1400" dirty="0">
                <a:latin typeface="+mj-lt"/>
              </a:rPr>
              <a:t>(</a:t>
            </a:r>
            <a:r>
              <a:rPr lang="en-GB" sz="1400" dirty="0">
                <a:solidFill>
                  <a:srgbClr val="212121"/>
                </a:solidFill>
                <a:latin typeface="+mj-lt"/>
              </a:rPr>
              <a:t>oil and gas extraction, coal mining, refining and processing of fossil fuels, and electricity generation)</a:t>
            </a:r>
            <a:endParaRPr lang="en-US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833B-3D25-4EB4-AD2E-C66A48918496}"/>
              </a:ext>
            </a:extLst>
          </p:cNvPr>
          <p:cNvSpPr txBox="1"/>
          <p:nvPr/>
        </p:nvSpPr>
        <p:spPr>
          <a:xfrm>
            <a:off x="10358046" y="934143"/>
            <a:ext cx="1597623" cy="20313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+mj-lt"/>
              </a:rPr>
              <a:t>Methane:</a:t>
            </a:r>
          </a:p>
          <a:p>
            <a:endParaRPr lang="en-US" sz="1400" b="1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Agriculture</a:t>
            </a:r>
            <a:r>
              <a:rPr lang="en-US" sz="1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Waste </a:t>
            </a:r>
            <a:r>
              <a:rPr lang="da-DK" sz="1400" dirty="0">
                <a:latin typeface="+mj-lt"/>
              </a:rPr>
              <a:t>(</a:t>
            </a:r>
            <a:r>
              <a:rPr lang="en-US" sz="1400" b="0" i="0" dirty="0">
                <a:effectLst/>
                <a:latin typeface="+mj-lt"/>
              </a:rPr>
              <a:t>Organic waste, inefficiencies in waste management practices</a:t>
            </a:r>
            <a:r>
              <a:rPr lang="da-DK" sz="1400" b="0" i="0" dirty="0">
                <a:effectLst/>
                <a:latin typeface="+mj-lt"/>
              </a:rPr>
              <a:t>)</a:t>
            </a:r>
            <a:endParaRPr lang="LID4096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33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281C-A759-4719-9DB1-F73D8942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2428"/>
            <a:ext cx="8991600" cy="661256"/>
          </a:xfrm>
          <a:solidFill>
            <a:srgbClr val="F9EBF6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Conclusion</a:t>
            </a:r>
            <a:endParaRPr lang="LID4096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1D50-8A2E-45A2-B373-161E29CD1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35" y="1114550"/>
            <a:ext cx="10533530" cy="1029453"/>
          </a:xfrm>
          <a:solidFill>
            <a:srgbClr val="E1F3E1"/>
          </a:solidFill>
          <a:ln w="12700"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algn="l"/>
            <a:endParaRPr lang="en-GB" sz="2300" b="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algn="l">
              <a:spcBef>
                <a:spcPts val="600"/>
              </a:spcBef>
            </a:pPr>
            <a:r>
              <a:rPr lang="en-GB" sz="2300" b="0" i="0" dirty="0">
                <a:solidFill>
                  <a:schemeClr val="bg1"/>
                </a:solidFill>
                <a:effectLst/>
                <a:latin typeface="Gill Sans MT (Headings)"/>
              </a:rPr>
              <a:t>Through the last decades, Denmark has made and is making significant progress in reducing greenhouse gas emissions.</a:t>
            </a:r>
          </a:p>
          <a:p>
            <a:pPr algn="l">
              <a:spcBef>
                <a:spcPts val="600"/>
              </a:spcBef>
            </a:pPr>
            <a:r>
              <a:rPr lang="en-GB" sz="2300" i="0" dirty="0">
                <a:solidFill>
                  <a:schemeClr val="bg1"/>
                </a:solidFill>
                <a:effectLst/>
                <a:latin typeface="Gill Sans MT (Headings)"/>
              </a:rPr>
              <a:t>Nevertheless, ther</a:t>
            </a:r>
            <a:r>
              <a:rPr lang="en-GB" sz="2300" dirty="0">
                <a:solidFill>
                  <a:schemeClr val="bg1"/>
                </a:solidFill>
                <a:latin typeface="Gill Sans MT (Headings)"/>
              </a:rPr>
              <a:t>e is still room </a:t>
            </a:r>
            <a:r>
              <a:rPr lang="en-GB" sz="2300" i="0" dirty="0">
                <a:solidFill>
                  <a:schemeClr val="bg1"/>
                </a:solidFill>
                <a:effectLst/>
                <a:latin typeface="Gill Sans MT (Headings)"/>
              </a:rPr>
              <a:t>for improvement and future work.</a:t>
            </a:r>
            <a:br>
              <a:rPr lang="en-GB" sz="2300" i="0" dirty="0">
                <a:solidFill>
                  <a:schemeClr val="bg1"/>
                </a:solidFill>
                <a:effectLst/>
                <a:latin typeface="Gill Sans MT (Headings)"/>
              </a:rPr>
            </a:br>
            <a:endParaRPr lang="en-GB" sz="230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algn="l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43EC7-B589-4323-8C6B-E9F522D361B0}"/>
              </a:ext>
            </a:extLst>
          </p:cNvPr>
          <p:cNvSpPr txBox="1"/>
          <p:nvPr/>
        </p:nvSpPr>
        <p:spPr>
          <a:xfrm>
            <a:off x="829235" y="2404869"/>
            <a:ext cx="10533530" cy="4062651"/>
          </a:xfrm>
          <a:prstGeom prst="rect">
            <a:avLst/>
          </a:prstGeom>
          <a:solidFill>
            <a:srgbClr val="E1F3E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Gill Sans MT (Headings)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Gill Sans MT (Headings)"/>
              </a:rPr>
              <a:t>Global CO2 share from trade: </a:t>
            </a:r>
          </a:p>
          <a:p>
            <a:pPr algn="l">
              <a:spcBef>
                <a:spcPts val="600"/>
              </a:spcBef>
            </a:pPr>
            <a:r>
              <a:rPr lang="en-GB" sz="1600" b="0" i="0" dirty="0">
                <a:solidFill>
                  <a:schemeClr val="bg1"/>
                </a:solidFill>
                <a:effectLst/>
                <a:latin typeface="Gill Sans MT (Headings)"/>
              </a:rPr>
              <a:t>The country exports and imports a significant amount of goods and services, including manufactured products, which results in the carbon emissions associated with their production. This inflates Denmark's CO2 emissions from trade.</a:t>
            </a:r>
            <a:endParaRPr lang="en-US" sz="1600" b="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algn="l">
              <a:spcBef>
                <a:spcPts val="600"/>
              </a:spcBef>
            </a:pPr>
            <a:r>
              <a:rPr lang="en-GB" sz="1600" i="0" dirty="0">
                <a:solidFill>
                  <a:schemeClr val="bg1"/>
                </a:solidFill>
                <a:latin typeface="Gill Sans MT (Headings)"/>
              </a:rPr>
              <a:t>Measures that could remedy the situation include: e</a:t>
            </a:r>
            <a:r>
              <a:rPr lang="en-GB" sz="1600" i="0" dirty="0">
                <a:solidFill>
                  <a:schemeClr val="bg1"/>
                </a:solidFill>
                <a:effectLst/>
                <a:latin typeface="Gill Sans MT (Headings)"/>
              </a:rPr>
              <a:t>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Gill Sans MT (Headings)"/>
              </a:rPr>
              <a:t>couraging more sustainable production methods, promoting resource efficiency, informing consumers about the environmental impact of their purchases, stimulating buying local.</a:t>
            </a:r>
          </a:p>
          <a:p>
            <a:pPr algn="l">
              <a:spcBef>
                <a:spcPts val="600"/>
              </a:spcBef>
            </a:pPr>
            <a:endParaRPr lang="en-GB" sz="1600" b="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algn="l"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Gill Sans MT (Headings)"/>
              </a:rPr>
              <a:t>Focus on industries</a:t>
            </a:r>
            <a:r>
              <a:rPr lang="en-US" sz="1600" dirty="0">
                <a:solidFill>
                  <a:schemeClr val="bg1"/>
                </a:solidFill>
                <a:latin typeface="Gill Sans MT (Headings)"/>
              </a:rPr>
              <a:t>:</a:t>
            </a:r>
            <a:endParaRPr lang="en-GB" sz="1600" b="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Gill Sans MT (Headings)"/>
              </a:rPr>
              <a:t>Road Transportation </a:t>
            </a:r>
            <a:r>
              <a:rPr lang="en-GB" sz="1600" dirty="0">
                <a:solidFill>
                  <a:schemeClr val="bg1"/>
                </a:solidFill>
                <a:latin typeface="Gill Sans MT (Headings)"/>
              </a:rPr>
              <a:t>(reducing usage of fossils)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Gill Sans MT (Headings)"/>
              </a:rPr>
              <a:t>Agriculture </a:t>
            </a:r>
            <a:r>
              <a:rPr lang="en-GB" sz="1600" dirty="0">
                <a:solidFill>
                  <a:schemeClr val="bg1"/>
                </a:solidFill>
                <a:latin typeface="Gill Sans MT (Headings)"/>
              </a:rPr>
              <a:t>(reducing emissions from cattle, reconsider fertilizers, encouraging organic farming and consumption, biogas)</a:t>
            </a:r>
            <a:endParaRPr lang="en-GB" sz="160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Gill Sans MT (Headings)"/>
              </a:rPr>
              <a:t>Energy </a:t>
            </a:r>
            <a:r>
              <a:rPr lang="da-DK" sz="1600" dirty="0">
                <a:solidFill>
                  <a:schemeClr val="bg1"/>
                </a:solidFill>
                <a:latin typeface="Gill Sans MT (Headings)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Gill Sans MT (Headings)"/>
              </a:rPr>
              <a:t>developing and promoting alternative sources of energy: </a:t>
            </a:r>
            <a:r>
              <a:rPr lang="da-DK" sz="1600" dirty="0">
                <a:solidFill>
                  <a:schemeClr val="bg1"/>
                </a:solidFill>
                <a:latin typeface="Gill Sans MT (Headings)"/>
              </a:rPr>
              <a:t>wind, sun, hydrogen</a:t>
            </a:r>
            <a:r>
              <a:rPr lang="ru-RU" sz="1600" dirty="0">
                <a:solidFill>
                  <a:schemeClr val="bg1"/>
                </a:solidFill>
                <a:latin typeface="Gill Sans MT (Headings)"/>
              </a:rPr>
              <a:t>)</a:t>
            </a:r>
            <a:endParaRPr lang="en-GB" sz="1600" i="0" dirty="0">
              <a:solidFill>
                <a:schemeClr val="bg1"/>
              </a:solidFill>
              <a:effectLst/>
              <a:latin typeface="Gill Sans MT (Headings)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Gill Sans MT (Headings)"/>
              </a:rPr>
              <a:t>Improving </a:t>
            </a:r>
            <a:r>
              <a:rPr lang="en-GB" sz="1600" b="1" dirty="0">
                <a:solidFill>
                  <a:schemeClr val="bg1"/>
                </a:solidFill>
                <a:latin typeface="Gill Sans MT (Headings)"/>
              </a:rPr>
              <a:t>Waste </a:t>
            </a:r>
            <a:r>
              <a:rPr lang="en-GB" sz="1600" dirty="0">
                <a:solidFill>
                  <a:schemeClr val="bg1"/>
                </a:solidFill>
                <a:latin typeface="Gill Sans MT (Headings)"/>
              </a:rPr>
              <a:t>management (</a:t>
            </a:r>
            <a:r>
              <a:rPr lang="en-GB" sz="1600">
                <a:solidFill>
                  <a:schemeClr val="bg1"/>
                </a:solidFill>
                <a:latin typeface="Gill Sans MT (Headings)"/>
              </a:rPr>
              <a:t>recycling culture)</a:t>
            </a:r>
            <a:endParaRPr lang="en-GB" sz="1600" dirty="0">
              <a:solidFill>
                <a:schemeClr val="bg1"/>
              </a:solidFill>
              <a:latin typeface="Gill Sans MT (Headings)"/>
            </a:endParaRPr>
          </a:p>
          <a:p>
            <a:pPr algn="l">
              <a:spcBef>
                <a:spcPts val="600"/>
              </a:spcBef>
            </a:pPr>
            <a:endParaRPr lang="en-GB" sz="1600" b="0" i="0" dirty="0">
              <a:solidFill>
                <a:schemeClr val="bg1"/>
              </a:solidFill>
              <a:effectLst/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609628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4913</TotalTime>
  <Words>759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Gill Sans MT (Headings)</vt:lpstr>
      <vt:lpstr>Parcel</vt:lpstr>
      <vt:lpstr>Greenhouse Gases in Denmark</vt:lpstr>
      <vt:lpstr>PowerPoint Presentation</vt:lpstr>
      <vt:lpstr>CO2 Emissions in Denmark</vt:lpstr>
      <vt:lpstr>Total Annual values</vt:lpstr>
      <vt:lpstr>Comparison with Nordic Countries Positive Indicators</vt:lpstr>
      <vt:lpstr>PowerPoint Presentation</vt:lpstr>
      <vt:lpstr>Comparison with countries with similar population</vt:lpstr>
      <vt:lpstr>Emissions by Industry and total Emissions by 2030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B</dc:creator>
  <cp:lastModifiedBy>Elena B</cp:lastModifiedBy>
  <cp:revision>150</cp:revision>
  <dcterms:created xsi:type="dcterms:W3CDTF">2023-06-02T12:20:05Z</dcterms:created>
  <dcterms:modified xsi:type="dcterms:W3CDTF">2023-06-28T17:59:01Z</dcterms:modified>
</cp:coreProperties>
</file>