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66" r:id="rId4"/>
    <p:sldId id="404" r:id="rId5"/>
    <p:sldId id="401" r:id="rId6"/>
    <p:sldId id="405" r:id="rId7"/>
    <p:sldId id="403" r:id="rId8"/>
    <p:sldId id="368" r:id="rId9"/>
    <p:sldId id="261" r:id="rId10"/>
    <p:sldId id="265" r:id="rId11"/>
    <p:sldId id="369" r:id="rId12"/>
    <p:sldId id="273" r:id="rId13"/>
    <p:sldId id="375" r:id="rId14"/>
    <p:sldId id="307" r:id="rId15"/>
    <p:sldId id="424" r:id="rId16"/>
    <p:sldId id="280" r:id="rId17"/>
    <p:sldId id="425" r:id="rId18"/>
    <p:sldId id="426" r:id="rId19"/>
    <p:sldId id="427" r:id="rId20"/>
    <p:sldId id="428" r:id="rId21"/>
    <p:sldId id="397" r:id="rId22"/>
    <p:sldId id="373" r:id="rId23"/>
    <p:sldId id="271" r:id="rId24"/>
  </p:sldIdLst>
  <p:sldSz cx="18288000" cy="10287000"/>
  <p:notesSz cx="10287000" cy="18288000"/>
  <p:embeddedFontLst>
    <p:embeddedFont>
      <p:font typeface="G마켓 산스 TTF Medium" panose="02000000000000000000" pitchFamily="2" charset="-127"/>
      <p:regular r:id="rId26"/>
    </p:embeddedFont>
    <p:embeddedFont>
      <p:font typeface="Nanum Gothic Bold" panose="020B0600000101010101" charset="-127"/>
      <p:regular r:id="rId27"/>
    </p:embeddedFont>
    <p:embeddedFont>
      <p:font typeface="Pretendard" panose="020B0600000101010101" charset="-127"/>
      <p:regular r:id="rId28"/>
      <p:bold r:id="rId29"/>
    </p:embeddedFont>
    <p:embeddedFont>
      <p:font typeface="Pretendard Light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HANEY Ultra Extended" panose="00000507000000000000" pitchFamily="50" charset="0"/>
      <p:regular r:id="rId37"/>
    </p:embeddedFont>
    <p:embeddedFont>
      <p:font typeface="Franklin Gothic Book" panose="020B0503020102020204" pitchFamily="34" charset="0"/>
      <p:regular r:id="rId38"/>
      <p:italic r:id="rId39"/>
    </p:embeddedFont>
    <p:embeddedFont>
      <p:font typeface="Gmarket Sans TTF Bold" panose="02000000000000000000" pitchFamily="2" charset="-127"/>
      <p:bold r:id="rId40"/>
    </p:embeddedFont>
    <p:embeddedFont>
      <p:font typeface="Gmarket Sans TTF Light" panose="02000000000000000000" pitchFamily="2" charset="-127"/>
      <p:regular r:id="rId41"/>
    </p:embeddedFont>
    <p:embeddedFont>
      <p:font typeface="Gmarket Sans TTF Medium" panose="02000000000000000000" pitchFamily="2" charset="-127"/>
      <p:regular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9E3"/>
    <a:srgbClr val="2C4EE2"/>
    <a:srgbClr val="ECEDF0"/>
    <a:srgbClr val="8A2BE2"/>
    <a:srgbClr val="384166"/>
    <a:srgbClr val="344ABE"/>
    <a:srgbClr val="B5C7E7"/>
    <a:srgbClr val="A3A5B7"/>
    <a:srgbClr val="AAAEBF"/>
    <a:srgbClr val="646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5069"/>
  </p:normalViewPr>
  <p:slideViewPr>
    <p:cSldViewPr>
      <p:cViewPr varScale="1">
        <p:scale>
          <a:sx n="50" d="100"/>
          <a:sy n="50" d="100"/>
        </p:scale>
        <p:origin x="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20A50-1F11-C54E-BBE7-DB0355BE55E9}" type="datetimeFigureOut">
              <a:rPr kumimoji="1" lang="ko-KR" altLang="en-US" smtClean="0"/>
              <a:t>2024-09-09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49598-E497-D047-B21F-D5A956DA3A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01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49598-E497-D047-B21F-D5A956DA3A9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80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0.png"/><Relationship Id="rId5" Type="http://schemas.openxmlformats.org/officeDocument/2006/relationships/image" Target="../media/image21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1.png"/><Relationship Id="rId7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4CF277-4F9A-1AEC-47D1-86CF8FA91D90}"/>
              </a:ext>
            </a:extLst>
          </p:cNvPr>
          <p:cNvSpPr txBox="1"/>
          <p:nvPr/>
        </p:nvSpPr>
        <p:spPr>
          <a:xfrm>
            <a:off x="7825213" y="52959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err="1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양홍엽</a:t>
            </a:r>
            <a:endParaRPr kumimoji="1" lang="ko-KR" altLang="en-US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4A92622-7E2E-69C6-A3DF-97CE2E2FBE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6F1D5-4167-51E9-3B4A-2C47D3E27005}"/>
              </a:ext>
            </a:extLst>
          </p:cNvPr>
          <p:cNvSpPr txBox="1"/>
          <p:nvPr/>
        </p:nvSpPr>
        <p:spPr>
          <a:xfrm>
            <a:off x="1866644" y="4032481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0" b="1" dirty="0">
                <a:solidFill>
                  <a:srgbClr val="7F39E3"/>
                </a:solidFill>
                <a:latin typeface="S-Core Dream 8 Heavy" panose="020B0503030302020204" pitchFamily="34" charset="-127"/>
                <a:ea typeface="S-Core Dream 8 Heavy" panose="020B0503030302020204" pitchFamily="34" charset="-127"/>
              </a:rPr>
              <a:t>자리예매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92F6C-2E07-8E78-A421-0FE66A578955}"/>
              </a:ext>
            </a:extLst>
          </p:cNvPr>
          <p:cNvSpPr txBox="1"/>
          <p:nvPr/>
        </p:nvSpPr>
        <p:spPr>
          <a:xfrm>
            <a:off x="2057400" y="6057900"/>
            <a:ext cx="1476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olidFill>
                  <a:srgbClr val="7F39E3"/>
                </a:solidFill>
                <a:latin typeface="S-Core Dream 5 Medium" panose="020B0503030302020204" pitchFamily="34" charset="-127"/>
                <a:ea typeface="S-Core Dream 5 Medium" panose="020B0503030302020204" pitchFamily="34" charset="-127"/>
              </a:rPr>
              <a:t>JAVA GUI</a:t>
            </a:r>
            <a:endParaRPr kumimoji="1" lang="ko-KR" altLang="en-US" sz="2400" dirty="0">
              <a:solidFill>
                <a:srgbClr val="7F39E3"/>
              </a:solidFill>
              <a:latin typeface="S-Core Dream 5 Medium" panose="020B0503030302020204" pitchFamily="34" charset="-127"/>
              <a:ea typeface="S-Core Dream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0DC9C-6ED4-A0CA-DB0E-6190EE74CD49}"/>
              </a:ext>
            </a:extLst>
          </p:cNvPr>
          <p:cNvSpPr txBox="1"/>
          <p:nvPr/>
        </p:nvSpPr>
        <p:spPr>
          <a:xfrm rot="16200000">
            <a:off x="3413" y="49558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83AFFBC-B910-E4B8-0C2B-4F53ED95D38E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6B5752-AC73-5CD8-86A1-60AC70460F12}"/>
              </a:ext>
            </a:extLst>
          </p:cNvPr>
          <p:cNvSpPr txBox="1"/>
          <p:nvPr/>
        </p:nvSpPr>
        <p:spPr>
          <a:xfrm>
            <a:off x="76200" y="2324100"/>
            <a:ext cx="2319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운영체제</a:t>
            </a:r>
            <a:br>
              <a:rPr kumimoji="1" lang="en-US" altLang="ko-KR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br>
              <a:rPr kumimoji="1" lang="en-US" altLang="ko-KR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r>
              <a:rPr kumimoji="1" lang="ko-KR" altLang="en-US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통합 개발 환경</a:t>
            </a:r>
            <a:endParaRPr kumimoji="1" lang="en-US" altLang="ko-KR" sz="2400" b="1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algn="r"/>
            <a:endParaRPr kumimoji="1" lang="en-US" altLang="ko-KR" sz="2400" b="1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algn="r"/>
            <a:r>
              <a:rPr kumimoji="1" lang="en-US" altLang="ko-KR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JDK </a:t>
            </a:r>
            <a:r>
              <a:rPr kumimoji="1" lang="ko-KR" altLang="en-US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버전</a:t>
            </a:r>
            <a:br>
              <a:rPr kumimoji="1" lang="en-US" altLang="ko-KR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endParaRPr kumimoji="1" lang="en-US" altLang="ko-KR" sz="2400" b="1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algn="r"/>
            <a:r>
              <a:rPr kumimoji="1" lang="en-US" altLang="ko-KR" sz="24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DB</a:t>
            </a:r>
          </a:p>
          <a:p>
            <a:pPr algn="r"/>
            <a:endParaRPr kumimoji="1" lang="en-US" altLang="ko-KR" sz="2400" b="1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algn="r"/>
            <a:endParaRPr kumimoji="1" lang="en-US" altLang="ko-KR" sz="2400" b="1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1BC14-66DA-573D-5F6D-409815095E4E}"/>
              </a:ext>
            </a:extLst>
          </p:cNvPr>
          <p:cNvSpPr txBox="1"/>
          <p:nvPr/>
        </p:nvSpPr>
        <p:spPr>
          <a:xfrm>
            <a:off x="2929070" y="2324100"/>
            <a:ext cx="4256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window 10 pro</a:t>
            </a:r>
            <a:b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b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IntelliJ</a:t>
            </a:r>
          </a:p>
          <a:p>
            <a:endParaRPr kumimoji="1"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JDK 22</a:t>
            </a:r>
            <a:b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b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MySQL (</a:t>
            </a:r>
            <a:r>
              <a:rPr kumimoji="1" lang="en-US" altLang="ko-KR" sz="2400" dirty="0" err="1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WorkBench</a:t>
            </a:r>
            <a: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 8.0)</a:t>
            </a:r>
            <a:br>
              <a:rPr kumimoji="1" lang="en-US" altLang="ko-KR" sz="2400" dirty="0"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</a:br>
            <a:endParaRPr kumimoji="1"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kumimoji="1"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kumimoji="1"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kumimoji="1" lang="en-US" altLang="ko-KR" sz="2400" dirty="0"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B4F38-BC09-905B-BEFE-77E7AF6BC6C1}"/>
              </a:ext>
            </a:extLst>
          </p:cNvPr>
          <p:cNvSpPr txBox="1"/>
          <p:nvPr/>
        </p:nvSpPr>
        <p:spPr>
          <a:xfrm>
            <a:off x="1179337" y="1257300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활용 장비 및 재료</a:t>
            </a: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02849F48-EC74-73EC-182E-F5698D1FD51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840" y="442011"/>
            <a:ext cx="465118" cy="578194"/>
          </a:xfrm>
          <a:prstGeom prst="rect">
            <a:avLst/>
          </a:prstGeom>
        </p:spPr>
      </p:pic>
      <p:pic>
        <p:nvPicPr>
          <p:cNvPr id="9" name="Object 11">
            <a:extLst>
              <a:ext uri="{FF2B5EF4-FFF2-40B4-BE49-F238E27FC236}">
                <a16:creationId xmlns:a16="http://schemas.microsoft.com/office/drawing/2014/main" id="{C97648A2-7222-D6C1-DA4D-A6A13375BC8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240" y="487773"/>
            <a:ext cx="1371899" cy="5409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3AE64E3-6DB9-3D1D-8697-6D053A462D0E}"/>
              </a:ext>
            </a:extLst>
          </p:cNvPr>
          <p:cNvSpPr/>
          <p:nvPr/>
        </p:nvSpPr>
        <p:spPr>
          <a:xfrm>
            <a:off x="8892346" y="1170762"/>
            <a:ext cx="9067800" cy="8551536"/>
          </a:xfrm>
          <a:prstGeom prst="rect">
            <a:avLst/>
          </a:prstGeom>
          <a:solidFill>
            <a:srgbClr val="ECEDF0"/>
          </a:solidFill>
          <a:ln>
            <a:solidFill>
              <a:srgbClr val="ECED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윈도우10 운영체제 버전 확인/빌드 번호 확인하는 방법">
            <a:extLst>
              <a:ext uri="{FF2B5EF4-FFF2-40B4-BE49-F238E27FC236}">
                <a16:creationId xmlns:a16="http://schemas.microsoft.com/office/drawing/2014/main" id="{35B1DA2A-0DE4-F61F-0C2A-A9B46744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38" y="2208403"/>
            <a:ext cx="659760" cy="65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9083B6-8431-0EE9-3FC6-05E49950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20" y="2946307"/>
            <a:ext cx="575771" cy="57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기초 - 1">
            <a:extLst>
              <a:ext uri="{FF2B5EF4-FFF2-40B4-BE49-F238E27FC236}">
                <a16:creationId xmlns:a16="http://schemas.microsoft.com/office/drawing/2014/main" id="{D1DB5C62-88FA-0395-C03A-AED82154A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626" y="2538283"/>
            <a:ext cx="2651771" cy="165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A46825C-D75A-F320-3FD3-043D68FC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770" y="1903631"/>
            <a:ext cx="2609702" cy="134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Object 35">
            <a:extLst>
              <a:ext uri="{FF2B5EF4-FFF2-40B4-BE49-F238E27FC236}">
                <a16:creationId xmlns:a16="http://schemas.microsoft.com/office/drawing/2014/main" id="{5DF58148-E525-4751-8697-CE797D82925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93187" y="4693387"/>
            <a:ext cx="1739548" cy="1739548"/>
          </a:xfrm>
          <a:prstGeom prst="rect">
            <a:avLst/>
          </a:prstGeom>
        </p:spPr>
      </p:pic>
      <p:pic>
        <p:nvPicPr>
          <p:cNvPr id="29" name="Object 26">
            <a:extLst>
              <a:ext uri="{FF2B5EF4-FFF2-40B4-BE49-F238E27FC236}">
                <a16:creationId xmlns:a16="http://schemas.microsoft.com/office/drawing/2014/main" id="{9884A495-2E9F-4103-8AA6-CCF61AD58E4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719973" y="5295900"/>
            <a:ext cx="1739549" cy="1558973"/>
          </a:xfrm>
          <a:prstGeom prst="rect">
            <a:avLst/>
          </a:prstGeom>
        </p:spPr>
      </p:pic>
      <p:pic>
        <p:nvPicPr>
          <p:cNvPr id="30" name="Object 23">
            <a:extLst>
              <a:ext uri="{FF2B5EF4-FFF2-40B4-BE49-F238E27FC236}">
                <a16:creationId xmlns:a16="http://schemas.microsoft.com/office/drawing/2014/main" id="{2124D5AC-4B20-4144-9B9D-C3B1B5D8CC8F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589747" y="3406448"/>
            <a:ext cx="2889711" cy="1990288"/>
          </a:xfrm>
          <a:prstGeom prst="rect">
            <a:avLst/>
          </a:prstGeom>
        </p:spPr>
      </p:pic>
      <p:pic>
        <p:nvPicPr>
          <p:cNvPr id="31" name="Picture 2" descr="윈도우10 운영체제 버전 확인/빌드 번호 확인하는 방법">
            <a:extLst>
              <a:ext uri="{FF2B5EF4-FFF2-40B4-BE49-F238E27FC236}">
                <a16:creationId xmlns:a16="http://schemas.microsoft.com/office/drawing/2014/main" id="{54A8FD4D-AD2C-4C58-9D5A-9FC079D5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11" y="7176124"/>
            <a:ext cx="1940114" cy="194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700B33-8677-2800-5434-A6D92AA45EF9}"/>
              </a:ext>
            </a:extLst>
          </p:cNvPr>
          <p:cNvSpPr txBox="1"/>
          <p:nvPr/>
        </p:nvSpPr>
        <p:spPr>
          <a:xfrm>
            <a:off x="914400" y="3986314"/>
            <a:ext cx="55835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프로젝트</a:t>
            </a:r>
            <a:endParaRPr kumimoji="1" lang="en-US" altLang="ko-KR" sz="7200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수행경과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E885C-8DD8-A9B7-8962-2EB4C5E788E9}"/>
              </a:ext>
            </a:extLst>
          </p:cNvPr>
          <p:cNvSpPr txBox="1"/>
          <p:nvPr/>
        </p:nvSpPr>
        <p:spPr>
          <a:xfrm rot="16200000">
            <a:off x="3413" y="49558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C2FB0F0-4C38-A97F-6509-C583A1BF3FFB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9B4C2A-78DB-9FC9-EF13-899F0F091731}"/>
              </a:ext>
            </a:extLst>
          </p:cNvPr>
          <p:cNvSpPr txBox="1"/>
          <p:nvPr/>
        </p:nvSpPr>
        <p:spPr>
          <a:xfrm>
            <a:off x="7825213" y="5295900"/>
            <a:ext cx="315663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데이터 베이스 구성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634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1325CA2B-4845-520A-95D3-FF173BD7954C}"/>
              </a:ext>
            </a:extLst>
          </p:cNvPr>
          <p:cNvGrpSpPr/>
          <p:nvPr/>
        </p:nvGrpSpPr>
        <p:grpSpPr>
          <a:xfrm>
            <a:off x="12944442" y="1932429"/>
            <a:ext cx="5114958" cy="7534037"/>
            <a:chOff x="495238" y="2363940"/>
            <a:chExt cx="4751129" cy="7534037"/>
          </a:xfrm>
        </p:grpSpPr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B9B62F35-B2C3-6215-872F-7FC6037D6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38" y="2363940"/>
              <a:ext cx="4751129" cy="7534037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4878B18-C70A-FFB1-B46B-1118A781CEB0}"/>
              </a:ext>
            </a:extLst>
          </p:cNvPr>
          <p:cNvSpPr txBox="1"/>
          <p:nvPr/>
        </p:nvSpPr>
        <p:spPr>
          <a:xfrm>
            <a:off x="13335000" y="3953205"/>
            <a:ext cx="51149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Franklin Gothic Book" panose="020B0503020102020204" pitchFamily="34" charset="0"/>
                <a:ea typeface="Gmarket Sans TTF Bold" panose="02000000000000000000" pitchFamily="2" charset="-128"/>
                <a:cs typeface="Pretendard" panose="02000503000000020004" pitchFamily="2" charset="-127"/>
              </a:rPr>
              <a:t>회원관리</a:t>
            </a:r>
            <a:endParaRPr lang="en-US" altLang="ko-KR" sz="2400" b="1" dirty="0">
              <a:latin typeface="Franklin Gothic Book" panose="020B0503020102020204" pitchFamily="34" charset="0"/>
              <a:ea typeface="Gmarket Sans TTF Bold" panose="02000000000000000000" pitchFamily="2" charset="-128"/>
              <a:cs typeface="Pretendard" panose="02000503000000020004" pitchFamily="2" charset="-127"/>
            </a:endParaRPr>
          </a:p>
          <a:p>
            <a:r>
              <a:rPr lang="ko-KR" altLang="en-US" sz="2400" dirty="0">
                <a:latin typeface="Franklin Gothic Book" panose="020B0503020102020204" pitchFamily="34" charset="0"/>
                <a:ea typeface="Gmarket Sans TTF Medium" panose="02000000000000000000" pitchFamily="2" charset="-128"/>
                <a:cs typeface="Pretendard" panose="02000503000000020004" pitchFamily="2" charset="-127"/>
              </a:rPr>
              <a:t>회원 정보 담고 있는 테이블</a:t>
            </a:r>
            <a:endParaRPr lang="en-US" altLang="ko-KR" sz="2400" dirty="0">
              <a:latin typeface="Franklin Gothic Book" panose="020B0503020102020204" pitchFamily="34" charset="0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lang="en-US" altLang="ko-KR" sz="2400" dirty="0">
              <a:latin typeface="Franklin Gothic Book" panose="020B0503020102020204" pitchFamily="34" charset="0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lang="en-US" altLang="ko-KR" sz="2400" dirty="0">
              <a:latin typeface="Franklin Gothic Book" panose="020B0503020102020204" pitchFamily="34" charset="0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lang="en-US" altLang="ko-KR" sz="2400" dirty="0">
              <a:latin typeface="Franklin Gothic Book" panose="020B0503020102020204" pitchFamily="34" charset="0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endParaRPr lang="ko-KR" altLang="en-US" sz="2400" dirty="0">
              <a:latin typeface="Franklin Gothic Book" panose="020B0503020102020204" pitchFamily="34" charset="0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r>
              <a:rPr lang="ko-KR" altLang="en-US" sz="2400" b="1" dirty="0">
                <a:latin typeface="Franklin Gothic Book" panose="020B0503020102020204" pitchFamily="34" charset="0"/>
                <a:ea typeface="Gmarket Sans TTF Bold" panose="02000000000000000000" pitchFamily="2" charset="-128"/>
                <a:cs typeface="Pretendard Medium" panose="02000503000000020004" pitchFamily="2" charset="-127"/>
              </a:rPr>
              <a:t>자리예매</a:t>
            </a:r>
            <a:endParaRPr lang="en-US" altLang="ko-KR" sz="2400" b="1" dirty="0">
              <a:latin typeface="Franklin Gothic Book" panose="020B0503020102020204" pitchFamily="34" charset="0"/>
              <a:ea typeface="Gmarket Sans TTF Bold" panose="02000000000000000000" pitchFamily="2" charset="-128"/>
              <a:cs typeface="Pretendard Medium" panose="02000503000000020004" pitchFamily="2" charset="-127"/>
            </a:endParaRPr>
          </a:p>
          <a:p>
            <a:r>
              <a:rPr lang="ko-KR" altLang="en-US" sz="2400" dirty="0">
                <a:latin typeface="Franklin Gothic Book" panose="020B0503020102020204" pitchFamily="34" charset="0"/>
                <a:ea typeface="Gmarket Sans TTF Medium" panose="02000000000000000000" pitchFamily="2" charset="-128"/>
                <a:cs typeface="Pretendard" panose="02000503000000020004" pitchFamily="2" charset="-127"/>
              </a:rPr>
              <a:t>좌석예매 정보 담고 있는 테이블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6DB192-1E56-4A82-BB8B-92302F51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28111"/>
              </p:ext>
            </p:extLst>
          </p:nvPr>
        </p:nvGraphicFramePr>
        <p:xfrm>
          <a:off x="228600" y="2246531"/>
          <a:ext cx="12508024" cy="4165610"/>
        </p:xfrm>
        <a:graphic>
          <a:graphicData uri="http://schemas.openxmlformats.org/drawingml/2006/table">
            <a:tbl>
              <a:tblPr/>
              <a:tblGrid>
                <a:gridCol w="527955">
                  <a:extLst>
                    <a:ext uri="{9D8B030D-6E8A-4147-A177-3AD203B41FA5}">
                      <a16:colId xmlns:a16="http://schemas.microsoft.com/office/drawing/2014/main" val="655643209"/>
                    </a:ext>
                  </a:extLst>
                </a:gridCol>
                <a:gridCol w="1651498">
                  <a:extLst>
                    <a:ext uri="{9D8B030D-6E8A-4147-A177-3AD203B41FA5}">
                      <a16:colId xmlns:a16="http://schemas.microsoft.com/office/drawing/2014/main" val="4137122853"/>
                    </a:ext>
                  </a:extLst>
                </a:gridCol>
                <a:gridCol w="2012362">
                  <a:extLst>
                    <a:ext uri="{9D8B030D-6E8A-4147-A177-3AD203B41FA5}">
                      <a16:colId xmlns:a16="http://schemas.microsoft.com/office/drawing/2014/main" val="3436678449"/>
                    </a:ext>
                  </a:extLst>
                </a:gridCol>
                <a:gridCol w="916703">
                  <a:extLst>
                    <a:ext uri="{9D8B030D-6E8A-4147-A177-3AD203B41FA5}">
                      <a16:colId xmlns:a16="http://schemas.microsoft.com/office/drawing/2014/main" val="799641668"/>
                    </a:ext>
                  </a:extLst>
                </a:gridCol>
                <a:gridCol w="1147169">
                  <a:extLst>
                    <a:ext uri="{9D8B030D-6E8A-4147-A177-3AD203B41FA5}">
                      <a16:colId xmlns:a16="http://schemas.microsoft.com/office/drawing/2014/main" val="2417286437"/>
                    </a:ext>
                  </a:extLst>
                </a:gridCol>
                <a:gridCol w="989855">
                  <a:extLst>
                    <a:ext uri="{9D8B030D-6E8A-4147-A177-3AD203B41FA5}">
                      <a16:colId xmlns:a16="http://schemas.microsoft.com/office/drawing/2014/main" val="371668798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597491671"/>
                    </a:ext>
                  </a:extLst>
                </a:gridCol>
                <a:gridCol w="4318416">
                  <a:extLst>
                    <a:ext uri="{9D8B030D-6E8A-4147-A177-3AD203B41FA5}">
                      <a16:colId xmlns:a16="http://schemas.microsoft.com/office/drawing/2014/main" val="3463478557"/>
                    </a:ext>
                  </a:extLst>
                </a:gridCol>
              </a:tblGrid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No 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Column Name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Data Type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Null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PK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FK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AI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Desc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1017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1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id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아이디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223636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2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Password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비밀번호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96478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3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Date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생일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71924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4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Name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이름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689350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5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 err="1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tel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전화번호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1294"/>
                  </a:ext>
                </a:extLst>
              </a:tr>
            </a:tbl>
          </a:graphicData>
        </a:graphic>
      </p:graphicFrame>
      <p:sp>
        <p:nvSpPr>
          <p:cNvPr id="14" name="TextBox 5">
            <a:extLst>
              <a:ext uri="{FF2B5EF4-FFF2-40B4-BE49-F238E27FC236}">
                <a16:creationId xmlns:a16="http://schemas.microsoft.com/office/drawing/2014/main" id="{5A789BC1-92F5-435C-BFE9-6517327E28C1}"/>
              </a:ext>
            </a:extLst>
          </p:cNvPr>
          <p:cNvSpPr txBox="1"/>
          <p:nvPr/>
        </p:nvSpPr>
        <p:spPr>
          <a:xfrm>
            <a:off x="-457200" y="1271319"/>
            <a:ext cx="7402420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Gmarket Sans TTF Bold" panose="02000000000000000000" pitchFamily="2" charset="-127"/>
                <a:ea typeface="Gmarket Sans TTF Bold" panose="02000000000000000000" pitchFamily="2" charset="-127"/>
              </a:rPr>
              <a:t>TABLE: </a:t>
            </a:r>
            <a:r>
              <a:rPr lang="en-US" sz="3200" dirty="0" err="1">
                <a:solidFill>
                  <a:srgbClr val="000000"/>
                </a:solidFill>
                <a:latin typeface="Gmarket Sans TTF Bold" panose="02000000000000000000" pitchFamily="2" charset="-127"/>
                <a:ea typeface="Gmarket Sans TTF Bold" panose="02000000000000000000" pitchFamily="2" charset="-127"/>
              </a:rPr>
              <a:t>회원관리</a:t>
            </a:r>
            <a:endParaRPr lang="en-US" sz="3200" dirty="0">
              <a:solidFill>
                <a:srgbClr val="000000"/>
              </a:solidFill>
              <a:latin typeface="Gmarket Sans TTF Bold" panose="02000000000000000000" pitchFamily="2" charset="-127"/>
              <a:ea typeface="Gmarket Sans TTF Bold" panose="020000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00A28-6ABA-4961-9B8C-8C0F6EA8E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239528"/>
              </p:ext>
            </p:extLst>
          </p:nvPr>
        </p:nvGraphicFramePr>
        <p:xfrm>
          <a:off x="219109" y="7588246"/>
          <a:ext cx="12508024" cy="2127254"/>
        </p:xfrm>
        <a:graphic>
          <a:graphicData uri="http://schemas.openxmlformats.org/drawingml/2006/table">
            <a:tbl>
              <a:tblPr/>
              <a:tblGrid>
                <a:gridCol w="527955">
                  <a:extLst>
                    <a:ext uri="{9D8B030D-6E8A-4147-A177-3AD203B41FA5}">
                      <a16:colId xmlns:a16="http://schemas.microsoft.com/office/drawing/2014/main" val="1505173043"/>
                    </a:ext>
                  </a:extLst>
                </a:gridCol>
                <a:gridCol w="1651498">
                  <a:extLst>
                    <a:ext uri="{9D8B030D-6E8A-4147-A177-3AD203B41FA5}">
                      <a16:colId xmlns:a16="http://schemas.microsoft.com/office/drawing/2014/main" val="131124957"/>
                    </a:ext>
                  </a:extLst>
                </a:gridCol>
                <a:gridCol w="2012362">
                  <a:extLst>
                    <a:ext uri="{9D8B030D-6E8A-4147-A177-3AD203B41FA5}">
                      <a16:colId xmlns:a16="http://schemas.microsoft.com/office/drawing/2014/main" val="1365438581"/>
                    </a:ext>
                  </a:extLst>
                </a:gridCol>
                <a:gridCol w="916703">
                  <a:extLst>
                    <a:ext uri="{9D8B030D-6E8A-4147-A177-3AD203B41FA5}">
                      <a16:colId xmlns:a16="http://schemas.microsoft.com/office/drawing/2014/main" val="3626054180"/>
                    </a:ext>
                  </a:extLst>
                </a:gridCol>
                <a:gridCol w="1147169">
                  <a:extLst>
                    <a:ext uri="{9D8B030D-6E8A-4147-A177-3AD203B41FA5}">
                      <a16:colId xmlns:a16="http://schemas.microsoft.com/office/drawing/2014/main" val="1968727139"/>
                    </a:ext>
                  </a:extLst>
                </a:gridCol>
                <a:gridCol w="989855">
                  <a:extLst>
                    <a:ext uri="{9D8B030D-6E8A-4147-A177-3AD203B41FA5}">
                      <a16:colId xmlns:a16="http://schemas.microsoft.com/office/drawing/2014/main" val="1988038892"/>
                    </a:ext>
                  </a:extLst>
                </a:gridCol>
                <a:gridCol w="944066">
                  <a:extLst>
                    <a:ext uri="{9D8B030D-6E8A-4147-A177-3AD203B41FA5}">
                      <a16:colId xmlns:a16="http://schemas.microsoft.com/office/drawing/2014/main" val="797733160"/>
                    </a:ext>
                  </a:extLst>
                </a:gridCol>
                <a:gridCol w="4318416">
                  <a:extLst>
                    <a:ext uri="{9D8B030D-6E8A-4147-A177-3AD203B41FA5}">
                      <a16:colId xmlns:a16="http://schemas.microsoft.com/office/drawing/2014/main" val="4064438835"/>
                    </a:ext>
                  </a:extLst>
                </a:gridCol>
              </a:tblGrid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No 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Column Name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Data Type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Null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PK</a:t>
                      </a:r>
                      <a:endParaRPr lang="en-US" sz="11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FK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AI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FDFDFD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Desc</a:t>
                      </a:r>
                      <a:endParaRPr lang="en-US" sz="11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537145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1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좌석번호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X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O</a:t>
                      </a: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예약할 좌석번호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519306"/>
                  </a:ext>
                </a:extLst>
              </a:tr>
              <a:tr h="67945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2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예약자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ID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VARCHAR(45)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X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예약자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ID</a:t>
                      </a:r>
                      <a:endParaRPr lang="en-US" sz="1600" dirty="0">
                        <a:latin typeface="Gmarket Sans TTF Medium" panose="02000000000000000000" pitchFamily="2" charset="-127"/>
                        <a:ea typeface="Gmarket Sans TTF Medium" panose="02000000000000000000" pitchFamily="2" charset="-127"/>
                      </a:endParaRPr>
                    </a:p>
                  </a:txBody>
                  <a:tcPr marL="104775" marR="104775" marT="104775" marB="1047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50732"/>
                  </a:ext>
                </a:extLst>
              </a:tr>
            </a:tbl>
          </a:graphicData>
        </a:graphic>
      </p:graphicFrame>
      <p:sp>
        <p:nvSpPr>
          <p:cNvPr id="16" name="TextBox 5">
            <a:extLst>
              <a:ext uri="{FF2B5EF4-FFF2-40B4-BE49-F238E27FC236}">
                <a16:creationId xmlns:a16="http://schemas.microsoft.com/office/drawing/2014/main" id="{FBD7BAB6-4D65-43FB-A151-48CB1CD2F937}"/>
              </a:ext>
            </a:extLst>
          </p:cNvPr>
          <p:cNvSpPr txBox="1"/>
          <p:nvPr/>
        </p:nvSpPr>
        <p:spPr>
          <a:xfrm>
            <a:off x="-762000" y="6711653"/>
            <a:ext cx="7402420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Gmarket Sans TTF Bold" panose="02000000000000000000" pitchFamily="2" charset="-127"/>
                <a:ea typeface="Gmarket Sans TTF Bold" panose="02000000000000000000" pitchFamily="2" charset="-127"/>
              </a:rPr>
              <a:t>TABLE: </a:t>
            </a:r>
            <a:r>
              <a:rPr lang="ko-KR" altLang="en-US" sz="3200" dirty="0">
                <a:solidFill>
                  <a:srgbClr val="000000"/>
                </a:solidFill>
                <a:latin typeface="Gmarket Sans TTF Bold" panose="02000000000000000000" pitchFamily="2" charset="-127"/>
                <a:ea typeface="Gmarket Sans TTF Bold" panose="02000000000000000000" pitchFamily="2" charset="-127"/>
              </a:rPr>
              <a:t>자리예매</a:t>
            </a:r>
            <a:endParaRPr lang="en-US" sz="3200" dirty="0">
              <a:solidFill>
                <a:srgbClr val="000000"/>
              </a:solidFill>
              <a:latin typeface="Gmarket Sans TTF Bold" panose="02000000000000000000" pitchFamily="2" charset="-127"/>
              <a:ea typeface="Gmarket Sans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02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C1B669-F8D5-EDBE-7DF9-6DDB7C29161C}"/>
              </a:ext>
            </a:extLst>
          </p:cNvPr>
          <p:cNvSpPr txBox="1"/>
          <p:nvPr/>
        </p:nvSpPr>
        <p:spPr>
          <a:xfrm>
            <a:off x="914400" y="4540311"/>
            <a:ext cx="5548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시뮬레이션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4BC0-BFE7-1934-AA51-59331CDFAD46}"/>
              </a:ext>
            </a:extLst>
          </p:cNvPr>
          <p:cNvSpPr txBox="1"/>
          <p:nvPr/>
        </p:nvSpPr>
        <p:spPr>
          <a:xfrm rot="16200000">
            <a:off x="3413" y="49558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E6FC45B-40BA-3EA7-065C-7865FEB05607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2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79337" y="1257300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고객 이용 흐름도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19C844-48C2-4952-B600-67275A6D017F}"/>
              </a:ext>
            </a:extLst>
          </p:cNvPr>
          <p:cNvSpPr/>
          <p:nvPr/>
        </p:nvSpPr>
        <p:spPr>
          <a:xfrm>
            <a:off x="1292718" y="2401917"/>
            <a:ext cx="14328282" cy="6399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25ED44-2C64-4CCA-B5EC-51069BC95311}"/>
              </a:ext>
            </a:extLst>
          </p:cNvPr>
          <p:cNvSpPr/>
          <p:nvPr/>
        </p:nvSpPr>
        <p:spPr>
          <a:xfrm>
            <a:off x="2359996" y="4795435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로그인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2A8834-8227-4926-A7E4-845E150381A3}"/>
              </a:ext>
            </a:extLst>
          </p:cNvPr>
          <p:cNvSpPr/>
          <p:nvPr/>
        </p:nvSpPr>
        <p:spPr>
          <a:xfrm>
            <a:off x="7676866" y="4810871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HANEY Ultra Extended" panose="00000507000000000000" pitchFamily="50" charset="0"/>
              </a:rPr>
              <a:t>자리예매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84757D-EB85-4317-946C-817F9029AA3E}"/>
              </a:ext>
            </a:extLst>
          </p:cNvPr>
          <p:cNvSpPr/>
          <p:nvPr/>
        </p:nvSpPr>
        <p:spPr>
          <a:xfrm>
            <a:off x="4883949" y="6479196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HANEY Ultra Extended" panose="00000507000000000000" pitchFamily="50" charset="0"/>
              </a:rPr>
              <a:t>회원가입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EAA606-54EF-4D49-83E8-1774F97D0142}"/>
              </a:ext>
            </a:extLst>
          </p:cNvPr>
          <p:cNvSpPr/>
          <p:nvPr/>
        </p:nvSpPr>
        <p:spPr>
          <a:xfrm>
            <a:off x="5005731" y="4810871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조회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662F6-FC3E-4321-B713-1555EA80722C}"/>
              </a:ext>
            </a:extLst>
          </p:cNvPr>
          <p:cNvSpPr/>
          <p:nvPr/>
        </p:nvSpPr>
        <p:spPr>
          <a:xfrm>
            <a:off x="10036201" y="4810871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빈자리조회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891B6A-4F7E-4FB1-9BF1-66B5CD2FFD7C}"/>
              </a:ext>
            </a:extLst>
          </p:cNvPr>
          <p:cNvSpPr/>
          <p:nvPr/>
        </p:nvSpPr>
        <p:spPr>
          <a:xfrm>
            <a:off x="7676866" y="6479196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저장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1AD171-AE2E-4115-8138-AB127FC1F398}"/>
              </a:ext>
            </a:extLst>
          </p:cNvPr>
          <p:cNvSpPr/>
          <p:nvPr/>
        </p:nvSpPr>
        <p:spPr>
          <a:xfrm>
            <a:off x="12395536" y="4805706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저장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C495CF-BC2F-4F90-A276-1809291939D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3938453" y="5372890"/>
            <a:ext cx="1067278" cy="1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D8382F-4AAA-4370-9798-35D7DBEC936C}"/>
              </a:ext>
            </a:extLst>
          </p:cNvPr>
          <p:cNvCxnSpPr>
            <a:stCxn id="12" idx="2"/>
          </p:cNvCxnSpPr>
          <p:nvPr/>
        </p:nvCxnSpPr>
        <p:spPr>
          <a:xfrm rot="16200000" flipH="1">
            <a:off x="3524325" y="5575245"/>
            <a:ext cx="1106306" cy="1856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52CE7-6AE1-43C6-B3E9-BCE4F4130D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462406" y="7056651"/>
            <a:ext cx="121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D6EFA8-0B56-4E9F-8B54-687CC9E6256F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6584188" y="5388326"/>
            <a:ext cx="109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99724B2-35E7-4ED2-B3E8-E180AE34B53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55323" y="5388326"/>
            <a:ext cx="780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1DADB6-5C38-40D5-93DD-3CDC2FE7BC4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1614658" y="5383161"/>
            <a:ext cx="780878" cy="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8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79337" y="125730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관리자 이용 흐름도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19C844-48C2-4952-B600-67275A6D017F}"/>
              </a:ext>
            </a:extLst>
          </p:cNvPr>
          <p:cNvSpPr/>
          <p:nvPr/>
        </p:nvSpPr>
        <p:spPr>
          <a:xfrm>
            <a:off x="1292718" y="2401917"/>
            <a:ext cx="14328282" cy="6399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HANEY Ultra Extended" panose="00000507000000000000" pitchFamily="50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225ED44-2C64-4CCA-B5EC-51069BC95311}"/>
              </a:ext>
            </a:extLst>
          </p:cNvPr>
          <p:cNvSpPr/>
          <p:nvPr/>
        </p:nvSpPr>
        <p:spPr>
          <a:xfrm>
            <a:off x="2359996" y="4795435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로그인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F2A8834-8227-4926-A7E4-845E150381A3}"/>
              </a:ext>
            </a:extLst>
          </p:cNvPr>
          <p:cNvSpPr/>
          <p:nvPr/>
        </p:nvSpPr>
        <p:spPr>
          <a:xfrm>
            <a:off x="6878402" y="3317610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HANEY Ultra Extended" panose="00000507000000000000" pitchFamily="50" charset="0"/>
              </a:rPr>
              <a:t>회원관리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84757D-EB85-4317-946C-817F9029AA3E}"/>
              </a:ext>
            </a:extLst>
          </p:cNvPr>
          <p:cNvSpPr/>
          <p:nvPr/>
        </p:nvSpPr>
        <p:spPr>
          <a:xfrm>
            <a:off x="6878401" y="6414365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CHANEY Ultra Extended" panose="00000507000000000000" pitchFamily="50" charset="0"/>
              </a:rPr>
              <a:t>예약관리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GUI</a:t>
            </a:r>
            <a:endParaRPr lang="ko-KR" altLang="en-US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EAA606-54EF-4D49-83E8-1774F97D0142}"/>
              </a:ext>
            </a:extLst>
          </p:cNvPr>
          <p:cNvSpPr/>
          <p:nvPr/>
        </p:nvSpPr>
        <p:spPr>
          <a:xfrm>
            <a:off x="5005730" y="4793239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Admin/amin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A662F6-FC3E-4321-B713-1555EA80722C}"/>
              </a:ext>
            </a:extLst>
          </p:cNvPr>
          <p:cNvSpPr/>
          <p:nvPr/>
        </p:nvSpPr>
        <p:spPr>
          <a:xfrm>
            <a:off x="9264022" y="3317610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회원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조회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891B6A-4F7E-4FB1-9BF1-66B5CD2FFD7C}"/>
              </a:ext>
            </a:extLst>
          </p:cNvPr>
          <p:cNvSpPr/>
          <p:nvPr/>
        </p:nvSpPr>
        <p:spPr>
          <a:xfrm>
            <a:off x="9264022" y="6414365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수정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삭제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1AD171-AE2E-4115-8138-AB127FC1F398}"/>
              </a:ext>
            </a:extLst>
          </p:cNvPr>
          <p:cNvSpPr/>
          <p:nvPr/>
        </p:nvSpPr>
        <p:spPr>
          <a:xfrm>
            <a:off x="11624242" y="3317610"/>
            <a:ext cx="1578457" cy="115491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CHANEY Ultra Extended" panose="00000507000000000000" pitchFamily="50" charset="0"/>
              </a:rPr>
              <a:t>DB</a:t>
            </a: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수정</a:t>
            </a:r>
            <a:endParaRPr lang="en-US" altLang="ko-KR" sz="2800" b="1" dirty="0">
              <a:latin typeface="CHANEY Ultra Extended" panose="00000507000000000000" pitchFamily="50" charset="0"/>
            </a:endParaRPr>
          </a:p>
          <a:p>
            <a:pPr algn="ctr"/>
            <a:r>
              <a:rPr lang="ko-KR" altLang="en-US" sz="2800" b="1" dirty="0">
                <a:latin typeface="CHANEY Ultra Extended" panose="00000507000000000000" pitchFamily="50" charset="0"/>
              </a:rPr>
              <a:t>삭제</a:t>
            </a:r>
            <a:endParaRPr lang="en-US" altLang="ko-KR" sz="2800" b="1" dirty="0">
              <a:latin typeface="CHANEY Ultra Extended" panose="00000507000000000000" pitchFamily="50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0C495CF-BC2F-4F90-A276-1809291939D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38453" y="5370694"/>
            <a:ext cx="1067277" cy="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1DADB6-5C38-40D5-93DD-3CDC2FE7BC4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10842479" y="3895065"/>
            <a:ext cx="78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683C90A-67FE-4754-BE26-A26CE8D796D9}"/>
              </a:ext>
            </a:extLst>
          </p:cNvPr>
          <p:cNvCxnSpPr>
            <a:stCxn id="15" idx="2"/>
            <a:endCxn id="14" idx="1"/>
          </p:cNvCxnSpPr>
          <p:nvPr/>
        </p:nvCxnSpPr>
        <p:spPr>
          <a:xfrm rot="16200000" flipH="1">
            <a:off x="5814845" y="5928263"/>
            <a:ext cx="1043671" cy="1083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9505BC1-AB95-4A29-873C-905DA076AC22}"/>
              </a:ext>
            </a:extLst>
          </p:cNvPr>
          <p:cNvCxnSpPr>
            <a:stCxn id="15" idx="0"/>
            <a:endCxn id="13" idx="1"/>
          </p:cNvCxnSpPr>
          <p:nvPr/>
        </p:nvCxnSpPr>
        <p:spPr>
          <a:xfrm rot="5400000" flipH="1" flipV="1">
            <a:off x="5887593" y="3802431"/>
            <a:ext cx="898174" cy="1083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3A1181-D428-4A5A-8809-D2ACD28DD9F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8456859" y="3895065"/>
            <a:ext cx="807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17C9F1-1285-4BDE-9209-427C684B205B}"/>
              </a:ext>
            </a:extLst>
          </p:cNvPr>
          <p:cNvCxnSpPr>
            <a:stCxn id="14" idx="3"/>
          </p:cNvCxnSpPr>
          <p:nvPr/>
        </p:nvCxnSpPr>
        <p:spPr>
          <a:xfrm>
            <a:off x="8456858" y="6991820"/>
            <a:ext cx="80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4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85564" y="1257300"/>
            <a:ext cx="6264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메인 페이지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(</a:t>
            </a:r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상단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, HEADER)</a:t>
            </a:r>
            <a:endParaRPr kumimoji="1" lang="ko-KR" altLang="en-US" sz="3600" b="1" dirty="0">
              <a:solidFill>
                <a:srgbClr val="111D49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5A8E0D-796C-48F5-BC4F-35401445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51340"/>
            <a:ext cx="7595177" cy="6608790"/>
          </a:xfrm>
          <a:prstGeom prst="rect">
            <a:avLst/>
          </a:prstGeom>
        </p:spPr>
      </p:pic>
      <p:grpSp>
        <p:nvGrpSpPr>
          <p:cNvPr id="18" name="Group 20">
            <a:extLst>
              <a:ext uri="{FF2B5EF4-FFF2-40B4-BE49-F238E27FC236}">
                <a16:creationId xmlns:a16="http://schemas.microsoft.com/office/drawing/2014/main" id="{89B3D6B4-970E-46FF-90ED-5604951F3E33}"/>
              </a:ext>
            </a:extLst>
          </p:cNvPr>
          <p:cNvGrpSpPr/>
          <p:nvPr/>
        </p:nvGrpSpPr>
        <p:grpSpPr>
          <a:xfrm>
            <a:off x="9812375" y="2951340"/>
            <a:ext cx="6875425" cy="5310796"/>
            <a:chOff x="0" y="0"/>
            <a:chExt cx="1810811" cy="1398728"/>
          </a:xfrm>
          <a:solidFill>
            <a:schemeClr val="accent5">
              <a:alpha val="36000"/>
            </a:schemeClr>
          </a:solidFill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83D0301-61D0-444A-AC37-78E444040750}"/>
                </a:ext>
              </a:extLst>
            </p:cNvPr>
            <p:cNvSpPr/>
            <p:nvPr/>
          </p:nvSpPr>
          <p:spPr>
            <a:xfrm>
              <a:off x="0" y="0"/>
              <a:ext cx="1810812" cy="1398728"/>
            </a:xfrm>
            <a:custGeom>
              <a:avLst/>
              <a:gdLst/>
              <a:ahLst/>
              <a:cxnLst/>
              <a:rect l="l" t="t" r="r" b="b"/>
              <a:pathLst>
                <a:path w="1810812" h="1398728">
                  <a:moveTo>
                    <a:pt x="0" y="0"/>
                  </a:moveTo>
                  <a:lnTo>
                    <a:pt x="1810812" y="0"/>
                  </a:lnTo>
                  <a:lnTo>
                    <a:pt x="1810812" y="1398728"/>
                  </a:lnTo>
                  <a:lnTo>
                    <a:pt x="0" y="1398728"/>
                  </a:lnTo>
                  <a:close/>
                </a:path>
              </a:pathLst>
            </a:custGeom>
            <a:grpFill/>
            <a:ln w="38100" cap="sq">
              <a:solidFill>
                <a:srgbClr val="644C26"/>
              </a:solidFill>
              <a:prstDash val="solid"/>
              <a:miter/>
            </a:ln>
          </p:spPr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41B93E9-C3D8-4356-BC7A-EAB76C5E87DD}"/>
                </a:ext>
              </a:extLst>
            </p:cNvPr>
            <p:cNvSpPr txBox="1"/>
            <p:nvPr/>
          </p:nvSpPr>
          <p:spPr>
            <a:xfrm>
              <a:off x="0" y="38100"/>
              <a:ext cx="1810811" cy="136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21" name="AutoShape 23">
            <a:extLst>
              <a:ext uri="{FF2B5EF4-FFF2-40B4-BE49-F238E27FC236}">
                <a16:creationId xmlns:a16="http://schemas.microsoft.com/office/drawing/2014/main" id="{A6F0D155-AD35-4DFE-8A6A-FB1D8A7AE4B8}"/>
              </a:ext>
            </a:extLst>
          </p:cNvPr>
          <p:cNvSpPr/>
          <p:nvPr/>
        </p:nvSpPr>
        <p:spPr>
          <a:xfrm>
            <a:off x="9812375" y="3625667"/>
            <a:ext cx="687542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CEE119E-6439-4E14-864E-04BB557EC9AE}"/>
              </a:ext>
            </a:extLst>
          </p:cNvPr>
          <p:cNvSpPr txBox="1"/>
          <p:nvPr/>
        </p:nvSpPr>
        <p:spPr>
          <a:xfrm>
            <a:off x="10370584" y="2986126"/>
            <a:ext cx="5759006" cy="626005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Nanum Gothic Bold"/>
              </a:rPr>
              <a:t>Description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3768DA00-6536-4B46-BFF5-88890962D431}"/>
              </a:ext>
            </a:extLst>
          </p:cNvPr>
          <p:cNvSpPr txBox="1"/>
          <p:nvPr/>
        </p:nvSpPr>
        <p:spPr>
          <a:xfrm>
            <a:off x="10487566" y="3909072"/>
            <a:ext cx="6047834" cy="26641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아이디 비밀번호 입력 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DB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조회 후 정보가 </a:t>
            </a:r>
            <a:r>
              <a:rPr lang="ko-KR" altLang="en-US" sz="3000" b="1" spc="-91" dirty="0" err="1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맞다면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로그인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회원가입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이동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및 콘솔 종료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6BC012-D659-4197-BF26-42594A9DC68A}"/>
              </a:ext>
            </a:extLst>
          </p:cNvPr>
          <p:cNvSpPr/>
          <p:nvPr/>
        </p:nvSpPr>
        <p:spPr>
          <a:xfrm>
            <a:off x="1523999" y="3644717"/>
            <a:ext cx="4191001" cy="18638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2338C7-306F-43D2-A63D-F375D3F0B790}"/>
              </a:ext>
            </a:extLst>
          </p:cNvPr>
          <p:cNvSpPr/>
          <p:nvPr/>
        </p:nvSpPr>
        <p:spPr>
          <a:xfrm>
            <a:off x="1523999" y="8191500"/>
            <a:ext cx="2185585" cy="9947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0695FA-E455-45A0-9E46-3711FFE07D17}"/>
              </a:ext>
            </a:extLst>
          </p:cNvPr>
          <p:cNvSpPr/>
          <p:nvPr/>
        </p:nvSpPr>
        <p:spPr>
          <a:xfrm>
            <a:off x="3935417" y="8176770"/>
            <a:ext cx="2181629" cy="9947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9B69A4-5D40-46CE-A697-C55B8666D164}"/>
              </a:ext>
            </a:extLst>
          </p:cNvPr>
          <p:cNvSpPr/>
          <p:nvPr/>
        </p:nvSpPr>
        <p:spPr>
          <a:xfrm>
            <a:off x="6342879" y="8176770"/>
            <a:ext cx="1452761" cy="9566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14E60CF6-FE5D-4951-A5F6-E54F87B9C1E5}"/>
              </a:ext>
            </a:extLst>
          </p:cNvPr>
          <p:cNvGrpSpPr/>
          <p:nvPr/>
        </p:nvGrpSpPr>
        <p:grpSpPr>
          <a:xfrm>
            <a:off x="1073814" y="3206467"/>
            <a:ext cx="678786" cy="794033"/>
            <a:chOff x="0" y="-47625"/>
            <a:chExt cx="178775" cy="209128"/>
          </a:xfrm>
        </p:grpSpPr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0AF1775-C032-457B-9FA1-DA69DE2D1E0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5147B899-98DD-4F32-9365-3A6B89ED0D19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E314EEB3-6CA1-4527-8A5E-3C3E8A8FF1D8}"/>
              </a:ext>
            </a:extLst>
          </p:cNvPr>
          <p:cNvGrpSpPr/>
          <p:nvPr/>
        </p:nvGrpSpPr>
        <p:grpSpPr>
          <a:xfrm>
            <a:off x="1295400" y="7549867"/>
            <a:ext cx="678786" cy="794033"/>
            <a:chOff x="0" y="-47625"/>
            <a:chExt cx="178775" cy="209128"/>
          </a:xfrm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4F7799A-8AC0-400C-9A6C-ABE3DB4D620C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2A290481-A307-4684-BE58-47B8E36D4BFA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34" name="Group 16">
            <a:extLst>
              <a:ext uri="{FF2B5EF4-FFF2-40B4-BE49-F238E27FC236}">
                <a16:creationId xmlns:a16="http://schemas.microsoft.com/office/drawing/2014/main" id="{AAC2E994-5211-4CB7-997F-DF97E1822EC2}"/>
              </a:ext>
            </a:extLst>
          </p:cNvPr>
          <p:cNvGrpSpPr/>
          <p:nvPr/>
        </p:nvGrpSpPr>
        <p:grpSpPr>
          <a:xfrm>
            <a:off x="3733800" y="7549867"/>
            <a:ext cx="678786" cy="794033"/>
            <a:chOff x="0" y="-47625"/>
            <a:chExt cx="178775" cy="209128"/>
          </a:xfrm>
        </p:grpSpPr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979F2351-360E-4DD8-9F18-F3E4237662DC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F54DD9A6-D2E1-4C67-BBF1-3144B6C6ED07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39" name="Group 16">
            <a:extLst>
              <a:ext uri="{FF2B5EF4-FFF2-40B4-BE49-F238E27FC236}">
                <a16:creationId xmlns:a16="http://schemas.microsoft.com/office/drawing/2014/main" id="{E2354C58-BB74-4F52-8940-32BF3F633B60}"/>
              </a:ext>
            </a:extLst>
          </p:cNvPr>
          <p:cNvGrpSpPr/>
          <p:nvPr/>
        </p:nvGrpSpPr>
        <p:grpSpPr>
          <a:xfrm>
            <a:off x="6248400" y="7626066"/>
            <a:ext cx="678786" cy="794034"/>
            <a:chOff x="0" y="-47625"/>
            <a:chExt cx="178775" cy="209128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D7450304-414E-47C4-B94D-6AD3E5907B7E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E649F7B5-E14C-40F8-9D14-FF5FB06A7741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9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85564" y="125730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로그인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GUI</a:t>
            </a:r>
            <a:endParaRPr kumimoji="1" lang="ko-KR" altLang="en-US" sz="3600" b="1" dirty="0">
              <a:solidFill>
                <a:srgbClr val="111D49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89B3D6B4-970E-46FF-90ED-5604951F3E33}"/>
              </a:ext>
            </a:extLst>
          </p:cNvPr>
          <p:cNvGrpSpPr/>
          <p:nvPr/>
        </p:nvGrpSpPr>
        <p:grpSpPr>
          <a:xfrm>
            <a:off x="11116487" y="2428379"/>
            <a:ext cx="6875425" cy="5310796"/>
            <a:chOff x="0" y="0"/>
            <a:chExt cx="1810811" cy="1398728"/>
          </a:xfrm>
          <a:solidFill>
            <a:schemeClr val="accent5">
              <a:alpha val="36000"/>
            </a:schemeClr>
          </a:solidFill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83D0301-61D0-444A-AC37-78E444040750}"/>
                </a:ext>
              </a:extLst>
            </p:cNvPr>
            <p:cNvSpPr/>
            <p:nvPr/>
          </p:nvSpPr>
          <p:spPr>
            <a:xfrm>
              <a:off x="0" y="0"/>
              <a:ext cx="1810812" cy="1398728"/>
            </a:xfrm>
            <a:custGeom>
              <a:avLst/>
              <a:gdLst/>
              <a:ahLst/>
              <a:cxnLst/>
              <a:rect l="l" t="t" r="r" b="b"/>
              <a:pathLst>
                <a:path w="1810812" h="1398728">
                  <a:moveTo>
                    <a:pt x="0" y="0"/>
                  </a:moveTo>
                  <a:lnTo>
                    <a:pt x="1810812" y="0"/>
                  </a:lnTo>
                  <a:lnTo>
                    <a:pt x="1810812" y="1398728"/>
                  </a:lnTo>
                  <a:lnTo>
                    <a:pt x="0" y="1398728"/>
                  </a:lnTo>
                  <a:close/>
                </a:path>
              </a:pathLst>
            </a:custGeom>
            <a:grpFill/>
            <a:ln w="38100" cap="sq">
              <a:solidFill>
                <a:srgbClr val="644C26"/>
              </a:solidFill>
              <a:prstDash val="solid"/>
              <a:miter/>
            </a:ln>
          </p:spPr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41B93E9-C3D8-4356-BC7A-EAB76C5E87DD}"/>
                </a:ext>
              </a:extLst>
            </p:cNvPr>
            <p:cNvSpPr txBox="1"/>
            <p:nvPr/>
          </p:nvSpPr>
          <p:spPr>
            <a:xfrm>
              <a:off x="0" y="38100"/>
              <a:ext cx="1810811" cy="136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21" name="AutoShape 23">
            <a:extLst>
              <a:ext uri="{FF2B5EF4-FFF2-40B4-BE49-F238E27FC236}">
                <a16:creationId xmlns:a16="http://schemas.microsoft.com/office/drawing/2014/main" id="{A6F0D155-AD35-4DFE-8A6A-FB1D8A7AE4B8}"/>
              </a:ext>
            </a:extLst>
          </p:cNvPr>
          <p:cNvSpPr/>
          <p:nvPr/>
        </p:nvSpPr>
        <p:spPr>
          <a:xfrm>
            <a:off x="11116487" y="3102706"/>
            <a:ext cx="687542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CEE119E-6439-4E14-864E-04BB557EC9AE}"/>
              </a:ext>
            </a:extLst>
          </p:cNvPr>
          <p:cNvSpPr txBox="1"/>
          <p:nvPr/>
        </p:nvSpPr>
        <p:spPr>
          <a:xfrm>
            <a:off x="11674696" y="2463165"/>
            <a:ext cx="5759006" cy="626005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Nanum Gothic Bold"/>
              </a:rPr>
              <a:t>Description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3768DA00-6536-4B46-BFF5-88890962D431}"/>
              </a:ext>
            </a:extLst>
          </p:cNvPr>
          <p:cNvSpPr txBox="1"/>
          <p:nvPr/>
        </p:nvSpPr>
        <p:spPr>
          <a:xfrm>
            <a:off x="11791678" y="3386111"/>
            <a:ext cx="6047834" cy="33438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로그인 성공 자리예매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노출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예약하고 싶은 좌석 선택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예약을 하지않았다면 예약 이미 예약을 했다면 퇴실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예약 성공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/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예약불가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/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퇴실 성공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E29CF-BCB7-4E72-9AA3-1E623D0CA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90" y="1075838"/>
            <a:ext cx="4559299" cy="20568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341AEF-1C8D-40EC-B0E3-425E53757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789" y="8400512"/>
            <a:ext cx="4011810" cy="16698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D39BB6-305D-46FB-BF0E-DFDD42739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615" y="2438230"/>
            <a:ext cx="5406721" cy="54631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B18361B-7854-4C5F-BC34-5457FA6D0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98" y="8346359"/>
            <a:ext cx="3766691" cy="1723985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06FD3C2C-7AAB-4973-BF17-F06918BAE5EB}"/>
              </a:ext>
            </a:extLst>
          </p:cNvPr>
          <p:cNvSpPr/>
          <p:nvPr/>
        </p:nvSpPr>
        <p:spPr>
          <a:xfrm>
            <a:off x="5289757" y="842923"/>
            <a:ext cx="5160563" cy="2373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287C84D8-77D2-44B5-8A08-03FCDF57DD2C}"/>
              </a:ext>
            </a:extLst>
          </p:cNvPr>
          <p:cNvGrpSpPr/>
          <p:nvPr/>
        </p:nvGrpSpPr>
        <p:grpSpPr>
          <a:xfrm>
            <a:off x="4860816" y="591156"/>
            <a:ext cx="678786" cy="794033"/>
            <a:chOff x="0" y="-47625"/>
            <a:chExt cx="178775" cy="209128"/>
          </a:xfrm>
        </p:grpSpPr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ADC9A45B-8869-4E80-B504-48BF7A516B4A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C2EC7F37-520D-4D9D-B20A-C2F654EDD858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8731DD3-9688-4D84-928C-530968B76207}"/>
              </a:ext>
            </a:extLst>
          </p:cNvPr>
          <p:cNvSpPr/>
          <p:nvPr/>
        </p:nvSpPr>
        <p:spPr>
          <a:xfrm>
            <a:off x="2375801" y="7259545"/>
            <a:ext cx="2913956" cy="578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7ACDCC-86F7-4663-8CC7-245E24609047}"/>
              </a:ext>
            </a:extLst>
          </p:cNvPr>
          <p:cNvSpPr/>
          <p:nvPr/>
        </p:nvSpPr>
        <p:spPr>
          <a:xfrm>
            <a:off x="854299" y="2250878"/>
            <a:ext cx="5927502" cy="5785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Group 16">
            <a:extLst>
              <a:ext uri="{FF2B5EF4-FFF2-40B4-BE49-F238E27FC236}">
                <a16:creationId xmlns:a16="http://schemas.microsoft.com/office/drawing/2014/main" id="{5B782D88-C09B-4AEF-A3F1-4B66D87F986A}"/>
              </a:ext>
            </a:extLst>
          </p:cNvPr>
          <p:cNvGrpSpPr/>
          <p:nvPr/>
        </p:nvGrpSpPr>
        <p:grpSpPr>
          <a:xfrm>
            <a:off x="590476" y="1831591"/>
            <a:ext cx="678786" cy="794033"/>
            <a:chOff x="0" y="-47625"/>
            <a:chExt cx="178775" cy="209128"/>
          </a:xfrm>
        </p:grpSpPr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B6CB0BB2-3969-4763-9FDA-BAD097E8664E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TextBox 18">
              <a:extLst>
                <a:ext uri="{FF2B5EF4-FFF2-40B4-BE49-F238E27FC236}">
                  <a16:creationId xmlns:a16="http://schemas.microsoft.com/office/drawing/2014/main" id="{516246C0-29F2-460C-996C-8EEE8B22BC77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3" name="Group 16">
            <a:extLst>
              <a:ext uri="{FF2B5EF4-FFF2-40B4-BE49-F238E27FC236}">
                <a16:creationId xmlns:a16="http://schemas.microsoft.com/office/drawing/2014/main" id="{822FB24F-3846-4791-B5F0-6E21AC2896A4}"/>
              </a:ext>
            </a:extLst>
          </p:cNvPr>
          <p:cNvGrpSpPr/>
          <p:nvPr/>
        </p:nvGrpSpPr>
        <p:grpSpPr>
          <a:xfrm>
            <a:off x="1904497" y="6678825"/>
            <a:ext cx="678786" cy="794033"/>
            <a:chOff x="0" y="-47625"/>
            <a:chExt cx="178775" cy="209128"/>
          </a:xfrm>
        </p:grpSpPr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4285DAF-20AC-4BAA-A5BD-DEC370EE1ABE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3E365226-E503-487F-871D-7F2CBF3AE6F7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0CDA22-3938-4B1D-A511-DE25994D50CF}"/>
              </a:ext>
            </a:extLst>
          </p:cNvPr>
          <p:cNvSpPr/>
          <p:nvPr/>
        </p:nvSpPr>
        <p:spPr>
          <a:xfrm>
            <a:off x="759498" y="8222916"/>
            <a:ext cx="12042102" cy="2034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660779BE-F290-4C35-830B-7E3746340EA6}"/>
              </a:ext>
            </a:extLst>
          </p:cNvPr>
          <p:cNvGrpSpPr/>
          <p:nvPr/>
        </p:nvGrpSpPr>
        <p:grpSpPr>
          <a:xfrm>
            <a:off x="490987" y="7726046"/>
            <a:ext cx="678786" cy="794033"/>
            <a:chOff x="0" y="-47625"/>
            <a:chExt cx="178775" cy="209128"/>
          </a:xfrm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3E4E8BF-D58A-451C-909A-F8B9954854F4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7404F86C-F183-4BE6-ABA1-3C3EC47C551C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3A0ECF0E-1732-4CD5-979D-EBD64F6A9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7799" y="8421080"/>
            <a:ext cx="3650933" cy="16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85564" y="125730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관리자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GUI</a:t>
            </a:r>
            <a:endParaRPr kumimoji="1" lang="ko-KR" altLang="en-US" sz="3600" b="1" dirty="0">
              <a:solidFill>
                <a:srgbClr val="111D49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89B3D6B4-970E-46FF-90ED-5604951F3E33}"/>
              </a:ext>
            </a:extLst>
          </p:cNvPr>
          <p:cNvGrpSpPr/>
          <p:nvPr/>
        </p:nvGrpSpPr>
        <p:grpSpPr>
          <a:xfrm>
            <a:off x="9812375" y="2951340"/>
            <a:ext cx="6875425" cy="5310796"/>
            <a:chOff x="0" y="0"/>
            <a:chExt cx="1810811" cy="1398728"/>
          </a:xfrm>
          <a:solidFill>
            <a:schemeClr val="accent5">
              <a:alpha val="36000"/>
            </a:schemeClr>
          </a:solidFill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83D0301-61D0-444A-AC37-78E444040750}"/>
                </a:ext>
              </a:extLst>
            </p:cNvPr>
            <p:cNvSpPr/>
            <p:nvPr/>
          </p:nvSpPr>
          <p:spPr>
            <a:xfrm>
              <a:off x="0" y="0"/>
              <a:ext cx="1810812" cy="1398728"/>
            </a:xfrm>
            <a:custGeom>
              <a:avLst/>
              <a:gdLst/>
              <a:ahLst/>
              <a:cxnLst/>
              <a:rect l="l" t="t" r="r" b="b"/>
              <a:pathLst>
                <a:path w="1810812" h="1398728">
                  <a:moveTo>
                    <a:pt x="0" y="0"/>
                  </a:moveTo>
                  <a:lnTo>
                    <a:pt x="1810812" y="0"/>
                  </a:lnTo>
                  <a:lnTo>
                    <a:pt x="1810812" y="1398728"/>
                  </a:lnTo>
                  <a:lnTo>
                    <a:pt x="0" y="1398728"/>
                  </a:lnTo>
                  <a:close/>
                </a:path>
              </a:pathLst>
            </a:custGeom>
            <a:grpFill/>
            <a:ln w="38100" cap="sq">
              <a:solidFill>
                <a:srgbClr val="644C26"/>
              </a:solidFill>
              <a:prstDash val="solid"/>
              <a:miter/>
            </a:ln>
          </p:spPr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41B93E9-C3D8-4356-BC7A-EAB76C5E87DD}"/>
                </a:ext>
              </a:extLst>
            </p:cNvPr>
            <p:cNvSpPr txBox="1"/>
            <p:nvPr/>
          </p:nvSpPr>
          <p:spPr>
            <a:xfrm>
              <a:off x="0" y="38100"/>
              <a:ext cx="1810811" cy="136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21" name="AutoShape 23">
            <a:extLst>
              <a:ext uri="{FF2B5EF4-FFF2-40B4-BE49-F238E27FC236}">
                <a16:creationId xmlns:a16="http://schemas.microsoft.com/office/drawing/2014/main" id="{A6F0D155-AD35-4DFE-8A6A-FB1D8A7AE4B8}"/>
              </a:ext>
            </a:extLst>
          </p:cNvPr>
          <p:cNvSpPr/>
          <p:nvPr/>
        </p:nvSpPr>
        <p:spPr>
          <a:xfrm>
            <a:off x="9812375" y="3625667"/>
            <a:ext cx="687542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CEE119E-6439-4E14-864E-04BB557EC9AE}"/>
              </a:ext>
            </a:extLst>
          </p:cNvPr>
          <p:cNvSpPr txBox="1"/>
          <p:nvPr/>
        </p:nvSpPr>
        <p:spPr>
          <a:xfrm>
            <a:off x="10370584" y="2986126"/>
            <a:ext cx="5759006" cy="626005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Nanum Gothic Bold"/>
              </a:rPr>
              <a:t>Description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3768DA00-6536-4B46-BFF5-88890962D431}"/>
              </a:ext>
            </a:extLst>
          </p:cNvPr>
          <p:cNvSpPr txBox="1"/>
          <p:nvPr/>
        </p:nvSpPr>
        <p:spPr>
          <a:xfrm>
            <a:off x="10487566" y="3909072"/>
            <a:ext cx="6047834" cy="26641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Admin/</a:t>
            </a:r>
            <a:r>
              <a:rPr lang="en-US" altLang="ko-KR" sz="3000" b="1" spc="-91" dirty="0" err="1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amdin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로그인 성공 후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algn="l">
              <a:lnSpc>
                <a:spcPts val="5316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    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관리자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이동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 startAt="2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회원관리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,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예약관리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GUI,</a:t>
            </a:r>
          </a:p>
          <a:p>
            <a:pPr algn="l">
              <a:lnSpc>
                <a:spcPts val="5316"/>
              </a:lnSpc>
              <a:defRPr>
                <a:latin typeface="+mn-lt"/>
                <a:ea typeface="+mn-ea"/>
                <a:cs typeface="+mn-cs"/>
              </a:defRPr>
            </a:pP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   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로그 인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이동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6524C6-C0E9-4209-B0FD-575B602B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99" y="1891025"/>
            <a:ext cx="4538862" cy="21029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E2B08-1E1D-45A0-8BD7-52AAF6FAE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00" y="4366502"/>
            <a:ext cx="5660196" cy="4729145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6F0323-9243-4E13-B54D-914C0B86B1F8}"/>
              </a:ext>
            </a:extLst>
          </p:cNvPr>
          <p:cNvSpPr/>
          <p:nvPr/>
        </p:nvSpPr>
        <p:spPr>
          <a:xfrm>
            <a:off x="4411202" y="1702665"/>
            <a:ext cx="5160563" cy="23730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D93A0-0E36-4226-8507-289AE95742C3}"/>
              </a:ext>
            </a:extLst>
          </p:cNvPr>
          <p:cNvSpPr/>
          <p:nvPr/>
        </p:nvSpPr>
        <p:spPr>
          <a:xfrm>
            <a:off x="484030" y="4172669"/>
            <a:ext cx="6450170" cy="5428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7B65108-168E-465C-B91B-146AC00DA2A9}"/>
              </a:ext>
            </a:extLst>
          </p:cNvPr>
          <p:cNvGrpSpPr/>
          <p:nvPr/>
        </p:nvGrpSpPr>
        <p:grpSpPr>
          <a:xfrm>
            <a:off x="4071809" y="1397227"/>
            <a:ext cx="678786" cy="794033"/>
            <a:chOff x="0" y="-47625"/>
            <a:chExt cx="178775" cy="209128"/>
          </a:xfrm>
        </p:grpSpPr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EB469AA-62EE-4628-9A22-383D0503DB22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BEE46AB2-4B08-4034-A967-0303F34EB65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7" name="Group 16">
            <a:extLst>
              <a:ext uri="{FF2B5EF4-FFF2-40B4-BE49-F238E27FC236}">
                <a16:creationId xmlns:a16="http://schemas.microsoft.com/office/drawing/2014/main" id="{E63B6DFD-C238-4B16-AD45-65D24CC6EA21}"/>
              </a:ext>
            </a:extLst>
          </p:cNvPr>
          <p:cNvGrpSpPr/>
          <p:nvPr/>
        </p:nvGrpSpPr>
        <p:grpSpPr>
          <a:xfrm>
            <a:off x="311814" y="3635192"/>
            <a:ext cx="678786" cy="794033"/>
            <a:chOff x="0" y="-47625"/>
            <a:chExt cx="178775" cy="209128"/>
          </a:xfrm>
        </p:grpSpPr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ABA88094-9D59-429B-8FD8-204187F96925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718F8BF4-9F83-4085-9B76-04413E446709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489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85564" y="1257300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관리자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– </a:t>
            </a:r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회원관리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GUI</a:t>
            </a:r>
            <a:endParaRPr kumimoji="1" lang="ko-KR" altLang="en-US" sz="3600" b="1" dirty="0">
              <a:solidFill>
                <a:srgbClr val="111D49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89B3D6B4-970E-46FF-90ED-5604951F3E33}"/>
              </a:ext>
            </a:extLst>
          </p:cNvPr>
          <p:cNvGrpSpPr/>
          <p:nvPr/>
        </p:nvGrpSpPr>
        <p:grpSpPr>
          <a:xfrm>
            <a:off x="10421975" y="2918396"/>
            <a:ext cx="6875425" cy="5310796"/>
            <a:chOff x="0" y="0"/>
            <a:chExt cx="1810811" cy="1398728"/>
          </a:xfrm>
          <a:solidFill>
            <a:schemeClr val="accent5">
              <a:alpha val="36000"/>
            </a:schemeClr>
          </a:solidFill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83D0301-61D0-444A-AC37-78E444040750}"/>
                </a:ext>
              </a:extLst>
            </p:cNvPr>
            <p:cNvSpPr/>
            <p:nvPr/>
          </p:nvSpPr>
          <p:spPr>
            <a:xfrm>
              <a:off x="0" y="0"/>
              <a:ext cx="1810812" cy="1398728"/>
            </a:xfrm>
            <a:custGeom>
              <a:avLst/>
              <a:gdLst/>
              <a:ahLst/>
              <a:cxnLst/>
              <a:rect l="l" t="t" r="r" b="b"/>
              <a:pathLst>
                <a:path w="1810812" h="1398728">
                  <a:moveTo>
                    <a:pt x="0" y="0"/>
                  </a:moveTo>
                  <a:lnTo>
                    <a:pt x="1810812" y="0"/>
                  </a:lnTo>
                  <a:lnTo>
                    <a:pt x="1810812" y="1398728"/>
                  </a:lnTo>
                  <a:lnTo>
                    <a:pt x="0" y="1398728"/>
                  </a:lnTo>
                  <a:close/>
                </a:path>
              </a:pathLst>
            </a:custGeom>
            <a:grpFill/>
            <a:ln w="38100" cap="sq">
              <a:solidFill>
                <a:srgbClr val="644C26"/>
              </a:solidFill>
              <a:prstDash val="solid"/>
              <a:miter/>
            </a:ln>
          </p:spPr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41B93E9-C3D8-4356-BC7A-EAB76C5E87DD}"/>
                </a:ext>
              </a:extLst>
            </p:cNvPr>
            <p:cNvSpPr txBox="1"/>
            <p:nvPr/>
          </p:nvSpPr>
          <p:spPr>
            <a:xfrm>
              <a:off x="0" y="38100"/>
              <a:ext cx="1810811" cy="136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21" name="AutoShape 23">
            <a:extLst>
              <a:ext uri="{FF2B5EF4-FFF2-40B4-BE49-F238E27FC236}">
                <a16:creationId xmlns:a16="http://schemas.microsoft.com/office/drawing/2014/main" id="{A6F0D155-AD35-4DFE-8A6A-FB1D8A7AE4B8}"/>
              </a:ext>
            </a:extLst>
          </p:cNvPr>
          <p:cNvSpPr/>
          <p:nvPr/>
        </p:nvSpPr>
        <p:spPr>
          <a:xfrm>
            <a:off x="10421975" y="3592723"/>
            <a:ext cx="687542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CEE119E-6439-4E14-864E-04BB557EC9AE}"/>
              </a:ext>
            </a:extLst>
          </p:cNvPr>
          <p:cNvSpPr txBox="1"/>
          <p:nvPr/>
        </p:nvSpPr>
        <p:spPr>
          <a:xfrm>
            <a:off x="10980184" y="2953182"/>
            <a:ext cx="5759006" cy="626005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Nanum Gothic Bold"/>
              </a:rPr>
              <a:t>Description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3768DA00-6536-4B46-BFF5-88890962D431}"/>
              </a:ext>
            </a:extLst>
          </p:cNvPr>
          <p:cNvSpPr txBox="1"/>
          <p:nvPr/>
        </p:nvSpPr>
        <p:spPr>
          <a:xfrm>
            <a:off x="11097166" y="3876128"/>
            <a:ext cx="6047834" cy="33438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회원관리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수정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,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삭제 하고싶은 회원 클릭 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클릭 시 창 노출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,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관리자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이동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수정 하고싶은 정보 수정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DB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업데이트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,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삭제 후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DB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삭제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D93A0-0E36-4226-8507-289AE95742C3}"/>
              </a:ext>
            </a:extLst>
          </p:cNvPr>
          <p:cNvSpPr/>
          <p:nvPr/>
        </p:nvSpPr>
        <p:spPr>
          <a:xfrm>
            <a:off x="539676" y="3268635"/>
            <a:ext cx="8659970" cy="4676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id="{C7B65108-168E-465C-B91B-146AC00DA2A9}"/>
              </a:ext>
            </a:extLst>
          </p:cNvPr>
          <p:cNvGrpSpPr/>
          <p:nvPr/>
        </p:nvGrpSpPr>
        <p:grpSpPr>
          <a:xfrm>
            <a:off x="159410" y="2805398"/>
            <a:ext cx="678786" cy="794033"/>
            <a:chOff x="0" y="-47625"/>
            <a:chExt cx="178775" cy="209128"/>
          </a:xfrm>
        </p:grpSpPr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1EB469AA-62EE-4628-9A22-383D0503DB22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TextBox 18">
              <a:extLst>
                <a:ext uri="{FF2B5EF4-FFF2-40B4-BE49-F238E27FC236}">
                  <a16:creationId xmlns:a16="http://schemas.microsoft.com/office/drawing/2014/main" id="{BEE46AB2-4B08-4034-A967-0303F34EB653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071702B-A7D1-4275-A40D-A028728E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536599"/>
            <a:ext cx="7856705" cy="398368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DF7141-6EA7-4DF1-BAFC-DDFFAE8E1BFF}"/>
              </a:ext>
            </a:extLst>
          </p:cNvPr>
          <p:cNvSpPr/>
          <p:nvPr/>
        </p:nvSpPr>
        <p:spPr>
          <a:xfrm>
            <a:off x="2866582" y="6765867"/>
            <a:ext cx="3962400" cy="697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22E738BE-0A30-41F5-B30F-B8B8070789D0}"/>
              </a:ext>
            </a:extLst>
          </p:cNvPr>
          <p:cNvGrpSpPr/>
          <p:nvPr/>
        </p:nvGrpSpPr>
        <p:grpSpPr>
          <a:xfrm>
            <a:off x="2567079" y="6287049"/>
            <a:ext cx="678786" cy="794033"/>
            <a:chOff x="0" y="-47625"/>
            <a:chExt cx="178775" cy="209128"/>
          </a:xfrm>
        </p:grpSpPr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93A8C15-A23F-4645-B65C-FDB9EB7B963D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FCC3B9B9-1666-4543-BA1A-3AD8DB954822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A059941-577D-4876-B260-C9B042C68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718" y="8379636"/>
            <a:ext cx="3271879" cy="151539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92B10C6-71CD-4F95-BE15-47FD6C4C3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799" y="8379637"/>
            <a:ext cx="3225187" cy="14292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EDEA81-55EE-4314-99EA-F4D2B53F1BCF}"/>
              </a:ext>
            </a:extLst>
          </p:cNvPr>
          <p:cNvSpPr/>
          <p:nvPr/>
        </p:nvSpPr>
        <p:spPr>
          <a:xfrm>
            <a:off x="759498" y="8222916"/>
            <a:ext cx="8087807" cy="1672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Group 16">
            <a:extLst>
              <a:ext uri="{FF2B5EF4-FFF2-40B4-BE49-F238E27FC236}">
                <a16:creationId xmlns:a16="http://schemas.microsoft.com/office/drawing/2014/main" id="{C127DA30-F12D-4A69-BD5A-C5A8867BCC69}"/>
              </a:ext>
            </a:extLst>
          </p:cNvPr>
          <p:cNvGrpSpPr/>
          <p:nvPr/>
        </p:nvGrpSpPr>
        <p:grpSpPr>
          <a:xfrm>
            <a:off x="307568" y="7865119"/>
            <a:ext cx="678786" cy="794033"/>
            <a:chOff x="0" y="-47625"/>
            <a:chExt cx="178775" cy="209128"/>
          </a:xfrm>
        </p:grpSpPr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5AC49696-1661-4896-9434-73B78E044AB6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AED52C86-CA16-4A6D-844C-E2CE07192D55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908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0952" y="2708506"/>
            <a:ext cx="3445152" cy="3140343"/>
            <a:chOff x="580952" y="3301150"/>
            <a:chExt cx="3445152" cy="31403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952" y="3301150"/>
              <a:ext cx="3445152" cy="31403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26104" y="2708506"/>
            <a:ext cx="6839329" cy="3140343"/>
            <a:chOff x="4026104" y="3301150"/>
            <a:chExt cx="6839329" cy="31403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6104" y="3301150"/>
              <a:ext cx="6839329" cy="31403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65433" y="2708506"/>
            <a:ext cx="3419664" cy="3140343"/>
            <a:chOff x="10865433" y="3301150"/>
            <a:chExt cx="3419664" cy="31403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65433" y="3301150"/>
              <a:ext cx="3419664" cy="31403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85097" y="2708506"/>
            <a:ext cx="3419664" cy="3140343"/>
            <a:chOff x="14285097" y="3301150"/>
            <a:chExt cx="3419664" cy="31403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5097" y="3301150"/>
              <a:ext cx="3419664" cy="31403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35290" y="5967126"/>
            <a:ext cx="5237689" cy="43298"/>
            <a:chOff x="-2035290" y="5967126"/>
            <a:chExt cx="5237689" cy="432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2035290" y="5967126"/>
              <a:ext cx="5237689" cy="432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057634" y="5941443"/>
            <a:ext cx="5289053" cy="43298"/>
            <a:chOff x="15057634" y="5941443"/>
            <a:chExt cx="5289053" cy="4329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5057634" y="5941443"/>
              <a:ext cx="5289053" cy="4329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840" y="450185"/>
            <a:ext cx="512955" cy="57819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54954" y="512451"/>
            <a:ext cx="2126794" cy="53078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484382" y="450394"/>
            <a:ext cx="1722137" cy="57777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93307" y="2628900"/>
            <a:ext cx="17299100" cy="146273"/>
            <a:chOff x="493307" y="3221544"/>
            <a:chExt cx="17299100" cy="14627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73333" y="3237537"/>
              <a:ext cx="17139048" cy="114286"/>
              <a:chOff x="573333" y="3237537"/>
              <a:chExt cx="17139048" cy="114286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573333" y="3237537"/>
                <a:ext cx="17139048" cy="11428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0740" y="3244111"/>
              <a:ext cx="146273" cy="101137"/>
              <a:chOff x="470740" y="3244111"/>
              <a:chExt cx="146273" cy="10113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5400000">
                <a:off x="470740" y="3244111"/>
                <a:ext cx="146273" cy="10113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668702" y="3244111"/>
              <a:ext cx="146273" cy="101137"/>
              <a:chOff x="17668702" y="3244111"/>
              <a:chExt cx="146273" cy="101137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7668702" y="3244111"/>
                <a:ext cx="146273" cy="10113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4248157" y="3244111"/>
              <a:ext cx="146273" cy="101137"/>
              <a:chOff x="14248157" y="3244111"/>
              <a:chExt cx="146273" cy="101137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4248157" y="3244111"/>
                <a:ext cx="146273" cy="101137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824438" y="3244111"/>
              <a:ext cx="146273" cy="101137"/>
              <a:chOff x="10824438" y="3244111"/>
              <a:chExt cx="146273" cy="10113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10824438" y="3244111"/>
                <a:ext cx="146273" cy="10113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7400718" y="3244111"/>
              <a:ext cx="146273" cy="101137"/>
              <a:chOff x="7400718" y="3244111"/>
              <a:chExt cx="146273" cy="101137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7400718" y="3244111"/>
                <a:ext cx="146273" cy="10113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3976999" y="3244111"/>
              <a:ext cx="146273" cy="101137"/>
              <a:chOff x="3976999" y="3244111"/>
              <a:chExt cx="146273" cy="101137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3976999" y="3244111"/>
                <a:ext cx="146273" cy="101137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337067" y="5323117"/>
            <a:ext cx="5340417" cy="43298"/>
            <a:chOff x="1337067" y="5915761"/>
            <a:chExt cx="5340417" cy="4329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1337067" y="5915761"/>
              <a:ext cx="5340417" cy="4329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799311" y="5361640"/>
            <a:ext cx="5263371" cy="43298"/>
            <a:chOff x="4799311" y="5954284"/>
            <a:chExt cx="5263371" cy="4329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4799311" y="5954284"/>
              <a:ext cx="5263371" cy="4329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210191" y="5348799"/>
            <a:ext cx="5289053" cy="43298"/>
            <a:chOff x="8210191" y="5941443"/>
            <a:chExt cx="5289053" cy="4329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210191" y="5941443"/>
              <a:ext cx="5289053" cy="4329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659595" y="5374482"/>
            <a:ext cx="5237689" cy="43298"/>
            <a:chOff x="11659595" y="5967126"/>
            <a:chExt cx="5237689" cy="43298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1659595" y="5967126"/>
              <a:ext cx="5237689" cy="4329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8103B8-E0D6-5413-1FFE-E4A1C5007379}"/>
              </a:ext>
            </a:extLst>
          </p:cNvPr>
          <p:cNvSpPr txBox="1"/>
          <p:nvPr/>
        </p:nvSpPr>
        <p:spPr>
          <a:xfrm>
            <a:off x="705748" y="6094207"/>
            <a:ext cx="3217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구현 내용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주제 및 선정 배경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개발 동기 및 목표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기획의도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구현 내용 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2352A-E33A-AD45-E300-38F3B9B0C841}"/>
              </a:ext>
            </a:extLst>
          </p:cNvPr>
          <p:cNvSpPr txBox="1"/>
          <p:nvPr/>
        </p:nvSpPr>
        <p:spPr>
          <a:xfrm>
            <a:off x="1179337" y="1257300"/>
            <a:ext cx="484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Table of </a:t>
            </a:r>
            <a:r>
              <a:rPr kumimoji="1" lang="en-US" altLang="ko-KR" sz="36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Contents</a:t>
            </a:r>
            <a:endParaRPr kumimoji="1" lang="ko-KR" altLang="en-US" sz="3600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BA77F-910A-5AE9-E33E-62AAB09C9030}"/>
              </a:ext>
            </a:extLst>
          </p:cNvPr>
          <p:cNvSpPr txBox="1"/>
          <p:nvPr/>
        </p:nvSpPr>
        <p:spPr>
          <a:xfrm>
            <a:off x="685800" y="4991100"/>
            <a:ext cx="171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3841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E6A69-542E-26BC-ABA0-75B5C6C1EBDB}"/>
              </a:ext>
            </a:extLst>
          </p:cNvPr>
          <p:cNvSpPr txBox="1"/>
          <p:nvPr/>
        </p:nvSpPr>
        <p:spPr>
          <a:xfrm>
            <a:off x="4114800" y="4991100"/>
            <a:ext cx="3127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3841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수행 절차 및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12E61-579A-E6A2-1EDC-0E1CF5F90F18}"/>
              </a:ext>
            </a:extLst>
          </p:cNvPr>
          <p:cNvSpPr txBox="1"/>
          <p:nvPr/>
        </p:nvSpPr>
        <p:spPr>
          <a:xfrm>
            <a:off x="7543800" y="5002768"/>
            <a:ext cx="21996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3841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수행경과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660A3-BC91-767D-55E0-CD4DF2BBA508}"/>
              </a:ext>
            </a:extLst>
          </p:cNvPr>
          <p:cNvSpPr txBox="1"/>
          <p:nvPr/>
        </p:nvSpPr>
        <p:spPr>
          <a:xfrm>
            <a:off x="14401800" y="4991100"/>
            <a:ext cx="1225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3841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자체평가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B2093-B8DC-62B9-E8CE-F8B0520192E9}"/>
              </a:ext>
            </a:extLst>
          </p:cNvPr>
          <p:cNvSpPr txBox="1"/>
          <p:nvPr/>
        </p:nvSpPr>
        <p:spPr>
          <a:xfrm>
            <a:off x="785352" y="3238500"/>
            <a:ext cx="66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01</a:t>
            </a:r>
            <a:endParaRPr kumimoji="1" lang="ko-KR" altLang="en-US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A66B0-8681-7AD3-BB6B-2868AE935C37}"/>
              </a:ext>
            </a:extLst>
          </p:cNvPr>
          <p:cNvSpPr txBox="1"/>
          <p:nvPr/>
        </p:nvSpPr>
        <p:spPr>
          <a:xfrm>
            <a:off x="4191000" y="3238500"/>
            <a:ext cx="74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02</a:t>
            </a:r>
            <a:endParaRPr kumimoji="1" lang="ko-KR" altLang="en-US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71B15-65F3-136D-866D-D90661EFFAEA}"/>
              </a:ext>
            </a:extLst>
          </p:cNvPr>
          <p:cNvSpPr txBox="1"/>
          <p:nvPr/>
        </p:nvSpPr>
        <p:spPr>
          <a:xfrm>
            <a:off x="7634680" y="3238500"/>
            <a:ext cx="748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03</a:t>
            </a:r>
            <a:endParaRPr kumimoji="1" lang="ko-KR" altLang="en-US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50CE3-4708-B4CF-64F8-DB1AAE43B3D0}"/>
              </a:ext>
            </a:extLst>
          </p:cNvPr>
          <p:cNvSpPr txBox="1"/>
          <p:nvPr/>
        </p:nvSpPr>
        <p:spPr>
          <a:xfrm>
            <a:off x="11062077" y="3238500"/>
            <a:ext cx="75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04</a:t>
            </a:r>
            <a:endParaRPr kumimoji="1" lang="ko-KR" altLang="en-US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657303-CD69-E973-34A0-21C2AD45F4F8}"/>
              </a:ext>
            </a:extLst>
          </p:cNvPr>
          <p:cNvSpPr txBox="1"/>
          <p:nvPr/>
        </p:nvSpPr>
        <p:spPr>
          <a:xfrm>
            <a:off x="14484665" y="3238500"/>
            <a:ext cx="74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05</a:t>
            </a:r>
            <a:endParaRPr kumimoji="1" lang="ko-KR" altLang="en-US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75E921-A3BE-7D49-0E8C-A58631F07158}"/>
              </a:ext>
            </a:extLst>
          </p:cNvPr>
          <p:cNvSpPr txBox="1"/>
          <p:nvPr/>
        </p:nvSpPr>
        <p:spPr>
          <a:xfrm>
            <a:off x="685800" y="6094207"/>
            <a:ext cx="216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36862-6C61-5B3A-B552-10D763B5249E}"/>
              </a:ext>
            </a:extLst>
          </p:cNvPr>
          <p:cNvSpPr txBox="1"/>
          <p:nvPr/>
        </p:nvSpPr>
        <p:spPr>
          <a:xfrm>
            <a:off x="4134748" y="6094207"/>
            <a:ext cx="175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수행 절차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활용 장비 및 재료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4345D-5853-DC4B-5807-161B1EC8F89B}"/>
              </a:ext>
            </a:extLst>
          </p:cNvPr>
          <p:cNvSpPr txBox="1"/>
          <p:nvPr/>
        </p:nvSpPr>
        <p:spPr>
          <a:xfrm>
            <a:off x="7563748" y="6094207"/>
            <a:ext cx="1657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수행경과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2736D7-56D0-8CB8-1EDB-A0C9A12C6F2C}"/>
              </a:ext>
            </a:extLst>
          </p:cNvPr>
          <p:cNvSpPr txBox="1"/>
          <p:nvPr/>
        </p:nvSpPr>
        <p:spPr>
          <a:xfrm>
            <a:off x="14421748" y="6094207"/>
            <a:ext cx="13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자체 평가 의견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9FE2B6-176C-A890-16DC-FCBE22BA0524}"/>
              </a:ext>
            </a:extLst>
          </p:cNvPr>
          <p:cNvSpPr txBox="1"/>
          <p:nvPr/>
        </p:nvSpPr>
        <p:spPr>
          <a:xfrm>
            <a:off x="10972800" y="5002768"/>
            <a:ext cx="1823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>
                <a:solidFill>
                  <a:srgbClr val="384166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시뮬레이션</a:t>
            </a:r>
            <a:endParaRPr kumimoji="1" lang="ko-KR" altLang="en-US" sz="2200" b="1" dirty="0">
              <a:solidFill>
                <a:srgbClr val="384166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F155D-4FEC-C0D9-E6EB-3167A87CCAC5}"/>
              </a:ext>
            </a:extLst>
          </p:cNvPr>
          <p:cNvSpPr txBox="1"/>
          <p:nvPr/>
        </p:nvSpPr>
        <p:spPr>
          <a:xfrm>
            <a:off x="10985125" y="6094207"/>
            <a:ext cx="2091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일반 고객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이용시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관리자 </a:t>
            </a:r>
            <a:r>
              <a:rPr kumimoji="1"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이용시</a:t>
            </a:r>
            <a:endParaRPr kumimoji="1"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C2AD28D-A989-0687-D0E4-78FEC1528EF0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4B584-B5FE-628F-D0E2-3562C423A215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수행경과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172CA-AF56-5176-A1CA-70E5CBF8147D}"/>
              </a:ext>
            </a:extLst>
          </p:cNvPr>
          <p:cNvSpPr txBox="1"/>
          <p:nvPr/>
        </p:nvSpPr>
        <p:spPr>
          <a:xfrm>
            <a:off x="1185564" y="1257300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관리자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-</a:t>
            </a:r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자리예매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GUI</a:t>
            </a:r>
            <a:endParaRPr kumimoji="1" lang="ko-KR" altLang="en-US" sz="3600" b="1" dirty="0">
              <a:solidFill>
                <a:srgbClr val="111D49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  <a:cs typeface="Pretendard" panose="02000503000000020004" pitchFamily="2" charset="-127"/>
            </a:endParaRPr>
          </a:p>
        </p:txBody>
      </p:sp>
      <p:grpSp>
        <p:nvGrpSpPr>
          <p:cNvPr id="18" name="Group 20">
            <a:extLst>
              <a:ext uri="{FF2B5EF4-FFF2-40B4-BE49-F238E27FC236}">
                <a16:creationId xmlns:a16="http://schemas.microsoft.com/office/drawing/2014/main" id="{89B3D6B4-970E-46FF-90ED-5604951F3E33}"/>
              </a:ext>
            </a:extLst>
          </p:cNvPr>
          <p:cNvGrpSpPr/>
          <p:nvPr/>
        </p:nvGrpSpPr>
        <p:grpSpPr>
          <a:xfrm>
            <a:off x="11116487" y="2428379"/>
            <a:ext cx="6875425" cy="5310796"/>
            <a:chOff x="0" y="0"/>
            <a:chExt cx="1810811" cy="1398728"/>
          </a:xfrm>
          <a:solidFill>
            <a:schemeClr val="accent5">
              <a:alpha val="36000"/>
            </a:schemeClr>
          </a:solidFill>
        </p:grpSpPr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F83D0301-61D0-444A-AC37-78E444040750}"/>
                </a:ext>
              </a:extLst>
            </p:cNvPr>
            <p:cNvSpPr/>
            <p:nvPr/>
          </p:nvSpPr>
          <p:spPr>
            <a:xfrm>
              <a:off x="0" y="0"/>
              <a:ext cx="1810812" cy="1398728"/>
            </a:xfrm>
            <a:custGeom>
              <a:avLst/>
              <a:gdLst/>
              <a:ahLst/>
              <a:cxnLst/>
              <a:rect l="l" t="t" r="r" b="b"/>
              <a:pathLst>
                <a:path w="1810812" h="1398728">
                  <a:moveTo>
                    <a:pt x="0" y="0"/>
                  </a:moveTo>
                  <a:lnTo>
                    <a:pt x="1810812" y="0"/>
                  </a:lnTo>
                  <a:lnTo>
                    <a:pt x="1810812" y="1398728"/>
                  </a:lnTo>
                  <a:lnTo>
                    <a:pt x="0" y="1398728"/>
                  </a:lnTo>
                  <a:close/>
                </a:path>
              </a:pathLst>
            </a:custGeom>
            <a:grpFill/>
            <a:ln w="38100" cap="sq">
              <a:solidFill>
                <a:srgbClr val="644C26"/>
              </a:solidFill>
              <a:prstDash val="solid"/>
              <a:miter/>
            </a:ln>
          </p:spPr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441B93E9-C3D8-4356-BC7A-EAB76C5E87DD}"/>
                </a:ext>
              </a:extLst>
            </p:cNvPr>
            <p:cNvSpPr txBox="1"/>
            <p:nvPr/>
          </p:nvSpPr>
          <p:spPr>
            <a:xfrm>
              <a:off x="0" y="38100"/>
              <a:ext cx="1810811" cy="136062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21" name="AutoShape 23">
            <a:extLst>
              <a:ext uri="{FF2B5EF4-FFF2-40B4-BE49-F238E27FC236}">
                <a16:creationId xmlns:a16="http://schemas.microsoft.com/office/drawing/2014/main" id="{A6F0D155-AD35-4DFE-8A6A-FB1D8A7AE4B8}"/>
              </a:ext>
            </a:extLst>
          </p:cNvPr>
          <p:cNvSpPr/>
          <p:nvPr/>
        </p:nvSpPr>
        <p:spPr>
          <a:xfrm>
            <a:off x="11116487" y="3102706"/>
            <a:ext cx="687542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CEE119E-6439-4E14-864E-04BB557EC9AE}"/>
              </a:ext>
            </a:extLst>
          </p:cNvPr>
          <p:cNvSpPr txBox="1"/>
          <p:nvPr/>
        </p:nvSpPr>
        <p:spPr>
          <a:xfrm>
            <a:off x="11674696" y="2463165"/>
            <a:ext cx="5759006" cy="626005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Nanum Gothic Bold"/>
              </a:rPr>
              <a:t>Description</a:t>
            </a: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3768DA00-6536-4B46-BFF5-88890962D431}"/>
              </a:ext>
            </a:extLst>
          </p:cNvPr>
          <p:cNvSpPr txBox="1"/>
          <p:nvPr/>
        </p:nvSpPr>
        <p:spPr>
          <a:xfrm>
            <a:off x="11791678" y="3386111"/>
            <a:ext cx="6047834" cy="19845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관리자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–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자리예매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GUI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 좌석선택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조건 없이 예약 퇴실 가능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  <a:p>
            <a:pPr marL="514350" indent="-514350" algn="l">
              <a:lnSpc>
                <a:spcPts val="5316"/>
              </a:lnSpc>
              <a:buAutoNum type="arabicPeriod"/>
              <a:defRPr>
                <a:latin typeface="+mn-lt"/>
                <a:ea typeface="+mn-ea"/>
                <a:cs typeface="+mn-cs"/>
              </a:defRPr>
            </a:pP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예약 성공 </a:t>
            </a:r>
            <a:r>
              <a:rPr lang="en-US" altLang="ko-KR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/ </a:t>
            </a:r>
            <a:r>
              <a:rPr lang="ko-KR" altLang="en-US" sz="3000" b="1" spc="-91" dirty="0">
                <a:solidFill>
                  <a:srgbClr val="373737"/>
                </a:solidFill>
                <a:latin typeface="Gmarket Sans TTF Medium" panose="02000000000000000000" pitchFamily="2" charset="-127"/>
                <a:ea typeface="Gmarket Sans TTF Medium" panose="02000000000000000000" pitchFamily="2" charset="-127"/>
              </a:rPr>
              <a:t>퇴실 성공</a:t>
            </a:r>
            <a:endParaRPr lang="en-US" altLang="ko-KR" sz="3000" b="1" spc="-91" dirty="0">
              <a:solidFill>
                <a:srgbClr val="373737"/>
              </a:solidFill>
              <a:latin typeface="Gmarket Sans TTF Medium" panose="02000000000000000000" pitchFamily="2" charset="-127"/>
              <a:ea typeface="Gmarket Sans TTF Medium" panose="020000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18361B-7854-4C5F-BC34-5457FA6D0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98" y="8346359"/>
            <a:ext cx="3766691" cy="1723985"/>
          </a:xfrm>
          <a:prstGeom prst="rect">
            <a:avLst/>
          </a:prstGeom>
        </p:spPr>
      </p:pic>
      <p:grpSp>
        <p:nvGrpSpPr>
          <p:cNvPr id="45" name="Group 16">
            <a:extLst>
              <a:ext uri="{FF2B5EF4-FFF2-40B4-BE49-F238E27FC236}">
                <a16:creationId xmlns:a16="http://schemas.microsoft.com/office/drawing/2014/main" id="{287C84D8-77D2-44B5-8A08-03FCDF57DD2C}"/>
              </a:ext>
            </a:extLst>
          </p:cNvPr>
          <p:cNvGrpSpPr/>
          <p:nvPr/>
        </p:nvGrpSpPr>
        <p:grpSpPr>
          <a:xfrm>
            <a:off x="545513" y="1328822"/>
            <a:ext cx="678786" cy="794033"/>
            <a:chOff x="0" y="-47625"/>
            <a:chExt cx="178775" cy="209128"/>
          </a:xfrm>
        </p:grpSpPr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ADC9A45B-8869-4E80-B504-48BF7A516B4A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C2EC7F37-520D-4D9D-B20A-C2F654EDD858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7ACDCC-86F7-4663-8CC7-245E24609047}"/>
              </a:ext>
            </a:extLst>
          </p:cNvPr>
          <p:cNvSpPr/>
          <p:nvPr/>
        </p:nvSpPr>
        <p:spPr>
          <a:xfrm>
            <a:off x="854298" y="1903631"/>
            <a:ext cx="6317216" cy="61327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30CDA22-3938-4B1D-A511-DE25994D50CF}"/>
              </a:ext>
            </a:extLst>
          </p:cNvPr>
          <p:cNvSpPr/>
          <p:nvPr/>
        </p:nvSpPr>
        <p:spPr>
          <a:xfrm>
            <a:off x="759498" y="8222916"/>
            <a:ext cx="8079702" cy="20340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Group 16">
            <a:extLst>
              <a:ext uri="{FF2B5EF4-FFF2-40B4-BE49-F238E27FC236}">
                <a16:creationId xmlns:a16="http://schemas.microsoft.com/office/drawing/2014/main" id="{660779BE-F290-4C35-830B-7E3746340EA6}"/>
              </a:ext>
            </a:extLst>
          </p:cNvPr>
          <p:cNvGrpSpPr/>
          <p:nvPr/>
        </p:nvGrpSpPr>
        <p:grpSpPr>
          <a:xfrm>
            <a:off x="490987" y="7726046"/>
            <a:ext cx="678786" cy="794033"/>
            <a:chOff x="0" y="-47625"/>
            <a:chExt cx="178775" cy="209128"/>
          </a:xfrm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D3E4E8BF-D58A-451C-909A-F8B9954854F4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7404F86C-F183-4BE6-ABA1-3C3EC47C551C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3A0ECF0E-1732-4CD5-979D-EBD64F6A9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500" y="8346359"/>
            <a:ext cx="3650933" cy="16492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60559D-E9EE-4153-AEB9-CA3E8587B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889" y="2120669"/>
            <a:ext cx="5844622" cy="587474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02025D-D4AD-40E7-940B-312ADC08DE2F}"/>
              </a:ext>
            </a:extLst>
          </p:cNvPr>
          <p:cNvSpPr/>
          <p:nvPr/>
        </p:nvSpPr>
        <p:spPr>
          <a:xfrm>
            <a:off x="1851354" y="7297781"/>
            <a:ext cx="4473246" cy="697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Group 16">
            <a:extLst>
              <a:ext uri="{FF2B5EF4-FFF2-40B4-BE49-F238E27FC236}">
                <a16:creationId xmlns:a16="http://schemas.microsoft.com/office/drawing/2014/main" id="{55E221BD-450D-45BC-B083-9BCD97441D5C}"/>
              </a:ext>
            </a:extLst>
          </p:cNvPr>
          <p:cNvGrpSpPr/>
          <p:nvPr/>
        </p:nvGrpSpPr>
        <p:grpSpPr>
          <a:xfrm>
            <a:off x="1506373" y="6970145"/>
            <a:ext cx="678786" cy="794033"/>
            <a:chOff x="0" y="-47625"/>
            <a:chExt cx="178775" cy="209128"/>
          </a:xfrm>
        </p:grpSpPr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F9851E90-B5E2-43AD-B878-41A30A711D00}"/>
                </a:ext>
              </a:extLst>
            </p:cNvPr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3EC49B9A-15F0-4614-8140-77B77EC82818}"/>
                </a:ext>
              </a:extLst>
            </p:cNvPr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499"/>
                </a:lnSpc>
                <a:defRPr/>
              </a:pPr>
              <a:r>
                <a:rPr lang="en-US" sz="2499" b="1" dirty="0">
                  <a:solidFill>
                    <a:srgbClr val="FFFF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03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B839082-EBB1-BCBB-5F84-A587C047B9DB}"/>
              </a:ext>
            </a:extLst>
          </p:cNvPr>
          <p:cNvSpPr txBox="1"/>
          <p:nvPr/>
        </p:nvSpPr>
        <p:spPr>
          <a:xfrm rot="16200000">
            <a:off x="3413" y="49558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96249-8C91-764D-A4F0-208786793B66}"/>
              </a:ext>
            </a:extLst>
          </p:cNvPr>
          <p:cNvSpPr txBox="1"/>
          <p:nvPr/>
        </p:nvSpPr>
        <p:spPr>
          <a:xfrm>
            <a:off x="1905000" y="4540311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자체평가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D64B7603-688B-A03B-6FC9-7D4BB0AA66AE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21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84382" y="450394"/>
            <a:ext cx="1722137" cy="5777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34812E-084A-1144-1684-F7406D245155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05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0235C-16DD-3876-8EB1-1DCE31D6B08C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자체 </a:t>
            </a:r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평가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313A9213-0C81-A535-C44F-A0A80F4F1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0051"/>
              </p:ext>
            </p:extLst>
          </p:nvPr>
        </p:nvGraphicFramePr>
        <p:xfrm>
          <a:off x="1179337" y="2250877"/>
          <a:ext cx="16398718" cy="7585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63">
                  <a:extLst>
                    <a:ext uri="{9D8B030D-6E8A-4147-A177-3AD203B41FA5}">
                      <a16:colId xmlns:a16="http://schemas.microsoft.com/office/drawing/2014/main" val="2149042758"/>
                    </a:ext>
                  </a:extLst>
                </a:gridCol>
                <a:gridCol w="14682455">
                  <a:extLst>
                    <a:ext uri="{9D8B030D-6E8A-4147-A177-3AD203B41FA5}">
                      <a16:colId xmlns:a16="http://schemas.microsoft.com/office/drawing/2014/main" val="4212682938"/>
                    </a:ext>
                  </a:extLst>
                </a:gridCol>
              </a:tblGrid>
              <a:tr h="758572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400" b="0" i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양홍엽</a:t>
                      </a:r>
                      <a:endParaRPr lang="ko-KR" altLang="en-US" sz="2400" b="0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b="1" dirty="0" err="1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양홍엽</a:t>
                      </a:r>
                      <a:r>
                        <a:rPr lang="ko-KR" altLang="en-US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 </a:t>
                      </a:r>
                      <a:r>
                        <a:rPr lang="en-US" altLang="ko-KR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– 8/10</a:t>
                      </a:r>
                    </a:p>
                    <a:p>
                      <a:pPr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자바를 </a:t>
                      </a:r>
                      <a:r>
                        <a:rPr lang="en-US" altLang="ko-KR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GUI </a:t>
                      </a:r>
                      <a:r>
                        <a:rPr lang="ko-KR" altLang="en-US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디자인의 한계도 </a:t>
                      </a:r>
                      <a:r>
                        <a:rPr lang="ko-KR" altLang="en-US" sz="2400" b="1" dirty="0" err="1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느꼇지만</a:t>
                      </a:r>
                      <a:r>
                        <a:rPr lang="ko-KR" altLang="en-US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 </a:t>
                      </a:r>
                      <a:r>
                        <a:rPr lang="en-US" altLang="ko-KR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JAVA </a:t>
                      </a:r>
                      <a:r>
                        <a:rPr lang="ko-KR" altLang="en-US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로직에 대해서 더 자세히 알게 되는 계기가 되었고 다른 프로젝트를 하더라도 로직 이해도 향상으로 더 발전된 프로젝트 개발을 할 수 있을 것 같습니다</a:t>
                      </a:r>
                      <a:r>
                        <a:rPr lang="en-US" altLang="ko-KR" sz="2400" b="1" dirty="0">
                          <a:ln>
                            <a:solidFill>
                              <a:schemeClr val="bg1">
                                <a:lumMod val="95000"/>
                                <a:alpha val="20000"/>
                              </a:schemeClr>
                            </a:solidFill>
                          </a:ln>
                          <a:solidFill>
                            <a:srgbClr val="7F39E3"/>
                          </a:solidFill>
                          <a:latin typeface="Gmarket Sans TTF Medium" panose="02000000000000000000" pitchFamily="2" charset="-127"/>
                          <a:ea typeface="Gmarket Sans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277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EFDACF-2B84-7F6F-D8BA-D462C9E9B5F1}"/>
              </a:ext>
            </a:extLst>
          </p:cNvPr>
          <p:cNvSpPr txBox="1"/>
          <p:nvPr/>
        </p:nvSpPr>
        <p:spPr>
          <a:xfrm>
            <a:off x="1179337" y="1257300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잘한 부분 </a:t>
            </a:r>
            <a:r>
              <a:rPr kumimoji="1" lang="en-US" altLang="ko-KR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/ </a:t>
            </a:r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아쉬운 점</a:t>
            </a:r>
          </a:p>
        </p:txBody>
      </p:sp>
    </p:spTree>
    <p:extLst>
      <p:ext uri="{BB962C8B-B14F-4D97-AF65-F5344CB8AC3E}">
        <p14:creationId xmlns:p14="http://schemas.microsoft.com/office/powerpoint/2010/main" val="215195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6FE4A8-3E56-9696-0461-719AADDBEDA9}"/>
              </a:ext>
            </a:extLst>
          </p:cNvPr>
          <p:cNvSpPr txBox="1"/>
          <p:nvPr/>
        </p:nvSpPr>
        <p:spPr>
          <a:xfrm>
            <a:off x="1989825" y="4043452"/>
            <a:ext cx="974497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ko-KR" sz="11500" b="1" spc="600" dirty="0">
                <a:solidFill>
                  <a:srgbClr val="7F39E3"/>
                </a:solidFill>
                <a:latin typeface="S-Core Dream 9 Black" panose="020B0503030302020204" pitchFamily="34" charset="-127"/>
                <a:ea typeface="S-Core Dream 9 Black" panose="020B0503030302020204" pitchFamily="34" charset="-127"/>
              </a:rPr>
              <a:t>THANK YOU</a:t>
            </a:r>
            <a:endParaRPr kumimoji="1" lang="ko-KR" altLang="en-US" sz="11500" b="1" spc="600" dirty="0">
              <a:solidFill>
                <a:srgbClr val="7F39E3"/>
              </a:solidFill>
              <a:latin typeface="S-Core Dream 9 Black" panose="020B0503030302020204" pitchFamily="34" charset="-127"/>
              <a:ea typeface="S-Core Dream 9 Black" panose="020B05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799BEE-67FA-CCD3-FCB8-86A63642D226}"/>
              </a:ext>
            </a:extLst>
          </p:cNvPr>
          <p:cNvSpPr/>
          <p:nvPr/>
        </p:nvSpPr>
        <p:spPr>
          <a:xfrm>
            <a:off x="13254657" y="5676534"/>
            <a:ext cx="3657600" cy="3657600"/>
          </a:xfrm>
          <a:prstGeom prst="ellipse">
            <a:avLst/>
          </a:prstGeom>
          <a:solidFill>
            <a:srgbClr val="7F39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A21DC195-683D-7A78-6A4D-FF9B0AD9FAEC}"/>
              </a:ext>
            </a:extLst>
          </p:cNvPr>
          <p:cNvSpPr/>
          <p:nvPr/>
        </p:nvSpPr>
        <p:spPr>
          <a:xfrm>
            <a:off x="13124656" y="56360"/>
            <a:ext cx="5087144" cy="3791740"/>
          </a:xfrm>
          <a:prstGeom prst="triangle">
            <a:avLst/>
          </a:prstGeom>
          <a:noFill/>
          <a:ln w="38100">
            <a:solidFill>
              <a:srgbClr val="7F39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6DE998-89D8-97A7-89EC-C679C977D86F}"/>
              </a:ext>
            </a:extLst>
          </p:cNvPr>
          <p:cNvSpPr/>
          <p:nvPr/>
        </p:nvSpPr>
        <p:spPr>
          <a:xfrm>
            <a:off x="10622849" y="3048000"/>
            <a:ext cx="4394741" cy="4191000"/>
          </a:xfrm>
          <a:prstGeom prst="rect">
            <a:avLst/>
          </a:prstGeom>
          <a:noFill/>
          <a:ln w="38100">
            <a:solidFill>
              <a:srgbClr val="7F39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4CF277-4F9A-1AEC-47D1-86CF8FA91D90}"/>
              </a:ext>
            </a:extLst>
          </p:cNvPr>
          <p:cNvSpPr txBox="1"/>
          <p:nvPr/>
        </p:nvSpPr>
        <p:spPr>
          <a:xfrm>
            <a:off x="729734" y="4540311"/>
            <a:ext cx="6910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291CD-5174-C778-5C2C-793BCD2BAAA7}"/>
              </a:ext>
            </a:extLst>
          </p:cNvPr>
          <p:cNvSpPr txBox="1"/>
          <p:nvPr/>
        </p:nvSpPr>
        <p:spPr>
          <a:xfrm rot="16200000">
            <a:off x="-427794" y="49945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PROJECT_Ch.02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2A31612-C725-553A-3E9F-57F07566A3D2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F55EA-88A4-488E-C568-7C914F058262}"/>
              </a:ext>
            </a:extLst>
          </p:cNvPr>
          <p:cNvSpPr txBox="1"/>
          <p:nvPr/>
        </p:nvSpPr>
        <p:spPr>
          <a:xfrm>
            <a:off x="7825213" y="5295900"/>
            <a:ext cx="6572633" cy="262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1. 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프로젝트 구현 내용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2.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프로젝트 주제 및 선정 배경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3. 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프로젝트 개발 동기 및 목표 </a:t>
            </a: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/ 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기획의도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4. 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프로젝트 구현내용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7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7240" y="495946"/>
            <a:ext cx="2229099" cy="540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DBB146-10E7-49B9-DDD2-F93A7FE99AA5}"/>
              </a:ext>
            </a:extLst>
          </p:cNvPr>
          <p:cNvSpPr txBox="1"/>
          <p:nvPr/>
        </p:nvSpPr>
        <p:spPr>
          <a:xfrm>
            <a:off x="528396" y="537746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D11EF-0CA0-E14E-62EE-8493C4EB4F07}"/>
              </a:ext>
            </a:extLst>
          </p:cNvPr>
          <p:cNvSpPr txBox="1"/>
          <p:nvPr/>
        </p:nvSpPr>
        <p:spPr>
          <a:xfrm>
            <a:off x="1179337" y="1257300"/>
            <a:ext cx="5144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프로젝트 팀 </a:t>
            </a:r>
            <a:r>
              <a:rPr kumimoji="1" lang="ko-KR" altLang="en-US" sz="36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구성 및 역할</a:t>
            </a: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D93E4EA4-7D8B-17D0-305F-C31A545E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0061"/>
              </p:ext>
            </p:extLst>
          </p:nvPr>
        </p:nvGraphicFramePr>
        <p:xfrm>
          <a:off x="884906" y="3162301"/>
          <a:ext cx="16490636" cy="4217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118">
                  <a:extLst>
                    <a:ext uri="{9D8B030D-6E8A-4147-A177-3AD203B41FA5}">
                      <a16:colId xmlns:a16="http://schemas.microsoft.com/office/drawing/2014/main" val="2149042758"/>
                    </a:ext>
                  </a:extLst>
                </a:gridCol>
                <a:gridCol w="2760196">
                  <a:extLst>
                    <a:ext uri="{9D8B030D-6E8A-4147-A177-3AD203B41FA5}">
                      <a16:colId xmlns:a16="http://schemas.microsoft.com/office/drawing/2014/main" val="2429286545"/>
                    </a:ext>
                  </a:extLst>
                </a:gridCol>
                <a:gridCol w="11657322">
                  <a:extLst>
                    <a:ext uri="{9D8B030D-6E8A-4147-A177-3AD203B41FA5}">
                      <a16:colId xmlns:a16="http://schemas.microsoft.com/office/drawing/2014/main" val="4212682938"/>
                    </a:ext>
                  </a:extLst>
                </a:gridCol>
              </a:tblGrid>
              <a:tr h="354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이름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구현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03119"/>
                  </a:ext>
                </a:extLst>
              </a:tr>
              <a:tr h="3760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양홍엽</a:t>
                      </a:r>
                      <a:endParaRPr lang="ko-KR" altLang="en-US" sz="2400" b="1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latin typeface="Open Sans"/>
                          <a:ea typeface="Gmarket Sans TTF Light" panose="02000000000000000000" pitchFamily="2" charset="-128"/>
                          <a:cs typeface="Open Sans"/>
                          <a:sym typeface="Open Sans"/>
                        </a:rPr>
                        <a:t>프로젝트 설계 및 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latin typeface="Open Sans"/>
                          <a:ea typeface="Gmarket Sans TTF Light" panose="02000000000000000000" pitchFamily="2" charset="-128"/>
                          <a:cs typeface="Open Sans"/>
                          <a:sym typeface="Open Sans"/>
                        </a:rPr>
                        <a:t>DB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latin typeface="Open Sans"/>
                          <a:ea typeface="Gmarket Sans TTF Light" panose="02000000000000000000" pitchFamily="2" charset="-128"/>
                          <a:cs typeface="Open Sans"/>
                          <a:sym typeface="Open Sans"/>
                        </a:rPr>
                        <a:t> 구축 </a:t>
                      </a:r>
                      <a:endParaRPr lang="ko-KR" altLang="en-US" sz="2400" b="1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자리예매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로그인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회원가입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회원관리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(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수정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삭제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), 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관리자 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GUI , DB</a:t>
                      </a:r>
                      <a:r>
                        <a:rPr lang="ko-KR" altLang="en-US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연동</a:t>
                      </a:r>
                      <a:r>
                        <a:rPr lang="en-US" altLang="ko-KR" sz="2400" b="1" i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</a:t>
                      </a:r>
                      <a:endParaRPr lang="ko-KR" altLang="en-US" sz="2400" b="1" i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7330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6853" y="478164"/>
            <a:ext cx="11352347" cy="65710"/>
            <a:chOff x="1296853" y="478164"/>
            <a:chExt cx="9872337" cy="5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53" y="478164"/>
              <a:ext cx="9872337" cy="5714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840" y="450184"/>
            <a:ext cx="465118" cy="5781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240" y="495946"/>
            <a:ext cx="1371899" cy="540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ED14A-BE56-8B85-DEEA-83168042CF3A}"/>
              </a:ext>
            </a:extLst>
          </p:cNvPr>
          <p:cNvSpPr txBox="1"/>
          <p:nvPr/>
        </p:nvSpPr>
        <p:spPr>
          <a:xfrm>
            <a:off x="4591670" y="4159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30C5B-9AEC-79AD-54B9-97C523CEA5D2}"/>
              </a:ext>
            </a:extLst>
          </p:cNvPr>
          <p:cNvSpPr txBox="1"/>
          <p:nvPr/>
        </p:nvSpPr>
        <p:spPr>
          <a:xfrm>
            <a:off x="2026920" y="3808005"/>
            <a:ext cx="886633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5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준비한 기술 스택을 점검해볼 수 있는 주제</a:t>
            </a:r>
            <a:endParaRPr kumimoji="1" lang="en-US" altLang="ko-KR" sz="2500" dirty="0">
              <a:solidFill>
                <a:srgbClr val="111D49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8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실제 비즈니스 환경에서의 응용 가능성</a:t>
            </a:r>
            <a:endParaRPr kumimoji="1" lang="en-US" altLang="ko-KR" sz="2800" dirty="0">
              <a:solidFill>
                <a:srgbClr val="111D49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en-US" altLang="ko-KR" sz="28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DB </a:t>
            </a:r>
            <a:r>
              <a:rPr kumimoji="1" lang="ko-KR" altLang="en-US" sz="28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연동과 </a:t>
            </a:r>
            <a:r>
              <a:rPr kumimoji="1" lang="en-US" altLang="ko-KR" sz="28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GUI</a:t>
            </a:r>
            <a:r>
              <a:rPr kumimoji="1" lang="ko-KR" altLang="en-US" sz="28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의 이동 이해</a:t>
            </a:r>
            <a:endParaRPr kumimoji="1" lang="en-US" altLang="ko-KR" sz="2500" dirty="0">
              <a:solidFill>
                <a:srgbClr val="111D49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A584B-6875-8E8A-54FB-23824A7D0ABB}"/>
              </a:ext>
            </a:extLst>
          </p:cNvPr>
          <p:cNvSpPr txBox="1"/>
          <p:nvPr/>
        </p:nvSpPr>
        <p:spPr>
          <a:xfrm>
            <a:off x="2026920" y="3086100"/>
            <a:ext cx="91744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300" b="1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프로젝트 </a:t>
            </a:r>
            <a:r>
              <a:rPr lang="ko-KR" altLang="en-US" sz="3300" b="1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주제 및 선정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E485A-BDEC-9B18-187E-F916E3E13D6A}"/>
              </a:ext>
            </a:extLst>
          </p:cNvPr>
          <p:cNvSpPr txBox="1"/>
          <p:nvPr/>
        </p:nvSpPr>
        <p:spPr>
          <a:xfrm>
            <a:off x="10893250" y="259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88EE6B-B369-564F-15BE-72E986866E51}"/>
              </a:ext>
            </a:extLst>
          </p:cNvPr>
          <p:cNvSpPr/>
          <p:nvPr/>
        </p:nvSpPr>
        <p:spPr>
          <a:xfrm>
            <a:off x="13160250" y="-133350"/>
            <a:ext cx="5356350" cy="10553700"/>
          </a:xfrm>
          <a:prstGeom prst="rect">
            <a:avLst/>
          </a:prstGeom>
          <a:solidFill>
            <a:srgbClr val="7F39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58A3F-8A65-DC39-B9AC-D4496B206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515CDD8-3925-BBCC-749B-98329E1D32EC}"/>
              </a:ext>
            </a:extLst>
          </p:cNvPr>
          <p:cNvGrpSpPr/>
          <p:nvPr/>
        </p:nvGrpSpPr>
        <p:grpSpPr>
          <a:xfrm>
            <a:off x="1296854" y="478165"/>
            <a:ext cx="11352347" cy="65711"/>
            <a:chOff x="1296853" y="478164"/>
            <a:chExt cx="9872337" cy="57143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0D597AB-6E0D-9673-3AE9-B2C4176C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853" y="478164"/>
              <a:ext cx="9872337" cy="57143"/>
            </a:xfrm>
            <a:prstGeom prst="rect">
              <a:avLst/>
            </a:prstGeom>
          </p:spPr>
        </p:pic>
      </p:grpSp>
      <p:pic>
        <p:nvPicPr>
          <p:cNvPr id="8" name="Object 7">
            <a:extLst>
              <a:ext uri="{FF2B5EF4-FFF2-40B4-BE49-F238E27FC236}">
                <a16:creationId xmlns:a16="http://schemas.microsoft.com/office/drawing/2014/main" id="{9966D4A0-063D-FF46-42A3-CA05C1B57B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7841" y="450185"/>
            <a:ext cx="465119" cy="578195"/>
          </a:xfrm>
          <a:prstGeom prst="rect">
            <a:avLst/>
          </a:prstGeom>
        </p:spPr>
      </p:pic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4493085-38A8-3B2B-C3BB-1EA81FDD91DF}"/>
              </a:ext>
            </a:extLst>
          </p:cNvPr>
          <p:cNvGrpSpPr/>
          <p:nvPr/>
        </p:nvGrpSpPr>
        <p:grpSpPr>
          <a:xfrm>
            <a:off x="590477" y="478166"/>
            <a:ext cx="588861" cy="57143"/>
            <a:chOff x="590476" y="478164"/>
            <a:chExt cx="588861" cy="57143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17FE3B04-8EDF-E5AB-F018-4758BFFC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pic>
        <p:nvPicPr>
          <p:cNvPr id="12" name="Object 11">
            <a:extLst>
              <a:ext uri="{FF2B5EF4-FFF2-40B4-BE49-F238E27FC236}">
                <a16:creationId xmlns:a16="http://schemas.microsoft.com/office/drawing/2014/main" id="{5BDE25A6-39F5-5256-2F95-E4AC8BA4FB9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242" y="495947"/>
            <a:ext cx="1371899" cy="5409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5CCF56-9B8C-7184-06D4-8E6D59E1BCE3}"/>
              </a:ext>
            </a:extLst>
          </p:cNvPr>
          <p:cNvSpPr txBox="1"/>
          <p:nvPr/>
        </p:nvSpPr>
        <p:spPr>
          <a:xfrm>
            <a:off x="4591672" y="3370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A24621-973F-82ED-9F17-6E69ED4262A1}"/>
              </a:ext>
            </a:extLst>
          </p:cNvPr>
          <p:cNvSpPr txBox="1"/>
          <p:nvPr/>
        </p:nvSpPr>
        <p:spPr>
          <a:xfrm>
            <a:off x="10893251" y="1806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246D37-1FF5-695A-F790-79FB38ED6B22}"/>
              </a:ext>
            </a:extLst>
          </p:cNvPr>
          <p:cNvSpPr/>
          <p:nvPr/>
        </p:nvSpPr>
        <p:spPr>
          <a:xfrm>
            <a:off x="13160250" y="-133350"/>
            <a:ext cx="5356350" cy="10553700"/>
          </a:xfrm>
          <a:prstGeom prst="rect">
            <a:avLst/>
          </a:prstGeom>
          <a:solidFill>
            <a:srgbClr val="7F39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71BEB5-8A8E-CC01-9C54-2CB64E3CB692}"/>
              </a:ext>
            </a:extLst>
          </p:cNvPr>
          <p:cNvSpPr txBox="1"/>
          <p:nvPr/>
        </p:nvSpPr>
        <p:spPr>
          <a:xfrm>
            <a:off x="1862442" y="8930899"/>
            <a:ext cx="912317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온라인 예매의 장점과 편의성이 늘어남에 따라 이용 증가에 </a:t>
            </a:r>
            <a:endParaRPr kumimoji="1" lang="en-US" altLang="ko-KR" sz="2400" dirty="0">
              <a:solidFill>
                <a:srgbClr val="111D49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dirty="0">
                <a:solidFill>
                  <a:srgbClr val="111D49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cs typeface="Pretendard" panose="02000503000000020004" pitchFamily="2" charset="-127"/>
              </a:rPr>
              <a:t>주제 선정</a:t>
            </a:r>
            <a:endParaRPr kumimoji="1" lang="en-US" altLang="ko-KR" sz="2400" dirty="0">
              <a:solidFill>
                <a:srgbClr val="111D49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  <a:cs typeface="Pretendard" panose="020005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ABB187-EAE4-42DF-9B39-73DD266D2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841" y="1054656"/>
            <a:ext cx="5504776" cy="6714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0DB37C-EF0B-4CB9-895E-1CF43535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666" y="2580594"/>
            <a:ext cx="6189391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6">
            <a:extLst>
              <a:ext uri="{FF2B5EF4-FFF2-40B4-BE49-F238E27FC236}">
                <a16:creationId xmlns:a16="http://schemas.microsoft.com/office/drawing/2014/main" id="{96BA0A94-242B-4F7E-A735-1156C412CC35}"/>
              </a:ext>
            </a:extLst>
          </p:cNvPr>
          <p:cNvSpPr/>
          <p:nvPr/>
        </p:nvSpPr>
        <p:spPr>
          <a:xfrm>
            <a:off x="590477" y="7795280"/>
            <a:ext cx="5753108" cy="765259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TTF Medium"/>
                <a:ea typeface="G마켓 산스 TTF Medium"/>
              </a:rPr>
              <a:t>온라인 예매 장점</a:t>
            </a:r>
            <a:endParaRPr kumimoji="0" lang="en-US" altLang="ko-KR" sz="24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마켓 산스 TTF Medium"/>
              <a:ea typeface="G마켓 산스 TTF Medium"/>
            </a:endParaRPr>
          </a:p>
        </p:txBody>
      </p:sp>
      <p:sp>
        <p:nvSpPr>
          <p:cNvPr id="31" name="직사각형 26">
            <a:extLst>
              <a:ext uri="{FF2B5EF4-FFF2-40B4-BE49-F238E27FC236}">
                <a16:creationId xmlns:a16="http://schemas.microsoft.com/office/drawing/2014/main" id="{E44FC328-2099-4EDF-B2A5-963E974E99FD}"/>
              </a:ext>
            </a:extLst>
          </p:cNvPr>
          <p:cNvSpPr/>
          <p:nvPr/>
        </p:nvSpPr>
        <p:spPr>
          <a:xfrm>
            <a:off x="6724880" y="7842642"/>
            <a:ext cx="5753108" cy="765259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마켓 산스 TTF Medium"/>
                <a:ea typeface="G마켓 산스 TTF Medium"/>
              </a:rPr>
              <a:t>티켓판매의 매해 우 상향</a:t>
            </a:r>
            <a:endParaRPr kumimoji="0" lang="en-US" altLang="ko-KR" sz="2400" b="0" i="0" u="none" strike="noStrike" kern="1200" cap="none" spc="0" normalizeH="0" baseline="0" dirty="0"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G마켓 산스 TTF Medium"/>
              <a:ea typeface="G마켓 산스 T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642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50972-7B84-C9EC-02DE-B08F1BB7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94C41-FFF8-527D-56A4-0FD9CB31C34E}"/>
              </a:ext>
            </a:extLst>
          </p:cNvPr>
          <p:cNvSpPr txBox="1"/>
          <p:nvPr/>
        </p:nvSpPr>
        <p:spPr>
          <a:xfrm>
            <a:off x="1179337" y="1257300"/>
            <a:ext cx="29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프로젝트 구조</a:t>
            </a:r>
          </a:p>
        </p:txBody>
      </p:sp>
      <p:grpSp>
        <p:nvGrpSpPr>
          <p:cNvPr id="6" name="그룹 1002">
            <a:extLst>
              <a:ext uri="{FF2B5EF4-FFF2-40B4-BE49-F238E27FC236}">
                <a16:creationId xmlns:a16="http://schemas.microsoft.com/office/drawing/2014/main" id="{212B7E1F-D0C5-E165-A394-4038B6AB505B}"/>
              </a:ext>
            </a:extLst>
          </p:cNvPr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9" name="Object 6">
              <a:extLst>
                <a:ext uri="{FF2B5EF4-FFF2-40B4-BE49-F238E27FC236}">
                  <a16:creationId xmlns:a16="http://schemas.microsoft.com/office/drawing/2014/main" id="{50AF9134-BA9D-584B-8100-DDA4DDD1D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" name="그룹 1003">
            <a:extLst>
              <a:ext uri="{FF2B5EF4-FFF2-40B4-BE49-F238E27FC236}">
                <a16:creationId xmlns:a16="http://schemas.microsoft.com/office/drawing/2014/main" id="{E7F1389C-6B59-A91A-7962-CBA114D8608B}"/>
              </a:ext>
            </a:extLst>
          </p:cNvPr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D3517A19-782E-00C0-66A1-53F46F3AD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pic>
        <p:nvPicPr>
          <p:cNvPr id="12" name="Object 7">
            <a:extLst>
              <a:ext uri="{FF2B5EF4-FFF2-40B4-BE49-F238E27FC236}">
                <a16:creationId xmlns:a16="http://schemas.microsoft.com/office/drawing/2014/main" id="{D14662F4-9C63-06D4-EB76-61B32F43982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840" y="442011"/>
            <a:ext cx="465118" cy="578194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53341349-1215-601E-F604-61CAF3E207A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7240" y="487773"/>
            <a:ext cx="1371899" cy="5409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509B9B0-349D-DF67-01AC-7C973A50D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712" y="2400300"/>
            <a:ext cx="6886575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8958-A293-9621-D9E6-F5C03783EBE4}"/>
              </a:ext>
            </a:extLst>
          </p:cNvPr>
          <p:cNvSpPr txBox="1"/>
          <p:nvPr/>
        </p:nvSpPr>
        <p:spPr>
          <a:xfrm>
            <a:off x="725721" y="3986314"/>
            <a:ext cx="58769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수행 절차</a:t>
            </a:r>
            <a:endParaRPr kumimoji="1" lang="en-US" altLang="ko-KR" sz="7200" b="1" dirty="0">
              <a:solidFill>
                <a:srgbClr val="7F39E3"/>
              </a:solidFill>
              <a:latin typeface="Gmarket Sans TTF Bold" panose="02000000000000000000" pitchFamily="2" charset="-128"/>
              <a:ea typeface="Gmarket Sans TTF Bold" panose="02000000000000000000" pitchFamily="2" charset="-128"/>
            </a:endParaRPr>
          </a:p>
          <a:p>
            <a:r>
              <a:rPr kumimoji="1" lang="en-US" altLang="ko-KR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			</a:t>
            </a:r>
            <a:r>
              <a:rPr kumimoji="1" lang="ko-KR" altLang="en-US" sz="72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</a:rPr>
              <a:t>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A70AA-771B-2513-20CF-35FA67CF22F4}"/>
              </a:ext>
            </a:extLst>
          </p:cNvPr>
          <p:cNvSpPr txBox="1"/>
          <p:nvPr/>
        </p:nvSpPr>
        <p:spPr>
          <a:xfrm rot="16200000">
            <a:off x="3413" y="495581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7F39E3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PROJECT</a:t>
            </a:r>
            <a:endParaRPr kumimoji="1" lang="ko-KR" altLang="en-US" dirty="0">
              <a:solidFill>
                <a:srgbClr val="7F39E3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FD35278-A97C-3F62-200B-69FD36A7CF2A}"/>
              </a:ext>
            </a:extLst>
          </p:cNvPr>
          <p:cNvCxnSpPr/>
          <p:nvPr/>
        </p:nvCxnSpPr>
        <p:spPr>
          <a:xfrm>
            <a:off x="7862535" y="5143500"/>
            <a:ext cx="8746427" cy="0"/>
          </a:xfrm>
          <a:prstGeom prst="line">
            <a:avLst/>
          </a:prstGeom>
          <a:ln w="19050">
            <a:solidFill>
              <a:srgbClr val="7F39E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7071AE-26A5-B8DA-203C-ECC79384A6B4}"/>
              </a:ext>
            </a:extLst>
          </p:cNvPr>
          <p:cNvSpPr txBox="1"/>
          <p:nvPr/>
        </p:nvSpPr>
        <p:spPr>
          <a:xfrm>
            <a:off x="7825213" y="5295900"/>
            <a:ext cx="3490058" cy="1331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1.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프로젝트 수행 절차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2. </a:t>
            </a:r>
            <a:r>
              <a:rPr kumimoji="1" lang="ko-KR" altLang="en-US" sz="2800" b="1" dirty="0">
                <a:solidFill>
                  <a:srgbClr val="7F39E3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활용 장비 및 재료</a:t>
            </a:r>
            <a:endParaRPr kumimoji="1" lang="en-US" altLang="ko-KR" sz="2800" b="1" dirty="0">
              <a:solidFill>
                <a:srgbClr val="7F39E3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8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8806" y="495300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C9F779-D2C8-1CF2-2D96-F9BB63A607C3}"/>
              </a:ext>
            </a:extLst>
          </p:cNvPr>
          <p:cNvSpPr txBox="1"/>
          <p:nvPr/>
        </p:nvSpPr>
        <p:spPr>
          <a:xfrm>
            <a:off x="528396" y="571500"/>
            <a:ext cx="462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12C89-6152-A43B-D2FF-BCF61BFFC303}"/>
              </a:ext>
            </a:extLst>
          </p:cNvPr>
          <p:cNvSpPr txBox="1"/>
          <p:nvPr/>
        </p:nvSpPr>
        <p:spPr>
          <a:xfrm>
            <a:off x="1292718" y="571500"/>
            <a:ext cx="29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수행 절차 및 방법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C2F0A-00FF-5631-EFC3-9AEEB553A22A}"/>
              </a:ext>
            </a:extLst>
          </p:cNvPr>
          <p:cNvSpPr txBox="1"/>
          <p:nvPr/>
        </p:nvSpPr>
        <p:spPr>
          <a:xfrm>
            <a:off x="1179337" y="1257300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>
                <a:solidFill>
                  <a:srgbClr val="111D49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프로젝트 수행 </a:t>
            </a:r>
            <a:r>
              <a:rPr kumimoji="1" lang="ko-KR" altLang="en-US" sz="3600" b="1" dirty="0">
                <a:solidFill>
                  <a:srgbClr val="7F39E3"/>
                </a:solidFill>
                <a:latin typeface="Gmarket Sans TTF Bold" panose="02000000000000000000" pitchFamily="2" charset="-128"/>
                <a:ea typeface="Gmarket Sans TTF Bold" panose="02000000000000000000" pitchFamily="2" charset="-128"/>
                <a:cs typeface="Pretendard" panose="02000503000000020004" pitchFamily="2" charset="-127"/>
              </a:rPr>
              <a:t>절차</a:t>
            </a:r>
          </a:p>
        </p:txBody>
      </p:sp>
      <p:sp>
        <p:nvSpPr>
          <p:cNvPr id="18" name="사각형: 둥근 모서리 25">
            <a:extLst>
              <a:ext uri="{FF2B5EF4-FFF2-40B4-BE49-F238E27FC236}">
                <a16:creationId xmlns:a16="http://schemas.microsoft.com/office/drawing/2014/main" id="{E30A9F71-A693-4F72-BC22-B97C05E1E746}"/>
              </a:ext>
            </a:extLst>
          </p:cNvPr>
          <p:cNvSpPr/>
          <p:nvPr/>
        </p:nvSpPr>
        <p:spPr>
          <a:xfrm>
            <a:off x="4419600" y="2933700"/>
            <a:ext cx="8610600" cy="7086599"/>
          </a:xfrm>
          <a:prstGeom prst="roundRect">
            <a:avLst>
              <a:gd name="adj" fmla="val 4335"/>
            </a:avLst>
          </a:prstGeom>
          <a:solidFill>
            <a:srgbClr val="289B6E">
              <a:alpha val="11000"/>
            </a:srgbClr>
          </a:solidFill>
          <a:ln>
            <a:solidFill>
              <a:schemeClr val="bg1">
                <a:lumMod val="85000"/>
                <a:alpha val="98000"/>
              </a:schemeClr>
            </a:solidFill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highlight>
                <a:schemeClr val="accent1"/>
              </a:highlight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96038315-60FD-43FC-8DC9-7E32FC96BD95}"/>
              </a:ext>
            </a:extLst>
          </p:cNvPr>
          <p:cNvSpPr txBox="1"/>
          <p:nvPr/>
        </p:nvSpPr>
        <p:spPr>
          <a:xfrm>
            <a:off x="5181600" y="3390900"/>
            <a:ext cx="7406376" cy="5334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</a:rPr>
              <a:t>프로젝트 기획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335BB60F-E8E0-47DB-95F2-75A98239C453}"/>
              </a:ext>
            </a:extLst>
          </p:cNvPr>
          <p:cNvSpPr txBox="1"/>
          <p:nvPr/>
        </p:nvSpPr>
        <p:spPr>
          <a:xfrm>
            <a:off x="5319025" y="5033788"/>
            <a:ext cx="7406376" cy="52422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</a:rPr>
              <a:t>프로젝트 분석 및 화면 설계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77F6683F-F5DE-4F9D-8002-CC5EF7B3EC44}"/>
              </a:ext>
            </a:extLst>
          </p:cNvPr>
          <p:cNvSpPr txBox="1"/>
          <p:nvPr/>
        </p:nvSpPr>
        <p:spPr>
          <a:xfrm>
            <a:off x="5242825" y="6591300"/>
            <a:ext cx="7406376" cy="5009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 dirty="0">
                <a:solidFill>
                  <a:srgbClr val="373737"/>
                </a:solidFill>
              </a:rPr>
              <a:t>백 엔드 개발 </a:t>
            </a:r>
          </a:p>
        </p:txBody>
      </p:sp>
      <p:sp>
        <p:nvSpPr>
          <p:cNvPr id="22" name="TextBox 26">
            <a:extLst>
              <a:ext uri="{FF2B5EF4-FFF2-40B4-BE49-F238E27FC236}">
                <a16:creationId xmlns:a16="http://schemas.microsoft.com/office/drawing/2014/main" id="{609BD4C3-64DD-451D-854F-DDDEAC59C3A1}"/>
              </a:ext>
            </a:extLst>
          </p:cNvPr>
          <p:cNvSpPr txBox="1"/>
          <p:nvPr/>
        </p:nvSpPr>
        <p:spPr>
          <a:xfrm>
            <a:off x="5242825" y="8191500"/>
            <a:ext cx="7406375" cy="52653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ctr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 dirty="0">
                <a:solidFill>
                  <a:srgbClr val="373737"/>
                </a:solidFill>
              </a:rPr>
              <a:t>테스트 및 버그 수정</a:t>
            </a:r>
          </a:p>
        </p:txBody>
      </p:sp>
      <p:sp>
        <p:nvSpPr>
          <p:cNvPr id="23" name="직사각형 26">
            <a:extLst>
              <a:ext uri="{FF2B5EF4-FFF2-40B4-BE49-F238E27FC236}">
                <a16:creationId xmlns:a16="http://schemas.microsoft.com/office/drawing/2014/main" id="{6178ED24-F935-4C88-9811-A16C206A8879}"/>
              </a:ext>
            </a:extLst>
          </p:cNvPr>
          <p:cNvSpPr/>
          <p:nvPr/>
        </p:nvSpPr>
        <p:spPr>
          <a:xfrm>
            <a:off x="6134092" y="4250144"/>
            <a:ext cx="5753108" cy="765259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마켓 산스 TTF Medium"/>
                <a:ea typeface="G마켓 산스 TTF Medium"/>
              </a:rPr>
              <a:t>2024.06.11</a:t>
            </a:r>
          </a:p>
        </p:txBody>
      </p:sp>
      <p:sp>
        <p:nvSpPr>
          <p:cNvPr id="24" name="직사각형 26">
            <a:extLst>
              <a:ext uri="{FF2B5EF4-FFF2-40B4-BE49-F238E27FC236}">
                <a16:creationId xmlns:a16="http://schemas.microsoft.com/office/drawing/2014/main" id="{6ABE5AD9-52C4-4252-A5E0-93F995259C56}"/>
              </a:ext>
            </a:extLst>
          </p:cNvPr>
          <p:cNvSpPr/>
          <p:nvPr/>
        </p:nvSpPr>
        <p:spPr>
          <a:xfrm>
            <a:off x="6134092" y="5763280"/>
            <a:ext cx="5753108" cy="828020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마켓 산스 TTF Medium"/>
                <a:ea typeface="G마켓 산스 TTF Medium"/>
              </a:rPr>
              <a:t>2024.06.11</a:t>
            </a:r>
          </a:p>
        </p:txBody>
      </p:sp>
      <p:sp>
        <p:nvSpPr>
          <p:cNvPr id="25" name="직사각형 26">
            <a:extLst>
              <a:ext uri="{FF2B5EF4-FFF2-40B4-BE49-F238E27FC236}">
                <a16:creationId xmlns:a16="http://schemas.microsoft.com/office/drawing/2014/main" id="{CA1ACC3E-A910-479B-ABB4-B7A95F88DAF7}"/>
              </a:ext>
            </a:extLst>
          </p:cNvPr>
          <p:cNvSpPr/>
          <p:nvPr/>
        </p:nvSpPr>
        <p:spPr>
          <a:xfrm>
            <a:off x="6134092" y="7363480"/>
            <a:ext cx="5753108" cy="791250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마켓 산스 TTF Medium"/>
                <a:ea typeface="G마켓 산스 TTF Medium"/>
              </a:rPr>
              <a:t>2024.06.12~2024.06.13</a:t>
            </a:r>
          </a:p>
        </p:txBody>
      </p:sp>
      <p:sp>
        <p:nvSpPr>
          <p:cNvPr id="26" name="직사각형 26">
            <a:extLst>
              <a:ext uri="{FF2B5EF4-FFF2-40B4-BE49-F238E27FC236}">
                <a16:creationId xmlns:a16="http://schemas.microsoft.com/office/drawing/2014/main" id="{C7E625E5-5C67-43B2-83B1-F7805119D746}"/>
              </a:ext>
            </a:extLst>
          </p:cNvPr>
          <p:cNvSpPr/>
          <p:nvPr/>
        </p:nvSpPr>
        <p:spPr>
          <a:xfrm>
            <a:off x="6210292" y="8963679"/>
            <a:ext cx="5753108" cy="824413"/>
          </a:xfrm>
          <a:prstGeom prst="rect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G마켓 산스 TTF Medium"/>
                <a:ea typeface="G마켓 산스 TTF Medium"/>
              </a:rPr>
              <a:t>2024.06.14~2024.06.15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4625</TotalTime>
  <Words>608</Words>
  <Application>Microsoft Office PowerPoint</Application>
  <PresentationFormat>사용자 지정</PresentationFormat>
  <Paragraphs>243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40" baseType="lpstr">
      <vt:lpstr>Calibri</vt:lpstr>
      <vt:lpstr>Pretendard Light</vt:lpstr>
      <vt:lpstr>Open Sans</vt:lpstr>
      <vt:lpstr>Gmarket Sans TTF Medium</vt:lpstr>
      <vt:lpstr>Gmarket Sans TTF Bold</vt:lpstr>
      <vt:lpstr>Arial</vt:lpstr>
      <vt:lpstr>Nanum Gothic Bold</vt:lpstr>
      <vt:lpstr>Pretendard</vt:lpstr>
      <vt:lpstr>Gmarket Sans TTF Light</vt:lpstr>
      <vt:lpstr>Franklin Gothic Book</vt:lpstr>
      <vt:lpstr>G마켓 산스 TTF Medium</vt:lpstr>
      <vt:lpstr>S-Core Dream 9 Black</vt:lpstr>
      <vt:lpstr>S-Core Dream 5 Medium</vt:lpstr>
      <vt:lpstr>맑은 고딕</vt:lpstr>
      <vt:lpstr>CHANEY Ultra Extended</vt:lpstr>
      <vt:lpstr>S-Core Dream 8 Heavy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tj-bu-707-16</cp:lastModifiedBy>
  <cp:revision>93</cp:revision>
  <dcterms:created xsi:type="dcterms:W3CDTF">2023-12-29T20:35:26Z</dcterms:created>
  <dcterms:modified xsi:type="dcterms:W3CDTF">2024-09-09T10:39:24Z</dcterms:modified>
</cp:coreProperties>
</file>