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617A86F-E4EF-4B65-9389-53AEA51B6767}"/>
              </a:ext>
            </a:extLst>
          </p:cNvPr>
          <p:cNvSpPr txBox="1"/>
          <p:nvPr/>
        </p:nvSpPr>
        <p:spPr>
          <a:xfrm>
            <a:off x="228600" y="143542"/>
            <a:ext cx="11963400" cy="1422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</a:t>
            </a:r>
            <a:r>
              <a:rPr lang="fr-FR" sz="1800" spc="-3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r-FR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ersité</a:t>
            </a:r>
            <a:r>
              <a:rPr lang="fr-FR" sz="1800" spc="1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Clermont Auvergne</a:t>
            </a:r>
            <a:endParaRPr lang="fr-FR" sz="1600" dirty="0">
              <a:solidFill>
                <a:srgbClr val="0D0D0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spc="-1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École Universitaire de Physique et d'Ingénierie</a:t>
            </a:r>
            <a:endParaRPr lang="fr-FR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3000"/>
              </a:lnSpc>
            </a:pPr>
            <a:r>
              <a:rPr lang="fr-FR" sz="180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Diplôme</a:t>
            </a:r>
            <a:r>
              <a:rPr lang="fr-FR" sz="1800" spc="1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fr-FR" sz="1800" spc="11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Master Imagerie et Technologie pour la Médecine (</a:t>
            </a:r>
            <a:r>
              <a:rPr lang="fr-FR" sz="1800" spc="115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TechMed</a:t>
            </a:r>
            <a:r>
              <a:rPr lang="fr-FR" sz="1800" spc="11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fr-FR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C20884-EDFB-488B-949E-AB98A18DD4E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05" y="1694287"/>
            <a:ext cx="1570990" cy="1277514"/>
          </a:xfrm>
          <a:prstGeom prst="rect">
            <a:avLst/>
          </a:prstGeom>
        </p:spPr>
      </p:pic>
      <p:sp>
        <p:nvSpPr>
          <p:cNvPr id="7" name="Zone de texte 1">
            <a:extLst>
              <a:ext uri="{FF2B5EF4-FFF2-40B4-BE49-F238E27FC236}">
                <a16:creationId xmlns:a16="http://schemas.microsoft.com/office/drawing/2014/main" id="{C776C831-0221-447B-A801-A5D4C3F5CECE}"/>
              </a:ext>
            </a:extLst>
          </p:cNvPr>
          <p:cNvSpPr txBox="1"/>
          <p:nvPr/>
        </p:nvSpPr>
        <p:spPr>
          <a:xfrm>
            <a:off x="3529716" y="2971801"/>
            <a:ext cx="4912435" cy="52552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8000"/>
              </a:lnSpc>
              <a:spcBef>
                <a:spcPts val="600"/>
              </a:spcBef>
            </a:pPr>
            <a:r>
              <a:rPr lang="fr-FR" sz="2800" b="1" dirty="0">
                <a:ln>
                  <a:noFill/>
                </a:ln>
                <a:solidFill>
                  <a:srgbClr val="0D0D0D"/>
                </a:solidFill>
                <a:effectLst>
                  <a:reflection blurRad="6350" stA="53000" endA="300" endPos="35500" dir="5400000" sy="-90000" algn="bl"/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Travail Encadré de Recherche </a:t>
            </a:r>
            <a:endParaRPr lang="fr-FR" sz="1200" b="1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085515-DD78-4D61-9138-CB686B732E3C}"/>
              </a:ext>
            </a:extLst>
          </p:cNvPr>
          <p:cNvSpPr txBox="1"/>
          <p:nvPr/>
        </p:nvSpPr>
        <p:spPr>
          <a:xfrm>
            <a:off x="5378238" y="3664204"/>
            <a:ext cx="632269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7480" indent="449580" algn="just">
              <a:lnSpc>
                <a:spcPct val="150000"/>
              </a:lnSpc>
              <a:spcBef>
                <a:spcPts val="600"/>
              </a:spcBef>
            </a:pPr>
            <a:r>
              <a:rPr lang="fr-FR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Prése</a:t>
            </a:r>
            <a:r>
              <a:rPr lang="fr-FR" sz="1800" b="1" spc="-3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fr-FR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té</a:t>
            </a:r>
            <a:r>
              <a:rPr lang="fr-FR" sz="1800" b="1" spc="6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 :</a:t>
            </a:r>
            <a:r>
              <a:rPr lang="fr-FR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LEHARA Lyes</a:t>
            </a:r>
            <a:endParaRPr lang="fr-FR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7F78A7E-69E0-421C-A05D-A8DAE08AE091}"/>
              </a:ext>
            </a:extLst>
          </p:cNvPr>
          <p:cNvCxnSpPr>
            <a:cxnSpLocks/>
          </p:cNvCxnSpPr>
          <p:nvPr/>
        </p:nvCxnSpPr>
        <p:spPr>
          <a:xfrm>
            <a:off x="1303866" y="4334933"/>
            <a:ext cx="108881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2BA1C53-05D8-4E49-957F-E925E5934091}"/>
              </a:ext>
            </a:extLst>
          </p:cNvPr>
          <p:cNvCxnSpPr>
            <a:cxnSpLocks/>
          </p:cNvCxnSpPr>
          <p:nvPr/>
        </p:nvCxnSpPr>
        <p:spPr>
          <a:xfrm>
            <a:off x="1100666" y="5096933"/>
            <a:ext cx="110913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89BBB976-9F15-42E7-B1AA-83774B8594CC}"/>
              </a:ext>
            </a:extLst>
          </p:cNvPr>
          <p:cNvSpPr txBox="1"/>
          <p:nvPr/>
        </p:nvSpPr>
        <p:spPr>
          <a:xfrm>
            <a:off x="3043767" y="4393692"/>
            <a:ext cx="610446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fr-FR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Thème :</a:t>
            </a:r>
            <a:r>
              <a:rPr lang="fr-FR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Bibliothèque de traitement d'images en C++</a:t>
            </a:r>
            <a:endParaRPr lang="fr-FR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0D1B5D-F0E2-4AEC-8484-B0BADE24BB49}"/>
              </a:ext>
            </a:extLst>
          </p:cNvPr>
          <p:cNvSpPr txBox="1"/>
          <p:nvPr/>
        </p:nvSpPr>
        <p:spPr>
          <a:xfrm>
            <a:off x="5105398" y="5198417"/>
            <a:ext cx="659553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Bef>
                <a:spcPts val="600"/>
              </a:spcBef>
              <a:tabLst>
                <a:tab pos="2879725" algn="ctr"/>
              </a:tabLst>
            </a:pPr>
            <a:r>
              <a:rPr lang="fr-FR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Dirigé</a:t>
            </a:r>
            <a:r>
              <a:rPr lang="fr-FR" sz="1800" b="1" spc="6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 :</a:t>
            </a:r>
            <a:r>
              <a:rPr lang="fr-FR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Mme. PERY Emile</a:t>
            </a:r>
            <a:endParaRPr lang="fr-FR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3B854E-67A5-4EBF-861F-93C882B6104E}"/>
              </a:ext>
            </a:extLst>
          </p:cNvPr>
          <p:cNvSpPr txBox="1"/>
          <p:nvPr/>
        </p:nvSpPr>
        <p:spPr>
          <a:xfrm>
            <a:off x="3158067" y="6220628"/>
            <a:ext cx="610446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1348740" algn="l"/>
              </a:tabLst>
            </a:pPr>
            <a:r>
              <a:rPr lang="fr-FR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Année universitaire :</a:t>
            </a:r>
            <a:r>
              <a:rPr lang="fr-FR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2024/2025</a:t>
            </a:r>
            <a:endParaRPr lang="fr-FR" sz="16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05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8A744-18C8-432A-A5D4-FC4E71FE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481E1-CE59-4AE7-A605-F0F06B80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62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alpha val="0"/>
                <a:lumMod val="86000"/>
                <a:lumOff val="14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6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0">
            <a:extLst>
              <a:ext uri="{FF2B5EF4-FFF2-40B4-BE49-F238E27FC236}">
                <a16:creationId xmlns:a16="http://schemas.microsoft.com/office/drawing/2014/main" id="{CB8914F2-C04C-4624-A8E2-50130C5F6D45}"/>
              </a:ext>
            </a:extLst>
          </p:cNvPr>
          <p:cNvGrpSpPr>
            <a:grpSpLocks/>
          </p:cNvGrpSpPr>
          <p:nvPr/>
        </p:nvGrpSpPr>
        <p:grpSpPr bwMode="auto">
          <a:xfrm>
            <a:off x="1636654" y="2259729"/>
            <a:ext cx="2322830" cy="2338542"/>
            <a:chOff x="140" y="1419"/>
            <a:chExt cx="1684" cy="1683"/>
          </a:xfrm>
        </p:grpSpPr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864E0006-E742-4664-BF99-A8A24EF5212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0" y="1419"/>
              <a:ext cx="1684" cy="168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45C8B839-F7BF-4A13-850C-7C329C8BA3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1" y="1528"/>
              <a:ext cx="1461" cy="146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r-FR" dirty="0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B346F5EF-2B86-403D-BFD2-A02FEC7121A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58" y="1536"/>
              <a:ext cx="1461" cy="14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E601C5B8-64A3-4301-BA76-00E1DD795C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0" y="1694"/>
              <a:ext cx="1317" cy="131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3678B4DC-A99C-484D-BFB4-81661B24DC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44" y="1623"/>
              <a:ext cx="1276" cy="127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AEB03524-0AA0-4AD0-BB5B-8913863513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0" y="1630"/>
              <a:ext cx="1246" cy="124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E2DDA962-24BB-4146-8995-B5875B2D386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74" y="1642"/>
              <a:ext cx="1184" cy="116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23" name="Oval 18">
              <a:extLst>
                <a:ext uri="{FF2B5EF4-FFF2-40B4-BE49-F238E27FC236}">
                  <a16:creationId xmlns:a16="http://schemas.microsoft.com/office/drawing/2014/main" id="{4ADD7BD7-32A8-465F-AD3A-770B7BF2DD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43" y="1675"/>
              <a:ext cx="1053" cy="94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fr-FR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AE3755C-7D44-4CBF-BA19-7D3BE8CCF3D4}"/>
              </a:ext>
            </a:extLst>
          </p:cNvPr>
          <p:cNvSpPr/>
          <p:nvPr/>
        </p:nvSpPr>
        <p:spPr>
          <a:xfrm>
            <a:off x="1918493" y="3018458"/>
            <a:ext cx="17591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fr-FR" sz="40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PLAN</a:t>
            </a:r>
            <a:endParaRPr lang="fr-FR" sz="1600" b="1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pSp>
        <p:nvGrpSpPr>
          <p:cNvPr id="27" name="Groupe 75">
            <a:extLst>
              <a:ext uri="{FF2B5EF4-FFF2-40B4-BE49-F238E27FC236}">
                <a16:creationId xmlns:a16="http://schemas.microsoft.com/office/drawing/2014/main" id="{DB74826F-1079-429E-A085-19B0D4ABEBC0}"/>
              </a:ext>
            </a:extLst>
          </p:cNvPr>
          <p:cNvGrpSpPr/>
          <p:nvPr/>
        </p:nvGrpSpPr>
        <p:grpSpPr>
          <a:xfrm>
            <a:off x="2807034" y="452424"/>
            <a:ext cx="1934078" cy="1790632"/>
            <a:chOff x="2123727" y="1099512"/>
            <a:chExt cx="1691968" cy="1198320"/>
          </a:xfrm>
        </p:grpSpPr>
        <p:sp>
          <p:nvSpPr>
            <p:cNvPr id="28" name="Line 4">
              <a:extLst>
                <a:ext uri="{FF2B5EF4-FFF2-40B4-BE49-F238E27FC236}">
                  <a16:creationId xmlns:a16="http://schemas.microsoft.com/office/drawing/2014/main" id="{954250CB-BD9F-4527-A43F-F9A575628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1956" y="1099512"/>
              <a:ext cx="1123739" cy="1450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29" name="Line 2">
              <a:extLst>
                <a:ext uri="{FF2B5EF4-FFF2-40B4-BE49-F238E27FC236}">
                  <a16:creationId xmlns:a16="http://schemas.microsoft.com/office/drawing/2014/main" id="{75B44AC9-7319-4E4F-8D87-E8C63DB4A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3727" y="1244532"/>
              <a:ext cx="558920" cy="10533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</p:grpSp>
      <p:grpSp>
        <p:nvGrpSpPr>
          <p:cNvPr id="30" name="Groupe 75">
            <a:extLst>
              <a:ext uri="{FF2B5EF4-FFF2-40B4-BE49-F238E27FC236}">
                <a16:creationId xmlns:a16="http://schemas.microsoft.com/office/drawing/2014/main" id="{451314A6-1BDB-4F57-AD65-38B7AEB46FA9}"/>
              </a:ext>
            </a:extLst>
          </p:cNvPr>
          <p:cNvGrpSpPr/>
          <p:nvPr/>
        </p:nvGrpSpPr>
        <p:grpSpPr>
          <a:xfrm>
            <a:off x="3045148" y="1019103"/>
            <a:ext cx="1706607" cy="1242656"/>
            <a:chOff x="2123727" y="1399614"/>
            <a:chExt cx="1733438" cy="898218"/>
          </a:xfrm>
        </p:grpSpPr>
        <p:sp>
          <p:nvSpPr>
            <p:cNvPr id="31" name="Line 4">
              <a:extLst>
                <a:ext uri="{FF2B5EF4-FFF2-40B4-BE49-F238E27FC236}">
                  <a16:creationId xmlns:a16="http://schemas.microsoft.com/office/drawing/2014/main" id="{B22084DF-1B5A-47C4-9AA4-9CCEB22DB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3969" y="1399614"/>
              <a:ext cx="1163196" cy="551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32" name="Line 2">
              <a:extLst>
                <a:ext uri="{FF2B5EF4-FFF2-40B4-BE49-F238E27FC236}">
                  <a16:creationId xmlns:a16="http://schemas.microsoft.com/office/drawing/2014/main" id="{F6D07F98-822A-4FD1-9236-395B89001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3727" y="1465882"/>
              <a:ext cx="570242" cy="8319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</p:grpSp>
      <p:grpSp>
        <p:nvGrpSpPr>
          <p:cNvPr id="39" name="Groupe 67">
            <a:extLst>
              <a:ext uri="{FF2B5EF4-FFF2-40B4-BE49-F238E27FC236}">
                <a16:creationId xmlns:a16="http://schemas.microsoft.com/office/drawing/2014/main" id="{56A689C6-C858-4B8E-99AB-D58E198601F6}"/>
              </a:ext>
            </a:extLst>
          </p:cNvPr>
          <p:cNvGrpSpPr/>
          <p:nvPr/>
        </p:nvGrpSpPr>
        <p:grpSpPr>
          <a:xfrm>
            <a:off x="4751753" y="821867"/>
            <a:ext cx="4624405" cy="366713"/>
            <a:chOff x="3263900" y="1052736"/>
            <a:chExt cx="5194300" cy="488950"/>
          </a:xfrm>
        </p:grpSpPr>
        <p:sp>
          <p:nvSpPr>
            <p:cNvPr id="40" name="AutoShape 29">
              <a:extLst>
                <a:ext uri="{FF2B5EF4-FFF2-40B4-BE49-F238E27FC236}">
                  <a16:creationId xmlns:a16="http://schemas.microsoft.com/office/drawing/2014/main" id="{7CDFF304-941D-481B-A6AB-D3CBF2ACCBC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52800" y="1052736"/>
              <a:ext cx="510540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fr-FR" b="1" dirty="0">
                  <a:solidFill>
                    <a:schemeClr val="bg1"/>
                  </a:solidFill>
                </a:rPr>
                <a:t>  </a:t>
              </a:r>
              <a:r>
                <a:rPr lang="fr-F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Image et image numérique </a:t>
              </a:r>
              <a:r>
                <a:rPr lang="fr-FR" b="1" dirty="0">
                  <a:solidFill>
                    <a:schemeClr val="bg1"/>
                  </a:solidFill>
                </a:rPr>
                <a:t>  </a:t>
              </a:r>
            </a:p>
          </p:txBody>
        </p:sp>
        <p:sp>
          <p:nvSpPr>
            <p:cNvPr id="41" name="Oval 31">
              <a:extLst>
                <a:ext uri="{FF2B5EF4-FFF2-40B4-BE49-F238E27FC236}">
                  <a16:creationId xmlns:a16="http://schemas.microsoft.com/office/drawing/2014/main" id="{CA657FE4-39B1-48AC-BAF0-7C153AD107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3900" y="1190848"/>
              <a:ext cx="228600" cy="2286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2" name="Groupe 67">
            <a:extLst>
              <a:ext uri="{FF2B5EF4-FFF2-40B4-BE49-F238E27FC236}">
                <a16:creationId xmlns:a16="http://schemas.microsoft.com/office/drawing/2014/main" id="{1F8E9295-505D-4A88-893B-CF9AF0AB6575}"/>
              </a:ext>
            </a:extLst>
          </p:cNvPr>
          <p:cNvGrpSpPr/>
          <p:nvPr/>
        </p:nvGrpSpPr>
        <p:grpSpPr>
          <a:xfrm>
            <a:off x="4751753" y="269067"/>
            <a:ext cx="4624405" cy="366713"/>
            <a:chOff x="3263900" y="1052736"/>
            <a:chExt cx="5194300" cy="488950"/>
          </a:xfrm>
        </p:grpSpPr>
        <p:sp>
          <p:nvSpPr>
            <p:cNvPr id="43" name="AutoShape 29">
              <a:extLst>
                <a:ext uri="{FF2B5EF4-FFF2-40B4-BE49-F238E27FC236}">
                  <a16:creationId xmlns:a16="http://schemas.microsoft.com/office/drawing/2014/main" id="{CAA843F7-D9C6-408D-A2DF-11B3E85A41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52800" y="1052736"/>
              <a:ext cx="510540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fr-FR" b="1" dirty="0">
                  <a:solidFill>
                    <a:schemeClr val="bg1"/>
                  </a:solidFill>
                </a:rPr>
                <a:t>  </a:t>
              </a:r>
              <a:r>
                <a:rPr lang="fr-F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Introduction</a:t>
              </a:r>
              <a:r>
                <a:rPr lang="fr-FR" b="1" dirty="0">
                  <a:solidFill>
                    <a:schemeClr val="bg1"/>
                  </a:solidFill>
                </a:rPr>
                <a:t>  </a:t>
              </a:r>
            </a:p>
          </p:txBody>
        </p:sp>
        <p:sp>
          <p:nvSpPr>
            <p:cNvPr id="44" name="Oval 31">
              <a:extLst>
                <a:ext uri="{FF2B5EF4-FFF2-40B4-BE49-F238E27FC236}">
                  <a16:creationId xmlns:a16="http://schemas.microsoft.com/office/drawing/2014/main" id="{57104EE5-ED75-4B99-9150-820D06E850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3900" y="1190848"/>
              <a:ext cx="228600" cy="2286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8" name="Groupe 75">
            <a:extLst>
              <a:ext uri="{FF2B5EF4-FFF2-40B4-BE49-F238E27FC236}">
                <a16:creationId xmlns:a16="http://schemas.microsoft.com/office/drawing/2014/main" id="{9839C70E-B2F6-4BBC-A4FE-96FE13161D89}"/>
              </a:ext>
            </a:extLst>
          </p:cNvPr>
          <p:cNvGrpSpPr/>
          <p:nvPr/>
        </p:nvGrpSpPr>
        <p:grpSpPr>
          <a:xfrm>
            <a:off x="3263570" y="1570343"/>
            <a:ext cx="1527755" cy="779633"/>
            <a:chOff x="2123727" y="1399613"/>
            <a:chExt cx="1733438" cy="898219"/>
          </a:xfrm>
        </p:grpSpPr>
        <p:sp>
          <p:nvSpPr>
            <p:cNvPr id="49" name="Line 4">
              <a:extLst>
                <a:ext uri="{FF2B5EF4-FFF2-40B4-BE49-F238E27FC236}">
                  <a16:creationId xmlns:a16="http://schemas.microsoft.com/office/drawing/2014/main" id="{123B5EFD-D051-4608-BFC1-E1F959902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3969" y="1399613"/>
              <a:ext cx="1163196" cy="6273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50" name="Line 2">
              <a:extLst>
                <a:ext uri="{FF2B5EF4-FFF2-40B4-BE49-F238E27FC236}">
                  <a16:creationId xmlns:a16="http://schemas.microsoft.com/office/drawing/2014/main" id="{1F866B9B-7581-4369-9985-7E76E2C7C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3727" y="1465882"/>
              <a:ext cx="570242" cy="8319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</p:grpSp>
      <p:grpSp>
        <p:nvGrpSpPr>
          <p:cNvPr id="54" name="Groupe 67">
            <a:extLst>
              <a:ext uri="{FF2B5EF4-FFF2-40B4-BE49-F238E27FC236}">
                <a16:creationId xmlns:a16="http://schemas.microsoft.com/office/drawing/2014/main" id="{544A413B-C971-4EE8-A05C-D36AD06444AE}"/>
              </a:ext>
            </a:extLst>
          </p:cNvPr>
          <p:cNvGrpSpPr/>
          <p:nvPr/>
        </p:nvGrpSpPr>
        <p:grpSpPr>
          <a:xfrm>
            <a:off x="4760561" y="1386573"/>
            <a:ext cx="4624405" cy="366713"/>
            <a:chOff x="3263900" y="1052736"/>
            <a:chExt cx="5194300" cy="488950"/>
          </a:xfrm>
        </p:grpSpPr>
        <p:sp>
          <p:nvSpPr>
            <p:cNvPr id="55" name="AutoShape 29">
              <a:extLst>
                <a:ext uri="{FF2B5EF4-FFF2-40B4-BE49-F238E27FC236}">
                  <a16:creationId xmlns:a16="http://schemas.microsoft.com/office/drawing/2014/main" id="{F4F328C0-F5FF-4A66-9362-4DF3132449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52800" y="1052736"/>
              <a:ext cx="510540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fr-FR" b="1" dirty="0">
                  <a:solidFill>
                    <a:schemeClr val="bg1"/>
                  </a:solidFill>
                </a:rPr>
                <a:t>  </a:t>
              </a:r>
              <a:r>
                <a:rPr lang="fr-F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Présentation de Projet et objectifs 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Oval 31">
              <a:extLst>
                <a:ext uri="{FF2B5EF4-FFF2-40B4-BE49-F238E27FC236}">
                  <a16:creationId xmlns:a16="http://schemas.microsoft.com/office/drawing/2014/main" id="{EA89294D-94E8-453D-9FBB-29FB038070A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3900" y="1190848"/>
              <a:ext cx="228600" cy="2286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7" name="Groupe 75">
            <a:extLst>
              <a:ext uri="{FF2B5EF4-FFF2-40B4-BE49-F238E27FC236}">
                <a16:creationId xmlns:a16="http://schemas.microsoft.com/office/drawing/2014/main" id="{6BF84A1C-19B1-4D3A-AF88-826D9F4690FA}"/>
              </a:ext>
            </a:extLst>
          </p:cNvPr>
          <p:cNvGrpSpPr/>
          <p:nvPr/>
        </p:nvGrpSpPr>
        <p:grpSpPr>
          <a:xfrm>
            <a:off x="3474640" y="2105376"/>
            <a:ext cx="1316685" cy="368496"/>
            <a:chOff x="2123727" y="1399614"/>
            <a:chExt cx="1733438" cy="898218"/>
          </a:xfrm>
        </p:grpSpPr>
        <p:sp>
          <p:nvSpPr>
            <p:cNvPr id="58" name="Line 4">
              <a:extLst>
                <a:ext uri="{FF2B5EF4-FFF2-40B4-BE49-F238E27FC236}">
                  <a16:creationId xmlns:a16="http://schemas.microsoft.com/office/drawing/2014/main" id="{09FD5F47-FC60-4008-97ED-9CD1A50B4A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3969" y="1399614"/>
              <a:ext cx="1163196" cy="551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59" name="Line 2">
              <a:extLst>
                <a:ext uri="{FF2B5EF4-FFF2-40B4-BE49-F238E27FC236}">
                  <a16:creationId xmlns:a16="http://schemas.microsoft.com/office/drawing/2014/main" id="{378629FA-C89D-4168-8AB5-E22861799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3727" y="1465882"/>
              <a:ext cx="570242" cy="8319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</p:grpSp>
      <p:grpSp>
        <p:nvGrpSpPr>
          <p:cNvPr id="60" name="Groupe 67">
            <a:extLst>
              <a:ext uri="{FF2B5EF4-FFF2-40B4-BE49-F238E27FC236}">
                <a16:creationId xmlns:a16="http://schemas.microsoft.com/office/drawing/2014/main" id="{F69ADFF0-1E60-4623-AC4A-7101709FA3AE}"/>
              </a:ext>
            </a:extLst>
          </p:cNvPr>
          <p:cNvGrpSpPr/>
          <p:nvPr/>
        </p:nvGrpSpPr>
        <p:grpSpPr>
          <a:xfrm>
            <a:off x="4751753" y="2471686"/>
            <a:ext cx="4624405" cy="366713"/>
            <a:chOff x="3263900" y="1052736"/>
            <a:chExt cx="5194300" cy="488950"/>
          </a:xfrm>
        </p:grpSpPr>
        <p:sp>
          <p:nvSpPr>
            <p:cNvPr id="61" name="AutoShape 29">
              <a:extLst>
                <a:ext uri="{FF2B5EF4-FFF2-40B4-BE49-F238E27FC236}">
                  <a16:creationId xmlns:a16="http://schemas.microsoft.com/office/drawing/2014/main" id="{6934C59D-F530-45F0-A89D-9B13BD7E5D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52800" y="1052736"/>
              <a:ext cx="510540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fr-FR" b="1" dirty="0">
                  <a:solidFill>
                    <a:schemeClr val="bg1"/>
                  </a:solidFill>
                </a:rPr>
                <a:t>  </a:t>
              </a:r>
              <a:r>
                <a:rPr lang="fr-FR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Namespace</a:t>
              </a:r>
              <a:r>
                <a:rPr lang="fr-F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v1_0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Oval 31">
              <a:extLst>
                <a:ext uri="{FF2B5EF4-FFF2-40B4-BE49-F238E27FC236}">
                  <a16:creationId xmlns:a16="http://schemas.microsoft.com/office/drawing/2014/main" id="{CA59037F-3122-41A7-ABB5-29F35DA414E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3900" y="1190848"/>
              <a:ext cx="228600" cy="2286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4" name="Groupe 67">
            <a:extLst>
              <a:ext uri="{FF2B5EF4-FFF2-40B4-BE49-F238E27FC236}">
                <a16:creationId xmlns:a16="http://schemas.microsoft.com/office/drawing/2014/main" id="{4F3EECA6-0397-4EA3-84B6-CA721C8E056A}"/>
              </a:ext>
            </a:extLst>
          </p:cNvPr>
          <p:cNvGrpSpPr/>
          <p:nvPr/>
        </p:nvGrpSpPr>
        <p:grpSpPr>
          <a:xfrm>
            <a:off x="5512997" y="3561815"/>
            <a:ext cx="4665786" cy="366713"/>
            <a:chOff x="3263900" y="1052736"/>
            <a:chExt cx="5194300" cy="488950"/>
          </a:xfrm>
        </p:grpSpPr>
        <p:sp>
          <p:nvSpPr>
            <p:cNvPr id="65" name="AutoShape 29">
              <a:extLst>
                <a:ext uri="{FF2B5EF4-FFF2-40B4-BE49-F238E27FC236}">
                  <a16:creationId xmlns:a16="http://schemas.microsoft.com/office/drawing/2014/main" id="{4E53ECFB-4147-4CB5-9345-2638994D00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52800" y="1052736"/>
              <a:ext cx="510540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fr-FR" b="1" dirty="0">
                  <a:solidFill>
                    <a:schemeClr val="bg1"/>
                  </a:solidFill>
                </a:rPr>
                <a:t>  </a:t>
              </a:r>
              <a:r>
                <a:rPr lang="fr-F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Les résultats obtenus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Oval 31">
              <a:extLst>
                <a:ext uri="{FF2B5EF4-FFF2-40B4-BE49-F238E27FC236}">
                  <a16:creationId xmlns:a16="http://schemas.microsoft.com/office/drawing/2014/main" id="{ABAB615C-ED83-40FA-9BD3-8A42717242A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3900" y="1190848"/>
              <a:ext cx="228600" cy="2286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7" name="Groupe 67">
            <a:extLst>
              <a:ext uri="{FF2B5EF4-FFF2-40B4-BE49-F238E27FC236}">
                <a16:creationId xmlns:a16="http://schemas.microsoft.com/office/drawing/2014/main" id="{7D749B55-D0AA-4231-88F0-BD63DD13E116}"/>
              </a:ext>
            </a:extLst>
          </p:cNvPr>
          <p:cNvGrpSpPr/>
          <p:nvPr/>
        </p:nvGrpSpPr>
        <p:grpSpPr>
          <a:xfrm>
            <a:off x="5512997" y="3011945"/>
            <a:ext cx="4624405" cy="366713"/>
            <a:chOff x="3263900" y="1052736"/>
            <a:chExt cx="5194300" cy="488950"/>
          </a:xfrm>
        </p:grpSpPr>
        <p:sp>
          <p:nvSpPr>
            <p:cNvPr id="68" name="AutoShape 29">
              <a:extLst>
                <a:ext uri="{FF2B5EF4-FFF2-40B4-BE49-F238E27FC236}">
                  <a16:creationId xmlns:a16="http://schemas.microsoft.com/office/drawing/2014/main" id="{D6189E1B-F019-4566-887D-3C7B425970A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52800" y="1052736"/>
              <a:ext cx="510540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fr-FR" b="1" dirty="0">
                  <a:solidFill>
                    <a:schemeClr val="bg1"/>
                  </a:solidFill>
                </a:rPr>
                <a:t>  </a:t>
              </a:r>
              <a:r>
                <a:rPr lang="fr-F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Implémentation des fonctions  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Oval 31">
              <a:extLst>
                <a:ext uri="{FF2B5EF4-FFF2-40B4-BE49-F238E27FC236}">
                  <a16:creationId xmlns:a16="http://schemas.microsoft.com/office/drawing/2014/main" id="{A5D33EAA-828A-4852-961B-F8DC915BF20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3900" y="1190848"/>
              <a:ext cx="228600" cy="2286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70" name="Groupe 67">
            <a:extLst>
              <a:ext uri="{FF2B5EF4-FFF2-40B4-BE49-F238E27FC236}">
                <a16:creationId xmlns:a16="http://schemas.microsoft.com/office/drawing/2014/main" id="{FF4C0100-89AD-4670-B2CF-1333391D7505}"/>
              </a:ext>
            </a:extLst>
          </p:cNvPr>
          <p:cNvGrpSpPr/>
          <p:nvPr/>
        </p:nvGrpSpPr>
        <p:grpSpPr>
          <a:xfrm>
            <a:off x="4751753" y="1922019"/>
            <a:ext cx="4624405" cy="366713"/>
            <a:chOff x="3263900" y="1052736"/>
            <a:chExt cx="5194300" cy="488950"/>
          </a:xfrm>
        </p:grpSpPr>
        <p:sp>
          <p:nvSpPr>
            <p:cNvPr id="71" name="AutoShape 29">
              <a:extLst>
                <a:ext uri="{FF2B5EF4-FFF2-40B4-BE49-F238E27FC236}">
                  <a16:creationId xmlns:a16="http://schemas.microsoft.com/office/drawing/2014/main" id="{9C8DE3DA-9D11-4EDE-84CB-94BC0B888B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52800" y="1052736"/>
              <a:ext cx="510540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fr-FR" b="1" dirty="0">
                  <a:solidFill>
                    <a:schemeClr val="bg1"/>
                  </a:solidFill>
                </a:rPr>
                <a:t>  </a:t>
              </a:r>
              <a:r>
                <a:rPr lang="fr-F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Exercices C++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Oval 31">
              <a:extLst>
                <a:ext uri="{FF2B5EF4-FFF2-40B4-BE49-F238E27FC236}">
                  <a16:creationId xmlns:a16="http://schemas.microsoft.com/office/drawing/2014/main" id="{4F354793-4B28-4012-BCCF-C2F68D51F5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3900" y="1190848"/>
              <a:ext cx="228600" cy="2286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75" name="Groupe 67">
            <a:extLst>
              <a:ext uri="{FF2B5EF4-FFF2-40B4-BE49-F238E27FC236}">
                <a16:creationId xmlns:a16="http://schemas.microsoft.com/office/drawing/2014/main" id="{8B0460E0-9AB7-41DB-93EE-3F014DDEB53C}"/>
              </a:ext>
            </a:extLst>
          </p:cNvPr>
          <p:cNvGrpSpPr/>
          <p:nvPr/>
        </p:nvGrpSpPr>
        <p:grpSpPr>
          <a:xfrm>
            <a:off x="4751753" y="4124251"/>
            <a:ext cx="4624405" cy="366713"/>
            <a:chOff x="3263900" y="1052736"/>
            <a:chExt cx="5194300" cy="488950"/>
          </a:xfrm>
        </p:grpSpPr>
        <p:sp>
          <p:nvSpPr>
            <p:cNvPr id="76" name="AutoShape 29">
              <a:extLst>
                <a:ext uri="{FF2B5EF4-FFF2-40B4-BE49-F238E27FC236}">
                  <a16:creationId xmlns:a16="http://schemas.microsoft.com/office/drawing/2014/main" id="{A168CCB2-203C-45F9-BFFC-740C89D5D7E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52800" y="1052736"/>
              <a:ext cx="510540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fr-FR" b="1" dirty="0">
                  <a:solidFill>
                    <a:schemeClr val="bg1"/>
                  </a:solidFill>
                </a:rPr>
                <a:t>  </a:t>
              </a:r>
              <a:r>
                <a:rPr lang="fr-FR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Namespace</a:t>
              </a:r>
              <a:r>
                <a:rPr lang="fr-F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v1_1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Oval 31">
              <a:extLst>
                <a:ext uri="{FF2B5EF4-FFF2-40B4-BE49-F238E27FC236}">
                  <a16:creationId xmlns:a16="http://schemas.microsoft.com/office/drawing/2014/main" id="{631F67D9-313D-4541-8BDC-F2E399AB85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3900" y="1190848"/>
              <a:ext cx="228600" cy="2286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78" name="Groupe 67">
            <a:extLst>
              <a:ext uri="{FF2B5EF4-FFF2-40B4-BE49-F238E27FC236}">
                <a16:creationId xmlns:a16="http://schemas.microsoft.com/office/drawing/2014/main" id="{65C0735A-0458-4D15-AB00-B40936CF1ACF}"/>
              </a:ext>
            </a:extLst>
          </p:cNvPr>
          <p:cNvGrpSpPr/>
          <p:nvPr/>
        </p:nvGrpSpPr>
        <p:grpSpPr>
          <a:xfrm>
            <a:off x="4741112" y="4646995"/>
            <a:ext cx="4624405" cy="366713"/>
            <a:chOff x="3263900" y="1052736"/>
            <a:chExt cx="5194300" cy="488950"/>
          </a:xfrm>
        </p:grpSpPr>
        <p:sp>
          <p:nvSpPr>
            <p:cNvPr id="79" name="AutoShape 29">
              <a:extLst>
                <a:ext uri="{FF2B5EF4-FFF2-40B4-BE49-F238E27FC236}">
                  <a16:creationId xmlns:a16="http://schemas.microsoft.com/office/drawing/2014/main" id="{9B77EEBD-55A9-48B1-91AC-14811161D0D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52800" y="1052736"/>
              <a:ext cx="510540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fr-FR" b="1" dirty="0">
                  <a:solidFill>
                    <a:schemeClr val="bg1"/>
                  </a:solidFill>
                </a:rPr>
                <a:t>  </a:t>
              </a:r>
              <a:r>
                <a:rPr lang="fr-FR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Namespace</a:t>
              </a:r>
              <a:r>
                <a:rPr lang="fr-F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v2_0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Oval 31">
              <a:extLst>
                <a:ext uri="{FF2B5EF4-FFF2-40B4-BE49-F238E27FC236}">
                  <a16:creationId xmlns:a16="http://schemas.microsoft.com/office/drawing/2014/main" id="{A03B4F85-3EA0-4176-A9B3-97229B9435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3900" y="1190848"/>
              <a:ext cx="228600" cy="2286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1" name="Groupe 67">
            <a:extLst>
              <a:ext uri="{FF2B5EF4-FFF2-40B4-BE49-F238E27FC236}">
                <a16:creationId xmlns:a16="http://schemas.microsoft.com/office/drawing/2014/main" id="{760A77D2-C04C-401E-86AB-A3E5945A5D9E}"/>
              </a:ext>
            </a:extLst>
          </p:cNvPr>
          <p:cNvGrpSpPr/>
          <p:nvPr/>
        </p:nvGrpSpPr>
        <p:grpSpPr>
          <a:xfrm>
            <a:off x="5512997" y="5206175"/>
            <a:ext cx="5071876" cy="366713"/>
            <a:chOff x="3263900" y="1052736"/>
            <a:chExt cx="5696916" cy="488950"/>
          </a:xfrm>
        </p:grpSpPr>
        <p:sp>
          <p:nvSpPr>
            <p:cNvPr id="82" name="AutoShape 29">
              <a:extLst>
                <a:ext uri="{FF2B5EF4-FFF2-40B4-BE49-F238E27FC236}">
                  <a16:creationId xmlns:a16="http://schemas.microsoft.com/office/drawing/2014/main" id="{7B0EE4ED-E270-4ED4-826D-8929D4B153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52800" y="1052736"/>
              <a:ext cx="5608016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fr-FR" b="1" dirty="0">
                  <a:solidFill>
                    <a:schemeClr val="bg1"/>
                  </a:solidFill>
                </a:rPr>
                <a:t>  </a:t>
              </a:r>
              <a:r>
                <a:rPr lang="fr-F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Implémentation des traitements d’images 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Oval 31">
              <a:extLst>
                <a:ext uri="{FF2B5EF4-FFF2-40B4-BE49-F238E27FC236}">
                  <a16:creationId xmlns:a16="http://schemas.microsoft.com/office/drawing/2014/main" id="{8CED23E5-4D40-4474-B6DA-0DE1A37D71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3900" y="1190848"/>
              <a:ext cx="228600" cy="2286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4" name="Groupe 67">
            <a:extLst>
              <a:ext uri="{FF2B5EF4-FFF2-40B4-BE49-F238E27FC236}">
                <a16:creationId xmlns:a16="http://schemas.microsoft.com/office/drawing/2014/main" id="{DEB8C4F2-5D7C-4B33-B211-ACF42A0A80FB}"/>
              </a:ext>
            </a:extLst>
          </p:cNvPr>
          <p:cNvGrpSpPr/>
          <p:nvPr/>
        </p:nvGrpSpPr>
        <p:grpSpPr>
          <a:xfrm>
            <a:off x="4741112" y="5728919"/>
            <a:ext cx="4624405" cy="366713"/>
            <a:chOff x="3263900" y="1052736"/>
            <a:chExt cx="5194300" cy="488950"/>
          </a:xfrm>
        </p:grpSpPr>
        <p:sp>
          <p:nvSpPr>
            <p:cNvPr id="85" name="AutoShape 29">
              <a:extLst>
                <a:ext uri="{FF2B5EF4-FFF2-40B4-BE49-F238E27FC236}">
                  <a16:creationId xmlns:a16="http://schemas.microsoft.com/office/drawing/2014/main" id="{FC209CB5-D6F0-4B31-A1A1-C309CF48AD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352800" y="1052736"/>
              <a:ext cx="5105400" cy="48895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r>
                <a:rPr lang="fr-FR" b="1" dirty="0">
                  <a:solidFill>
                    <a:schemeClr val="bg1"/>
                  </a:solidFill>
                </a:rPr>
                <a:t>  </a:t>
              </a:r>
              <a:r>
                <a:rPr lang="fr-FR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Conclusion et perspectives 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86" name="Oval 31">
              <a:extLst>
                <a:ext uri="{FF2B5EF4-FFF2-40B4-BE49-F238E27FC236}">
                  <a16:creationId xmlns:a16="http://schemas.microsoft.com/office/drawing/2014/main" id="{06CF6B01-F9AA-46BE-9DD8-60FC592671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63900" y="1190848"/>
              <a:ext cx="228600" cy="228600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87" name="Groupe 75">
            <a:extLst>
              <a:ext uri="{FF2B5EF4-FFF2-40B4-BE49-F238E27FC236}">
                <a16:creationId xmlns:a16="http://schemas.microsoft.com/office/drawing/2014/main" id="{BB952B7E-9184-4D03-962A-D7E4A96F2723}"/>
              </a:ext>
            </a:extLst>
          </p:cNvPr>
          <p:cNvGrpSpPr/>
          <p:nvPr/>
        </p:nvGrpSpPr>
        <p:grpSpPr>
          <a:xfrm>
            <a:off x="3689971" y="2657437"/>
            <a:ext cx="1051142" cy="6769"/>
            <a:chOff x="2299670" y="1422888"/>
            <a:chExt cx="1483499" cy="5364"/>
          </a:xfrm>
        </p:grpSpPr>
        <p:sp>
          <p:nvSpPr>
            <p:cNvPr id="88" name="Line 4">
              <a:extLst>
                <a:ext uri="{FF2B5EF4-FFF2-40B4-BE49-F238E27FC236}">
                  <a16:creationId xmlns:a16="http://schemas.microsoft.com/office/drawing/2014/main" id="{704FC839-4CE6-4FC2-B9DD-E2173CFE5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8092" y="1422888"/>
              <a:ext cx="1105077" cy="515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89" name="Line 2">
              <a:extLst>
                <a:ext uri="{FF2B5EF4-FFF2-40B4-BE49-F238E27FC236}">
                  <a16:creationId xmlns:a16="http://schemas.microsoft.com/office/drawing/2014/main" id="{13D4CB48-0796-4288-B8D4-1AD4425E1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9670" y="1428039"/>
              <a:ext cx="378423" cy="2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</p:grpSp>
      <p:grpSp>
        <p:nvGrpSpPr>
          <p:cNvPr id="90" name="Groupe 75">
            <a:extLst>
              <a:ext uri="{FF2B5EF4-FFF2-40B4-BE49-F238E27FC236}">
                <a16:creationId xmlns:a16="http://schemas.microsoft.com/office/drawing/2014/main" id="{93A35379-6627-4AF8-9EE7-DE92DEA485F1}"/>
              </a:ext>
            </a:extLst>
          </p:cNvPr>
          <p:cNvGrpSpPr/>
          <p:nvPr/>
        </p:nvGrpSpPr>
        <p:grpSpPr>
          <a:xfrm flipV="1">
            <a:off x="3860006" y="2931539"/>
            <a:ext cx="1652991" cy="281685"/>
            <a:chOff x="2187429" y="1399614"/>
            <a:chExt cx="1669736" cy="772722"/>
          </a:xfrm>
        </p:grpSpPr>
        <p:sp>
          <p:nvSpPr>
            <p:cNvPr id="91" name="Line 4">
              <a:extLst>
                <a:ext uri="{FF2B5EF4-FFF2-40B4-BE49-F238E27FC236}">
                  <a16:creationId xmlns:a16="http://schemas.microsoft.com/office/drawing/2014/main" id="{C10FBA8F-1190-4000-92AC-C9F6BFE1F4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2047" y="1399614"/>
              <a:ext cx="1165118" cy="242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92" name="Line 2">
              <a:extLst>
                <a:ext uri="{FF2B5EF4-FFF2-40B4-BE49-F238E27FC236}">
                  <a16:creationId xmlns:a16="http://schemas.microsoft.com/office/drawing/2014/main" id="{9EB5C16B-1409-4985-B85A-4B30E490D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7429" y="1422130"/>
              <a:ext cx="504619" cy="7502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</p:grpSp>
      <p:grpSp>
        <p:nvGrpSpPr>
          <p:cNvPr id="93" name="Groupe 75">
            <a:extLst>
              <a:ext uri="{FF2B5EF4-FFF2-40B4-BE49-F238E27FC236}">
                <a16:creationId xmlns:a16="http://schemas.microsoft.com/office/drawing/2014/main" id="{4A598CD0-2735-4419-A773-844110AFD073}"/>
              </a:ext>
            </a:extLst>
          </p:cNvPr>
          <p:cNvGrpSpPr/>
          <p:nvPr/>
        </p:nvGrpSpPr>
        <p:grpSpPr>
          <a:xfrm flipV="1">
            <a:off x="3967759" y="3333464"/>
            <a:ext cx="1545239" cy="409779"/>
            <a:chOff x="2161541" y="1399614"/>
            <a:chExt cx="1695624" cy="808231"/>
          </a:xfrm>
        </p:grpSpPr>
        <p:sp>
          <p:nvSpPr>
            <p:cNvPr id="94" name="Line 4">
              <a:extLst>
                <a:ext uri="{FF2B5EF4-FFF2-40B4-BE49-F238E27FC236}">
                  <a16:creationId xmlns:a16="http://schemas.microsoft.com/office/drawing/2014/main" id="{BE29D37B-8E1F-4CD5-8ABD-400336353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3969" y="1399614"/>
              <a:ext cx="1163196" cy="3845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95" name="Line 2">
              <a:extLst>
                <a:ext uri="{FF2B5EF4-FFF2-40B4-BE49-F238E27FC236}">
                  <a16:creationId xmlns:a16="http://schemas.microsoft.com/office/drawing/2014/main" id="{BA56047C-806C-4301-8374-8C6EFEE3E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1541" y="1438067"/>
              <a:ext cx="530506" cy="7697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</p:grpSp>
      <p:grpSp>
        <p:nvGrpSpPr>
          <p:cNvPr id="96" name="Groupe 75">
            <a:extLst>
              <a:ext uri="{FF2B5EF4-FFF2-40B4-BE49-F238E27FC236}">
                <a16:creationId xmlns:a16="http://schemas.microsoft.com/office/drawing/2014/main" id="{52012F25-695B-492B-A517-F059C0D558ED}"/>
              </a:ext>
            </a:extLst>
          </p:cNvPr>
          <p:cNvGrpSpPr/>
          <p:nvPr/>
        </p:nvGrpSpPr>
        <p:grpSpPr>
          <a:xfrm flipV="1">
            <a:off x="3933276" y="3752416"/>
            <a:ext cx="807836" cy="565174"/>
            <a:chOff x="2164109" y="1399614"/>
            <a:chExt cx="1693056" cy="806512"/>
          </a:xfrm>
        </p:grpSpPr>
        <p:sp>
          <p:nvSpPr>
            <p:cNvPr id="97" name="Line 4">
              <a:extLst>
                <a:ext uri="{FF2B5EF4-FFF2-40B4-BE49-F238E27FC236}">
                  <a16:creationId xmlns:a16="http://schemas.microsoft.com/office/drawing/2014/main" id="{39B1303B-90A5-4CC5-9B8F-A65F6A038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3969" y="1399614"/>
              <a:ext cx="1163196" cy="3845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98" name="Line 2">
              <a:extLst>
                <a:ext uri="{FF2B5EF4-FFF2-40B4-BE49-F238E27FC236}">
                  <a16:creationId xmlns:a16="http://schemas.microsoft.com/office/drawing/2014/main" id="{0350A539-5554-4EDE-A3E3-9052CA295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4109" y="1438066"/>
              <a:ext cx="527938" cy="76806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</p:grpSp>
      <p:grpSp>
        <p:nvGrpSpPr>
          <p:cNvPr id="99" name="Groupe 75">
            <a:extLst>
              <a:ext uri="{FF2B5EF4-FFF2-40B4-BE49-F238E27FC236}">
                <a16:creationId xmlns:a16="http://schemas.microsoft.com/office/drawing/2014/main" id="{02D7E8FE-1CBC-4002-B5F9-982C6E5D5388}"/>
              </a:ext>
            </a:extLst>
          </p:cNvPr>
          <p:cNvGrpSpPr/>
          <p:nvPr/>
        </p:nvGrpSpPr>
        <p:grpSpPr>
          <a:xfrm flipV="1">
            <a:off x="3757242" y="4121728"/>
            <a:ext cx="973228" cy="720369"/>
            <a:chOff x="2036473" y="1399614"/>
            <a:chExt cx="1820692" cy="751376"/>
          </a:xfrm>
        </p:grpSpPr>
        <p:sp>
          <p:nvSpPr>
            <p:cNvPr id="100" name="Line 4">
              <a:extLst>
                <a:ext uri="{FF2B5EF4-FFF2-40B4-BE49-F238E27FC236}">
                  <a16:creationId xmlns:a16="http://schemas.microsoft.com/office/drawing/2014/main" id="{D370D08E-BA83-44A8-ABD4-B207174A03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3969" y="1399614"/>
              <a:ext cx="1163196" cy="3845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1" name="Line 2">
              <a:extLst>
                <a:ext uri="{FF2B5EF4-FFF2-40B4-BE49-F238E27FC236}">
                  <a16:creationId xmlns:a16="http://schemas.microsoft.com/office/drawing/2014/main" id="{53B0E0C8-65F0-4297-A784-BE9221E88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6473" y="1438068"/>
              <a:ext cx="655578" cy="71292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02" name="Groupe 75">
            <a:extLst>
              <a:ext uri="{FF2B5EF4-FFF2-40B4-BE49-F238E27FC236}">
                <a16:creationId xmlns:a16="http://schemas.microsoft.com/office/drawing/2014/main" id="{BF79091C-E20A-49AE-B0BF-772E0E7B0E96}"/>
              </a:ext>
            </a:extLst>
          </p:cNvPr>
          <p:cNvGrpSpPr/>
          <p:nvPr/>
        </p:nvGrpSpPr>
        <p:grpSpPr>
          <a:xfrm flipV="1">
            <a:off x="3474640" y="4379494"/>
            <a:ext cx="2038358" cy="1020055"/>
            <a:chOff x="2102653" y="1399614"/>
            <a:chExt cx="1754512" cy="835894"/>
          </a:xfrm>
        </p:grpSpPr>
        <p:sp>
          <p:nvSpPr>
            <p:cNvPr id="103" name="Line 4">
              <a:extLst>
                <a:ext uri="{FF2B5EF4-FFF2-40B4-BE49-F238E27FC236}">
                  <a16:creationId xmlns:a16="http://schemas.microsoft.com/office/drawing/2014/main" id="{CBED1DBF-D85F-46FE-82FB-CC73A534B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6335" y="1399614"/>
              <a:ext cx="1320830" cy="8726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4" name="Line 2">
              <a:extLst>
                <a:ext uri="{FF2B5EF4-FFF2-40B4-BE49-F238E27FC236}">
                  <a16:creationId xmlns:a16="http://schemas.microsoft.com/office/drawing/2014/main" id="{39482E3E-518B-4883-A63E-6389FA147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2653" y="1495830"/>
              <a:ext cx="430444" cy="7396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</p:grpSp>
      <p:grpSp>
        <p:nvGrpSpPr>
          <p:cNvPr id="105" name="Groupe 75">
            <a:extLst>
              <a:ext uri="{FF2B5EF4-FFF2-40B4-BE49-F238E27FC236}">
                <a16:creationId xmlns:a16="http://schemas.microsoft.com/office/drawing/2014/main" id="{B57BA471-9CAE-4E3D-AB62-A81ACAAC7D6E}"/>
              </a:ext>
            </a:extLst>
          </p:cNvPr>
          <p:cNvGrpSpPr/>
          <p:nvPr/>
        </p:nvGrpSpPr>
        <p:grpSpPr>
          <a:xfrm flipV="1">
            <a:off x="3171210" y="4552417"/>
            <a:ext cx="1580542" cy="1360826"/>
            <a:chOff x="2381813" y="1399614"/>
            <a:chExt cx="1475352" cy="956335"/>
          </a:xfrm>
        </p:grpSpPr>
        <p:sp>
          <p:nvSpPr>
            <p:cNvPr id="106" name="Line 4">
              <a:extLst>
                <a:ext uri="{FF2B5EF4-FFF2-40B4-BE49-F238E27FC236}">
                  <a16:creationId xmlns:a16="http://schemas.microsoft.com/office/drawing/2014/main" id="{DB3D6637-876B-4132-B7C7-0FB78E4C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5307" y="1399614"/>
              <a:ext cx="1161858" cy="14181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07" name="Line 2">
              <a:extLst>
                <a:ext uri="{FF2B5EF4-FFF2-40B4-BE49-F238E27FC236}">
                  <a16:creationId xmlns:a16="http://schemas.microsoft.com/office/drawing/2014/main" id="{FA026459-9E3F-4202-A1A3-BF03653BD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1813" y="1541428"/>
              <a:ext cx="299271" cy="81452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944256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A9F174-EE20-4479-B12F-1E0AE4A3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6010"/>
            <a:ext cx="8911687" cy="947515"/>
          </a:xfrm>
        </p:spPr>
        <p:txBody>
          <a:bodyPr/>
          <a:lstStyle/>
          <a:p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Introduction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1ADC04-C496-4730-988B-66FDE340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125" y="2014538"/>
            <a:ext cx="8915400" cy="1081088"/>
          </a:xfrm>
        </p:spPr>
        <p:txBody>
          <a:bodyPr/>
          <a:lstStyle/>
          <a:p>
            <a:r>
              <a:rPr lang="fr-FR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traitement d’images, est un sous-domaine du traitement du signal, englobe l'ensemble des méthodes et techniques appliquées aux images et vidéos dans le but d'extraire des informations pertinentes ou d'améliorer leur perception visuelle. </a:t>
            </a:r>
            <a:endParaRPr lang="fr-FR" dirty="0"/>
          </a:p>
        </p:txBody>
      </p:sp>
      <p:sp>
        <p:nvSpPr>
          <p:cNvPr id="7" name="Titre 3">
            <a:extLst>
              <a:ext uri="{FF2B5EF4-FFF2-40B4-BE49-F238E27FC236}">
                <a16:creationId xmlns:a16="http://schemas.microsoft.com/office/drawing/2014/main" id="{505EF70D-7FF3-456B-9EA0-BAAEB2BF7B90}"/>
              </a:ext>
            </a:extLst>
          </p:cNvPr>
          <p:cNvSpPr txBox="1">
            <a:spLocks/>
          </p:cNvSpPr>
          <p:nvPr/>
        </p:nvSpPr>
        <p:spPr>
          <a:xfrm>
            <a:off x="2002106" y="1341836"/>
            <a:ext cx="2179369" cy="74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bg2">
                    <a:lumMod val="10000"/>
                  </a:schemeClr>
                </a:solidFill>
              </a:rPr>
              <a:t>Contexte </a:t>
            </a:r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983141A0-466B-4B0B-A2D1-57C26BB11321}"/>
              </a:ext>
            </a:extLst>
          </p:cNvPr>
          <p:cNvSpPr txBox="1">
            <a:spLocks/>
          </p:cNvSpPr>
          <p:nvPr/>
        </p:nvSpPr>
        <p:spPr>
          <a:xfrm>
            <a:off x="2288125" y="3036095"/>
            <a:ext cx="8915400" cy="108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 toute phase de traitement, un prétraitement est souvent requis pour optimiser la qualité des images, tel que  éliminer le bruit, d'ajuster le contraste et de corriger le flou</a:t>
            </a:r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BEA52604-FE8A-440E-8745-6279E96FB40C}"/>
              </a:ext>
            </a:extLst>
          </p:cNvPr>
          <p:cNvSpPr txBox="1">
            <a:spLocks/>
          </p:cNvSpPr>
          <p:nvPr/>
        </p:nvSpPr>
        <p:spPr>
          <a:xfrm>
            <a:off x="2049731" y="3981451"/>
            <a:ext cx="2179369" cy="74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000" b="1" dirty="0">
                <a:solidFill>
                  <a:schemeClr val="bg2">
                    <a:lumMod val="10000"/>
                  </a:schemeClr>
                </a:solidFill>
              </a:rPr>
              <a:t>Notre projet  </a:t>
            </a:r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74FDC63A-E7C4-423A-8A6A-CB0DD6E291E0}"/>
              </a:ext>
            </a:extLst>
          </p:cNvPr>
          <p:cNvSpPr txBox="1">
            <a:spLocks/>
          </p:cNvSpPr>
          <p:nvPr/>
        </p:nvSpPr>
        <p:spPr>
          <a:xfrm>
            <a:off x="2383375" y="4724401"/>
            <a:ext cx="8915400" cy="108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0D0D0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Consiste à développer une bibliothèque C++ évolutive pour le traitement d'images.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8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0FAFB-75CF-4DAC-867F-6C117D9A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3160"/>
            <a:ext cx="6770419" cy="861790"/>
          </a:xfrm>
        </p:spPr>
        <p:txBody>
          <a:bodyPr/>
          <a:lstStyle/>
          <a:p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Image et Image numérique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36EB5C-1757-4F66-BF49-7AEB5601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0537" y="2019300"/>
            <a:ext cx="8915400" cy="37776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090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0FAFB-75CF-4DAC-867F-6C117D9A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795115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Présentation de Projet et objectifs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36EB5C-1757-4F66-BF49-7AEB5601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24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A33C8-EFF6-4A01-BAB8-5123AA1C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875" y="577795"/>
            <a:ext cx="8911687" cy="737965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Exercices appliqués en C++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05928-6F1E-4816-9436-CEF6F17CA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36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D4DF5-C5B2-4068-9EAE-E39D2CF5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25" y="568270"/>
            <a:ext cx="5103275" cy="757015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Namespace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v1_0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8A0CA-3DB4-491A-A12E-6A5D32DD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53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70697-F273-4D34-94AA-C0AE8EA3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6B5DB-D493-4490-8225-5A4F2C07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41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5B093C-EC92-4047-81C7-A24F0C39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FA69D1-5CB9-42EA-88F9-DFAB7340B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71064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</TotalTime>
  <Words>198</Words>
  <Application>Microsoft Office PowerPoint</Application>
  <PresentationFormat>Grand écran</PresentationFormat>
  <Paragraphs>30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Brin</vt:lpstr>
      <vt:lpstr>Présentation PowerPoint</vt:lpstr>
      <vt:lpstr>Présentation PowerPoint</vt:lpstr>
      <vt:lpstr>Introduction </vt:lpstr>
      <vt:lpstr>Image et Image numérique </vt:lpstr>
      <vt:lpstr> Présentation de Projet et objectifs </vt:lpstr>
      <vt:lpstr> Exercices appliqués en C++</vt:lpstr>
      <vt:lpstr> Namespace v1_0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Lyes LEHARA</dc:creator>
  <cp:lastModifiedBy>Lyes LEHARA</cp:lastModifiedBy>
  <cp:revision>14</cp:revision>
  <dcterms:created xsi:type="dcterms:W3CDTF">2025-06-11T13:03:10Z</dcterms:created>
  <dcterms:modified xsi:type="dcterms:W3CDTF">2025-06-11T16:06:54Z</dcterms:modified>
</cp:coreProperties>
</file>