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6" r:id="rId3"/>
    <p:sldId id="259" r:id="rId5"/>
    <p:sldId id="284" r:id="rId6"/>
    <p:sldId id="263" r:id="rId7"/>
    <p:sldId id="311" r:id="rId8"/>
    <p:sldId id="264" r:id="rId9"/>
    <p:sldId id="268" r:id="rId10"/>
    <p:sldId id="310" r:id="rId11"/>
    <p:sldId id="267" r:id="rId12"/>
    <p:sldId id="306" r:id="rId13"/>
    <p:sldId id="308" r:id="rId14"/>
    <p:sldId id="309" r:id="rId15"/>
    <p:sldId id="335" r:id="rId16"/>
    <p:sldId id="336" r:id="rId17"/>
    <p:sldId id="337" r:id="rId18"/>
    <p:sldId id="338" r:id="rId19"/>
    <p:sldId id="339" r:id="rId20"/>
    <p:sldId id="340" r:id="rId21"/>
    <p:sldId id="341" r:id="rId22"/>
    <p:sldId id="342" r:id="rId23"/>
    <p:sldId id="343" r:id="rId24"/>
    <p:sldId id="344" r:id="rId25"/>
    <p:sldId id="312" r:id="rId26"/>
    <p:sldId id="313" r:id="rId27"/>
    <p:sldId id="288" r:id="rId2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04" y="96"/>
      </p:cViewPr>
      <p:guideLst>
        <p:guide orient="horz" pos="1484"/>
        <p:guide pos="2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459990" y="821690"/>
            <a:ext cx="6303010" cy="714375"/>
          </a:xfrm>
          <a:prstGeom prst="rect">
            <a:avLst/>
          </a:prstGeom>
          <a:noFill/>
        </p:spPr>
        <p:txBody>
          <a:bodyPr wrap="square" lIns="68580" tIns="34290" rIns="68580" bIns="34290" rtlCol="0">
            <a:spAutoFit/>
          </a:bodyPr>
          <a:lstStyle/>
          <a:p>
            <a:r>
              <a:rPr lang="zh-CN" altLang="en-US" sz="4000" b="1" dirty="0">
                <a:solidFill>
                  <a:srgbClr val="1B4367"/>
                </a:solidFill>
                <a:cs typeface="+mn-ea"/>
                <a:sym typeface="+mn-lt"/>
              </a:rPr>
              <a:t>微信食品商城的设计与实现 </a:t>
            </a:r>
            <a:r>
              <a:rPr lang="zh-CN" altLang="en-US" sz="4200" b="1" dirty="0">
                <a:solidFill>
                  <a:srgbClr val="1B4367"/>
                </a:solidFill>
                <a:cs typeface="+mn-ea"/>
                <a:sym typeface="+mn-lt"/>
              </a:rPr>
              <a:t>  </a:t>
            </a:r>
            <a:endParaRPr lang="zh-CN" altLang="en-US" sz="4200" b="1" dirty="0">
              <a:solidFill>
                <a:srgbClr val="1B4367"/>
              </a:solidFill>
              <a:cs typeface="+mn-ea"/>
              <a:sym typeface="+mn-lt"/>
            </a:endParaRPr>
          </a:p>
        </p:txBody>
      </p:sp>
      <p:sp>
        <p:nvSpPr>
          <p:cNvPr id="9" name="文本框 8"/>
          <p:cNvSpPr txBox="1"/>
          <p:nvPr/>
        </p:nvSpPr>
        <p:spPr>
          <a:xfrm>
            <a:off x="3404509" y="2280748"/>
            <a:ext cx="5358765" cy="291465"/>
          </a:xfrm>
          <a:prstGeom prst="rect">
            <a:avLst/>
          </a:prstGeom>
          <a:noFill/>
        </p:spPr>
        <p:txBody>
          <a:bodyPr wrap="square" lIns="68580" tIns="34290" rIns="68580" bIns="34290" rtlCol="0">
            <a:spAutoFit/>
          </a:bodyPr>
          <a:lstStyle/>
          <a:p>
            <a:pPr lvl="0" eaLnBrk="0" latinLnBrk="0" hangingPunct="0"/>
            <a:r>
              <a:rPr lang="zh-CN" altLang="en-US" sz="1450" dirty="0">
                <a:solidFill>
                  <a:srgbClr val="1B4367"/>
                </a:solidFill>
                <a:cs typeface="+mn-ea"/>
                <a:sym typeface="+mn-lt"/>
              </a:rPr>
              <a:t>、</a:t>
            </a:r>
            <a:endParaRPr lang="zh-CN" altLang="en-US" sz="1450" dirty="0">
              <a:solidFill>
                <a:srgbClr val="1B4367"/>
              </a:solidFill>
              <a:cs typeface="+mn-ea"/>
              <a:sym typeface="+mn-lt"/>
            </a:endParaRPr>
          </a:p>
        </p:txBody>
      </p:sp>
      <p:sp>
        <p:nvSpPr>
          <p:cNvPr id="121" name="TextBox 120"/>
          <p:cNvSpPr txBox="1"/>
          <p:nvPr/>
        </p:nvSpPr>
        <p:spPr>
          <a:xfrm>
            <a:off x="3404058" y="1826826"/>
            <a:ext cx="3336584" cy="2652787"/>
          </a:xfrm>
          <a:prstGeom prst="roundRect">
            <a:avLst/>
          </a:prstGeom>
          <a:solidFill>
            <a:srgbClr val="1B4367"/>
          </a:solidFill>
        </p:spPr>
        <p:txBody>
          <a:bodyPr wrap="square" rtlCol="0">
            <a:spAutoFit/>
          </a:bodyPr>
          <a:lstStyle/>
          <a:p>
            <a:pPr fontAlgn="auto">
              <a:lnSpc>
                <a:spcPts val="3000"/>
              </a:lnSpc>
            </a:pPr>
            <a:r>
              <a:rPr lang="zh-CN" altLang="en-US" sz="1800" dirty="0" smtClean="0">
                <a:solidFill>
                  <a:schemeClr val="bg1"/>
                </a:solidFill>
                <a:cs typeface="+mn-ea"/>
                <a:sym typeface="+mn-lt"/>
              </a:rPr>
              <a:t>学校：浙江科技学院</a:t>
            </a:r>
            <a:endParaRPr lang="zh-CN" altLang="en-US" sz="1800" dirty="0" smtClean="0">
              <a:solidFill>
                <a:schemeClr val="bg1"/>
              </a:solidFill>
              <a:cs typeface="+mn-ea"/>
              <a:sym typeface="+mn-lt"/>
            </a:endParaRPr>
          </a:p>
          <a:p>
            <a:pPr fontAlgn="auto">
              <a:lnSpc>
                <a:spcPts val="3000"/>
              </a:lnSpc>
            </a:pPr>
            <a:r>
              <a:rPr lang="zh-CN" altLang="en-US" sz="1800" dirty="0" smtClean="0">
                <a:solidFill>
                  <a:schemeClr val="bg1"/>
                </a:solidFill>
                <a:cs typeface="+mn-ea"/>
                <a:sym typeface="+mn-lt"/>
              </a:rPr>
              <a:t>院系：</a:t>
            </a:r>
            <a:r>
              <a:rPr sz="1800" dirty="0" smtClean="0">
                <a:solidFill>
                  <a:schemeClr val="bg1"/>
                </a:solidFill>
                <a:cs typeface="+mn-ea"/>
                <a:sym typeface="+mn-lt"/>
              </a:rPr>
              <a:t>信息与电子工程学院</a:t>
            </a:r>
            <a:r>
              <a:rPr lang="zh-CN" altLang="en-US" sz="1800" dirty="0" smtClean="0">
                <a:solidFill>
                  <a:schemeClr val="bg1"/>
                </a:solidFill>
                <a:cs typeface="+mn-ea"/>
                <a:sym typeface="+mn-lt"/>
              </a:rPr>
              <a:t>       </a:t>
            </a:r>
            <a:endParaRPr lang="zh-CN" altLang="en-US" sz="1800" dirty="0" smtClean="0">
              <a:solidFill>
                <a:schemeClr val="bg1"/>
              </a:solidFill>
              <a:cs typeface="+mn-ea"/>
              <a:sym typeface="+mn-lt"/>
            </a:endParaRPr>
          </a:p>
          <a:p>
            <a:pPr fontAlgn="auto">
              <a:lnSpc>
                <a:spcPts val="3000"/>
              </a:lnSpc>
            </a:pPr>
            <a:r>
              <a:rPr lang="zh-CN" altLang="en-US" sz="1800" dirty="0" smtClean="0">
                <a:solidFill>
                  <a:schemeClr val="bg1"/>
                </a:solidFill>
                <a:cs typeface="+mn-ea"/>
                <a:sym typeface="+mn-lt"/>
              </a:rPr>
              <a:t>专业：</a:t>
            </a:r>
            <a:r>
              <a:rPr lang="en-US" altLang="zh-CN" sz="1800" dirty="0">
                <a:solidFill>
                  <a:schemeClr val="bg1"/>
                </a:solidFill>
                <a:cs typeface="+mn-ea"/>
                <a:sym typeface="+mn-lt"/>
              </a:rPr>
              <a:t> </a:t>
            </a:r>
            <a:r>
              <a:rPr lang="zh-CN" altLang="en-US" sz="1800" dirty="0">
                <a:solidFill>
                  <a:schemeClr val="bg1"/>
                </a:solidFill>
                <a:cs typeface="+mn-ea"/>
                <a:sym typeface="+mn-lt"/>
              </a:rPr>
              <a:t>软件工程</a:t>
            </a:r>
            <a:endParaRPr lang="zh-CN" altLang="en-US" sz="1800" dirty="0">
              <a:solidFill>
                <a:schemeClr val="bg1"/>
              </a:solidFill>
              <a:cs typeface="+mn-ea"/>
              <a:sym typeface="+mn-lt"/>
            </a:endParaRPr>
          </a:p>
          <a:p>
            <a:pPr fontAlgn="auto">
              <a:lnSpc>
                <a:spcPts val="3000"/>
              </a:lnSpc>
            </a:pPr>
            <a:r>
              <a:rPr lang="zh-CN" altLang="en-US" sz="1800" dirty="0">
                <a:solidFill>
                  <a:schemeClr val="bg1"/>
                </a:solidFill>
                <a:cs typeface="+mn-ea"/>
                <a:sym typeface="+mn-lt"/>
              </a:rPr>
              <a:t>班级：</a:t>
            </a:r>
            <a:r>
              <a:rPr lang="en-US" altLang="zh-CN" sz="1800" dirty="0">
                <a:solidFill>
                  <a:schemeClr val="bg1"/>
                </a:solidFill>
                <a:cs typeface="+mn-ea"/>
                <a:sym typeface="+mn-lt"/>
              </a:rPr>
              <a:t>141</a:t>
            </a:r>
            <a:endParaRPr lang="en-US" altLang="zh-CN" sz="1800" dirty="0">
              <a:solidFill>
                <a:schemeClr val="bg1"/>
              </a:solidFill>
              <a:cs typeface="+mn-ea"/>
              <a:sym typeface="+mn-lt"/>
            </a:endParaRPr>
          </a:p>
          <a:p>
            <a:pPr fontAlgn="auto">
              <a:lnSpc>
                <a:spcPts val="3000"/>
              </a:lnSpc>
            </a:pPr>
            <a:r>
              <a:rPr lang="zh-CN" altLang="en-US" sz="1800" dirty="0">
                <a:solidFill>
                  <a:schemeClr val="bg1"/>
                </a:solidFill>
                <a:cs typeface="+mn-ea"/>
                <a:sym typeface="+mn-lt"/>
              </a:rPr>
              <a:t>姓名：鲁钺锋</a:t>
            </a:r>
            <a:endParaRPr lang="zh-CN" altLang="en-US" sz="1800" dirty="0">
              <a:solidFill>
                <a:schemeClr val="bg1"/>
              </a:solidFill>
              <a:cs typeface="+mn-ea"/>
              <a:sym typeface="+mn-lt"/>
            </a:endParaRPr>
          </a:p>
          <a:p>
            <a:pPr fontAlgn="auto">
              <a:lnSpc>
                <a:spcPts val="3000"/>
              </a:lnSpc>
            </a:pPr>
            <a:r>
              <a:rPr lang="zh-CN" altLang="en-US" sz="1800" dirty="0">
                <a:solidFill>
                  <a:schemeClr val="bg1"/>
                </a:solidFill>
                <a:cs typeface="+mn-ea"/>
                <a:sym typeface="+mn-lt"/>
              </a:rPr>
              <a:t>学号：</a:t>
            </a:r>
            <a:r>
              <a:rPr lang="en-US" altLang="zh-CN" sz="1800" dirty="0">
                <a:solidFill>
                  <a:schemeClr val="bg1"/>
                </a:solidFill>
                <a:cs typeface="+mn-ea"/>
                <a:sym typeface="+mn-lt"/>
              </a:rPr>
              <a:t>1140299141</a:t>
            </a:r>
            <a:endParaRPr lang="en-US" altLang="zh-CN" sz="18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2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170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p:cNvSpPr/>
          <p:nvPr/>
        </p:nvSpPr>
        <p:spPr>
          <a:xfrm>
            <a:off x="709295" y="1399540"/>
            <a:ext cx="1202690" cy="1202690"/>
          </a:xfrm>
          <a:prstGeom prst="flowChartConnector">
            <a:avLst/>
          </a:prstGeom>
          <a:solidFill>
            <a:srgbClr val="1B4367"/>
          </a:solid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功能模块</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1913188" y="1386502"/>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订单信息模块</a:t>
            </a:r>
            <a:endParaRPr lang="zh-CN" altLang="en-US" b="1" dirty="0">
              <a:solidFill>
                <a:srgbClr val="1B4367"/>
              </a:solidFill>
              <a:cs typeface="+mn-ea"/>
              <a:sym typeface="+mn-lt"/>
            </a:endParaRPr>
          </a:p>
        </p:txBody>
      </p:sp>
      <p:sp>
        <p:nvSpPr>
          <p:cNvPr id="32" name="TextBox 13"/>
          <p:cNvSpPr txBox="1"/>
          <p:nvPr/>
        </p:nvSpPr>
        <p:spPr>
          <a:xfrm>
            <a:off x="2056130" y="1601470"/>
            <a:ext cx="6085205" cy="845820"/>
          </a:xfrm>
          <a:prstGeom prst="rect">
            <a:avLst/>
          </a:prstGeom>
          <a:noFill/>
          <a:ln w="9525">
            <a:noFill/>
            <a:miter/>
          </a:ln>
        </p:spPr>
        <p:txBody>
          <a:bodyPr wrap="square" lIns="0" tIns="0" rIns="0" bIns="0">
            <a:spAutoFit/>
          </a:bodyPr>
          <a:lstStyle/>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查看、添加和删除订单信息的功能。用户选择购买商品后，系统会自动生成一条订单信息，其中包括用户信息、收货信息以及商品信息。用户在订单页面可以查看、删除订单信息。</a:t>
            </a:r>
            <a:r>
              <a:rPr lang="zh-CN" altLang="en-US" sz="1000" dirty="0" smtClean="0">
                <a:solidFill>
                  <a:schemeClr val="tx1">
                    <a:lumMod val="75000"/>
                    <a:lumOff val="25000"/>
                  </a:schemeClr>
                </a:solidFill>
                <a:cs typeface="+mn-ea"/>
                <a:sym typeface="+mn-lt"/>
              </a:rPr>
              <a:t> </a:t>
            </a:r>
            <a:endParaRPr lang="zh-CN" altLang="en-US" sz="1000" dirty="0">
              <a:solidFill>
                <a:schemeClr val="tx1">
                  <a:lumMod val="75000"/>
                  <a:lumOff val="25000"/>
                </a:schemeClr>
              </a:solidFill>
              <a:cs typeface="+mn-ea"/>
              <a:sym typeface="+mn-lt"/>
            </a:endParaRPr>
          </a:p>
        </p:txBody>
      </p:sp>
      <p:sp>
        <p:nvSpPr>
          <p:cNvPr id="175115" name="Freeform 10"/>
          <p:cNvSpPr/>
          <p:nvPr/>
        </p:nvSpPr>
        <p:spPr>
          <a:xfrm>
            <a:off x="665480" y="3107055"/>
            <a:ext cx="1202690" cy="11747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1B4367"/>
          </a:solidFill>
          <a:ln w="9525">
            <a:noFill/>
          </a:ln>
        </p:spPr>
        <p:txBody>
          <a:bodyPr/>
          <a:p>
            <a:endParaRPr lang="zh-CN" altLang="en-US">
              <a:solidFill>
                <a:schemeClr val="tx1">
                  <a:lumMod val="50000"/>
                  <a:lumOff val="50000"/>
                </a:schemeClr>
              </a:solidFill>
              <a:cs typeface="+mn-ea"/>
              <a:sym typeface="+mn-lt"/>
            </a:endParaRPr>
          </a:p>
        </p:txBody>
      </p:sp>
      <p:sp>
        <p:nvSpPr>
          <p:cNvPr id="6" name="TextBox 13"/>
          <p:cNvSpPr txBox="1"/>
          <p:nvPr/>
        </p:nvSpPr>
        <p:spPr>
          <a:xfrm>
            <a:off x="1913188" y="3107352"/>
            <a:ext cx="1401112"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分享信息模块</a:t>
            </a:r>
            <a:endParaRPr lang="zh-CN" altLang="en-US" b="1" dirty="0">
              <a:solidFill>
                <a:srgbClr val="1B4367"/>
              </a:solidFill>
              <a:cs typeface="+mn-ea"/>
              <a:sym typeface="+mn-lt"/>
            </a:endParaRPr>
          </a:p>
        </p:txBody>
      </p:sp>
      <p:sp>
        <p:nvSpPr>
          <p:cNvPr id="8" name="TextBox 13"/>
          <p:cNvSpPr txBox="1"/>
          <p:nvPr/>
        </p:nvSpPr>
        <p:spPr>
          <a:xfrm>
            <a:off x="1997075" y="3352800"/>
            <a:ext cx="6085205" cy="1128395"/>
          </a:xfrm>
          <a:prstGeom prst="rect">
            <a:avLst/>
          </a:prstGeom>
          <a:noFill/>
          <a:ln w="9525">
            <a:noFill/>
            <a:miter/>
          </a:ln>
        </p:spPr>
        <p:txBody>
          <a:bodyPr wrap="square" lIns="0" tIns="0" rIns="0" bIns="0">
            <a:spAutoFit/>
          </a:bodyPr>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主要包括分享商品信息的功能。用户可以将商品信息通过微信自带的分享功能以链接的形式分享到微信朋友圈，其他人可点击该分享链接进入到本系统，若用户第一次进入本系统并进行注册，则分享人可获得一定的返利。若用户购买分享的商品，则分享人也可获得一定的返利。</a:t>
            </a:r>
            <a:endParaRPr lang="zh-CN" altLang="en-US" dirty="0">
              <a:solidFill>
                <a:schemeClr val="tx1">
                  <a:lumMod val="75000"/>
                  <a:lumOff val="25000"/>
                </a:schemeClr>
              </a:solidFill>
              <a:cs typeface="+mn-ea"/>
              <a:sym typeface="+mn-lt"/>
            </a:endParaRPr>
          </a:p>
        </p:txBody>
      </p:sp>
      <p:sp>
        <p:nvSpPr>
          <p:cNvPr id="9" name="TextBox 13"/>
          <p:cNvSpPr txBox="1"/>
          <p:nvPr/>
        </p:nvSpPr>
        <p:spPr>
          <a:xfrm>
            <a:off x="3851275" y="542290"/>
            <a:ext cx="1824990" cy="430530"/>
          </a:xfrm>
          <a:prstGeom prst="rect">
            <a:avLst/>
          </a:prstGeom>
          <a:noFill/>
          <a:ln w="9525">
            <a:noFill/>
            <a:miter/>
          </a:ln>
        </p:spPr>
        <p:txBody>
          <a:bodyPr wrap="square" lIns="0" tIns="0" rIns="0" bIns="0">
            <a:spAutoFit/>
          </a:bodyPr>
          <a:p>
            <a:pPr defTabSz="683260">
              <a:spcBef>
                <a:spcPct val="20000"/>
              </a:spcBef>
            </a:pPr>
            <a:r>
              <a:rPr lang="zh-CN" altLang="en-US" sz="2800" b="1" dirty="0">
                <a:solidFill>
                  <a:srgbClr val="1B4367"/>
                </a:solidFill>
                <a:cs typeface="+mn-ea"/>
                <a:sym typeface="+mn-lt"/>
              </a:rPr>
              <a:t>普通用户</a:t>
            </a:r>
            <a:endParaRPr lang="zh-CN" altLang="en-US" sz="2800" b="1" dirty="0">
              <a:solidFill>
                <a:srgbClr val="1B4367"/>
              </a:solidFill>
              <a:cs typeface="+mn-ea"/>
              <a:sym typeface="+mn-lt"/>
            </a:endParaRPr>
          </a:p>
        </p:txBody>
      </p:sp>
      <p:sp>
        <p:nvSpPr>
          <p:cNvPr id="10" name="TextBox 13"/>
          <p:cNvSpPr txBox="1"/>
          <p:nvPr/>
        </p:nvSpPr>
        <p:spPr>
          <a:xfrm>
            <a:off x="1170305" y="1778000"/>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4</a:t>
            </a:r>
            <a:endParaRPr lang="en-US" altLang="zh-CN" sz="3200" b="1" dirty="0">
              <a:solidFill>
                <a:schemeClr val="bg1"/>
              </a:solidFill>
              <a:uFillTx/>
              <a:cs typeface="+mn-ea"/>
              <a:sym typeface="+mn-lt"/>
            </a:endParaRPr>
          </a:p>
        </p:txBody>
      </p:sp>
      <p:sp>
        <p:nvSpPr>
          <p:cNvPr id="11" name="TextBox 13"/>
          <p:cNvSpPr txBox="1"/>
          <p:nvPr/>
        </p:nvSpPr>
        <p:spPr>
          <a:xfrm>
            <a:off x="1151255" y="3467100"/>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5</a:t>
            </a:r>
            <a:endParaRPr lang="en-US" altLang="zh-CN" sz="3200" b="1" dirty="0">
              <a:solidFill>
                <a:schemeClr val="bg1"/>
              </a:solidFill>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49"/>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649"/>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childTnLst>
                          </p:cTn>
                        </p:par>
                        <p:par>
                          <p:cTn id="38" fill="hold">
                            <p:stCondLst>
                              <p:cond delay="2149"/>
                            </p:stCondLst>
                            <p:childTnLst>
                              <p:par>
                                <p:cTn id="39" presetID="42"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1"/>
                                          </p:val>
                                        </p:tav>
                                        <p:tav tm="100000">
                                          <p:val>
                                            <p:strVal val="#ppt_y"/>
                                          </p:val>
                                        </p:tav>
                                      </p:tavLst>
                                    </p:anim>
                                  </p:childTnLst>
                                </p:cTn>
                              </p:par>
                            </p:childTnLst>
                          </p:cTn>
                        </p:par>
                        <p:par>
                          <p:cTn id="44" fill="hold">
                            <p:stCondLst>
                              <p:cond delay="2649"/>
                            </p:stCondLst>
                            <p:childTnLst>
                              <p:par>
                                <p:cTn id="45" presetID="42"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3149"/>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2" grpId="0"/>
      <p:bldP spid="6"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p:cNvSpPr/>
          <p:nvPr/>
        </p:nvSpPr>
        <p:spPr>
          <a:xfrm>
            <a:off x="709295" y="1399540"/>
            <a:ext cx="1202690" cy="1202690"/>
          </a:xfrm>
          <a:prstGeom prst="flowChartConnector">
            <a:avLst/>
          </a:prstGeom>
          <a:solidFill>
            <a:srgbClr val="1B4367"/>
          </a:solid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功能模块</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1913188" y="1386502"/>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用户管理模块</a:t>
            </a:r>
            <a:endParaRPr lang="zh-CN" altLang="en-US" b="1" dirty="0">
              <a:solidFill>
                <a:srgbClr val="1B4367"/>
              </a:solidFill>
              <a:cs typeface="+mn-ea"/>
              <a:sym typeface="+mn-lt"/>
            </a:endParaRPr>
          </a:p>
        </p:txBody>
      </p:sp>
      <p:sp>
        <p:nvSpPr>
          <p:cNvPr id="32" name="TextBox 13"/>
          <p:cNvSpPr txBox="1"/>
          <p:nvPr/>
        </p:nvSpPr>
        <p:spPr>
          <a:xfrm>
            <a:off x="2056130" y="1601470"/>
            <a:ext cx="6085205" cy="1128395"/>
          </a:xfrm>
          <a:prstGeom prst="rect">
            <a:avLst/>
          </a:prstGeom>
          <a:noFill/>
          <a:ln w="9525">
            <a:noFill/>
            <a:miter/>
          </a:ln>
        </p:spPr>
        <p:txBody>
          <a:bodyPr wrap="square" lIns="0" tIns="0" rIns="0" bIns="0">
            <a:spAutoFit/>
          </a:bodyPr>
          <a:lstStyle/>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包括查看、添加、删除用户信息的功能。管理员可查看所有注册用户的基本信息，包括用户名、密码、手机号码、注册时间和最近一次登录时间。也可添加新的用户和删除已存在的用户。并且还可导出所有用户的基本信息并生成excel表格。</a:t>
            </a:r>
            <a:endParaRPr lang="zh-CN" altLang="en-US" dirty="0">
              <a:solidFill>
                <a:schemeClr val="tx1">
                  <a:lumMod val="75000"/>
                  <a:lumOff val="25000"/>
                </a:schemeClr>
              </a:solidFill>
              <a:cs typeface="+mn-ea"/>
              <a:sym typeface="+mn-lt"/>
            </a:endParaRPr>
          </a:p>
        </p:txBody>
      </p:sp>
      <p:sp>
        <p:nvSpPr>
          <p:cNvPr id="175115" name="Freeform 10"/>
          <p:cNvSpPr/>
          <p:nvPr/>
        </p:nvSpPr>
        <p:spPr>
          <a:xfrm>
            <a:off x="665480" y="3107055"/>
            <a:ext cx="1202690" cy="11747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1B4367"/>
          </a:solidFill>
          <a:ln w="9525">
            <a:noFill/>
          </a:ln>
        </p:spPr>
        <p:txBody>
          <a:bodyPr/>
          <a:p>
            <a:endParaRPr lang="zh-CN" altLang="en-US">
              <a:solidFill>
                <a:schemeClr val="tx1">
                  <a:lumMod val="50000"/>
                  <a:lumOff val="50000"/>
                </a:schemeClr>
              </a:solidFill>
              <a:cs typeface="+mn-ea"/>
              <a:sym typeface="+mn-lt"/>
            </a:endParaRPr>
          </a:p>
        </p:txBody>
      </p:sp>
      <p:sp>
        <p:nvSpPr>
          <p:cNvPr id="6" name="TextBox 13"/>
          <p:cNvSpPr txBox="1"/>
          <p:nvPr/>
        </p:nvSpPr>
        <p:spPr>
          <a:xfrm>
            <a:off x="1913188" y="3107352"/>
            <a:ext cx="1401112"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商品管理模块</a:t>
            </a:r>
            <a:endParaRPr lang="zh-CN" altLang="en-US" b="1" dirty="0">
              <a:solidFill>
                <a:srgbClr val="1B4367"/>
              </a:solidFill>
              <a:cs typeface="+mn-ea"/>
              <a:sym typeface="+mn-lt"/>
            </a:endParaRPr>
          </a:p>
        </p:txBody>
      </p:sp>
      <p:sp>
        <p:nvSpPr>
          <p:cNvPr id="8" name="TextBox 13"/>
          <p:cNvSpPr txBox="1"/>
          <p:nvPr/>
        </p:nvSpPr>
        <p:spPr>
          <a:xfrm>
            <a:off x="1997075" y="3352800"/>
            <a:ext cx="6085205" cy="845820"/>
          </a:xfrm>
          <a:prstGeom prst="rect">
            <a:avLst/>
          </a:prstGeom>
          <a:noFill/>
          <a:ln w="9525">
            <a:noFill/>
            <a:miter/>
          </a:ln>
        </p:spPr>
        <p:txBody>
          <a:bodyPr wrap="square" lIns="0" tIns="0" rIns="0" bIns="0">
            <a:spAutoFit/>
          </a:bodyPr>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包括查看、添加、删除、修改商品信息的功能。管理员可查看所有的商品信息，包括商品名称、描述、价格等。也可添加新的商品、修改原有商品信息、和删除商品。并且还可导出所有商品的基本信息并生成excel表格。</a:t>
            </a:r>
            <a:endParaRPr lang="zh-CN" altLang="en-US" dirty="0">
              <a:solidFill>
                <a:schemeClr val="tx1">
                  <a:lumMod val="75000"/>
                  <a:lumOff val="25000"/>
                </a:schemeClr>
              </a:solidFill>
              <a:cs typeface="+mn-ea"/>
              <a:sym typeface="+mn-lt"/>
            </a:endParaRPr>
          </a:p>
        </p:txBody>
      </p:sp>
      <p:sp>
        <p:nvSpPr>
          <p:cNvPr id="9" name="TextBox 13"/>
          <p:cNvSpPr txBox="1"/>
          <p:nvPr/>
        </p:nvSpPr>
        <p:spPr>
          <a:xfrm>
            <a:off x="3851275" y="542290"/>
            <a:ext cx="1824990" cy="430530"/>
          </a:xfrm>
          <a:prstGeom prst="rect">
            <a:avLst/>
          </a:prstGeom>
          <a:noFill/>
          <a:ln w="9525">
            <a:noFill/>
            <a:miter/>
          </a:ln>
        </p:spPr>
        <p:txBody>
          <a:bodyPr wrap="square" lIns="0" tIns="0" rIns="0" bIns="0">
            <a:spAutoFit/>
          </a:bodyPr>
          <a:p>
            <a:pPr defTabSz="683260">
              <a:spcBef>
                <a:spcPct val="20000"/>
              </a:spcBef>
            </a:pPr>
            <a:r>
              <a:rPr lang="zh-CN" altLang="en-US" sz="2800" b="1" dirty="0">
                <a:solidFill>
                  <a:srgbClr val="1B4367"/>
                </a:solidFill>
                <a:cs typeface="+mn-ea"/>
                <a:sym typeface="+mn-lt"/>
              </a:rPr>
              <a:t>系统管理员</a:t>
            </a:r>
            <a:endParaRPr lang="zh-CN" altLang="en-US" sz="2800" b="1" dirty="0">
              <a:solidFill>
                <a:srgbClr val="1B4367"/>
              </a:solidFill>
              <a:cs typeface="+mn-ea"/>
              <a:sym typeface="+mn-lt"/>
            </a:endParaRPr>
          </a:p>
        </p:txBody>
      </p:sp>
      <p:sp>
        <p:nvSpPr>
          <p:cNvPr id="10" name="TextBox 13"/>
          <p:cNvSpPr txBox="1"/>
          <p:nvPr/>
        </p:nvSpPr>
        <p:spPr>
          <a:xfrm>
            <a:off x="1170305" y="1778000"/>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1</a:t>
            </a:r>
            <a:endParaRPr lang="en-US" altLang="zh-CN" sz="3200" b="1" dirty="0">
              <a:solidFill>
                <a:schemeClr val="bg1"/>
              </a:solidFill>
              <a:uFillTx/>
              <a:cs typeface="+mn-ea"/>
              <a:sym typeface="+mn-lt"/>
            </a:endParaRPr>
          </a:p>
        </p:txBody>
      </p:sp>
      <p:sp>
        <p:nvSpPr>
          <p:cNvPr id="11" name="TextBox 13"/>
          <p:cNvSpPr txBox="1"/>
          <p:nvPr/>
        </p:nvSpPr>
        <p:spPr>
          <a:xfrm>
            <a:off x="1151255" y="3467100"/>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2</a:t>
            </a:r>
            <a:endParaRPr lang="en-US" altLang="zh-CN" sz="3200" b="1" dirty="0">
              <a:solidFill>
                <a:schemeClr val="bg1"/>
              </a:solidFill>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49"/>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649"/>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childTnLst>
                          </p:cTn>
                        </p:par>
                        <p:par>
                          <p:cTn id="38" fill="hold">
                            <p:stCondLst>
                              <p:cond delay="2149"/>
                            </p:stCondLst>
                            <p:childTnLst>
                              <p:par>
                                <p:cTn id="39" presetID="42"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1"/>
                                          </p:val>
                                        </p:tav>
                                        <p:tav tm="100000">
                                          <p:val>
                                            <p:strVal val="#ppt_y"/>
                                          </p:val>
                                        </p:tav>
                                      </p:tavLst>
                                    </p:anim>
                                  </p:childTnLst>
                                </p:cTn>
                              </p:par>
                            </p:childTnLst>
                          </p:cTn>
                        </p:par>
                        <p:par>
                          <p:cTn id="44" fill="hold">
                            <p:stCondLst>
                              <p:cond delay="2649"/>
                            </p:stCondLst>
                            <p:childTnLst>
                              <p:par>
                                <p:cTn id="45" presetID="42"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3149"/>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2" grpId="0"/>
      <p:bldP spid="6"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p:cNvSpPr/>
          <p:nvPr/>
        </p:nvSpPr>
        <p:spPr>
          <a:xfrm>
            <a:off x="709295" y="1399540"/>
            <a:ext cx="1202690" cy="1202690"/>
          </a:xfrm>
          <a:prstGeom prst="flowChartConnector">
            <a:avLst/>
          </a:prstGeom>
          <a:solidFill>
            <a:srgbClr val="1B4367"/>
          </a:solid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功能模块</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1913188" y="1386502"/>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订单管理模块</a:t>
            </a:r>
            <a:endParaRPr lang="zh-CN" altLang="en-US" b="1" dirty="0">
              <a:solidFill>
                <a:srgbClr val="1B4367"/>
              </a:solidFill>
              <a:cs typeface="+mn-ea"/>
              <a:sym typeface="+mn-lt"/>
            </a:endParaRPr>
          </a:p>
        </p:txBody>
      </p:sp>
      <p:sp>
        <p:nvSpPr>
          <p:cNvPr id="32" name="TextBox 13"/>
          <p:cNvSpPr txBox="1"/>
          <p:nvPr/>
        </p:nvSpPr>
        <p:spPr>
          <a:xfrm>
            <a:off x="2056130" y="1601470"/>
            <a:ext cx="6085205" cy="563880"/>
          </a:xfrm>
          <a:prstGeom prst="rect">
            <a:avLst/>
          </a:prstGeom>
          <a:noFill/>
          <a:ln w="9525">
            <a:noFill/>
            <a:miter/>
          </a:ln>
        </p:spPr>
        <p:txBody>
          <a:bodyPr wrap="square" lIns="0" tIns="0" rIns="0" bIns="0">
            <a:spAutoFit/>
          </a:bodyPr>
          <a:lstStyle/>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包括查看、修改订单状态的功能。管理员可查看所有订单信息，包括订单编号、状态、收货信息、订单详情等。也可修改订单状态。</a:t>
            </a:r>
            <a:endParaRPr lang="zh-CN" altLang="en-US" dirty="0">
              <a:solidFill>
                <a:schemeClr val="tx1">
                  <a:lumMod val="75000"/>
                  <a:lumOff val="25000"/>
                </a:schemeClr>
              </a:solidFill>
              <a:cs typeface="+mn-ea"/>
              <a:sym typeface="+mn-lt"/>
            </a:endParaRPr>
          </a:p>
        </p:txBody>
      </p:sp>
      <p:sp>
        <p:nvSpPr>
          <p:cNvPr id="175115" name="Freeform 10"/>
          <p:cNvSpPr/>
          <p:nvPr/>
        </p:nvSpPr>
        <p:spPr>
          <a:xfrm>
            <a:off x="665480" y="3107055"/>
            <a:ext cx="1202690" cy="11747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1B4367"/>
          </a:solidFill>
          <a:ln w="9525">
            <a:noFill/>
          </a:ln>
        </p:spPr>
        <p:txBody>
          <a:bodyPr/>
          <a:p>
            <a:endParaRPr lang="zh-CN" altLang="en-US">
              <a:solidFill>
                <a:schemeClr val="tx1">
                  <a:lumMod val="50000"/>
                  <a:lumOff val="50000"/>
                </a:schemeClr>
              </a:solidFill>
              <a:cs typeface="+mn-ea"/>
              <a:sym typeface="+mn-lt"/>
            </a:endParaRPr>
          </a:p>
        </p:txBody>
      </p:sp>
      <p:sp>
        <p:nvSpPr>
          <p:cNvPr id="6" name="TextBox 13"/>
          <p:cNvSpPr txBox="1"/>
          <p:nvPr/>
        </p:nvSpPr>
        <p:spPr>
          <a:xfrm>
            <a:off x="1913188" y="3107352"/>
            <a:ext cx="1401112"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分享管理模块</a:t>
            </a:r>
            <a:endParaRPr lang="zh-CN" altLang="en-US" b="1" dirty="0">
              <a:solidFill>
                <a:srgbClr val="1B4367"/>
              </a:solidFill>
              <a:cs typeface="+mn-ea"/>
              <a:sym typeface="+mn-lt"/>
            </a:endParaRPr>
          </a:p>
        </p:txBody>
      </p:sp>
      <p:sp>
        <p:nvSpPr>
          <p:cNvPr id="8" name="TextBox 13"/>
          <p:cNvSpPr txBox="1"/>
          <p:nvPr/>
        </p:nvSpPr>
        <p:spPr>
          <a:xfrm>
            <a:off x="1997075" y="3352800"/>
            <a:ext cx="6085205" cy="563880"/>
          </a:xfrm>
          <a:prstGeom prst="rect">
            <a:avLst/>
          </a:prstGeom>
          <a:noFill/>
          <a:ln w="9525">
            <a:noFill/>
            <a:miter/>
          </a:ln>
        </p:spPr>
        <p:txBody>
          <a:bodyPr wrap="square" lIns="0" tIns="0" rIns="0" bIns="0">
            <a:spAutoFit/>
          </a:bodyPr>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包括查看所有分享信息和某个分享信息下的所有返利信息。还可以设置注册返利点和购买返利比。</a:t>
            </a:r>
            <a:endParaRPr lang="zh-CN" altLang="en-US" dirty="0">
              <a:solidFill>
                <a:schemeClr val="tx1">
                  <a:lumMod val="75000"/>
                  <a:lumOff val="25000"/>
                </a:schemeClr>
              </a:solidFill>
              <a:cs typeface="+mn-ea"/>
              <a:sym typeface="+mn-lt"/>
            </a:endParaRPr>
          </a:p>
        </p:txBody>
      </p:sp>
      <p:sp>
        <p:nvSpPr>
          <p:cNvPr id="9" name="TextBox 13"/>
          <p:cNvSpPr txBox="1"/>
          <p:nvPr/>
        </p:nvSpPr>
        <p:spPr>
          <a:xfrm>
            <a:off x="3851275" y="542290"/>
            <a:ext cx="1824990" cy="430530"/>
          </a:xfrm>
          <a:prstGeom prst="rect">
            <a:avLst/>
          </a:prstGeom>
          <a:noFill/>
          <a:ln w="9525">
            <a:noFill/>
            <a:miter/>
          </a:ln>
        </p:spPr>
        <p:txBody>
          <a:bodyPr wrap="square" lIns="0" tIns="0" rIns="0" bIns="0">
            <a:spAutoFit/>
          </a:bodyPr>
          <a:p>
            <a:pPr defTabSz="683260">
              <a:spcBef>
                <a:spcPct val="20000"/>
              </a:spcBef>
            </a:pPr>
            <a:r>
              <a:rPr lang="zh-CN" altLang="en-US" sz="2800" b="1" dirty="0">
                <a:solidFill>
                  <a:srgbClr val="1B4367"/>
                </a:solidFill>
                <a:cs typeface="+mn-ea"/>
                <a:sym typeface="+mn-lt"/>
              </a:rPr>
              <a:t>系统管理员</a:t>
            </a:r>
            <a:endParaRPr lang="zh-CN" altLang="en-US" sz="2800" b="1" dirty="0">
              <a:solidFill>
                <a:srgbClr val="1B4367"/>
              </a:solidFill>
              <a:cs typeface="+mn-ea"/>
              <a:sym typeface="+mn-lt"/>
            </a:endParaRPr>
          </a:p>
        </p:txBody>
      </p:sp>
      <p:sp>
        <p:nvSpPr>
          <p:cNvPr id="10" name="TextBox 13"/>
          <p:cNvSpPr txBox="1"/>
          <p:nvPr/>
        </p:nvSpPr>
        <p:spPr>
          <a:xfrm>
            <a:off x="1170305" y="1778000"/>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3</a:t>
            </a:r>
            <a:endParaRPr lang="en-US" altLang="zh-CN" sz="3200" b="1" dirty="0">
              <a:solidFill>
                <a:schemeClr val="bg1"/>
              </a:solidFill>
              <a:uFillTx/>
              <a:cs typeface="+mn-ea"/>
              <a:sym typeface="+mn-lt"/>
            </a:endParaRPr>
          </a:p>
        </p:txBody>
      </p:sp>
      <p:sp>
        <p:nvSpPr>
          <p:cNvPr id="11" name="TextBox 13"/>
          <p:cNvSpPr txBox="1"/>
          <p:nvPr/>
        </p:nvSpPr>
        <p:spPr>
          <a:xfrm>
            <a:off x="1151255" y="3467100"/>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5</a:t>
            </a:r>
            <a:endParaRPr lang="en-US" altLang="zh-CN" sz="3200" b="1" dirty="0">
              <a:solidFill>
                <a:schemeClr val="bg1"/>
              </a:solidFill>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49"/>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649"/>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childTnLst>
                          </p:cTn>
                        </p:par>
                        <p:par>
                          <p:cTn id="38" fill="hold">
                            <p:stCondLst>
                              <p:cond delay="2149"/>
                            </p:stCondLst>
                            <p:childTnLst>
                              <p:par>
                                <p:cTn id="39" presetID="42"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1"/>
                                          </p:val>
                                        </p:tav>
                                        <p:tav tm="100000">
                                          <p:val>
                                            <p:strVal val="#ppt_y"/>
                                          </p:val>
                                        </p:tav>
                                      </p:tavLst>
                                    </p:anim>
                                  </p:childTnLst>
                                </p:cTn>
                              </p:par>
                            </p:childTnLst>
                          </p:cTn>
                        </p:par>
                        <p:par>
                          <p:cTn id="44" fill="hold">
                            <p:stCondLst>
                              <p:cond delay="2649"/>
                            </p:stCondLst>
                            <p:childTnLst>
                              <p:par>
                                <p:cTn id="45" presetID="42"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3149"/>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2" grpId="0"/>
      <p:bldP spid="6"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用例图</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3851275" y="542290"/>
            <a:ext cx="1824990" cy="430530"/>
          </a:xfrm>
          <a:prstGeom prst="rect">
            <a:avLst/>
          </a:prstGeom>
          <a:noFill/>
          <a:ln w="9525">
            <a:noFill/>
            <a:miter/>
          </a:ln>
        </p:spPr>
        <p:txBody>
          <a:bodyPr wrap="square" lIns="0" tIns="0" rIns="0" bIns="0">
            <a:spAutoFit/>
          </a:bodyPr>
          <a:p>
            <a:pPr defTabSz="683260">
              <a:spcBef>
                <a:spcPct val="20000"/>
              </a:spcBef>
            </a:pPr>
            <a:r>
              <a:rPr lang="zh-CN" altLang="en-US" sz="2800" b="1" dirty="0">
                <a:solidFill>
                  <a:srgbClr val="1B4367"/>
                </a:solidFill>
                <a:cs typeface="+mn-ea"/>
                <a:sym typeface="+mn-lt"/>
              </a:rPr>
              <a:t>普通用户</a:t>
            </a:r>
            <a:endParaRPr lang="zh-CN" altLang="en-US" sz="2800" b="1" dirty="0">
              <a:solidFill>
                <a:srgbClr val="1B4367"/>
              </a:solidFill>
              <a:cs typeface="+mn-ea"/>
              <a:sym typeface="+mn-lt"/>
            </a:endParaRPr>
          </a:p>
        </p:txBody>
      </p:sp>
      <p:pic>
        <p:nvPicPr>
          <p:cNvPr id="46" name="图片 46" descr="普通用户用例图"/>
          <p:cNvPicPr>
            <a:picLocks noChangeAspect="1"/>
          </p:cNvPicPr>
          <p:nvPr/>
        </p:nvPicPr>
        <p:blipFill>
          <a:blip r:embed="rId1"/>
          <a:stretch>
            <a:fillRect/>
          </a:stretch>
        </p:blipFill>
        <p:spPr>
          <a:xfrm>
            <a:off x="1593850" y="1081405"/>
            <a:ext cx="6244590" cy="3929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用例图</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3851275" y="542290"/>
            <a:ext cx="1824990" cy="430530"/>
          </a:xfrm>
          <a:prstGeom prst="rect">
            <a:avLst/>
          </a:prstGeom>
          <a:noFill/>
          <a:ln w="9525">
            <a:noFill/>
            <a:miter/>
          </a:ln>
        </p:spPr>
        <p:txBody>
          <a:bodyPr wrap="square" lIns="0" tIns="0" rIns="0" bIns="0">
            <a:spAutoFit/>
          </a:bodyPr>
          <a:p>
            <a:pPr defTabSz="683260">
              <a:spcBef>
                <a:spcPct val="20000"/>
              </a:spcBef>
            </a:pPr>
            <a:r>
              <a:rPr lang="zh-CN" altLang="en-US" sz="2800" b="1" dirty="0">
                <a:solidFill>
                  <a:srgbClr val="1B4367"/>
                </a:solidFill>
                <a:cs typeface="+mn-ea"/>
                <a:sym typeface="+mn-lt"/>
              </a:rPr>
              <a:t>系统管理员</a:t>
            </a:r>
            <a:endParaRPr lang="zh-CN" altLang="en-US" sz="2800" b="1" dirty="0">
              <a:solidFill>
                <a:srgbClr val="1B4367"/>
              </a:solidFill>
              <a:cs typeface="+mn-ea"/>
              <a:sym typeface="+mn-lt"/>
            </a:endParaRPr>
          </a:p>
        </p:txBody>
      </p:sp>
      <p:pic>
        <p:nvPicPr>
          <p:cNvPr id="48" name="图片 48" descr="系统管理员用例图"/>
          <p:cNvPicPr>
            <a:picLocks noChangeAspect="1"/>
          </p:cNvPicPr>
          <p:nvPr/>
        </p:nvPicPr>
        <p:blipFill>
          <a:blip r:embed="rId1"/>
          <a:stretch>
            <a:fillRect/>
          </a:stretch>
        </p:blipFill>
        <p:spPr>
          <a:xfrm>
            <a:off x="774700" y="1080770"/>
            <a:ext cx="7726680" cy="4041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数据库设计</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925830" y="1030605"/>
            <a:ext cx="7156450" cy="430530"/>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用户表：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用户</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，用户名（手机号码），密码，积分，注册时间，最近一次登陆时间，是否    </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	</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删除标识，用户类别。</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TextBox 13"/>
          <p:cNvSpPr txBox="1"/>
          <p:nvPr/>
        </p:nvSpPr>
        <p:spPr>
          <a:xfrm>
            <a:off x="925830" y="1671320"/>
            <a:ext cx="7156450" cy="430530"/>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商品表：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商品ID，商品名称，会员价，零售价，商品描述，库存，主图图片路径，商品分类</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	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，是否删除标识</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5" name="TextBox 13"/>
          <p:cNvSpPr txBox="1"/>
          <p:nvPr/>
        </p:nvSpPr>
        <p:spPr>
          <a:xfrm>
            <a:off x="925830" y="2356485"/>
            <a:ext cx="7156450"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订单表：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订单ID，订单编号，订单状态，用户</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，地址</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，订单总金额，备注，下单时间。</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6" name="TextBox 13"/>
          <p:cNvSpPr txBox="1"/>
          <p:nvPr/>
        </p:nvSpPr>
        <p:spPr>
          <a:xfrm>
            <a:off x="925830" y="2918460"/>
            <a:ext cx="7156450"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地址表：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地址ID，联系人，省，市，区，详细地址，是否默认，用户</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，是否删除标识</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7" name="TextBox 13"/>
          <p:cNvSpPr txBox="1"/>
          <p:nvPr/>
        </p:nvSpPr>
        <p:spPr>
          <a:xfrm>
            <a:off x="925830" y="3430270"/>
            <a:ext cx="7156450"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商品分类表：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分类ID，分类名称，分类描述，是否删除标识。</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8" name="TextBox 13"/>
          <p:cNvSpPr txBox="1"/>
          <p:nvPr/>
        </p:nvSpPr>
        <p:spPr>
          <a:xfrm>
            <a:off x="925830" y="3912870"/>
            <a:ext cx="7156450"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购物车表：</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购物车ID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，用户</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，商品</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，商品数量，是否删除标识。</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9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99"/>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1699"/>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2199"/>
                            </p:stCondLst>
                            <p:childTnLst>
                              <p:par>
                                <p:cTn id="29" presetID="42"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1"/>
                                          </p:val>
                                        </p:tav>
                                        <p:tav tm="100000">
                                          <p:val>
                                            <p:strVal val="#ppt_y"/>
                                          </p:val>
                                        </p:tav>
                                      </p:tavLst>
                                    </p:anim>
                                  </p:childTnLst>
                                </p:cTn>
                              </p:par>
                            </p:childTnLst>
                          </p:cTn>
                        </p:par>
                        <p:par>
                          <p:cTn id="34" fill="hold">
                            <p:stCondLst>
                              <p:cond delay="2699"/>
                            </p:stCondLst>
                            <p:childTnLst>
                              <p:par>
                                <p:cTn id="35" presetID="42"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childTnLst>
                          </p:cTn>
                        </p:par>
                        <p:par>
                          <p:cTn id="40" fill="hold">
                            <p:stCondLst>
                              <p:cond delay="3199"/>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anim calcmode="lin" valueType="num">
                                      <p:cBhvr>
                                        <p:cTn id="44" dur="500" fill="hold"/>
                                        <p:tgtEl>
                                          <p:spTgt spid="7"/>
                                        </p:tgtEl>
                                        <p:attrNameLst>
                                          <p:attrName>ppt_x</p:attrName>
                                        </p:attrNameLst>
                                      </p:cBhvr>
                                      <p:tavLst>
                                        <p:tav tm="0">
                                          <p:val>
                                            <p:strVal val="#ppt_x"/>
                                          </p:val>
                                        </p:tav>
                                        <p:tav tm="100000">
                                          <p:val>
                                            <p:strVal val="#ppt_x"/>
                                          </p:val>
                                        </p:tav>
                                      </p:tavLst>
                                    </p:anim>
                                    <p:anim calcmode="lin" valueType="num">
                                      <p:cBhvr>
                                        <p:cTn id="45" dur="500" fill="hold"/>
                                        <p:tgtEl>
                                          <p:spTgt spid="7"/>
                                        </p:tgtEl>
                                        <p:attrNameLst>
                                          <p:attrName>ppt_y</p:attrName>
                                        </p:attrNameLst>
                                      </p:cBhvr>
                                      <p:tavLst>
                                        <p:tav tm="0">
                                          <p:val>
                                            <p:strVal val="#ppt_y+.1"/>
                                          </p:val>
                                        </p:tav>
                                        <p:tav tm="100000">
                                          <p:val>
                                            <p:strVal val="#ppt_y"/>
                                          </p:val>
                                        </p:tav>
                                      </p:tavLst>
                                    </p:anim>
                                  </p:childTnLst>
                                </p:cTn>
                              </p:par>
                            </p:childTnLst>
                          </p:cTn>
                        </p:par>
                        <p:par>
                          <p:cTn id="46" fill="hold">
                            <p:stCondLst>
                              <p:cond delay="3699"/>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anim calcmode="lin" valueType="num">
                                      <p:cBhvr>
                                        <p:cTn id="50" dur="500" fill="hold"/>
                                        <p:tgtEl>
                                          <p:spTgt spid="8"/>
                                        </p:tgtEl>
                                        <p:attrNameLst>
                                          <p:attrName>ppt_x</p:attrName>
                                        </p:attrNameLst>
                                      </p:cBhvr>
                                      <p:tavLst>
                                        <p:tav tm="0">
                                          <p:val>
                                            <p:strVal val="#ppt_x"/>
                                          </p:val>
                                        </p:tav>
                                        <p:tav tm="100000">
                                          <p:val>
                                            <p:strVal val="#ppt_x"/>
                                          </p:val>
                                        </p:tav>
                                      </p:tavLst>
                                    </p:anim>
                                    <p:anim calcmode="lin" valueType="num">
                                      <p:cBhvr>
                                        <p:cTn id="51"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 grpId="0"/>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数据库设计</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925830" y="1030605"/>
            <a:ext cx="7156450"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分享表：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分享ID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，分享用户</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，商品</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，分享链接，返利总金额，分享时间。</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TextBox 13"/>
          <p:cNvSpPr txBox="1"/>
          <p:nvPr/>
        </p:nvSpPr>
        <p:spPr>
          <a:xfrm>
            <a:off x="925830" y="1604645"/>
            <a:ext cx="7156450"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订单</a:t>
            </a:r>
            <a:r>
              <a:rPr lang="en-US" altLang="zh-CN" b="1" dirty="0">
                <a:solidFill>
                  <a:srgbClr val="1B4367"/>
                </a:solidFill>
                <a:cs typeface="+mn-ea"/>
                <a:sym typeface="+mn-lt"/>
              </a:rPr>
              <a:t>-</a:t>
            </a:r>
            <a:r>
              <a:rPr lang="zh-CN" altLang="en-US" b="1" dirty="0">
                <a:solidFill>
                  <a:srgbClr val="1B4367"/>
                </a:solidFill>
                <a:cs typeface="+mn-ea"/>
                <a:sym typeface="+mn-lt"/>
              </a:rPr>
              <a:t>商品关联表：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ID，商品ID，订单ID，商品数量。</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5" name="TextBox 13"/>
          <p:cNvSpPr txBox="1"/>
          <p:nvPr/>
        </p:nvSpPr>
        <p:spPr>
          <a:xfrm>
            <a:off x="925830" y="2194560"/>
            <a:ext cx="7156450"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分享</a:t>
            </a:r>
            <a:r>
              <a:rPr lang="en-US" altLang="zh-CN" b="1" dirty="0">
                <a:solidFill>
                  <a:srgbClr val="1B4367"/>
                </a:solidFill>
                <a:cs typeface="+mn-ea"/>
                <a:sym typeface="+mn-lt"/>
              </a:rPr>
              <a:t>-</a:t>
            </a:r>
            <a:r>
              <a:rPr lang="zh-CN" altLang="en-US" b="1" dirty="0">
                <a:solidFill>
                  <a:srgbClr val="1B4367"/>
                </a:solidFill>
                <a:cs typeface="+mn-ea"/>
                <a:sym typeface="+mn-lt"/>
              </a:rPr>
              <a:t>用户关联表：</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ID，分享</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，点击用户</a:t>
            </a:r>
            <a:r>
              <a:rPr lang="en-US" altLang="zh-CN"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ID</a:t>
            </a:r>
            <a:r>
              <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，分享类别，返利金额。</a:t>
            </a:r>
            <a:endParaRPr lang="zh-CN" altLang="en-US"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9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99"/>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1699"/>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2199"/>
                            </p:stCondLst>
                            <p:childTnLst>
                              <p:par>
                                <p:cTn id="29" presetID="42"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主要界面展示</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38" name="组合 38"/>
          <p:cNvGrpSpPr/>
          <p:nvPr/>
        </p:nvGrpSpPr>
        <p:grpSpPr>
          <a:xfrm>
            <a:off x="950869" y="731520"/>
            <a:ext cx="7233929" cy="3633649"/>
            <a:chOff x="3693" y="413060"/>
            <a:chExt cx="7884" cy="4465"/>
          </a:xfrm>
        </p:grpSpPr>
        <p:pic>
          <p:nvPicPr>
            <p:cNvPr id="12" name="图片 12" descr="商城首页"/>
            <p:cNvPicPr>
              <a:picLocks noChangeAspect="1"/>
            </p:cNvPicPr>
            <p:nvPr/>
          </p:nvPicPr>
          <p:blipFill>
            <a:blip r:embed="rId1"/>
            <a:stretch>
              <a:fillRect/>
            </a:stretch>
          </p:blipFill>
          <p:spPr>
            <a:xfrm>
              <a:off x="3693" y="413060"/>
              <a:ext cx="2527" cy="4465"/>
            </a:xfrm>
            <a:prstGeom prst="rect">
              <a:avLst/>
            </a:prstGeom>
          </p:spPr>
        </p:pic>
        <p:pic>
          <p:nvPicPr>
            <p:cNvPr id="36" name="图片 36" descr="商品详情"/>
            <p:cNvPicPr>
              <a:picLocks noChangeAspect="1"/>
            </p:cNvPicPr>
            <p:nvPr/>
          </p:nvPicPr>
          <p:blipFill>
            <a:blip r:embed="rId2"/>
            <a:stretch>
              <a:fillRect/>
            </a:stretch>
          </p:blipFill>
          <p:spPr>
            <a:xfrm>
              <a:off x="6400" y="413125"/>
              <a:ext cx="2479" cy="4392"/>
            </a:xfrm>
            <a:prstGeom prst="rect">
              <a:avLst/>
            </a:prstGeom>
          </p:spPr>
        </p:pic>
        <p:pic>
          <p:nvPicPr>
            <p:cNvPr id="37" name="图片 37" descr="确认订单"/>
            <p:cNvPicPr>
              <a:picLocks noChangeAspect="1"/>
            </p:cNvPicPr>
            <p:nvPr/>
          </p:nvPicPr>
          <p:blipFill>
            <a:blip r:embed="rId3"/>
            <a:stretch>
              <a:fillRect/>
            </a:stretch>
          </p:blipFill>
          <p:spPr>
            <a:xfrm>
              <a:off x="9104" y="413060"/>
              <a:ext cx="2473" cy="4411"/>
            </a:xfrm>
            <a:prstGeom prst="rect">
              <a:avLst/>
            </a:prstGeom>
          </p:spPr>
        </p:pic>
      </p:grpSp>
      <p:sp>
        <p:nvSpPr>
          <p:cNvPr id="2" name="文本框 15"/>
          <p:cNvSpPr txBox="1"/>
          <p:nvPr/>
        </p:nvSpPr>
        <p:spPr>
          <a:xfrm>
            <a:off x="950595" y="4603115"/>
            <a:ext cx="7233920" cy="329565"/>
          </a:xfrm>
          <a:prstGeom prst="rect">
            <a:avLst/>
          </a:prstGeom>
          <a:noFill/>
        </p:spPr>
        <p:txBody>
          <a:bodyPr wrap="square" lIns="68580" tIns="34290" rIns="68580" bIns="34290" rtlCol="0">
            <a:spAutoFit/>
          </a:bodyPr>
          <a:p>
            <a:r>
              <a:rPr lang="en-US" altLang="zh-CN" sz="1700" b="1" dirty="0">
                <a:solidFill>
                  <a:srgbClr val="1B4367"/>
                </a:solidFill>
                <a:cs typeface="+mn-ea"/>
                <a:sym typeface="+mn-lt"/>
              </a:rPr>
              <a:t>       </a:t>
            </a:r>
            <a:r>
              <a:rPr lang="zh-CN" altLang="en-US" b="1" dirty="0">
                <a:solidFill>
                  <a:srgbClr val="1B4367"/>
                </a:solidFill>
                <a:cs typeface="+mn-ea"/>
                <a:sym typeface="+mn-lt"/>
              </a:rPr>
              <a:t>图</a:t>
            </a:r>
            <a:r>
              <a:rPr lang="en-US" altLang="zh-CN" b="1" dirty="0">
                <a:solidFill>
                  <a:srgbClr val="1B4367"/>
                </a:solidFill>
                <a:cs typeface="+mn-ea"/>
                <a:sym typeface="+mn-lt"/>
              </a:rPr>
              <a:t>1</a:t>
            </a:r>
            <a:r>
              <a:rPr lang="zh-CN" altLang="en-US" b="1" dirty="0">
                <a:solidFill>
                  <a:srgbClr val="1B4367"/>
                </a:solidFill>
                <a:cs typeface="+mn-ea"/>
                <a:sym typeface="+mn-lt"/>
              </a:rPr>
              <a:t> 首页页面                      图</a:t>
            </a:r>
            <a:r>
              <a:rPr lang="en-US" altLang="zh-CN" b="1" dirty="0">
                <a:solidFill>
                  <a:srgbClr val="1B4367"/>
                </a:solidFill>
                <a:cs typeface="+mn-ea"/>
                <a:sym typeface="+mn-lt"/>
              </a:rPr>
              <a:t>2</a:t>
            </a:r>
            <a:r>
              <a:rPr lang="zh-CN" altLang="en-US" b="1" dirty="0">
                <a:solidFill>
                  <a:srgbClr val="1B4367"/>
                </a:solidFill>
                <a:cs typeface="+mn-ea"/>
                <a:sym typeface="+mn-lt"/>
              </a:rPr>
              <a:t> 商品详情页面                          图</a:t>
            </a:r>
            <a:r>
              <a:rPr lang="en-US" altLang="zh-CN" b="1" dirty="0">
                <a:solidFill>
                  <a:srgbClr val="1B4367"/>
                </a:solidFill>
                <a:cs typeface="+mn-ea"/>
                <a:sym typeface="+mn-lt"/>
              </a:rPr>
              <a:t>3</a:t>
            </a:r>
            <a:r>
              <a:rPr lang="zh-CN" altLang="en-US" b="1" dirty="0">
                <a:solidFill>
                  <a:srgbClr val="1B4367"/>
                </a:solidFill>
                <a:cs typeface="+mn-ea"/>
                <a:sym typeface="+mn-lt"/>
              </a:rPr>
              <a:t> 确认订单页面</a:t>
            </a:r>
            <a:endParaRPr lang="zh-CN" altLang="en-US"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主要界面展示</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5"/>
          <p:cNvSpPr txBox="1"/>
          <p:nvPr/>
        </p:nvSpPr>
        <p:spPr>
          <a:xfrm>
            <a:off x="950595" y="4603115"/>
            <a:ext cx="7233920" cy="329565"/>
          </a:xfrm>
          <a:prstGeom prst="rect">
            <a:avLst/>
          </a:prstGeom>
          <a:noFill/>
        </p:spPr>
        <p:txBody>
          <a:bodyPr wrap="square" lIns="68580" tIns="34290" rIns="68580" bIns="34290" rtlCol="0">
            <a:spAutoFit/>
          </a:bodyPr>
          <a:p>
            <a:r>
              <a:rPr lang="en-US" altLang="zh-CN" sz="1700" b="1" dirty="0">
                <a:solidFill>
                  <a:srgbClr val="1B4367"/>
                </a:solidFill>
                <a:cs typeface="+mn-ea"/>
                <a:sym typeface="+mn-lt"/>
              </a:rPr>
              <a:t>     </a:t>
            </a:r>
            <a:r>
              <a:rPr lang="zh-CN" altLang="en-US" b="1" dirty="0">
                <a:solidFill>
                  <a:srgbClr val="1B4367"/>
                </a:solidFill>
                <a:cs typeface="+mn-ea"/>
                <a:sym typeface="+mn-lt"/>
              </a:rPr>
              <a:t>图</a:t>
            </a:r>
            <a:r>
              <a:rPr lang="en-US" altLang="zh-CN" b="1" dirty="0">
                <a:solidFill>
                  <a:srgbClr val="1B4367"/>
                </a:solidFill>
                <a:cs typeface="+mn-ea"/>
                <a:sym typeface="+mn-lt"/>
              </a:rPr>
              <a:t>4</a:t>
            </a:r>
            <a:r>
              <a:rPr lang="zh-CN" altLang="en-US" b="1" dirty="0">
                <a:solidFill>
                  <a:srgbClr val="1B4367"/>
                </a:solidFill>
                <a:cs typeface="+mn-ea"/>
                <a:sym typeface="+mn-lt"/>
              </a:rPr>
              <a:t> 购物车页面                        图5 订单页面                               图6 我的分享页面</a:t>
            </a:r>
            <a:endParaRPr lang="zh-CN" altLang="en-US" b="1" dirty="0">
              <a:solidFill>
                <a:srgbClr val="1B4367"/>
              </a:solidFill>
              <a:cs typeface="+mn-ea"/>
              <a:sym typeface="+mn-lt"/>
            </a:endParaRPr>
          </a:p>
        </p:txBody>
      </p:sp>
      <p:pic>
        <p:nvPicPr>
          <p:cNvPr id="39" name="图片 39" descr="购物车"/>
          <p:cNvPicPr>
            <a:picLocks noChangeAspect="1"/>
          </p:cNvPicPr>
          <p:nvPr/>
        </p:nvPicPr>
        <p:blipFill>
          <a:blip r:embed="rId1"/>
          <a:stretch>
            <a:fillRect/>
          </a:stretch>
        </p:blipFill>
        <p:spPr>
          <a:xfrm>
            <a:off x="912495" y="768350"/>
            <a:ext cx="2056130" cy="3645535"/>
          </a:xfrm>
          <a:prstGeom prst="rect">
            <a:avLst/>
          </a:prstGeom>
        </p:spPr>
      </p:pic>
      <p:pic>
        <p:nvPicPr>
          <p:cNvPr id="3" name="图片 2"/>
          <p:cNvPicPr>
            <a:picLocks noChangeAspect="1"/>
          </p:cNvPicPr>
          <p:nvPr/>
        </p:nvPicPr>
        <p:blipFill>
          <a:blip r:embed="rId2"/>
          <a:stretch>
            <a:fillRect/>
          </a:stretch>
        </p:blipFill>
        <p:spPr>
          <a:xfrm>
            <a:off x="3342640" y="762000"/>
            <a:ext cx="2230755" cy="3619500"/>
          </a:xfrm>
          <a:prstGeom prst="rect">
            <a:avLst/>
          </a:prstGeom>
        </p:spPr>
      </p:pic>
      <p:pic>
        <p:nvPicPr>
          <p:cNvPr id="4" name="图片 3"/>
          <p:cNvPicPr>
            <a:picLocks noChangeAspect="1"/>
          </p:cNvPicPr>
          <p:nvPr/>
        </p:nvPicPr>
        <p:blipFill>
          <a:blip r:embed="rId3"/>
          <a:stretch>
            <a:fillRect/>
          </a:stretch>
        </p:blipFill>
        <p:spPr>
          <a:xfrm>
            <a:off x="6102985" y="762635"/>
            <a:ext cx="2244090" cy="3580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主要界面展示</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5"/>
          <p:cNvSpPr txBox="1"/>
          <p:nvPr/>
        </p:nvSpPr>
        <p:spPr>
          <a:xfrm>
            <a:off x="3215640" y="4583430"/>
            <a:ext cx="2712720" cy="283845"/>
          </a:xfrm>
          <a:prstGeom prst="rect">
            <a:avLst/>
          </a:prstGeom>
          <a:noFill/>
        </p:spPr>
        <p:txBody>
          <a:bodyPr wrap="square" lIns="68580" tIns="34290" rIns="68580" bIns="34290" rtlCol="0">
            <a:spAutoFit/>
          </a:bodyPr>
          <a:p>
            <a:r>
              <a:rPr lang="zh-CN" altLang="en-US" b="1" dirty="0">
                <a:solidFill>
                  <a:srgbClr val="1B4367"/>
                </a:solidFill>
                <a:cs typeface="+mn-ea"/>
                <a:sym typeface="+mn-lt"/>
              </a:rPr>
              <a:t>                图</a:t>
            </a:r>
            <a:r>
              <a:rPr lang="en-US" altLang="zh-CN" b="1" dirty="0">
                <a:solidFill>
                  <a:srgbClr val="1B4367"/>
                </a:solidFill>
                <a:cs typeface="+mn-ea"/>
                <a:sym typeface="+mn-lt"/>
              </a:rPr>
              <a:t>7</a:t>
            </a:r>
            <a:r>
              <a:rPr lang="zh-CN" altLang="en-US" b="1" dirty="0">
                <a:solidFill>
                  <a:srgbClr val="1B4367"/>
                </a:solidFill>
                <a:cs typeface="+mn-ea"/>
                <a:sym typeface="+mn-lt"/>
              </a:rPr>
              <a:t> 用户列表页面                               </a:t>
            </a:r>
            <a:endParaRPr lang="zh-CN" altLang="en-US" b="1" dirty="0">
              <a:solidFill>
                <a:srgbClr val="1B4367"/>
              </a:solidFill>
              <a:cs typeface="+mn-ea"/>
              <a:sym typeface="+mn-lt"/>
            </a:endParaRPr>
          </a:p>
        </p:txBody>
      </p:sp>
      <p:pic>
        <p:nvPicPr>
          <p:cNvPr id="44" name="图片 44" descr="用户列表"/>
          <p:cNvPicPr>
            <a:picLocks noChangeAspect="1"/>
          </p:cNvPicPr>
          <p:nvPr/>
        </p:nvPicPr>
        <p:blipFill>
          <a:blip r:embed="rId1"/>
          <a:stretch>
            <a:fillRect/>
          </a:stretch>
        </p:blipFill>
        <p:spPr>
          <a:xfrm>
            <a:off x="775335" y="752475"/>
            <a:ext cx="7574280" cy="3629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a:t>
            </a:r>
            <a:endParaRPr lang="zh-CN" altLang="en-US" sz="1700" dirty="0">
              <a:solidFill>
                <a:schemeClr val="bg1"/>
              </a:solidFill>
              <a:cs typeface="+mn-ea"/>
              <a:sym typeface="+mn-lt"/>
            </a:endParaRP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45032" y="2094697"/>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应用技术和开发工具</a:t>
            </a:r>
            <a:endParaRPr lang="zh-CN" altLang="en-US" sz="1700" dirty="0">
              <a:solidFill>
                <a:schemeClr val="bg1"/>
              </a:solidFill>
              <a:cs typeface="+mn-ea"/>
              <a:sym typeface="+mn-lt"/>
            </a:endParaRP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研究内容</a:t>
            </a:r>
            <a:endParaRPr lang="zh-CN" altLang="en-US" sz="1700" dirty="0">
              <a:solidFill>
                <a:schemeClr val="bg1"/>
              </a:solidFill>
              <a:cs typeface="+mn-ea"/>
              <a:sym typeface="+mn-lt"/>
            </a:endParaRP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645032" y="3529785"/>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总结</a:t>
            </a:r>
            <a:endParaRPr lang="zh-CN" altLang="en-US" sz="1700" dirty="0">
              <a:solidFill>
                <a:schemeClr val="bg1"/>
              </a:solidFill>
              <a:cs typeface="+mn-ea"/>
              <a:sym typeface="+mn-lt"/>
            </a:endParaRP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3" grpId="0"/>
      <p:bldP spid="3" grpId="0"/>
      <p:bldP spid="79" grpId="0" bldLvl="0" animBg="1"/>
      <p:bldP spid="83" grpId="0" bldLvl="0" animBg="1"/>
      <p:bldP spid="87" grpId="0" bldLvl="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主要界面展示</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5"/>
          <p:cNvSpPr txBox="1"/>
          <p:nvPr/>
        </p:nvSpPr>
        <p:spPr>
          <a:xfrm>
            <a:off x="3215640" y="4583430"/>
            <a:ext cx="2712720" cy="283845"/>
          </a:xfrm>
          <a:prstGeom prst="rect">
            <a:avLst/>
          </a:prstGeom>
          <a:noFill/>
        </p:spPr>
        <p:txBody>
          <a:bodyPr wrap="square" lIns="68580" tIns="34290" rIns="68580" bIns="34290" rtlCol="0">
            <a:spAutoFit/>
          </a:bodyPr>
          <a:p>
            <a:r>
              <a:rPr lang="zh-CN" altLang="en-US" b="1" dirty="0">
                <a:solidFill>
                  <a:srgbClr val="1B4367"/>
                </a:solidFill>
                <a:cs typeface="+mn-ea"/>
                <a:sym typeface="+mn-lt"/>
              </a:rPr>
              <a:t>                图</a:t>
            </a:r>
            <a:r>
              <a:rPr lang="en-US" altLang="zh-CN" b="1" dirty="0">
                <a:solidFill>
                  <a:srgbClr val="1B4367"/>
                </a:solidFill>
                <a:cs typeface="+mn-ea"/>
                <a:sym typeface="+mn-lt"/>
              </a:rPr>
              <a:t>8</a:t>
            </a:r>
            <a:r>
              <a:rPr lang="zh-CN" altLang="en-US" b="1" dirty="0">
                <a:solidFill>
                  <a:srgbClr val="1B4367"/>
                </a:solidFill>
                <a:cs typeface="+mn-ea"/>
                <a:sym typeface="+mn-lt"/>
              </a:rPr>
              <a:t> 商品列表页面                               </a:t>
            </a:r>
            <a:endParaRPr lang="zh-CN" altLang="en-US" b="1" dirty="0">
              <a:solidFill>
                <a:srgbClr val="1B4367"/>
              </a:solidFill>
              <a:cs typeface="+mn-ea"/>
              <a:sym typeface="+mn-lt"/>
            </a:endParaRPr>
          </a:p>
        </p:txBody>
      </p:sp>
      <p:pic>
        <p:nvPicPr>
          <p:cNvPr id="3" name="图片 2"/>
          <p:cNvPicPr>
            <a:picLocks noChangeAspect="1"/>
          </p:cNvPicPr>
          <p:nvPr/>
        </p:nvPicPr>
        <p:blipFill>
          <a:blip r:embed="rId1"/>
          <a:stretch>
            <a:fillRect/>
          </a:stretch>
        </p:blipFill>
        <p:spPr>
          <a:xfrm>
            <a:off x="774700" y="765810"/>
            <a:ext cx="7396480" cy="3611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主要界面展示</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5"/>
          <p:cNvSpPr txBox="1"/>
          <p:nvPr/>
        </p:nvSpPr>
        <p:spPr>
          <a:xfrm>
            <a:off x="3215640" y="4583430"/>
            <a:ext cx="2712720" cy="283845"/>
          </a:xfrm>
          <a:prstGeom prst="rect">
            <a:avLst/>
          </a:prstGeom>
          <a:noFill/>
        </p:spPr>
        <p:txBody>
          <a:bodyPr wrap="square" lIns="68580" tIns="34290" rIns="68580" bIns="34290" rtlCol="0">
            <a:spAutoFit/>
          </a:bodyPr>
          <a:p>
            <a:r>
              <a:rPr lang="zh-CN" altLang="en-US" b="1" dirty="0">
                <a:solidFill>
                  <a:srgbClr val="1B4367"/>
                </a:solidFill>
                <a:cs typeface="+mn-ea"/>
                <a:sym typeface="+mn-lt"/>
              </a:rPr>
              <a:t>                图</a:t>
            </a:r>
            <a:r>
              <a:rPr lang="en-US" altLang="zh-CN" b="1" dirty="0">
                <a:solidFill>
                  <a:srgbClr val="1B4367"/>
                </a:solidFill>
                <a:cs typeface="+mn-ea"/>
                <a:sym typeface="+mn-lt"/>
              </a:rPr>
              <a:t>9</a:t>
            </a:r>
            <a:r>
              <a:rPr lang="zh-CN" altLang="en-US" b="1" dirty="0">
                <a:solidFill>
                  <a:srgbClr val="1B4367"/>
                </a:solidFill>
                <a:cs typeface="+mn-ea"/>
                <a:sym typeface="+mn-lt"/>
              </a:rPr>
              <a:t> 订单列表页面                               </a:t>
            </a:r>
            <a:endParaRPr lang="zh-CN" altLang="en-US" b="1" dirty="0">
              <a:solidFill>
                <a:srgbClr val="1B4367"/>
              </a:solidFill>
              <a:cs typeface="+mn-ea"/>
              <a:sym typeface="+mn-lt"/>
            </a:endParaRPr>
          </a:p>
        </p:txBody>
      </p:sp>
      <p:pic>
        <p:nvPicPr>
          <p:cNvPr id="4" name="图片 3"/>
          <p:cNvPicPr>
            <a:picLocks noChangeAspect="1"/>
          </p:cNvPicPr>
          <p:nvPr/>
        </p:nvPicPr>
        <p:blipFill>
          <a:blip r:embed="rId1"/>
          <a:stretch>
            <a:fillRect/>
          </a:stretch>
        </p:blipFill>
        <p:spPr>
          <a:xfrm>
            <a:off x="903605" y="720090"/>
            <a:ext cx="7623810" cy="3703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主要界面展示</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5"/>
          <p:cNvSpPr txBox="1"/>
          <p:nvPr/>
        </p:nvSpPr>
        <p:spPr>
          <a:xfrm>
            <a:off x="3215640" y="4583430"/>
            <a:ext cx="2712720" cy="283845"/>
          </a:xfrm>
          <a:prstGeom prst="rect">
            <a:avLst/>
          </a:prstGeom>
          <a:noFill/>
        </p:spPr>
        <p:txBody>
          <a:bodyPr wrap="square" lIns="68580" tIns="34290" rIns="68580" bIns="34290" rtlCol="0">
            <a:spAutoFit/>
          </a:bodyPr>
          <a:p>
            <a:r>
              <a:rPr lang="zh-CN" altLang="en-US" b="1" dirty="0">
                <a:solidFill>
                  <a:srgbClr val="1B4367"/>
                </a:solidFill>
                <a:cs typeface="+mn-ea"/>
                <a:sym typeface="+mn-lt"/>
              </a:rPr>
              <a:t>                图</a:t>
            </a:r>
            <a:r>
              <a:rPr lang="en-US" altLang="zh-CN" b="1" dirty="0">
                <a:solidFill>
                  <a:srgbClr val="1B4367"/>
                </a:solidFill>
                <a:cs typeface="+mn-ea"/>
                <a:sym typeface="+mn-lt"/>
              </a:rPr>
              <a:t>10</a:t>
            </a:r>
            <a:r>
              <a:rPr lang="zh-CN" altLang="en-US" b="1" dirty="0">
                <a:solidFill>
                  <a:srgbClr val="1B4367"/>
                </a:solidFill>
                <a:cs typeface="+mn-ea"/>
                <a:sym typeface="+mn-lt"/>
              </a:rPr>
              <a:t> 分享列表页面                               </a:t>
            </a:r>
            <a:endParaRPr lang="zh-CN" altLang="en-US" b="1" dirty="0">
              <a:solidFill>
                <a:srgbClr val="1B4367"/>
              </a:solidFill>
              <a:cs typeface="+mn-ea"/>
              <a:sym typeface="+mn-lt"/>
            </a:endParaRPr>
          </a:p>
        </p:txBody>
      </p:sp>
      <p:pic>
        <p:nvPicPr>
          <p:cNvPr id="3" name="图片 2"/>
          <p:cNvPicPr>
            <a:picLocks noChangeAspect="1"/>
          </p:cNvPicPr>
          <p:nvPr/>
        </p:nvPicPr>
        <p:blipFill>
          <a:blip r:embed="rId1"/>
          <a:stretch>
            <a:fillRect/>
          </a:stretch>
        </p:blipFill>
        <p:spPr>
          <a:xfrm>
            <a:off x="774700" y="689610"/>
            <a:ext cx="7756525" cy="3764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总结</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p:bldP spid="10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总结</a:t>
            </a:r>
            <a:endParaRPr lang="zh-CN" altLang="en-US" sz="1700" b="1" dirty="0">
              <a:solidFill>
                <a:srgbClr val="1B4367"/>
              </a:solidFill>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61720" y="878840"/>
            <a:ext cx="7769225" cy="3322955"/>
          </a:xfrm>
          <a:prstGeom prst="rect">
            <a:avLst/>
          </a:prstGeom>
          <a:noFill/>
        </p:spPr>
        <p:txBody>
          <a:bodyPr wrap="square" rtlCol="0">
            <a:spAutoFit/>
          </a:bodyPr>
          <a:p>
            <a:pPr indent="457200" fontAlgn="auto">
              <a:lnSpc>
                <a:spcPts val="2800"/>
              </a:lnSpc>
              <a:extLst>
                <a:ext uri="{35155182-B16C-46BC-9424-99874614C6A1}">
                  <wpsdc:indentchars xmlns:wpsdc="http://www.wps.cn/officeDocument/2017/drawingmlCustomData" val="200" checksum="59296752"/>
                </a:ext>
              </a:extLst>
            </a:pPr>
            <a:r>
              <a:rPr lang="zh-CN" altLang="en-US" sz="1800" b="1">
                <a:solidFill>
                  <a:srgbClr val="1B4367"/>
                </a:solidFill>
                <a:uFillTx/>
              </a:rPr>
              <a:t>在本次针对微信食品商城的设计与开发的过程中，我将我在上课所学到的知识及自学掌握的技能充分发挥了出来，虽不说该系统有多完美，但也具有电子商城最基本的几大功能点，此外最大的创新点就是分享功能，用户通过分享商品来赚取积分的模式，能大大提高消费者对系统的使用热情。</a:t>
            </a:r>
            <a:endParaRPr lang="zh-CN" altLang="en-US" sz="1800" b="1">
              <a:solidFill>
                <a:srgbClr val="1B4367"/>
              </a:solidFill>
              <a:uFillTx/>
            </a:endParaRPr>
          </a:p>
          <a:p>
            <a:pPr indent="457200" fontAlgn="auto">
              <a:lnSpc>
                <a:spcPts val="2800"/>
              </a:lnSpc>
              <a:extLst>
                <a:ext uri="{35155182-B16C-46BC-9424-99874614C6A1}">
                  <wpsdc:indentchars xmlns:wpsdc="http://www.wps.cn/officeDocument/2017/drawingmlCustomData" val="200" checksum="59296752"/>
                </a:ext>
              </a:extLst>
            </a:pPr>
            <a:r>
              <a:rPr lang="zh-CN" altLang="en-US" sz="1800" b="1">
                <a:solidFill>
                  <a:srgbClr val="1B4367"/>
                </a:solidFill>
                <a:uFillTx/>
              </a:rPr>
              <a:t>当然在整个设计与开发的过程中我也收获了很多，这是我第一次完全采用前后端分离的模式来单独完成一个系统的设计与开发，虽然整个系统的实现还是只有我一个人，既是前端开发者又是后端开发者，但这样我也能更好的站在不同的角度对系统进行分析与设计。我相信这能为我之后的工作之旅带来很大的帮助。</a:t>
            </a:r>
            <a:endParaRPr lang="zh-CN" altLang="en-US" sz="1800" b="1">
              <a:solidFill>
                <a:srgbClr val="1B4367"/>
              </a:solidFill>
              <a:uFillTx/>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
        <p:nvSpPr>
          <p:cNvPr id="2" name="文本框 1"/>
          <p:cNvSpPr txBox="1"/>
          <p:nvPr/>
        </p:nvSpPr>
        <p:spPr>
          <a:xfrm>
            <a:off x="3480466" y="2787026"/>
            <a:ext cx="2059781" cy="530225"/>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感谢观看</a:t>
            </a:r>
            <a:endParaRPr lang="zh-CN" altLang="en-US" sz="3000"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选题背景</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2672715" y="807085"/>
            <a:ext cx="6471920" cy="3862070"/>
          </a:xfrm>
          <a:prstGeom prst="rect">
            <a:avLst/>
          </a:prstGeom>
          <a:solidFill>
            <a:srgbClr val="1B4367"/>
          </a:solidFill>
          <a:ln w="9525">
            <a:noFill/>
            <a:bevel/>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2744470" y="1409065"/>
            <a:ext cx="6327775" cy="23253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indent="406400" fontAlgn="auto">
              <a:lnSpc>
                <a:spcPts val="2200"/>
              </a:lnSpc>
              <a:extLst>
                <a:ext uri="{35155182-B16C-46BC-9424-99874614C6A1}">
                  <wpsdc:indentchars xmlns:wpsdc="http://www.wps.cn/officeDocument/2017/drawingmlCustomData" val="200" checksum="1740828767"/>
                </a:ext>
              </a:extLst>
            </a:pPr>
            <a:r>
              <a:rPr sz="1600" dirty="0" smtClean="0">
                <a:solidFill>
                  <a:schemeClr val="bg1"/>
                </a:solidFill>
                <a:uFillTx/>
                <a:latin typeface="+中文正文" charset="0"/>
                <a:sym typeface="+mn-ea"/>
              </a:rPr>
              <a:t>伴随着计算机技术在各行各业日益广泛和深入的应用，网络的概念早已深入人心。网络在各行各业的发展战略中占据了重要的位置，成为商家不可分割的部分。商品的宣传已不只局限于电视与报纸，网络已成为商家展示自己的另一个舞台。商家建立网站，将商家各方面的宣传与服务展现于网络中，通过网络更可实现如网上购物、信息查寻等功能，这些在改变我们原有经营方式与经营理念的同时，也为商家带来了更高的效益。因此，对于商家来说，拥有一个属于自己的网站是至关重要的</a:t>
            </a:r>
            <a:r>
              <a:rPr lang="zh-CN" sz="1600" dirty="0" smtClean="0">
                <a:solidFill>
                  <a:schemeClr val="bg1"/>
                </a:solidFill>
                <a:uFillTx/>
                <a:latin typeface="+中文正文" charset="0"/>
                <a:sym typeface="+mn-ea"/>
              </a:rPr>
              <a:t>。</a:t>
            </a:r>
            <a:endParaRPr lang="zh-CN" altLang="en-US" sz="1600" dirty="0" smtClean="0">
              <a:solidFill>
                <a:schemeClr val="bg1"/>
              </a:solidFill>
              <a:uFillTx/>
              <a:latin typeface="+中文正文" charset="0"/>
              <a:cs typeface="+mn-ea"/>
              <a:sym typeface="+mn-ea"/>
            </a:endParaRPr>
          </a:p>
        </p:txBody>
      </p:sp>
      <p:sp>
        <p:nvSpPr>
          <p:cNvPr id="18" name="矩形 23"/>
          <p:cNvSpPr>
            <a:spLocks noChangeArrowheads="1"/>
          </p:cNvSpPr>
          <p:nvPr/>
        </p:nvSpPr>
        <p:spPr bwMode="auto">
          <a:xfrm>
            <a:off x="0" y="807085"/>
            <a:ext cx="2672080" cy="3863340"/>
          </a:xfrm>
          <a:prstGeom prst="rect">
            <a:avLst/>
          </a:prstGeom>
          <a:blipFill dpi="0" rotWithShape="1">
            <a:blip r:embed="rId1" cstate="print"/>
            <a:srcRect/>
            <a:stretch>
              <a:fillRect/>
            </a:stretch>
          </a:blipFill>
          <a:ln w="9525">
            <a:noFill/>
            <a:bevel/>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选题背景</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149"/>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649"/>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autoUpdateAnimBg="0"/>
      <p:bldP spid="12" grpId="0"/>
      <p:bldP spid="18" grpId="0" bldLvl="0" animBg="1" autoUpdateAnimBg="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应用技术和开发工具</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AutoShape 25"/>
          <p:cNvSpPr/>
          <p:nvPr/>
        </p:nvSpPr>
        <p:spPr>
          <a:xfrm rot="21558471">
            <a:off x="3296866" y="2462569"/>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grpSp>
        <p:nvGrpSpPr>
          <p:cNvPr id="11" name="组合 10"/>
          <p:cNvGrpSpPr/>
          <p:nvPr/>
        </p:nvGrpSpPr>
        <p:grpSpPr>
          <a:xfrm>
            <a:off x="2355850" y="2897505"/>
            <a:ext cx="661670" cy="702310"/>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5833745" y="2897505"/>
            <a:ext cx="734695" cy="682625"/>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4130675" y="1595755"/>
            <a:ext cx="784860" cy="732790"/>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016885" y="1885315"/>
            <a:ext cx="671830" cy="659130"/>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5358130" y="1885950"/>
            <a:ext cx="754380" cy="708660"/>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39962" name="TextBox 1210"/>
          <p:cNvSpPr/>
          <p:nvPr/>
        </p:nvSpPr>
        <p:spPr>
          <a:xfrm>
            <a:off x="1561290" y="1733355"/>
            <a:ext cx="914400" cy="43751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sz="2400" b="1" dirty="0">
                <a:solidFill>
                  <a:srgbClr val="1B4367"/>
                </a:solidFill>
                <a:cs typeface="+mn-ea"/>
                <a:sym typeface="+mn-lt"/>
              </a:rPr>
              <a:t>node</a:t>
            </a:r>
            <a:endParaRPr lang="en-US" altLang="zh-CN" sz="2400" b="1" dirty="0">
              <a:solidFill>
                <a:srgbClr val="1B4367"/>
              </a:solidFill>
              <a:cs typeface="+mn-ea"/>
              <a:sym typeface="+mn-lt"/>
            </a:endParaRPr>
          </a:p>
        </p:txBody>
      </p:sp>
      <p:sp>
        <p:nvSpPr>
          <p:cNvPr id="18" name="文本框 17"/>
          <p:cNvSpPr txBox="1"/>
          <p:nvPr/>
        </p:nvSpPr>
        <p:spPr>
          <a:xfrm>
            <a:off x="462915" y="2105660"/>
            <a:ext cx="2455545" cy="64516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ts val="1500"/>
              </a:lnSpc>
            </a:pPr>
            <a:r>
              <a:rPr lang="zh-CN" altLang="en-US" sz="1000" dirty="0">
                <a:solidFill>
                  <a:schemeClr val="tx1">
                    <a:lumMod val="75000"/>
                    <a:lumOff val="25000"/>
                  </a:schemeClr>
                </a:solidFill>
                <a:cs typeface="+mn-ea"/>
                <a:sym typeface="+mn-lt"/>
              </a:rPr>
              <a:t>使用</a:t>
            </a:r>
            <a:r>
              <a:rPr lang="en-US" altLang="zh-CN" sz="1000" dirty="0">
                <a:solidFill>
                  <a:schemeClr val="tx1">
                    <a:lumMod val="75000"/>
                    <a:lumOff val="25000"/>
                  </a:schemeClr>
                </a:solidFill>
                <a:cs typeface="+mn-ea"/>
                <a:sym typeface="+mn-lt"/>
              </a:rPr>
              <a:t>node</a:t>
            </a:r>
            <a:r>
              <a:rPr lang="zh-CN" altLang="en-US" sz="1000" dirty="0">
                <a:solidFill>
                  <a:schemeClr val="tx1">
                    <a:lumMod val="75000"/>
                    <a:lumOff val="25000"/>
                  </a:schemeClr>
                </a:solidFill>
                <a:cs typeface="+mn-ea"/>
                <a:sym typeface="+mn-lt"/>
              </a:rPr>
              <a:t>作为前端项目的运行环境和使用</a:t>
            </a:r>
            <a:r>
              <a:rPr lang="en-US" altLang="zh-CN" sz="1000" dirty="0">
                <a:solidFill>
                  <a:schemeClr val="tx1">
                    <a:lumMod val="75000"/>
                    <a:lumOff val="25000"/>
                  </a:schemeClr>
                </a:solidFill>
                <a:cs typeface="+mn-ea"/>
                <a:sym typeface="+mn-lt"/>
              </a:rPr>
              <a:t>node</a:t>
            </a:r>
            <a:r>
              <a:rPr lang="zh-CN" altLang="en-US" sz="1000" dirty="0">
                <a:solidFill>
                  <a:schemeClr val="tx1">
                    <a:lumMod val="75000"/>
                    <a:lumOff val="25000"/>
                  </a:schemeClr>
                </a:solidFill>
                <a:cs typeface="+mn-ea"/>
                <a:sym typeface="+mn-lt"/>
              </a:rPr>
              <a:t>的</a:t>
            </a:r>
            <a:r>
              <a:rPr lang="en-US" altLang="zh-CN" sz="1000" dirty="0">
                <a:solidFill>
                  <a:schemeClr val="tx1">
                    <a:lumMod val="75000"/>
                    <a:lumOff val="25000"/>
                  </a:schemeClr>
                </a:solidFill>
                <a:cs typeface="+mn-ea"/>
                <a:sym typeface="+mn-lt"/>
              </a:rPr>
              <a:t>npm</a:t>
            </a:r>
            <a:r>
              <a:rPr lang="zh-CN" altLang="en-US" sz="1000" dirty="0">
                <a:solidFill>
                  <a:schemeClr val="tx1">
                    <a:lumMod val="75000"/>
                    <a:lumOff val="25000"/>
                  </a:schemeClr>
                </a:solidFill>
                <a:cs typeface="+mn-ea"/>
                <a:sym typeface="+mn-lt"/>
              </a:rPr>
              <a:t>作为前端依赖包的管理工具</a:t>
            </a:r>
            <a:endParaRPr lang="zh-CN" altLang="en-US" sz="1000" dirty="0">
              <a:solidFill>
                <a:schemeClr val="tx1">
                  <a:lumMod val="75000"/>
                  <a:lumOff val="25000"/>
                </a:schemeClr>
              </a:solidFill>
              <a:cs typeface="+mn-ea"/>
              <a:sym typeface="+mn-lt"/>
            </a:endParaRPr>
          </a:p>
        </p:txBody>
      </p:sp>
      <p:sp>
        <p:nvSpPr>
          <p:cNvPr id="20" name="TextBox 1210"/>
          <p:cNvSpPr/>
          <p:nvPr/>
        </p:nvSpPr>
        <p:spPr>
          <a:xfrm>
            <a:off x="1079218" y="2897499"/>
            <a:ext cx="1017270" cy="43751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sz="2400" b="1" dirty="0">
                <a:solidFill>
                  <a:srgbClr val="1B4367"/>
                </a:solidFill>
                <a:cs typeface="+mn-ea"/>
                <a:sym typeface="+mn-lt"/>
              </a:rPr>
              <a:t>vue.js</a:t>
            </a:r>
            <a:endParaRPr lang="en-US" altLang="zh-CN" sz="2400" b="1" dirty="0">
              <a:solidFill>
                <a:srgbClr val="1B4367"/>
              </a:solidFill>
              <a:cs typeface="+mn-ea"/>
              <a:sym typeface="+mn-lt"/>
            </a:endParaRPr>
          </a:p>
        </p:txBody>
      </p:sp>
      <p:sp>
        <p:nvSpPr>
          <p:cNvPr id="21" name="文本框 20"/>
          <p:cNvSpPr txBox="1"/>
          <p:nvPr/>
        </p:nvSpPr>
        <p:spPr>
          <a:xfrm>
            <a:off x="463427" y="3335027"/>
            <a:ext cx="1840230"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ts val="1500"/>
              </a:lnSpc>
            </a:pPr>
            <a:r>
              <a:rPr lang="zh-CN" altLang="en-US" sz="1200" dirty="0">
                <a:solidFill>
                  <a:schemeClr val="tx1">
                    <a:lumMod val="75000"/>
                    <a:lumOff val="25000"/>
                  </a:schemeClr>
                </a:solidFill>
                <a:cs typeface="+mn-ea"/>
                <a:sym typeface="+mn-lt"/>
              </a:rPr>
              <a:t>使用</a:t>
            </a:r>
            <a:r>
              <a:rPr lang="en-US" altLang="zh-CN" sz="1200" dirty="0">
                <a:solidFill>
                  <a:schemeClr val="tx1">
                    <a:lumMod val="75000"/>
                    <a:lumOff val="25000"/>
                  </a:schemeClr>
                </a:solidFill>
                <a:cs typeface="+mn-ea"/>
                <a:sym typeface="+mn-lt"/>
              </a:rPr>
              <a:t>vue</a:t>
            </a:r>
            <a:r>
              <a:rPr lang="zh-CN" altLang="en-US" sz="1200" dirty="0">
                <a:solidFill>
                  <a:schemeClr val="tx1">
                    <a:lumMod val="75000"/>
                    <a:lumOff val="25000"/>
                  </a:schemeClr>
                </a:solidFill>
                <a:cs typeface="+mn-ea"/>
                <a:sym typeface="+mn-lt"/>
              </a:rPr>
              <a:t>作为前端主要框架</a:t>
            </a:r>
            <a:endParaRPr lang="zh-CN" altLang="en-US" sz="1200" dirty="0">
              <a:solidFill>
                <a:schemeClr val="tx1">
                  <a:lumMod val="75000"/>
                  <a:lumOff val="25000"/>
                </a:schemeClr>
              </a:solidFill>
              <a:cs typeface="+mn-ea"/>
              <a:sym typeface="+mn-lt"/>
            </a:endParaRPr>
          </a:p>
        </p:txBody>
      </p:sp>
      <p:sp>
        <p:nvSpPr>
          <p:cNvPr id="22" name="TextBox 1210"/>
          <p:cNvSpPr/>
          <p:nvPr/>
        </p:nvSpPr>
        <p:spPr>
          <a:xfrm>
            <a:off x="3644657" y="794216"/>
            <a:ext cx="1784350" cy="43751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sz="2400" b="1" dirty="0">
                <a:solidFill>
                  <a:srgbClr val="1B4367"/>
                </a:solidFill>
                <a:cs typeface="+mn-ea"/>
                <a:sym typeface="+mn-lt"/>
              </a:rPr>
              <a:t>Element-ui</a:t>
            </a:r>
            <a:endParaRPr lang="en-US" altLang="zh-CN" sz="2400" b="1" dirty="0">
              <a:solidFill>
                <a:srgbClr val="1B4367"/>
              </a:solidFill>
              <a:cs typeface="+mn-ea"/>
              <a:sym typeface="+mn-lt"/>
            </a:endParaRPr>
          </a:p>
        </p:txBody>
      </p:sp>
      <p:sp>
        <p:nvSpPr>
          <p:cNvPr id="23" name="文本框 22"/>
          <p:cNvSpPr txBox="1"/>
          <p:nvPr/>
        </p:nvSpPr>
        <p:spPr>
          <a:xfrm>
            <a:off x="3282950" y="1231900"/>
            <a:ext cx="2487295" cy="26035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ts val="1500"/>
              </a:lnSpc>
            </a:pPr>
            <a:r>
              <a:rPr lang="zh-CN" altLang="da-DK" sz="1000" dirty="0">
                <a:solidFill>
                  <a:schemeClr val="tx1">
                    <a:lumMod val="75000"/>
                    <a:lumOff val="25000"/>
                  </a:schemeClr>
                </a:solidFill>
                <a:cs typeface="+mn-ea"/>
                <a:sym typeface="+mn-lt"/>
              </a:rPr>
              <a:t>应用其主要作为后台管理系统的组件库</a:t>
            </a:r>
            <a:endParaRPr lang="en-US" altLang="zh-CN" sz="1000" dirty="0">
              <a:solidFill>
                <a:schemeClr val="tx1">
                  <a:lumMod val="75000"/>
                  <a:lumOff val="25000"/>
                </a:schemeClr>
              </a:solidFill>
              <a:cs typeface="+mn-ea"/>
              <a:sym typeface="+mn-lt"/>
            </a:endParaRPr>
          </a:p>
        </p:txBody>
      </p:sp>
      <p:sp>
        <p:nvSpPr>
          <p:cNvPr id="25" name="TextBox 1210"/>
          <p:cNvSpPr/>
          <p:nvPr/>
        </p:nvSpPr>
        <p:spPr>
          <a:xfrm>
            <a:off x="6352654" y="1733329"/>
            <a:ext cx="1270635" cy="43751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sz="2400" b="1" dirty="0">
                <a:solidFill>
                  <a:srgbClr val="1B4367"/>
                </a:solidFill>
                <a:cs typeface="+mn-ea"/>
                <a:sym typeface="+mn-lt"/>
              </a:rPr>
              <a:t>Mint-ui</a:t>
            </a:r>
            <a:endParaRPr lang="en-US" altLang="zh-CN" sz="2400" b="1" dirty="0">
              <a:solidFill>
                <a:srgbClr val="1B4367"/>
              </a:solidFill>
              <a:cs typeface="+mn-ea"/>
              <a:sym typeface="+mn-lt"/>
            </a:endParaRPr>
          </a:p>
        </p:txBody>
      </p:sp>
      <p:sp>
        <p:nvSpPr>
          <p:cNvPr id="12" name="文本框 11"/>
          <p:cNvSpPr txBox="1"/>
          <p:nvPr/>
        </p:nvSpPr>
        <p:spPr>
          <a:xfrm>
            <a:off x="6112494" y="2170857"/>
            <a:ext cx="1840230"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ts val="1500"/>
              </a:lnSpc>
            </a:pPr>
            <a:r>
              <a:rPr lang="zh-CN" altLang="da-DK" sz="1000" dirty="0">
                <a:solidFill>
                  <a:schemeClr val="tx1">
                    <a:lumMod val="75000"/>
                    <a:lumOff val="25000"/>
                  </a:schemeClr>
                </a:solidFill>
                <a:cs typeface="+mn-ea"/>
                <a:sym typeface="+mn-lt"/>
              </a:rPr>
              <a:t>应用其主要作为微信商城前台的组件库</a:t>
            </a:r>
            <a:endParaRPr lang="zh-CN" altLang="da-DK" sz="1000" dirty="0">
              <a:solidFill>
                <a:schemeClr val="tx1">
                  <a:lumMod val="75000"/>
                  <a:lumOff val="25000"/>
                </a:schemeClr>
              </a:solidFill>
              <a:cs typeface="+mn-ea"/>
              <a:sym typeface="+mn-lt"/>
            </a:endParaRPr>
          </a:p>
        </p:txBody>
      </p:sp>
      <p:sp>
        <p:nvSpPr>
          <p:cNvPr id="13" name="TextBox 1210"/>
          <p:cNvSpPr/>
          <p:nvPr/>
        </p:nvSpPr>
        <p:spPr>
          <a:xfrm>
            <a:off x="6569112" y="2750648"/>
            <a:ext cx="1377950" cy="43751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sz="2400" b="1" dirty="0">
                <a:solidFill>
                  <a:srgbClr val="1B4367"/>
                </a:solidFill>
                <a:cs typeface="+mn-ea"/>
                <a:sym typeface="+mn-lt"/>
              </a:rPr>
              <a:t>Sublime</a:t>
            </a:r>
            <a:endParaRPr lang="en-US" altLang="zh-CN" sz="2400" b="1" dirty="0">
              <a:solidFill>
                <a:srgbClr val="1B4367"/>
              </a:solidFill>
              <a:cs typeface="+mn-ea"/>
              <a:sym typeface="+mn-lt"/>
            </a:endParaRPr>
          </a:p>
        </p:txBody>
      </p:sp>
      <p:sp>
        <p:nvSpPr>
          <p:cNvPr id="30" name="文本框 29"/>
          <p:cNvSpPr txBox="1"/>
          <p:nvPr/>
        </p:nvSpPr>
        <p:spPr>
          <a:xfrm>
            <a:off x="6569075" y="3233420"/>
            <a:ext cx="1972310" cy="26035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da-DK" sz="1000" dirty="0">
                <a:solidFill>
                  <a:schemeClr val="tx1">
                    <a:lumMod val="75000"/>
                    <a:lumOff val="25000"/>
                  </a:schemeClr>
                </a:solidFill>
                <a:cs typeface="+mn-ea"/>
                <a:sym typeface="+mn-lt"/>
              </a:rPr>
              <a:t>作为前端代码编辑器</a:t>
            </a:r>
            <a:endParaRPr lang="zh-CN" altLang="da-DK" sz="1000" dirty="0">
              <a:solidFill>
                <a:schemeClr val="tx1">
                  <a:lumMod val="75000"/>
                  <a:lumOff val="25000"/>
                </a:schemeClr>
              </a:solidFill>
              <a:cs typeface="+mn-ea"/>
              <a:sym typeface="+mn-lt"/>
            </a:endParaRPr>
          </a:p>
        </p:txBody>
      </p:sp>
      <p:sp>
        <p:nvSpPr>
          <p:cNvPr id="32"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应用技术和开发工具</a:t>
            </a:r>
            <a:endParaRPr lang="zh-CN" altLang="en-US" sz="1700" b="1" dirty="0">
              <a:solidFill>
                <a:srgbClr val="1B4367"/>
              </a:solidFill>
              <a:cs typeface="+mn-ea"/>
              <a:sym typeface="+mn-lt"/>
            </a:endParaRP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5"/>
          <p:cNvSpPr txBox="1"/>
          <p:nvPr/>
        </p:nvSpPr>
        <p:spPr>
          <a:xfrm>
            <a:off x="3155406" y="3622580"/>
            <a:ext cx="2261711" cy="683895"/>
          </a:xfrm>
          <a:prstGeom prst="rect">
            <a:avLst/>
          </a:prstGeom>
          <a:noFill/>
        </p:spPr>
        <p:txBody>
          <a:bodyPr wrap="square" lIns="68580" tIns="34290" rIns="68580" bIns="34290" rtlCol="0">
            <a:spAutoFit/>
          </a:bodyPr>
          <a:p>
            <a:r>
              <a:rPr lang="en-US" altLang="zh-CN" sz="3200" b="1" dirty="0">
                <a:solidFill>
                  <a:srgbClr val="1B4367"/>
                </a:solidFill>
                <a:cs typeface="+mn-ea"/>
                <a:sym typeface="+mn-lt"/>
              </a:rPr>
              <a:t>    </a:t>
            </a:r>
            <a:r>
              <a:rPr lang="zh-CN" altLang="en-US" sz="4000" b="1" dirty="0">
                <a:solidFill>
                  <a:srgbClr val="1B4367"/>
                </a:solidFill>
                <a:cs typeface="+mn-ea"/>
                <a:sym typeface="+mn-lt"/>
              </a:rPr>
              <a:t>前    端</a:t>
            </a:r>
            <a:endParaRPr lang="zh-CN" altLang="en-US" sz="40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99"/>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1399"/>
                            </p:stCondLst>
                            <p:childTnLst>
                              <p:par>
                                <p:cTn id="17" presetID="22" presetClass="entr" presetSubtype="4" fill="hold" grpId="0"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wipe(down)">
                                      <p:cBhvr>
                                        <p:cTn id="19" dur="500"/>
                                        <p:tgtEl>
                                          <p:spTgt spid="23574"/>
                                        </p:tgtEl>
                                      </p:cBhvr>
                                    </p:animEffect>
                                  </p:childTnLst>
                                </p:cTn>
                              </p:par>
                            </p:childTnLst>
                          </p:cTn>
                        </p:par>
                        <p:par>
                          <p:cTn id="20" fill="hold">
                            <p:stCondLst>
                              <p:cond delay="1899"/>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399"/>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par>
                          <p:cTn id="37" fill="hold">
                            <p:stCondLst>
                              <p:cond delay="3399"/>
                            </p:stCondLst>
                            <p:childTnLst>
                              <p:par>
                                <p:cTn id="38" presetID="53" presetClass="entr" presetSubtype="1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3899"/>
                            </p:stCondLst>
                            <p:childTnLst>
                              <p:par>
                                <p:cTn id="44" presetID="42" presetClass="entr" presetSubtype="0" fill="hold" grpId="0" nodeType="afterEffect">
                                  <p:stCondLst>
                                    <p:cond delay="0"/>
                                  </p:stCondLst>
                                  <p:childTnLst>
                                    <p:set>
                                      <p:cBhvr>
                                        <p:cTn id="45" dur="1" fill="hold">
                                          <p:stCondLst>
                                            <p:cond delay="0"/>
                                          </p:stCondLst>
                                        </p:cTn>
                                        <p:tgtEl>
                                          <p:spTgt spid="39962"/>
                                        </p:tgtEl>
                                        <p:attrNameLst>
                                          <p:attrName>style.visibility</p:attrName>
                                        </p:attrNameLst>
                                      </p:cBhvr>
                                      <p:to>
                                        <p:strVal val="visible"/>
                                      </p:to>
                                    </p:set>
                                    <p:animEffect transition="in" filter="fade">
                                      <p:cBhvr>
                                        <p:cTn id="46" dur="1000"/>
                                        <p:tgtEl>
                                          <p:spTgt spid="39962"/>
                                        </p:tgtEl>
                                      </p:cBhvr>
                                    </p:animEffect>
                                    <p:anim calcmode="lin" valueType="num">
                                      <p:cBhvr>
                                        <p:cTn id="47" dur="1000" fill="hold"/>
                                        <p:tgtEl>
                                          <p:spTgt spid="39962"/>
                                        </p:tgtEl>
                                        <p:attrNameLst>
                                          <p:attrName>ppt_x</p:attrName>
                                        </p:attrNameLst>
                                      </p:cBhvr>
                                      <p:tavLst>
                                        <p:tav tm="0">
                                          <p:val>
                                            <p:strVal val="#ppt_x"/>
                                          </p:val>
                                        </p:tav>
                                        <p:tav tm="100000">
                                          <p:val>
                                            <p:strVal val="#ppt_x"/>
                                          </p:val>
                                        </p:tav>
                                      </p:tavLst>
                                    </p:anim>
                                    <p:anim calcmode="lin" valueType="num">
                                      <p:cBhvr>
                                        <p:cTn id="48" dur="1000" fill="hold"/>
                                        <p:tgtEl>
                                          <p:spTgt spid="3996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par>
                          <p:cTn id="54" fill="hold">
                            <p:stCondLst>
                              <p:cond delay="4899"/>
                            </p:stCondLst>
                            <p:childTnLst>
                              <p:par>
                                <p:cTn id="55" presetID="53" presetClass="entr" presetSubtype="16"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childTnLst>
                          </p:cTn>
                        </p:par>
                        <p:par>
                          <p:cTn id="60" fill="hold">
                            <p:stCondLst>
                              <p:cond delay="5399"/>
                            </p:stCondLst>
                            <p:childTnLst>
                              <p:par>
                                <p:cTn id="61" presetID="42"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6399"/>
                            </p:stCondLst>
                            <p:childTnLst>
                              <p:par>
                                <p:cTn id="72" presetID="53" presetClass="entr" presetSubtype="16"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par>
                          <p:cTn id="77" fill="hold">
                            <p:stCondLst>
                              <p:cond delay="6899"/>
                            </p:stCondLst>
                            <p:childTnLst>
                              <p:par>
                                <p:cTn id="78" presetID="42" presetClass="entr" presetSubtype="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1000"/>
                                        <p:tgtEl>
                                          <p:spTgt spid="25"/>
                                        </p:tgtEl>
                                      </p:cBhvr>
                                    </p:animEffect>
                                    <p:anim calcmode="lin" valueType="num">
                                      <p:cBhvr>
                                        <p:cTn id="81" dur="1000" fill="hold"/>
                                        <p:tgtEl>
                                          <p:spTgt spid="25"/>
                                        </p:tgtEl>
                                        <p:attrNameLst>
                                          <p:attrName>ppt_x</p:attrName>
                                        </p:attrNameLst>
                                      </p:cBhvr>
                                      <p:tavLst>
                                        <p:tav tm="0">
                                          <p:val>
                                            <p:strVal val="#ppt_x"/>
                                          </p:val>
                                        </p:tav>
                                        <p:tav tm="100000">
                                          <p:val>
                                            <p:strVal val="#ppt_x"/>
                                          </p:val>
                                        </p:tav>
                                      </p:tavLst>
                                    </p:anim>
                                    <p:anim calcmode="lin" valueType="num">
                                      <p:cBhvr>
                                        <p:cTn id="82" dur="1000" fill="hold"/>
                                        <p:tgtEl>
                                          <p:spTgt spid="2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childTnLst>
                          </p:cTn>
                        </p:par>
                        <p:par>
                          <p:cTn id="88" fill="hold">
                            <p:stCondLst>
                              <p:cond delay="7899"/>
                            </p:stCondLst>
                            <p:childTnLst>
                              <p:par>
                                <p:cTn id="89" presetID="53" presetClass="entr" presetSubtype="16"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p:cTn id="91" dur="500" fill="hold"/>
                                        <p:tgtEl>
                                          <p:spTgt spid="10"/>
                                        </p:tgtEl>
                                        <p:attrNameLst>
                                          <p:attrName>ppt_w</p:attrName>
                                        </p:attrNameLst>
                                      </p:cBhvr>
                                      <p:tavLst>
                                        <p:tav tm="0">
                                          <p:val>
                                            <p:fltVal val="0"/>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animEffect transition="in" filter="fade">
                                      <p:cBhvr>
                                        <p:cTn id="93" dur="500"/>
                                        <p:tgtEl>
                                          <p:spTgt spid="10"/>
                                        </p:tgtEl>
                                      </p:cBhvr>
                                    </p:animEffect>
                                  </p:childTnLst>
                                </p:cTn>
                              </p:par>
                            </p:childTnLst>
                          </p:cTn>
                        </p:par>
                        <p:par>
                          <p:cTn id="94" fill="hold">
                            <p:stCondLst>
                              <p:cond delay="8399"/>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1000"/>
                                        <p:tgtEl>
                                          <p:spTgt spid="30"/>
                                        </p:tgtEl>
                                      </p:cBhvr>
                                    </p:animEffect>
                                    <p:anim calcmode="lin" valueType="num">
                                      <p:cBhvr>
                                        <p:cTn id="103" dur="1000" fill="hold"/>
                                        <p:tgtEl>
                                          <p:spTgt spid="30"/>
                                        </p:tgtEl>
                                        <p:attrNameLst>
                                          <p:attrName>ppt_x</p:attrName>
                                        </p:attrNameLst>
                                      </p:cBhvr>
                                      <p:tavLst>
                                        <p:tav tm="0">
                                          <p:val>
                                            <p:strVal val="#ppt_x"/>
                                          </p:val>
                                        </p:tav>
                                        <p:tav tm="100000">
                                          <p:val>
                                            <p:strVal val="#ppt_x"/>
                                          </p:val>
                                        </p:tav>
                                      </p:tavLst>
                                    </p:anim>
                                    <p:anim calcmode="lin" valueType="num">
                                      <p:cBhvr>
                                        <p:cTn id="104" dur="1000" fill="hold"/>
                                        <p:tgtEl>
                                          <p:spTgt spid="30"/>
                                        </p:tgtEl>
                                        <p:attrNameLst>
                                          <p:attrName>ppt_y</p:attrName>
                                        </p:attrNameLst>
                                      </p:cBhvr>
                                      <p:tavLst>
                                        <p:tav tm="0">
                                          <p:val>
                                            <p:strVal val="#ppt_y+.1"/>
                                          </p:val>
                                        </p:tav>
                                        <p:tav tm="100000">
                                          <p:val>
                                            <p:strVal val="#ppt_y"/>
                                          </p:val>
                                        </p:tav>
                                      </p:tavLst>
                                    </p:anim>
                                  </p:childTnLst>
                                </p:cTn>
                              </p:par>
                            </p:childTnLst>
                          </p:cTn>
                        </p:par>
                        <p:par>
                          <p:cTn id="105" fill="hold">
                            <p:stCondLst>
                              <p:cond delay="9399"/>
                            </p:stCondLst>
                            <p:childTnLst>
                              <p:par>
                                <p:cTn id="106" presetID="41" presetClass="entr" presetSubtype="0" fill="hold" grpId="0" nodeType="afterEffect">
                                  <p:stCondLst>
                                    <p:cond delay="0"/>
                                  </p:stCondLst>
                                  <p:iterate type="lt">
                                    <p:tmPct val="10000"/>
                                  </p:iterate>
                                  <p:childTnLst>
                                    <p:set>
                                      <p:cBhvr>
                                        <p:cTn id="107" dur="1" fill="hold">
                                          <p:stCondLst>
                                            <p:cond delay="0"/>
                                          </p:stCondLst>
                                        </p:cTn>
                                        <p:tgtEl>
                                          <p:spTgt spid="2"/>
                                        </p:tgtEl>
                                        <p:attrNameLst>
                                          <p:attrName>style.visibility</p:attrName>
                                        </p:attrNameLst>
                                      </p:cBhvr>
                                      <p:to>
                                        <p:strVal val="visible"/>
                                      </p:to>
                                    </p:set>
                                    <p:anim calcmode="lin" valueType="num">
                                      <p:cBhvr>
                                        <p:cTn id="10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09" dur="500" fill="hold"/>
                                        <p:tgtEl>
                                          <p:spTgt spid="2"/>
                                        </p:tgtEl>
                                        <p:attrNameLst>
                                          <p:attrName>ppt_y</p:attrName>
                                        </p:attrNameLst>
                                      </p:cBhvr>
                                      <p:tavLst>
                                        <p:tav tm="0">
                                          <p:val>
                                            <p:strVal val="#ppt_y"/>
                                          </p:val>
                                        </p:tav>
                                        <p:tav tm="100000">
                                          <p:val>
                                            <p:strVal val="#ppt_y"/>
                                          </p:val>
                                        </p:tav>
                                      </p:tavLst>
                                    </p:anim>
                                    <p:anim calcmode="lin" valueType="num">
                                      <p:cBhvr>
                                        <p:cTn id="11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1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2"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animBg="1"/>
      <p:bldP spid="39962" grpId="0"/>
      <p:bldP spid="18" grpId="0"/>
      <p:bldP spid="20" grpId="0"/>
      <p:bldP spid="21" grpId="0"/>
      <p:bldP spid="22" grpId="0"/>
      <p:bldP spid="23" grpId="0"/>
      <p:bldP spid="25" grpId="0"/>
      <p:bldP spid="12" grpId="0"/>
      <p:bldP spid="13" grpId="0"/>
      <p:bldP spid="30" grpId="0"/>
      <p:bldP spid="32"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05" y="1188720"/>
            <a:ext cx="1995805" cy="602615"/>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b="1" dirty="0">
                <a:solidFill>
                  <a:srgbClr val="1B4367"/>
                </a:solidFill>
                <a:latin typeface="+mn-lt"/>
                <a:ea typeface="+mn-ea"/>
                <a:cs typeface="+mn-ea"/>
                <a:sym typeface="+mn-lt"/>
              </a:rPr>
              <a:t>SpringBoot</a:t>
            </a:r>
            <a:endParaRPr lang="en-US" altLang="zh-CN" b="1" dirty="0">
              <a:solidFill>
                <a:srgbClr val="1B4367"/>
              </a:solidFill>
              <a:latin typeface="+mn-lt"/>
              <a:ea typeface="+mn-ea"/>
              <a:cs typeface="+mn-ea"/>
              <a:sym typeface="+mn-lt"/>
            </a:endParaRPr>
          </a:p>
        </p:txBody>
      </p:sp>
      <p:sp>
        <p:nvSpPr>
          <p:cNvPr id="89" name="Text Placeholder 8"/>
          <p:cNvSpPr txBox="1"/>
          <p:nvPr/>
        </p:nvSpPr>
        <p:spPr>
          <a:xfrm>
            <a:off x="1906915" y="1797553"/>
            <a:ext cx="2446010" cy="906780"/>
          </a:xfrm>
          <a:prstGeom prst="rect">
            <a:avLst/>
          </a:prstGeom>
        </p:spPr>
        <p:txBody>
          <a:bodyPr vert="horz" lIns="68580" tIns="34290" rIns="68580" bIns="34290"/>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nSpc>
                <a:spcPts val="1500"/>
              </a:lnSpc>
            </a:pPr>
            <a:r>
              <a:rPr lang="zh-CN" altLang="en-US" sz="1000" dirty="0" smtClean="0">
                <a:solidFill>
                  <a:schemeClr val="tx1">
                    <a:lumMod val="75000"/>
                    <a:lumOff val="25000"/>
                  </a:schemeClr>
                </a:solidFill>
                <a:cs typeface="+mn-ea"/>
                <a:sym typeface="+mn-lt"/>
              </a:rPr>
              <a:t>作为后端项目主要框架</a:t>
            </a:r>
            <a:endParaRPr lang="zh-CN" altLang="en-US" sz="1000" dirty="0">
              <a:solidFill>
                <a:schemeClr val="tx1">
                  <a:lumMod val="75000"/>
                  <a:lumOff val="25000"/>
                </a:schemeClr>
              </a:solidFill>
              <a:cs typeface="+mn-ea"/>
              <a:sym typeface="+mn-lt"/>
            </a:endParaRPr>
          </a:p>
        </p:txBody>
      </p:sp>
      <p:sp>
        <p:nvSpPr>
          <p:cNvPr id="2" name="Text Placeholder 2"/>
          <p:cNvSpPr txBox="1"/>
          <p:nvPr/>
        </p:nvSpPr>
        <p:spPr>
          <a:xfrm>
            <a:off x="1906905" y="2856230"/>
            <a:ext cx="2331720" cy="282575"/>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b="1" dirty="0">
                <a:solidFill>
                  <a:srgbClr val="1B4367"/>
                </a:solidFill>
                <a:latin typeface="+mn-lt"/>
                <a:ea typeface="+mn-ea"/>
                <a:cs typeface="+mn-ea"/>
                <a:sym typeface="+mn-lt"/>
              </a:rPr>
              <a:t>MySql</a:t>
            </a:r>
            <a:r>
              <a:rPr lang="zh-CN" altLang="en-US" b="1" dirty="0">
                <a:solidFill>
                  <a:srgbClr val="1B4367"/>
                </a:solidFill>
                <a:latin typeface="+mn-lt"/>
                <a:ea typeface="+mn-ea"/>
                <a:cs typeface="+mn-ea"/>
                <a:sym typeface="+mn-lt"/>
              </a:rPr>
              <a:t>数据库</a:t>
            </a:r>
            <a:endParaRPr lang="zh-CN" altLang="en-US" b="1" dirty="0">
              <a:solidFill>
                <a:srgbClr val="1B4367"/>
              </a:solidFill>
              <a:latin typeface="+mn-lt"/>
              <a:ea typeface="+mn-ea"/>
              <a:cs typeface="+mn-ea"/>
              <a:sym typeface="+mn-lt"/>
            </a:endParaRPr>
          </a:p>
        </p:txBody>
      </p:sp>
      <p:sp>
        <p:nvSpPr>
          <p:cNvPr id="3" name="Text Placeholder 8"/>
          <p:cNvSpPr txBox="1"/>
          <p:nvPr/>
        </p:nvSpPr>
        <p:spPr>
          <a:xfrm>
            <a:off x="1906915" y="3438551"/>
            <a:ext cx="2446010" cy="906780"/>
          </a:xfrm>
          <a:prstGeom prst="rect">
            <a:avLst/>
          </a:prstGeom>
        </p:spPr>
        <p:txBody>
          <a:bodyPr vert="horz" lIns="68580" tIns="34290" rIns="68580" bIns="34290"/>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nSpc>
                <a:spcPts val="1500"/>
              </a:lnSpc>
            </a:pPr>
            <a:r>
              <a:rPr lang="zh-CN" altLang="en-US" sz="1000" dirty="0">
                <a:solidFill>
                  <a:schemeClr val="tx1">
                    <a:lumMod val="75000"/>
                    <a:lumOff val="25000"/>
                  </a:schemeClr>
                </a:solidFill>
                <a:cs typeface="+mn-ea"/>
                <a:sym typeface="+mn-lt"/>
              </a:rPr>
              <a:t>作为数据存储与管理系统</a:t>
            </a:r>
            <a:endParaRPr lang="zh-CN" altLang="en-US" sz="1000" dirty="0">
              <a:solidFill>
                <a:schemeClr val="tx1">
                  <a:lumMod val="75000"/>
                  <a:lumOff val="25000"/>
                </a:schemeClr>
              </a:solidFill>
              <a:cs typeface="+mn-ea"/>
              <a:sym typeface="+mn-lt"/>
            </a:endParaRPr>
          </a:p>
        </p:txBody>
      </p:sp>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应用技术和开发工具</a:t>
            </a:r>
            <a:endParaRPr lang="zh-CN" altLang="en-US" sz="1700" b="1" dirty="0">
              <a:solidFill>
                <a:srgbClr val="1B4367"/>
              </a:solidFill>
              <a:cs typeface="+mn-ea"/>
              <a:sym typeface="+mn-lt"/>
            </a:endParaRP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969162"/>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49" name="Text Placeholder 8"/>
          <p:cNvSpPr txBox="1"/>
          <p:nvPr/>
        </p:nvSpPr>
        <p:spPr>
          <a:xfrm>
            <a:off x="6082030" y="1778000"/>
            <a:ext cx="2446020" cy="492760"/>
          </a:xfrm>
          <a:prstGeom prst="rect">
            <a:avLst/>
          </a:prstGeom>
        </p:spPr>
        <p:txBody>
          <a:bodyPr vert="horz" lIns="68580" tIns="34290" rIns="68580" bIns="34290"/>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nSpc>
                <a:spcPts val="1500"/>
              </a:lnSpc>
            </a:pPr>
            <a:r>
              <a:rPr lang="zh-CN" altLang="en-US" sz="1000" dirty="0" smtClean="0">
                <a:solidFill>
                  <a:schemeClr val="tx1">
                    <a:lumMod val="75000"/>
                    <a:lumOff val="25000"/>
                  </a:schemeClr>
                </a:solidFill>
                <a:cs typeface="+mn-ea"/>
                <a:sym typeface="+mn-lt"/>
              </a:rPr>
              <a:t>作为</a:t>
            </a:r>
            <a:r>
              <a:rPr lang="en-US" altLang="zh-CN" sz="1000" dirty="0" smtClean="0">
                <a:solidFill>
                  <a:schemeClr val="tx1">
                    <a:lumMod val="75000"/>
                    <a:lumOff val="25000"/>
                  </a:schemeClr>
                </a:solidFill>
                <a:cs typeface="+mn-ea"/>
                <a:sym typeface="+mn-lt"/>
              </a:rPr>
              <a:t>java</a:t>
            </a:r>
            <a:r>
              <a:rPr lang="zh-CN" altLang="en-US" sz="1000" dirty="0" smtClean="0">
                <a:solidFill>
                  <a:schemeClr val="tx1">
                    <a:lumMod val="75000"/>
                    <a:lumOff val="25000"/>
                  </a:schemeClr>
                </a:solidFill>
                <a:cs typeface="+mn-ea"/>
                <a:sym typeface="+mn-lt"/>
              </a:rPr>
              <a:t>的持久性框架 </a:t>
            </a:r>
            <a:endParaRPr lang="zh-CN" altLang="en-US" sz="1000" dirty="0">
              <a:solidFill>
                <a:schemeClr val="tx1">
                  <a:lumMod val="75000"/>
                  <a:lumOff val="25000"/>
                </a:schemeClr>
              </a:solidFill>
              <a:cs typeface="+mn-ea"/>
              <a:sym typeface="+mn-lt"/>
            </a:endParaRPr>
          </a:p>
        </p:txBody>
      </p:sp>
      <p:sp>
        <p:nvSpPr>
          <p:cNvPr id="50" name="Text Placeholder 2"/>
          <p:cNvSpPr txBox="1"/>
          <p:nvPr/>
        </p:nvSpPr>
        <p:spPr>
          <a:xfrm>
            <a:off x="6151256" y="2856072"/>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b="1" dirty="0">
                <a:solidFill>
                  <a:srgbClr val="1B4367"/>
                </a:solidFill>
                <a:latin typeface="+mn-lt"/>
                <a:ea typeface="+mn-ea"/>
                <a:cs typeface="+mn-ea"/>
                <a:sym typeface="+mn-lt"/>
              </a:rPr>
              <a:t>IDEA</a:t>
            </a:r>
            <a:endParaRPr lang="en-US" altLang="zh-CN" b="1" dirty="0">
              <a:solidFill>
                <a:srgbClr val="1B4367"/>
              </a:solidFill>
              <a:latin typeface="+mn-lt"/>
              <a:ea typeface="+mn-ea"/>
              <a:cs typeface="+mn-ea"/>
              <a:sym typeface="+mn-lt"/>
            </a:endParaRPr>
          </a:p>
        </p:txBody>
      </p:sp>
      <p:sp>
        <p:nvSpPr>
          <p:cNvPr id="51" name="Text Placeholder 8"/>
          <p:cNvSpPr txBox="1"/>
          <p:nvPr/>
        </p:nvSpPr>
        <p:spPr>
          <a:xfrm>
            <a:off x="6082040" y="3438551"/>
            <a:ext cx="2446010" cy="906780"/>
          </a:xfrm>
          <a:prstGeom prst="rect">
            <a:avLst/>
          </a:prstGeom>
        </p:spPr>
        <p:txBody>
          <a:bodyPr vert="horz" lIns="68580" tIns="34290" rIns="68580" bIns="34290"/>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nSpc>
                <a:spcPts val="1500"/>
              </a:lnSpc>
            </a:pPr>
            <a:r>
              <a:rPr lang="zh-CN" altLang="en-US" sz="1000" dirty="0" smtClean="0">
                <a:solidFill>
                  <a:schemeClr val="tx1">
                    <a:lumMod val="75000"/>
                    <a:lumOff val="25000"/>
                  </a:schemeClr>
                </a:solidFill>
                <a:cs typeface="+mn-ea"/>
                <a:sym typeface="+mn-lt"/>
              </a:rPr>
              <a:t>作为</a:t>
            </a:r>
            <a:r>
              <a:rPr lang="en-US" altLang="zh-CN" sz="1000" dirty="0" smtClean="0">
                <a:solidFill>
                  <a:schemeClr val="tx1">
                    <a:lumMod val="75000"/>
                    <a:lumOff val="25000"/>
                  </a:schemeClr>
                </a:solidFill>
                <a:cs typeface="+mn-ea"/>
                <a:sym typeface="+mn-lt"/>
              </a:rPr>
              <a:t>java</a:t>
            </a:r>
            <a:r>
              <a:rPr lang="zh-CN" altLang="en-US" sz="1000" dirty="0" smtClean="0">
                <a:solidFill>
                  <a:schemeClr val="tx1">
                    <a:lumMod val="75000"/>
                    <a:lumOff val="25000"/>
                  </a:schemeClr>
                </a:solidFill>
                <a:cs typeface="+mn-ea"/>
                <a:sym typeface="+mn-lt"/>
              </a:rPr>
              <a:t>开发工具 </a:t>
            </a:r>
            <a:endParaRPr lang="zh-CN" altLang="en-US" sz="1000" dirty="0">
              <a:solidFill>
                <a:schemeClr val="tx1">
                  <a:lumMod val="75000"/>
                  <a:lumOff val="25000"/>
                </a:schemeClr>
              </a:solidFill>
              <a:cs typeface="+mn-ea"/>
              <a:sym typeface="+mn-lt"/>
            </a:endParaRPr>
          </a:p>
        </p:txBody>
      </p:sp>
      <p:grpSp>
        <p:nvGrpSpPr>
          <p:cNvPr id="17" name="组合 16"/>
          <p:cNvGrpSpPr/>
          <p:nvPr/>
        </p:nvGrpSpPr>
        <p:grpSpPr>
          <a:xfrm>
            <a:off x="5433843" y="1300721"/>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grpSp>
        <p:nvGrpSpPr>
          <p:cNvPr id="16" name="组合 15"/>
          <p:cNvGrpSpPr/>
          <p:nvPr/>
        </p:nvGrpSpPr>
        <p:grpSpPr>
          <a:xfrm>
            <a:off x="5441463" y="2969162"/>
            <a:ext cx="602227" cy="602227"/>
            <a:chOff x="4440068" y="3016787"/>
            <a:chExt cx="602227" cy="602227"/>
          </a:xfrm>
          <a:solidFill>
            <a:schemeClr val="bg1"/>
          </a:solidFill>
        </p:grpSpPr>
        <p:sp>
          <p:nvSpPr>
            <p:cNvPr id="53" name="泪滴形 52"/>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571197" y="3149450"/>
              <a:ext cx="339968" cy="336901"/>
              <a:chOff x="4735830" y="4453890"/>
              <a:chExt cx="176213" cy="174625"/>
            </a:xfrm>
            <a:grpFill/>
          </p:grpSpPr>
          <p:sp>
            <p:nvSpPr>
              <p:cNvPr id="31757" name="Oval 42"/>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31758" name="Oval 43"/>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31759" name="Oval 44"/>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31760" name="Oval 45"/>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文本框 15"/>
          <p:cNvSpPr txBox="1"/>
          <p:nvPr/>
        </p:nvSpPr>
        <p:spPr>
          <a:xfrm>
            <a:off x="3441156" y="374555"/>
            <a:ext cx="2261711" cy="683895"/>
          </a:xfrm>
          <a:prstGeom prst="rect">
            <a:avLst/>
          </a:prstGeom>
          <a:noFill/>
        </p:spPr>
        <p:txBody>
          <a:bodyPr wrap="square" lIns="68580" tIns="34290" rIns="68580" bIns="34290" rtlCol="0">
            <a:spAutoFit/>
          </a:bodyPr>
          <a:p>
            <a:r>
              <a:rPr lang="en-US" altLang="zh-CN" sz="3200" b="1" dirty="0">
                <a:solidFill>
                  <a:srgbClr val="1B4367"/>
                </a:solidFill>
                <a:cs typeface="+mn-ea"/>
                <a:sym typeface="+mn-lt"/>
              </a:rPr>
              <a:t>    </a:t>
            </a:r>
            <a:r>
              <a:rPr lang="zh-CN" altLang="en-US" sz="4000" b="1" dirty="0">
                <a:solidFill>
                  <a:srgbClr val="1B4367"/>
                </a:solidFill>
                <a:cs typeface="+mn-ea"/>
                <a:sym typeface="+mn-lt"/>
              </a:rPr>
              <a:t>后   端</a:t>
            </a:r>
            <a:endParaRPr lang="zh-CN" altLang="en-US" sz="4000" b="1" dirty="0">
              <a:solidFill>
                <a:srgbClr val="1B4367"/>
              </a:solidFill>
              <a:cs typeface="+mn-ea"/>
              <a:sym typeface="+mn-lt"/>
            </a:endParaRPr>
          </a:p>
        </p:txBody>
      </p:sp>
      <p:sp>
        <p:nvSpPr>
          <p:cNvPr id="6" name="Text Placeholder 2"/>
          <p:cNvSpPr txBox="1"/>
          <p:nvPr/>
        </p:nvSpPr>
        <p:spPr>
          <a:xfrm>
            <a:off x="6082030" y="1188720"/>
            <a:ext cx="1995805" cy="602615"/>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b="1" dirty="0">
                <a:solidFill>
                  <a:srgbClr val="1B4367"/>
                </a:solidFill>
                <a:latin typeface="+mn-lt"/>
                <a:ea typeface="+mn-ea"/>
                <a:cs typeface="+mn-ea"/>
                <a:sym typeface="+mn-lt"/>
              </a:rPr>
              <a:t>MyBatis</a:t>
            </a:r>
            <a:endParaRPr lang="en-US" altLang="zh-CN" b="1" dirty="0">
              <a:solidFill>
                <a:srgbClr val="1B4367"/>
              </a:solidFill>
              <a:latin typeface="+mn-lt"/>
              <a:ea typeface="+mn-ea"/>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899"/>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399"/>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1899"/>
                            </p:stCondLst>
                            <p:childTnLst>
                              <p:par>
                                <p:cTn id="33" presetID="53" presetClass="entr" presetSubtype="52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par>
                          <p:cTn id="48" fill="hold">
                            <p:stCondLst>
                              <p:cond delay="2399"/>
                            </p:stCondLst>
                            <p:childTnLst>
                              <p:par>
                                <p:cTn id="49" presetID="53" presetClass="entr" presetSubtype="528"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anim calcmode="lin" valueType="num">
                                      <p:cBhvr>
                                        <p:cTn id="54" dur="500" fill="hold"/>
                                        <p:tgtEl>
                                          <p:spTgt spid="17"/>
                                        </p:tgtEl>
                                        <p:attrNameLst>
                                          <p:attrName>ppt_x</p:attrName>
                                        </p:attrNameLst>
                                      </p:cBhvr>
                                      <p:tavLst>
                                        <p:tav tm="0">
                                          <p:val>
                                            <p:fltVal val="0.5"/>
                                          </p:val>
                                        </p:tav>
                                        <p:tav tm="100000">
                                          <p:val>
                                            <p:strVal val="#ppt_x"/>
                                          </p:val>
                                        </p:tav>
                                      </p:tavLst>
                                    </p:anim>
                                    <p:anim calcmode="lin" valueType="num">
                                      <p:cBhvr>
                                        <p:cTn id="55" dur="500" fill="hold"/>
                                        <p:tgtEl>
                                          <p:spTgt spid="17"/>
                                        </p:tgtEl>
                                        <p:attrNameLst>
                                          <p:attrName>ppt_y</p:attrName>
                                        </p:attrNameLst>
                                      </p:cBhvr>
                                      <p:tavLst>
                                        <p:tav tm="0">
                                          <p:val>
                                            <p:fltVal val="0.5"/>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additive="base">
                                        <p:cTn id="58" dur="500" fill="hold"/>
                                        <p:tgtEl>
                                          <p:spTgt spid="49"/>
                                        </p:tgtEl>
                                        <p:attrNameLst>
                                          <p:attrName>ppt_x</p:attrName>
                                        </p:attrNameLst>
                                      </p:cBhvr>
                                      <p:tavLst>
                                        <p:tav tm="0">
                                          <p:val>
                                            <p:strVal val="1+#ppt_w/2"/>
                                          </p:val>
                                        </p:tav>
                                        <p:tav tm="100000">
                                          <p:val>
                                            <p:strVal val="#ppt_x"/>
                                          </p:val>
                                        </p:tav>
                                      </p:tavLst>
                                    </p:anim>
                                    <p:anim calcmode="lin" valueType="num">
                                      <p:cBhvr additive="base">
                                        <p:cTn id="59" dur="500" fill="hold"/>
                                        <p:tgtEl>
                                          <p:spTgt spid="49"/>
                                        </p:tgtEl>
                                        <p:attrNameLst>
                                          <p:attrName>ppt_y</p:attrName>
                                        </p:attrNameLst>
                                      </p:cBhvr>
                                      <p:tavLst>
                                        <p:tav tm="0">
                                          <p:val>
                                            <p:strVal val="#ppt_y"/>
                                          </p:val>
                                        </p:tav>
                                        <p:tav tm="100000">
                                          <p:val>
                                            <p:strVal val="#ppt_y"/>
                                          </p:val>
                                        </p:tav>
                                      </p:tavLst>
                                    </p:anim>
                                  </p:childTnLst>
                                </p:cTn>
                              </p:par>
                            </p:childTnLst>
                          </p:cTn>
                        </p:par>
                        <p:par>
                          <p:cTn id="60" fill="hold">
                            <p:stCondLst>
                              <p:cond delay="2899"/>
                            </p:stCondLst>
                            <p:childTnLst>
                              <p:par>
                                <p:cTn id="61" presetID="53" presetClass="entr" presetSubtype="528"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additive="base">
                                        <p:cTn id="70" dur="500" fill="hold"/>
                                        <p:tgtEl>
                                          <p:spTgt spid="50"/>
                                        </p:tgtEl>
                                        <p:attrNameLst>
                                          <p:attrName>ppt_x</p:attrName>
                                        </p:attrNameLst>
                                      </p:cBhvr>
                                      <p:tavLst>
                                        <p:tav tm="0">
                                          <p:val>
                                            <p:strVal val="1+#ppt_w/2"/>
                                          </p:val>
                                        </p:tav>
                                        <p:tav tm="100000">
                                          <p:val>
                                            <p:strVal val="#ppt_x"/>
                                          </p:val>
                                        </p:tav>
                                      </p:tavLst>
                                    </p:anim>
                                    <p:anim calcmode="lin" valueType="num">
                                      <p:cBhvr additive="base">
                                        <p:cTn id="71" dur="500" fill="hold"/>
                                        <p:tgtEl>
                                          <p:spTgt spid="50"/>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 calcmode="lin" valueType="num">
                                      <p:cBhvr additive="base">
                                        <p:cTn id="74" dur="500" fill="hold"/>
                                        <p:tgtEl>
                                          <p:spTgt spid="51"/>
                                        </p:tgtEl>
                                        <p:attrNameLst>
                                          <p:attrName>ppt_x</p:attrName>
                                        </p:attrNameLst>
                                      </p:cBhvr>
                                      <p:tavLst>
                                        <p:tav tm="0">
                                          <p:val>
                                            <p:strVal val="1+#ppt_w/2"/>
                                          </p:val>
                                        </p:tav>
                                        <p:tav tm="100000">
                                          <p:val>
                                            <p:strVal val="#ppt_x"/>
                                          </p:val>
                                        </p:tav>
                                      </p:tavLst>
                                    </p:anim>
                                    <p:anim calcmode="lin" valueType="num">
                                      <p:cBhvr additive="base">
                                        <p:cTn id="75" dur="500" fill="hold"/>
                                        <p:tgtEl>
                                          <p:spTgt spid="51"/>
                                        </p:tgtEl>
                                        <p:attrNameLst>
                                          <p:attrName>ppt_y</p:attrName>
                                        </p:attrNameLst>
                                      </p:cBhvr>
                                      <p:tavLst>
                                        <p:tav tm="0">
                                          <p:val>
                                            <p:strVal val="#ppt_y"/>
                                          </p:val>
                                        </p:tav>
                                        <p:tav tm="100000">
                                          <p:val>
                                            <p:strVal val="#ppt_y"/>
                                          </p:val>
                                        </p:tav>
                                      </p:tavLst>
                                    </p:anim>
                                  </p:childTnLst>
                                </p:cTn>
                              </p:par>
                            </p:childTnLst>
                          </p:cTn>
                        </p:par>
                        <p:par>
                          <p:cTn id="76" fill="hold">
                            <p:stCondLst>
                              <p:cond delay="3399"/>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5"/>
                                        </p:tgtEl>
                                        <p:attrNameLst>
                                          <p:attrName>style.visibility</p:attrName>
                                        </p:attrNameLst>
                                      </p:cBhvr>
                                      <p:to>
                                        <p:strVal val="visible"/>
                                      </p:to>
                                    </p:set>
                                    <p:anim calcmode="lin" valueType="num">
                                      <p:cBhvr>
                                        <p:cTn id="7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5"/>
                                        </p:tgtEl>
                                        <p:attrNameLst>
                                          <p:attrName>ppt_y</p:attrName>
                                        </p:attrNameLst>
                                      </p:cBhvr>
                                      <p:tavLst>
                                        <p:tav tm="0">
                                          <p:val>
                                            <p:strVal val="#ppt_y"/>
                                          </p:val>
                                        </p:tav>
                                        <p:tav tm="100000">
                                          <p:val>
                                            <p:strVal val="#ppt_y"/>
                                          </p:val>
                                        </p:tav>
                                      </p:tavLst>
                                    </p:anim>
                                    <p:anim calcmode="lin" valueType="num">
                                      <p:cBhvr>
                                        <p:cTn id="8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5"/>
                                        </p:tgtEl>
                                      </p:cBhvr>
                                    </p:animEffect>
                                  </p:childTnLst>
                                </p:cTn>
                              </p:par>
                              <p:par>
                                <p:cTn id="84" presetID="2" presetClass="entr" presetSubtype="2"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additive="base">
                                        <p:cTn id="86" dur="500" fill="hold"/>
                                        <p:tgtEl>
                                          <p:spTgt spid="6"/>
                                        </p:tgtEl>
                                        <p:attrNameLst>
                                          <p:attrName>ppt_x</p:attrName>
                                        </p:attrNameLst>
                                      </p:cBhvr>
                                      <p:tavLst>
                                        <p:tav tm="0">
                                          <p:val>
                                            <p:strVal val="1+#ppt_w/2"/>
                                          </p:val>
                                        </p:tav>
                                        <p:tav tm="100000">
                                          <p:val>
                                            <p:strVal val="#ppt_x"/>
                                          </p:val>
                                        </p:tav>
                                      </p:tavLst>
                                    </p:anim>
                                    <p:anim calcmode="lin" valueType="num">
                                      <p:cBhvr additive="base">
                                        <p:cTn id="8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P spid="49" grpId="0"/>
      <p:bldP spid="50" grpId="0"/>
      <p:bldP spid="51"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研究内容</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p:cNvSpPr/>
          <p:nvPr/>
        </p:nvSpPr>
        <p:spPr>
          <a:xfrm>
            <a:off x="665480" y="926465"/>
            <a:ext cx="1202690" cy="1202690"/>
          </a:xfrm>
          <a:prstGeom prst="flowChartConnector">
            <a:avLst/>
          </a:prstGeom>
          <a:solidFill>
            <a:srgbClr val="1B4367"/>
          </a:solid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功能模块</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1913188" y="926762"/>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用户信息模块</a:t>
            </a:r>
            <a:endParaRPr lang="zh-CN" altLang="en-US" b="1" dirty="0">
              <a:solidFill>
                <a:srgbClr val="1B4367"/>
              </a:solidFill>
              <a:cs typeface="+mn-ea"/>
              <a:sym typeface="+mn-lt"/>
            </a:endParaRPr>
          </a:p>
        </p:txBody>
      </p:sp>
      <p:sp>
        <p:nvSpPr>
          <p:cNvPr id="32" name="TextBox 13"/>
          <p:cNvSpPr txBox="1"/>
          <p:nvPr/>
        </p:nvSpPr>
        <p:spPr>
          <a:xfrm>
            <a:off x="2056130" y="1141730"/>
            <a:ext cx="6085205" cy="845820"/>
          </a:xfrm>
          <a:prstGeom prst="rect">
            <a:avLst/>
          </a:prstGeom>
          <a:noFill/>
          <a:ln w="9525">
            <a:noFill/>
            <a:miter/>
          </a:ln>
        </p:spPr>
        <p:txBody>
          <a:bodyPr wrap="square" lIns="0" tIns="0" rIns="0" bIns="0">
            <a:spAutoFit/>
          </a:bodyPr>
          <a:lstStyle/>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包括用户注册、登录、查看和修改个人信息的功能。用户首次进入本系统需要进行注册。已有账号密码的用户可直接登录本系统，同时也可查看和修改个人信息。</a:t>
            </a:r>
            <a:r>
              <a:rPr lang="zh-CN" altLang="en-US" sz="1000" dirty="0" smtClean="0">
                <a:solidFill>
                  <a:schemeClr val="tx1">
                    <a:lumMod val="75000"/>
                    <a:lumOff val="25000"/>
                  </a:schemeClr>
                </a:solidFill>
                <a:cs typeface="+mn-ea"/>
                <a:sym typeface="+mn-lt"/>
              </a:rPr>
              <a:t> </a:t>
            </a:r>
            <a:endParaRPr lang="zh-CN" altLang="en-US" sz="1000" dirty="0">
              <a:solidFill>
                <a:schemeClr val="tx1">
                  <a:lumMod val="75000"/>
                  <a:lumOff val="25000"/>
                </a:schemeClr>
              </a:solidFill>
              <a:cs typeface="+mn-ea"/>
              <a:sym typeface="+mn-lt"/>
            </a:endParaRPr>
          </a:p>
        </p:txBody>
      </p:sp>
      <p:sp>
        <p:nvSpPr>
          <p:cNvPr id="175115" name="Freeform 10"/>
          <p:cNvSpPr/>
          <p:nvPr/>
        </p:nvSpPr>
        <p:spPr>
          <a:xfrm>
            <a:off x="665480" y="2386965"/>
            <a:ext cx="1202690" cy="11747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1B4367"/>
          </a:solidFill>
          <a:ln w="9525">
            <a:noFill/>
          </a:ln>
        </p:spPr>
        <p:txBody>
          <a:bodyPr/>
          <a:p>
            <a:endParaRPr lang="zh-CN" altLang="en-US">
              <a:solidFill>
                <a:schemeClr val="tx1">
                  <a:lumMod val="50000"/>
                  <a:lumOff val="50000"/>
                </a:schemeClr>
              </a:solidFill>
              <a:cs typeface="+mn-ea"/>
              <a:sym typeface="+mn-lt"/>
            </a:endParaRPr>
          </a:p>
        </p:txBody>
      </p:sp>
      <p:sp>
        <p:nvSpPr>
          <p:cNvPr id="6" name="TextBox 13"/>
          <p:cNvSpPr txBox="1"/>
          <p:nvPr/>
        </p:nvSpPr>
        <p:spPr>
          <a:xfrm>
            <a:off x="1913188" y="2387262"/>
            <a:ext cx="1401112"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商品信息模块</a:t>
            </a:r>
            <a:endParaRPr lang="zh-CN" altLang="en-US" b="1" dirty="0">
              <a:solidFill>
                <a:srgbClr val="1B4367"/>
              </a:solidFill>
              <a:cs typeface="+mn-ea"/>
              <a:sym typeface="+mn-lt"/>
            </a:endParaRPr>
          </a:p>
        </p:txBody>
      </p:sp>
      <p:sp>
        <p:nvSpPr>
          <p:cNvPr id="8" name="TextBox 13"/>
          <p:cNvSpPr txBox="1"/>
          <p:nvPr/>
        </p:nvSpPr>
        <p:spPr>
          <a:xfrm>
            <a:off x="2056130" y="2602230"/>
            <a:ext cx="6085205" cy="845820"/>
          </a:xfrm>
          <a:prstGeom prst="rect">
            <a:avLst/>
          </a:prstGeom>
          <a:noFill/>
          <a:ln w="9525">
            <a:noFill/>
            <a:miter/>
          </a:ln>
        </p:spPr>
        <p:txBody>
          <a:bodyPr wrap="square" lIns="0" tIns="0" rIns="0" bIns="0">
            <a:spAutoFit/>
          </a:bodyPr>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包括查看、搜索和购买商品的功能。用户进入系统后，可浏览系统中展示的商品，也可输入与商品相关的关键字进行商品的检索，当然，用户若有心仪的商品也可进行购买。</a:t>
            </a:r>
            <a:endParaRPr lang="zh-CN" altLang="en-US" dirty="0">
              <a:solidFill>
                <a:schemeClr val="tx1">
                  <a:lumMod val="75000"/>
                  <a:lumOff val="25000"/>
                </a:schemeClr>
              </a:solidFill>
              <a:cs typeface="+mn-ea"/>
              <a:sym typeface="+mn-lt"/>
            </a:endParaRPr>
          </a:p>
        </p:txBody>
      </p:sp>
      <p:sp>
        <p:nvSpPr>
          <p:cNvPr id="9" name="TextBox 13"/>
          <p:cNvSpPr txBox="1"/>
          <p:nvPr/>
        </p:nvSpPr>
        <p:spPr>
          <a:xfrm>
            <a:off x="4186555" y="226695"/>
            <a:ext cx="1824990" cy="430530"/>
          </a:xfrm>
          <a:prstGeom prst="rect">
            <a:avLst/>
          </a:prstGeom>
          <a:noFill/>
          <a:ln w="9525">
            <a:noFill/>
            <a:miter/>
          </a:ln>
        </p:spPr>
        <p:txBody>
          <a:bodyPr wrap="square" lIns="0" tIns="0" rIns="0" bIns="0">
            <a:spAutoFit/>
          </a:bodyPr>
          <a:p>
            <a:pPr defTabSz="683260">
              <a:spcBef>
                <a:spcPct val="20000"/>
              </a:spcBef>
            </a:pPr>
            <a:r>
              <a:rPr lang="zh-CN" altLang="en-US" sz="2800" b="1" dirty="0">
                <a:solidFill>
                  <a:srgbClr val="1B4367"/>
                </a:solidFill>
                <a:cs typeface="+mn-ea"/>
                <a:sym typeface="+mn-lt"/>
              </a:rPr>
              <a:t>普通用户</a:t>
            </a:r>
            <a:endParaRPr lang="zh-CN" altLang="en-US" sz="2800" b="1" dirty="0">
              <a:solidFill>
                <a:srgbClr val="1B4367"/>
              </a:solidFill>
              <a:cs typeface="+mn-ea"/>
              <a:sym typeface="+mn-lt"/>
            </a:endParaRPr>
          </a:p>
        </p:txBody>
      </p:sp>
      <p:sp>
        <p:nvSpPr>
          <p:cNvPr id="10" name="TextBox 13"/>
          <p:cNvSpPr txBox="1"/>
          <p:nvPr/>
        </p:nvSpPr>
        <p:spPr>
          <a:xfrm>
            <a:off x="1155700" y="1282065"/>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1</a:t>
            </a:r>
            <a:endParaRPr lang="en-US" altLang="zh-CN" sz="3200" b="1" dirty="0">
              <a:solidFill>
                <a:schemeClr val="bg1"/>
              </a:solidFill>
              <a:uFillTx/>
              <a:cs typeface="+mn-ea"/>
              <a:sym typeface="+mn-lt"/>
            </a:endParaRPr>
          </a:p>
        </p:txBody>
      </p:sp>
      <p:sp>
        <p:nvSpPr>
          <p:cNvPr id="11" name="TextBox 13"/>
          <p:cNvSpPr txBox="1"/>
          <p:nvPr/>
        </p:nvSpPr>
        <p:spPr>
          <a:xfrm>
            <a:off x="1155700" y="2752725"/>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2</a:t>
            </a:r>
            <a:endParaRPr lang="en-US" altLang="zh-CN" sz="3200" b="1" dirty="0">
              <a:solidFill>
                <a:schemeClr val="bg1"/>
              </a:solidFill>
              <a:uFillTx/>
              <a:cs typeface="+mn-ea"/>
              <a:sym typeface="+mn-lt"/>
            </a:endParaRPr>
          </a:p>
        </p:txBody>
      </p:sp>
      <p:sp>
        <p:nvSpPr>
          <p:cNvPr id="12" name="Freeform 10"/>
          <p:cNvSpPr/>
          <p:nvPr/>
        </p:nvSpPr>
        <p:spPr>
          <a:xfrm>
            <a:off x="665480" y="3817620"/>
            <a:ext cx="1202690" cy="11747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1B4367"/>
          </a:solidFill>
          <a:ln w="9525">
            <a:noFill/>
          </a:ln>
        </p:spPr>
        <p:txBody>
          <a:bodyPr/>
          <a:p>
            <a:endParaRPr lang="zh-CN" altLang="en-US">
              <a:solidFill>
                <a:schemeClr val="tx1">
                  <a:lumMod val="50000"/>
                  <a:lumOff val="50000"/>
                </a:schemeClr>
              </a:solidFill>
              <a:cs typeface="+mn-ea"/>
              <a:sym typeface="+mn-lt"/>
            </a:endParaRPr>
          </a:p>
        </p:txBody>
      </p:sp>
      <p:sp>
        <p:nvSpPr>
          <p:cNvPr id="13" name="TextBox 13"/>
          <p:cNvSpPr txBox="1"/>
          <p:nvPr/>
        </p:nvSpPr>
        <p:spPr>
          <a:xfrm>
            <a:off x="1155700" y="4183380"/>
            <a:ext cx="344805" cy="492125"/>
          </a:xfrm>
          <a:prstGeom prst="rect">
            <a:avLst/>
          </a:prstGeom>
          <a:noFill/>
          <a:ln w="9525">
            <a:noFill/>
            <a:miter/>
          </a:ln>
        </p:spPr>
        <p:txBody>
          <a:bodyPr wrap="square" lIns="0" tIns="0" rIns="0" bIns="0">
            <a:spAutoFit/>
          </a:bodyPr>
          <a:p>
            <a:pPr defTabSz="683260">
              <a:spcBef>
                <a:spcPct val="20000"/>
              </a:spcBef>
            </a:pPr>
            <a:r>
              <a:rPr lang="en-US" altLang="zh-CN" sz="3200" b="1" dirty="0">
                <a:solidFill>
                  <a:schemeClr val="bg1"/>
                </a:solidFill>
                <a:uFillTx/>
                <a:cs typeface="+mn-ea"/>
                <a:sym typeface="+mn-lt"/>
              </a:rPr>
              <a:t>3</a:t>
            </a:r>
            <a:endParaRPr lang="en-US" altLang="zh-CN" sz="3200" b="1" dirty="0">
              <a:solidFill>
                <a:schemeClr val="bg1"/>
              </a:solidFill>
              <a:uFillTx/>
              <a:cs typeface="+mn-ea"/>
              <a:sym typeface="+mn-lt"/>
            </a:endParaRPr>
          </a:p>
        </p:txBody>
      </p:sp>
      <p:sp>
        <p:nvSpPr>
          <p:cNvPr id="14" name="TextBox 13"/>
          <p:cNvSpPr txBox="1"/>
          <p:nvPr/>
        </p:nvSpPr>
        <p:spPr>
          <a:xfrm>
            <a:off x="1868103" y="3817917"/>
            <a:ext cx="1401112" cy="215265"/>
          </a:xfrm>
          <a:prstGeom prst="rect">
            <a:avLst/>
          </a:prstGeom>
          <a:noFill/>
          <a:ln w="9525">
            <a:noFill/>
            <a:miter/>
          </a:ln>
        </p:spPr>
        <p:txBody>
          <a:bodyPr wrap="square" lIns="0" tIns="0" rIns="0" bIns="0">
            <a:spAutoFit/>
          </a:bodyPr>
          <a:p>
            <a:pPr defTabSz="683260">
              <a:spcBef>
                <a:spcPct val="20000"/>
              </a:spcBef>
            </a:pPr>
            <a:r>
              <a:rPr lang="zh-CN" altLang="en-US" b="1" dirty="0">
                <a:solidFill>
                  <a:srgbClr val="1B4367"/>
                </a:solidFill>
                <a:cs typeface="+mn-ea"/>
                <a:sym typeface="+mn-lt"/>
              </a:rPr>
              <a:t>购物车信息模块</a:t>
            </a:r>
            <a:endParaRPr lang="zh-CN" altLang="en-US" b="1" dirty="0">
              <a:solidFill>
                <a:srgbClr val="1B4367"/>
              </a:solidFill>
              <a:cs typeface="+mn-ea"/>
              <a:sym typeface="+mn-lt"/>
            </a:endParaRPr>
          </a:p>
        </p:txBody>
      </p:sp>
      <p:sp>
        <p:nvSpPr>
          <p:cNvPr id="15" name="TextBox 13"/>
          <p:cNvSpPr txBox="1"/>
          <p:nvPr/>
        </p:nvSpPr>
        <p:spPr>
          <a:xfrm>
            <a:off x="2056130" y="4032885"/>
            <a:ext cx="6085205" cy="845820"/>
          </a:xfrm>
          <a:prstGeom prst="rect">
            <a:avLst/>
          </a:prstGeom>
          <a:noFill/>
          <a:ln w="9525">
            <a:noFill/>
            <a:miter/>
          </a:ln>
        </p:spPr>
        <p:txBody>
          <a:bodyPr wrap="square" lIns="0" tIns="0" rIns="0" bIns="0">
            <a:spAutoFit/>
          </a:bodyPr>
          <a:p>
            <a:pPr indent="355600" fontAlgn="auto">
              <a:lnSpc>
                <a:spcPts val="2200"/>
              </a:lnSpc>
              <a:extLst>
                <a:ext uri="{35155182-B16C-46BC-9424-99874614C6A1}">
                  <wpsdc:indentchars xmlns:wpsdc="http://www.wps.cn/officeDocument/2017/drawingmlCustomData" val="200" checksum="3837665281"/>
                </a:ext>
              </a:extLst>
            </a:pPr>
            <a:r>
              <a:rPr lang="zh-CN" altLang="en-US" dirty="0">
                <a:solidFill>
                  <a:schemeClr val="tx1">
                    <a:lumMod val="75000"/>
                    <a:lumOff val="25000"/>
                  </a:schemeClr>
                </a:solidFill>
                <a:cs typeface="+mn-ea"/>
                <a:sym typeface="+mn-lt"/>
              </a:rPr>
              <a:t>主要包括查看、添加和删除购物车信息的功能。用户可选择一个或多个商品，先将其添加到购物车中以便后续的购买。也可对购物车中的信息进行查看，若有不满意的商品，可以选择将其从购物车中移除。</a:t>
            </a:r>
            <a:endParaRPr lang="zh-CN" altLang="en-US"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49"/>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649"/>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childTnLst>
                          </p:cTn>
                        </p:par>
                        <p:par>
                          <p:cTn id="38" fill="hold">
                            <p:stCondLst>
                              <p:cond delay="2149"/>
                            </p:stCondLst>
                            <p:childTnLst>
                              <p:par>
                                <p:cTn id="39" presetID="42"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1"/>
                                          </p:val>
                                        </p:tav>
                                        <p:tav tm="100000">
                                          <p:val>
                                            <p:strVal val="#ppt_y"/>
                                          </p:val>
                                        </p:tav>
                                      </p:tavLst>
                                    </p:anim>
                                  </p:childTnLst>
                                </p:cTn>
                              </p:par>
                            </p:childTnLst>
                          </p:cTn>
                        </p:par>
                        <p:par>
                          <p:cTn id="44" fill="hold">
                            <p:stCondLst>
                              <p:cond delay="2649"/>
                            </p:stCondLst>
                            <p:childTnLst>
                              <p:par>
                                <p:cTn id="45" presetID="42"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3149"/>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3649"/>
                            </p:stCondLst>
                            <p:childTnLst>
                              <p:par>
                                <p:cTn id="57" presetID="42"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childTnLst>
                          </p:cTn>
                        </p:par>
                        <p:par>
                          <p:cTn id="62" fill="hold">
                            <p:stCondLst>
                              <p:cond delay="4149"/>
                            </p:stCondLst>
                            <p:childTnLst>
                              <p:par>
                                <p:cTn id="63" presetID="42"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anim calcmode="lin" valueType="num">
                                      <p:cBhvr>
                                        <p:cTn id="66" dur="500" fill="hold"/>
                                        <p:tgtEl>
                                          <p:spTgt spid="14"/>
                                        </p:tgtEl>
                                        <p:attrNameLst>
                                          <p:attrName>ppt_x</p:attrName>
                                        </p:attrNameLst>
                                      </p:cBhvr>
                                      <p:tavLst>
                                        <p:tav tm="0">
                                          <p:val>
                                            <p:strVal val="#ppt_x"/>
                                          </p:val>
                                        </p:tav>
                                        <p:tav tm="100000">
                                          <p:val>
                                            <p:strVal val="#ppt_x"/>
                                          </p:val>
                                        </p:tav>
                                      </p:tavLst>
                                    </p:anim>
                                    <p:anim calcmode="lin" valueType="num">
                                      <p:cBhvr>
                                        <p:cTn id="67" dur="500" fill="hold"/>
                                        <p:tgtEl>
                                          <p:spTgt spid="1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anim calcmode="lin" valueType="num">
                                      <p:cBhvr>
                                        <p:cTn id="71" dur="500" fill="hold"/>
                                        <p:tgtEl>
                                          <p:spTgt spid="15"/>
                                        </p:tgtEl>
                                        <p:attrNameLst>
                                          <p:attrName>ppt_x</p:attrName>
                                        </p:attrNameLst>
                                      </p:cBhvr>
                                      <p:tavLst>
                                        <p:tav tm="0">
                                          <p:val>
                                            <p:strVal val="#ppt_x"/>
                                          </p:val>
                                        </p:tav>
                                        <p:tav tm="100000">
                                          <p:val>
                                            <p:strVal val="#ppt_x"/>
                                          </p:val>
                                        </p:tav>
                                      </p:tavLst>
                                    </p:anim>
                                    <p:anim calcmode="lin" valueType="num">
                                      <p:cBhvr>
                                        <p:cTn id="7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2" grpId="0"/>
      <p:bldP spid="6" grpId="0"/>
      <p:bldP spid="8" grpId="0"/>
      <p:bldP spid="9" grpId="0"/>
      <p:bldP spid="10" grpId="0"/>
      <p:bldP spid="11" grpId="0"/>
      <p:bldP spid="13" grpId="0"/>
      <p:bldP spid="14" grpId="0"/>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2548</Words>
  <Application>WPS 演示</Application>
  <PresentationFormat>全屏显示(16:9)</PresentationFormat>
  <Paragraphs>232</Paragraphs>
  <Slides>25</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+中文正文</vt:lpstr>
      <vt:lpstr>微软雅黑</vt:lpstr>
      <vt:lpstr>Arial Unicode MS</vt:lpstr>
      <vt:lpstr>Calibri</vt:lpstr>
      <vt:lpstr>Arial</vt:lpstr>
      <vt:lpstr>Roboto condensed</vt:lpstr>
      <vt:lpstr>Segoe Print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108</cp:revision>
  <dcterms:created xsi:type="dcterms:W3CDTF">2016-05-20T12:59:00Z</dcterms:created>
  <dcterms:modified xsi:type="dcterms:W3CDTF">2018-05-17T08:19:42Z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