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82" r:id="rId2"/>
  </p:sldMasterIdLst>
  <p:notesMasterIdLst>
    <p:notesMasterId r:id="rId69"/>
  </p:notesMasterIdLst>
  <p:sldIdLst>
    <p:sldId id="322" r:id="rId3"/>
    <p:sldId id="323" r:id="rId4"/>
    <p:sldId id="256" r:id="rId5"/>
    <p:sldId id="257" r:id="rId6"/>
    <p:sldId id="265" r:id="rId7"/>
    <p:sldId id="258" r:id="rId8"/>
    <p:sldId id="259" r:id="rId9"/>
    <p:sldId id="260" r:id="rId10"/>
    <p:sldId id="264" r:id="rId11"/>
    <p:sldId id="261" r:id="rId12"/>
    <p:sldId id="266" r:id="rId13"/>
    <p:sldId id="262" r:id="rId14"/>
    <p:sldId id="263" r:id="rId15"/>
    <p:sldId id="267" r:id="rId16"/>
    <p:sldId id="272" r:id="rId17"/>
    <p:sldId id="268" r:id="rId18"/>
    <p:sldId id="269" r:id="rId19"/>
    <p:sldId id="270" r:id="rId20"/>
    <p:sldId id="271" r:id="rId21"/>
    <p:sldId id="273" r:id="rId22"/>
    <p:sldId id="275" r:id="rId23"/>
    <p:sldId id="276" r:id="rId24"/>
    <p:sldId id="277" r:id="rId25"/>
    <p:sldId id="278" r:id="rId26"/>
    <p:sldId id="279" r:id="rId27"/>
    <p:sldId id="321"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82638" autoAdjust="0"/>
  </p:normalViewPr>
  <p:slideViewPr>
    <p:cSldViewPr>
      <p:cViewPr varScale="1">
        <p:scale>
          <a:sx n="60" d="100"/>
          <a:sy n="60" d="100"/>
        </p:scale>
        <p:origin x="-1266" y="-96"/>
      </p:cViewPr>
      <p:guideLst>
        <p:guide orient="horz" pos="2160"/>
        <p:guide pos="2880"/>
      </p:guideLst>
    </p:cSldViewPr>
  </p:slideViewPr>
  <p:outlineViewPr>
    <p:cViewPr>
      <p:scale>
        <a:sx n="33" d="100"/>
        <a:sy n="33" d="100"/>
      </p:scale>
      <p:origin x="0" y="243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B47CBB7-43E8-4DB5-BE06-B2B2F4BEAAB4}" type="datetimeFigureOut">
              <a:rPr lang="en-US"/>
              <a:pPr>
                <a:defRPr/>
              </a:pPr>
              <a:t>3/31/2010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F908354-4FE2-4823-BDB1-8175EDD67F9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 would like to welcome all of you to our presentation about a GPS tracking system.  </a:t>
            </a:r>
          </a:p>
          <a:p>
            <a:pPr eaLnBrk="1" hangingPunct="1">
              <a:spcBef>
                <a:spcPct val="0"/>
              </a:spcBef>
            </a:pPr>
            <a:r>
              <a:rPr lang="en-US" smtClean="0"/>
              <a:t>Our team included 5 students from the Electrical and Computer Engineering department at the university of Utah, (say each by name).</a:t>
            </a:r>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758EB7-3E8C-4316-A73F-AC618953A40F}" type="slidenum">
              <a:rPr lang="en-US" smtClean="0"/>
              <a:pPr/>
              <a:t>3</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B7428E-7516-754B-A81C-EE8F9471F69B}" type="slidenum">
              <a:rPr lang="en-US" smtClean="0"/>
              <a:pPr/>
              <a:t>54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B7428E-7516-754B-A81C-EE8F9471F69B}" type="slidenum">
              <a:rPr lang="en-US" smtClean="0"/>
              <a:pPr/>
              <a:t>55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Matlab</a:t>
            </a:r>
            <a:r>
              <a:rPr lang="en-US" dirty="0" smtClean="0"/>
              <a:t> code does the acquisition, tracking, and position solution in the same program.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AB7428E-7516-754B-A81C-EE8F9471F69B}" type="slidenum">
              <a:rPr lang="en-US" smtClean="0"/>
              <a:pPr/>
              <a:t>58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My portion of the presentation will give an overview of the project and introduce its main components.  I will first introduce the reasoning behind a GPS tracking system. I will then discuss the design requirements along with the design that the team from the previous year came up with.  I will discuss the design that we decided on, there were some modifications that we discovered needed to be introduced.  Lastly, I will give a brief introduction to each part of the project.</a:t>
            </a:r>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5B455B-D772-4CB3-B40D-7A7A818123D6}"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Now one may ask, what is GPS? And how does it work?  GPS stands for Global Positioning System, it consists of a constellation of satellites, 30 of them was the figure that I found, orbiting the earth.  One of the features of this constellation is that at any point on the earth, there are guaranteed to be at least 4 satellites that a receiver would be able to get signals from.  This is the number of satellites a GPS receiver needs to calculate its position on the earth.</a:t>
            </a:r>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E0ADDD-CEF2-4A73-A171-B47CB4252886}" type="slidenum">
              <a:rPr lang="en-US" smtClean="0"/>
              <a:pPr/>
              <a:t>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order for a GPS receiver to calculate one position, it needs 40 seconds of data.  The data is processed internally, that is processed with the same machine that gathered the data.  After this, the receiver’s position can be tracked in real time, showing exactly where it is as it moves.  This allows applications to calculate a position and be accurate within a few meters, and with the more advanced ones, within centimeters.  </a:t>
            </a:r>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179049-D03C-46BA-87E4-F31566881A3E}" type="slidenum">
              <a:rPr lang="en-US" smtClean="0"/>
              <a:pPr/>
              <a:t>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However, there are parts of this solution that make that make it less compatible with other applications.  For example, what if you wanted to track a position over time with a portable device.  The large amount of data would require larger amounts of space, and continuously processing that data would require the resources of a processor, which when it is always on would consume large amounts of power.  These things make this solution for smaller devices less feasable.</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DBFEE3-0016-46C2-99C4-7157E74E2B30}" type="slidenum">
              <a:rPr lang="en-US" smtClean="0"/>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To help with this, there is a concept of a portable GPS tracking device. To save on power, short GPS samples are taken periodically and only when needed (such as when the device is moved).  The samples are later transferred to a PC, where post-processing and a web service fill in the gaps to provide the data needed to calculate a position.  </a:t>
            </a:r>
          </a:p>
          <a:p>
            <a:r>
              <a:rPr lang="en-US" smtClean="0"/>
              <a:t>One example of a product that this project was inspired by was from a company called GeoTate.  Their device had the ability to be plugged into a camera, and for each picture that was taken, a .2 second long GPS sample was also taken by this device.  Later, when the memory was plugged into a computer, an application would lookup the rest of the needed data on an online database that stores GPS satellite info using the collected samples. This would allow for the application to calculate the position on earth where each picture was taken.</a:t>
            </a:r>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2FC2D7-5312-4405-A83E-19759C63E180}"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For this project, we needed to design a device for Sandia Labs that does something similar.  It needed to run off of CR2 batteries, commonly used in cameras.  We also had some size constraints. It needed to be compatible with the Sandia Stack, a device that is able to stack different chips and be stored for 2 weeks, running each of the devices.  An eventual application of our chip would be to plug in our device to the Sandia Stack and then ship it with some cargo, it would then track the whereabouts of the cargo while it was being shipped.</a:t>
            </a: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002094-F24F-4E7E-AE21-6B1EE56B74C5}" type="slidenum">
              <a:rPr lang="en-US" smtClean="0"/>
              <a:pPr/>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F908354-4FE2-4823-BDB1-8175EDD67F90}" type="slidenum">
              <a:rPr lang="en-US" smtClean="0"/>
              <a:pPr>
                <a:defRPr/>
              </a:pPr>
              <a:t>46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B7428E-7516-754B-A81C-EE8F9471F69B}" type="slidenum">
              <a:rPr lang="en-US" smtClean="0"/>
              <a:pPr/>
              <a:t>53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B0D5EA46-CB48-46F5-B200-DF6649C6DDB4}" type="datetimeFigureOut">
              <a:rPr lang="en-US"/>
              <a:pPr>
                <a:defRPr/>
              </a:pPr>
              <a:t>3/31/2010</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C04290DD-8DCE-4E18-8600-68232ED4CB8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55A8B3FF-B94A-42BA-B05D-C054894D5E88}" type="datetimeFigureOut">
              <a:rPr lang="en-US"/>
              <a:pPr>
                <a:defRPr/>
              </a:pPr>
              <a:t>3/31/2010</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9BE92D17-FABA-4D45-9F49-51291A31F4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CA20A6A-A3DC-42F9-963F-9DF752D1FB72}" type="datetimeFigureOut">
              <a:rPr lang="en-US"/>
              <a:pPr>
                <a:defRPr/>
              </a:pPr>
              <a:t>3/31/2010</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E95B895F-7D32-4DCC-87B1-B3CD50606DE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lash Code">
    <p:spTree>
      <p:nvGrpSpPr>
        <p:cNvPr id="1" name=""/>
        <p:cNvGrpSpPr/>
        <p:nvPr/>
      </p:nvGrpSpPr>
      <p:grpSpPr>
        <a:xfrm>
          <a:off x="0" y="0"/>
          <a:ext cx="0" cy="0"/>
          <a:chOff x="0" y="0"/>
          <a:chExt cx="0" cy="0"/>
        </a:xfrm>
      </p:grpSpPr>
      <p:sp>
        <p:nvSpPr>
          <p:cNvPr id="4" name="TextBox 3"/>
          <p:cNvSpPr txBox="1"/>
          <p:nvPr userDrawn="1"/>
        </p:nvSpPr>
        <p:spPr>
          <a:xfrm>
            <a:off x="533400" y="685800"/>
            <a:ext cx="8153400" cy="523875"/>
          </a:xfrm>
          <a:prstGeom prst="rect">
            <a:avLst/>
          </a:prstGeom>
          <a:noFill/>
        </p:spPr>
        <p:txBody>
          <a:bodyPr>
            <a:spAutoFit/>
          </a:bodyPr>
          <a:lstStyle/>
          <a:p>
            <a:pPr algn="ctr" fontAlgn="auto">
              <a:spcBef>
                <a:spcPts val="0"/>
              </a:spcBef>
              <a:spcAft>
                <a:spcPts val="0"/>
              </a:spcAft>
              <a:defRPr/>
            </a:pPr>
            <a:r>
              <a:rPr lang="en-US" sz="2800" b="1" dirty="0">
                <a:latin typeface="+mn-lt"/>
              </a:rPr>
              <a:t>Flash Programming</a:t>
            </a:r>
          </a:p>
        </p:txBody>
      </p:sp>
      <p:pic>
        <p:nvPicPr>
          <p:cNvPr id="5" name="Picture 7" descr="workingcode.bmp"/>
          <p:cNvPicPr>
            <a:picLocks noChangeAspect="1"/>
          </p:cNvPicPr>
          <p:nvPr userDrawn="1"/>
        </p:nvPicPr>
        <p:blipFill>
          <a:blip r:embed="rId2" cstate="print"/>
          <a:srcRect/>
          <a:stretch>
            <a:fillRect/>
          </a:stretch>
        </p:blipFill>
        <p:spPr bwMode="auto">
          <a:xfrm>
            <a:off x="3581400" y="1600200"/>
            <a:ext cx="5076825" cy="4495800"/>
          </a:xfrm>
          <a:prstGeom prst="rect">
            <a:avLst/>
          </a:prstGeom>
          <a:noFill/>
          <a:ln w="9525">
            <a:noFill/>
            <a:miter lim="800000"/>
            <a:headEnd/>
            <a:tailEnd/>
          </a:ln>
        </p:spPr>
      </p:pic>
      <p:sp>
        <p:nvSpPr>
          <p:cNvPr id="6" name="TextBox 5"/>
          <p:cNvSpPr txBox="1"/>
          <p:nvPr userDrawn="1"/>
        </p:nvSpPr>
        <p:spPr>
          <a:xfrm>
            <a:off x="381000" y="1676400"/>
            <a:ext cx="3124200" cy="338138"/>
          </a:xfrm>
          <a:prstGeom prst="rect">
            <a:avLst/>
          </a:prstGeom>
          <a:noFill/>
          <a:ln>
            <a:solidFill>
              <a:schemeClr val="tx1"/>
            </a:solidFill>
          </a:ln>
        </p:spPr>
        <p:txBody>
          <a:bodyPr>
            <a:spAutoFit/>
          </a:bodyPr>
          <a:lstStyle/>
          <a:p>
            <a:pPr fontAlgn="auto">
              <a:spcBef>
                <a:spcPts val="0"/>
              </a:spcBef>
              <a:spcAft>
                <a:spcPts val="0"/>
              </a:spcAft>
              <a:defRPr/>
            </a:pPr>
            <a:r>
              <a:rPr lang="en-US" sz="1600" dirty="0">
                <a:latin typeface="+mn-lt"/>
              </a:rPr>
              <a:t>Setup ports, both </a:t>
            </a:r>
            <a:r>
              <a:rPr lang="en-US" sz="1600" dirty="0" err="1">
                <a:latin typeface="+mn-lt"/>
              </a:rPr>
              <a:t>muxes</a:t>
            </a:r>
            <a:r>
              <a:rPr lang="en-US" sz="1600" dirty="0">
                <a:latin typeface="+mn-lt"/>
              </a:rPr>
              <a:t> = MCU</a:t>
            </a:r>
          </a:p>
        </p:txBody>
      </p:sp>
      <p:sp>
        <p:nvSpPr>
          <p:cNvPr id="7" name="TextBox 6"/>
          <p:cNvSpPr txBox="1"/>
          <p:nvPr userDrawn="1"/>
        </p:nvSpPr>
        <p:spPr>
          <a:xfrm>
            <a:off x="381000" y="20224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reset and write command</a:t>
            </a:r>
          </a:p>
        </p:txBody>
      </p:sp>
      <p:sp>
        <p:nvSpPr>
          <p:cNvPr id="8" name="TextBox 7"/>
          <p:cNvSpPr txBox="1"/>
          <p:nvPr userDrawn="1"/>
        </p:nvSpPr>
        <p:spPr>
          <a:xfrm>
            <a:off x="381000" y="2398713"/>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Switch mux1 = front end</a:t>
            </a:r>
          </a:p>
        </p:txBody>
      </p:sp>
      <p:sp>
        <p:nvSpPr>
          <p:cNvPr id="9" name="TextBox 8"/>
          <p:cNvSpPr txBox="1"/>
          <p:nvPr userDrawn="1"/>
        </p:nvSpPr>
        <p:spPr>
          <a:xfrm>
            <a:off x="381000" y="2776538"/>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page to fill</a:t>
            </a:r>
          </a:p>
        </p:txBody>
      </p:sp>
      <p:sp>
        <p:nvSpPr>
          <p:cNvPr id="10" name="TextBox 9"/>
          <p:cNvSpPr txBox="1"/>
          <p:nvPr userDrawn="1"/>
        </p:nvSpPr>
        <p:spPr>
          <a:xfrm>
            <a:off x="381000" y="31527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Loop begins here</a:t>
            </a:r>
          </a:p>
        </p:txBody>
      </p:sp>
      <p:sp>
        <p:nvSpPr>
          <p:cNvPr id="11" name="TextBox 10"/>
          <p:cNvSpPr txBox="1"/>
          <p:nvPr userDrawn="1"/>
        </p:nvSpPr>
        <p:spPr>
          <a:xfrm>
            <a:off x="381000" y="3530600"/>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Toggle both </a:t>
            </a:r>
            <a:r>
              <a:rPr lang="en-US" dirty="0" err="1">
                <a:latin typeface="+mn-lt"/>
              </a:rPr>
              <a:t>muxes</a:t>
            </a:r>
            <a:r>
              <a:rPr lang="en-US" dirty="0">
                <a:latin typeface="+mn-lt"/>
              </a:rPr>
              <a:t> with </a:t>
            </a:r>
            <a:r>
              <a:rPr lang="en-US" dirty="0" err="1">
                <a:latin typeface="+mn-lt"/>
              </a:rPr>
              <a:t>xor</a:t>
            </a:r>
            <a:endParaRPr lang="en-US" dirty="0">
              <a:latin typeface="+mn-lt"/>
            </a:endParaRPr>
          </a:p>
        </p:txBody>
      </p:sp>
      <p:sp>
        <p:nvSpPr>
          <p:cNvPr id="12" name="TextBox 11"/>
          <p:cNvSpPr txBox="1"/>
          <p:nvPr userDrawn="1"/>
        </p:nvSpPr>
        <p:spPr>
          <a:xfrm>
            <a:off x="381000" y="3906838"/>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Write stop bit</a:t>
            </a:r>
          </a:p>
        </p:txBody>
      </p:sp>
      <p:sp>
        <p:nvSpPr>
          <p:cNvPr id="13" name="TextBox 12"/>
          <p:cNvSpPr txBox="1"/>
          <p:nvPr userDrawn="1"/>
        </p:nvSpPr>
        <p:spPr>
          <a:xfrm>
            <a:off x="381000" y="42830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a:t>
            </a:r>
            <a:r>
              <a:rPr lang="en-US" dirty="0" err="1">
                <a:latin typeface="+mn-lt"/>
              </a:rPr>
              <a:t>prog</a:t>
            </a:r>
            <a:r>
              <a:rPr lang="en-US" dirty="0">
                <a:latin typeface="+mn-lt"/>
              </a:rPr>
              <a:t> execute command</a:t>
            </a:r>
          </a:p>
        </p:txBody>
      </p:sp>
      <p:sp>
        <p:nvSpPr>
          <p:cNvPr id="14" name="TextBox 13"/>
          <p:cNvSpPr txBox="1"/>
          <p:nvPr userDrawn="1"/>
        </p:nvSpPr>
        <p:spPr>
          <a:xfrm>
            <a:off x="381000" y="4660900"/>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flash to program</a:t>
            </a:r>
          </a:p>
        </p:txBody>
      </p:sp>
      <p:sp>
        <p:nvSpPr>
          <p:cNvPr id="15" name="TextBox 14"/>
          <p:cNvSpPr txBox="1"/>
          <p:nvPr userDrawn="1"/>
        </p:nvSpPr>
        <p:spPr>
          <a:xfrm>
            <a:off x="381000" y="5037138"/>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write command</a:t>
            </a:r>
          </a:p>
        </p:txBody>
      </p:sp>
      <p:sp>
        <p:nvSpPr>
          <p:cNvPr id="16" name="TextBox 15"/>
          <p:cNvSpPr txBox="1"/>
          <p:nvPr userDrawn="1"/>
        </p:nvSpPr>
        <p:spPr>
          <a:xfrm>
            <a:off x="381000" y="5414963"/>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page to fill</a:t>
            </a:r>
          </a:p>
        </p:txBody>
      </p:sp>
      <p:sp>
        <p:nvSpPr>
          <p:cNvPr id="17" name="TextBox 16"/>
          <p:cNvSpPr txBox="1"/>
          <p:nvPr userDrawn="1"/>
        </p:nvSpPr>
        <p:spPr>
          <a:xfrm>
            <a:off x="381000" y="5791200"/>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err="1">
                <a:latin typeface="+mn-lt"/>
              </a:rPr>
              <a:t>Goto</a:t>
            </a:r>
            <a:r>
              <a:rPr lang="en-US" dirty="0">
                <a:latin typeface="+mn-lt"/>
              </a:rPr>
              <a:t> loop</a:t>
            </a:r>
          </a:p>
        </p:txBody>
      </p:sp>
      <p:sp>
        <p:nvSpPr>
          <p:cNvPr id="3" name="Content Placeholder 2"/>
          <p:cNvSpPr>
            <a:spLocks noGrp="1"/>
          </p:cNvSpPr>
          <p:nvPr>
            <p:ph idx="1"/>
          </p:nvPr>
        </p:nvSpPr>
        <p:spPr>
          <a:xfrm>
            <a:off x="3505200" y="1600200"/>
            <a:ext cx="5181600" cy="4525963"/>
          </a:xfrm>
        </p:spPr>
        <p:txBody>
          <a:bodyPr/>
          <a:lstStyle>
            <a:lvl1pPr>
              <a:buNone/>
              <a:defRPr/>
            </a:lvl1pPr>
          </a:lstStyle>
          <a:p>
            <a:pPr lvl="0"/>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7195D0-61B0-42A7-9254-BA5A8ABEAF94}" type="datetimeFigureOut">
              <a:rPr lang="en-US"/>
              <a:pPr>
                <a:defRPr/>
              </a:pPr>
              <a:t>3/31/2010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FF36CF-B17E-4699-8C3D-732DC159D5F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0026DA-1D94-4348-8F19-898890C8F648}" type="datetimeFigureOut">
              <a:rPr lang="en-US"/>
              <a:pPr>
                <a:defRPr/>
              </a:pPr>
              <a:t>3/31/2010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597DAC-F8E9-40FA-9202-87216A7D36E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7043837-59C4-40F8-9EED-5E8ACD3D21A1}" type="datetimeFigureOut">
              <a:rPr lang="en-US"/>
              <a:pPr>
                <a:defRPr/>
              </a:pPr>
              <a:t>3/31/2010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83292D-3707-4B6F-AD33-E0795D10C94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A5D444-74D8-4CDB-9578-890D6F4CF26D}" type="datetimeFigureOut">
              <a:rPr lang="en-US"/>
              <a:pPr>
                <a:defRPr/>
              </a:pPr>
              <a:t>3/31/2010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423773-7E88-4CEA-8DA2-CEEE596C218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8CBFB6A-A4F1-4A9D-AE64-3F5097BA87E5}" type="datetimeFigureOut">
              <a:rPr lang="en-US"/>
              <a:pPr>
                <a:defRPr/>
              </a:pPr>
              <a:t>3/31/2010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BB9CCA6-5AA4-4C6F-9DFF-BB6D75C7083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6982F8-6570-48BE-A70A-8AB0A7D06711}" type="datetimeFigureOut">
              <a:rPr lang="en-US"/>
              <a:pPr>
                <a:defRPr/>
              </a:pPr>
              <a:t>3/31/2010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FA6D160-4EBE-4547-8FD4-13B48366B9E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5BF27C-D54E-4AD7-8FEC-573CC03EB657}" type="datetimeFigureOut">
              <a:rPr lang="en-US"/>
              <a:pPr>
                <a:defRPr/>
              </a:pPr>
              <a:t>3/31/2010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60657E2-2085-45CF-8151-9255F3C015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C98AB2C1-3964-4E56-9C3C-C79B0BF1C446}" type="datetimeFigureOut">
              <a:rPr lang="en-US"/>
              <a:pPr>
                <a:defRPr/>
              </a:pPr>
              <a:t>3/31/2010</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C7D25F26-F7E6-4408-9F02-40648E42966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E393632-8678-48EF-9D69-A0ED1F734686}" type="datetimeFigureOut">
              <a:rPr lang="en-US"/>
              <a:pPr>
                <a:defRPr/>
              </a:pPr>
              <a:t>3/31/2010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E1C9C0-9508-4065-8B60-21D6191BEB48}"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3E96DE-9A3D-421B-A9D1-C00E3ADBA694}" type="datetimeFigureOut">
              <a:rPr lang="en-US"/>
              <a:pPr>
                <a:defRPr/>
              </a:pPr>
              <a:t>3/31/2010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0F5A498-9B5E-4F91-A746-A01338B67EF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C8AA7AA-E693-478D-B4D3-ABEE591B1B9C}" type="datetimeFigureOut">
              <a:rPr lang="en-US"/>
              <a:pPr>
                <a:defRPr/>
              </a:pPr>
              <a:t>3/31/2010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EA592D-808D-4033-92B0-CEFDC8B256F3}"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EF1968D-8904-44E5-92DF-1830DF8B57B5}" type="datetimeFigureOut">
              <a:rPr lang="en-US"/>
              <a:pPr>
                <a:defRPr/>
              </a:pPr>
              <a:t>3/31/2010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D82BE5-1A4A-4959-A379-55CACBA20232}"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lash Code">
    <p:spTree>
      <p:nvGrpSpPr>
        <p:cNvPr id="1" name=""/>
        <p:cNvGrpSpPr/>
        <p:nvPr/>
      </p:nvGrpSpPr>
      <p:grpSpPr>
        <a:xfrm>
          <a:off x="0" y="0"/>
          <a:ext cx="0" cy="0"/>
          <a:chOff x="0" y="0"/>
          <a:chExt cx="0" cy="0"/>
        </a:xfrm>
      </p:grpSpPr>
      <p:sp>
        <p:nvSpPr>
          <p:cNvPr id="4" name="TextBox 3"/>
          <p:cNvSpPr txBox="1"/>
          <p:nvPr userDrawn="1"/>
        </p:nvSpPr>
        <p:spPr>
          <a:xfrm>
            <a:off x="533400" y="685800"/>
            <a:ext cx="8153400" cy="523875"/>
          </a:xfrm>
          <a:prstGeom prst="rect">
            <a:avLst/>
          </a:prstGeom>
          <a:noFill/>
        </p:spPr>
        <p:txBody>
          <a:bodyPr>
            <a:spAutoFit/>
          </a:bodyPr>
          <a:lstStyle/>
          <a:p>
            <a:pPr algn="ctr" fontAlgn="auto">
              <a:spcBef>
                <a:spcPts val="0"/>
              </a:spcBef>
              <a:spcAft>
                <a:spcPts val="0"/>
              </a:spcAft>
              <a:defRPr/>
            </a:pPr>
            <a:r>
              <a:rPr lang="en-US" sz="2800" b="1" dirty="0">
                <a:latin typeface="+mn-lt"/>
              </a:rPr>
              <a:t>Flash Programming</a:t>
            </a:r>
          </a:p>
        </p:txBody>
      </p:sp>
      <p:pic>
        <p:nvPicPr>
          <p:cNvPr id="5" name="Picture 7" descr="workingcode.bmp"/>
          <p:cNvPicPr>
            <a:picLocks noChangeAspect="1"/>
          </p:cNvPicPr>
          <p:nvPr userDrawn="1"/>
        </p:nvPicPr>
        <p:blipFill>
          <a:blip r:embed="rId2" cstate="print"/>
          <a:srcRect/>
          <a:stretch>
            <a:fillRect/>
          </a:stretch>
        </p:blipFill>
        <p:spPr bwMode="auto">
          <a:xfrm>
            <a:off x="3581400" y="1600200"/>
            <a:ext cx="5076825" cy="4495800"/>
          </a:xfrm>
          <a:prstGeom prst="rect">
            <a:avLst/>
          </a:prstGeom>
          <a:noFill/>
          <a:ln w="9525">
            <a:noFill/>
            <a:miter lim="800000"/>
            <a:headEnd/>
            <a:tailEnd/>
          </a:ln>
        </p:spPr>
      </p:pic>
      <p:sp>
        <p:nvSpPr>
          <p:cNvPr id="6" name="TextBox 5"/>
          <p:cNvSpPr txBox="1"/>
          <p:nvPr userDrawn="1"/>
        </p:nvSpPr>
        <p:spPr>
          <a:xfrm>
            <a:off x="381000" y="1676400"/>
            <a:ext cx="3124200" cy="338138"/>
          </a:xfrm>
          <a:prstGeom prst="rect">
            <a:avLst/>
          </a:prstGeom>
          <a:noFill/>
          <a:ln>
            <a:solidFill>
              <a:schemeClr val="tx1"/>
            </a:solidFill>
          </a:ln>
        </p:spPr>
        <p:txBody>
          <a:bodyPr>
            <a:spAutoFit/>
          </a:bodyPr>
          <a:lstStyle/>
          <a:p>
            <a:pPr fontAlgn="auto">
              <a:spcBef>
                <a:spcPts val="0"/>
              </a:spcBef>
              <a:spcAft>
                <a:spcPts val="0"/>
              </a:spcAft>
              <a:defRPr/>
            </a:pPr>
            <a:r>
              <a:rPr lang="en-US" sz="1600" dirty="0">
                <a:latin typeface="+mn-lt"/>
              </a:rPr>
              <a:t>Setup ports, both </a:t>
            </a:r>
            <a:r>
              <a:rPr lang="en-US" sz="1600" dirty="0" err="1">
                <a:latin typeface="+mn-lt"/>
              </a:rPr>
              <a:t>muxes</a:t>
            </a:r>
            <a:r>
              <a:rPr lang="en-US" sz="1600" dirty="0">
                <a:latin typeface="+mn-lt"/>
              </a:rPr>
              <a:t> = MCU</a:t>
            </a:r>
          </a:p>
        </p:txBody>
      </p:sp>
      <p:sp>
        <p:nvSpPr>
          <p:cNvPr id="7" name="TextBox 6"/>
          <p:cNvSpPr txBox="1"/>
          <p:nvPr userDrawn="1"/>
        </p:nvSpPr>
        <p:spPr>
          <a:xfrm>
            <a:off x="381000" y="20224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reset and write command</a:t>
            </a:r>
          </a:p>
        </p:txBody>
      </p:sp>
      <p:sp>
        <p:nvSpPr>
          <p:cNvPr id="8" name="TextBox 7"/>
          <p:cNvSpPr txBox="1"/>
          <p:nvPr userDrawn="1"/>
        </p:nvSpPr>
        <p:spPr>
          <a:xfrm>
            <a:off x="381000" y="2398713"/>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Switch mux1 = front end</a:t>
            </a:r>
          </a:p>
        </p:txBody>
      </p:sp>
      <p:sp>
        <p:nvSpPr>
          <p:cNvPr id="9" name="TextBox 8"/>
          <p:cNvSpPr txBox="1"/>
          <p:nvPr userDrawn="1"/>
        </p:nvSpPr>
        <p:spPr>
          <a:xfrm>
            <a:off x="381000" y="2776538"/>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page to fill</a:t>
            </a:r>
          </a:p>
        </p:txBody>
      </p:sp>
      <p:sp>
        <p:nvSpPr>
          <p:cNvPr id="10" name="TextBox 9"/>
          <p:cNvSpPr txBox="1"/>
          <p:nvPr userDrawn="1"/>
        </p:nvSpPr>
        <p:spPr>
          <a:xfrm>
            <a:off x="381000" y="31527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Loop begins here</a:t>
            </a:r>
          </a:p>
        </p:txBody>
      </p:sp>
      <p:sp>
        <p:nvSpPr>
          <p:cNvPr id="11" name="TextBox 10"/>
          <p:cNvSpPr txBox="1"/>
          <p:nvPr userDrawn="1"/>
        </p:nvSpPr>
        <p:spPr>
          <a:xfrm>
            <a:off x="381000" y="3530600"/>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Toggle both </a:t>
            </a:r>
            <a:r>
              <a:rPr lang="en-US" dirty="0" err="1">
                <a:latin typeface="+mn-lt"/>
              </a:rPr>
              <a:t>muxes</a:t>
            </a:r>
            <a:r>
              <a:rPr lang="en-US" dirty="0">
                <a:latin typeface="+mn-lt"/>
              </a:rPr>
              <a:t> with </a:t>
            </a:r>
            <a:r>
              <a:rPr lang="en-US" dirty="0" err="1">
                <a:latin typeface="+mn-lt"/>
              </a:rPr>
              <a:t>xor</a:t>
            </a:r>
            <a:endParaRPr lang="en-US" dirty="0">
              <a:latin typeface="+mn-lt"/>
            </a:endParaRPr>
          </a:p>
        </p:txBody>
      </p:sp>
      <p:sp>
        <p:nvSpPr>
          <p:cNvPr id="12" name="TextBox 11"/>
          <p:cNvSpPr txBox="1"/>
          <p:nvPr userDrawn="1"/>
        </p:nvSpPr>
        <p:spPr>
          <a:xfrm>
            <a:off x="381000" y="3906838"/>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Write stop bit</a:t>
            </a:r>
          </a:p>
        </p:txBody>
      </p:sp>
      <p:sp>
        <p:nvSpPr>
          <p:cNvPr id="13" name="TextBox 12"/>
          <p:cNvSpPr txBox="1"/>
          <p:nvPr userDrawn="1"/>
        </p:nvSpPr>
        <p:spPr>
          <a:xfrm>
            <a:off x="381000" y="42830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a:t>
            </a:r>
            <a:r>
              <a:rPr lang="en-US" dirty="0" err="1">
                <a:latin typeface="+mn-lt"/>
              </a:rPr>
              <a:t>prog</a:t>
            </a:r>
            <a:r>
              <a:rPr lang="en-US" dirty="0">
                <a:latin typeface="+mn-lt"/>
              </a:rPr>
              <a:t> execute command</a:t>
            </a:r>
          </a:p>
        </p:txBody>
      </p:sp>
      <p:sp>
        <p:nvSpPr>
          <p:cNvPr id="14" name="TextBox 13"/>
          <p:cNvSpPr txBox="1"/>
          <p:nvPr userDrawn="1"/>
        </p:nvSpPr>
        <p:spPr>
          <a:xfrm>
            <a:off x="381000" y="4660900"/>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flash to program</a:t>
            </a:r>
          </a:p>
        </p:txBody>
      </p:sp>
      <p:sp>
        <p:nvSpPr>
          <p:cNvPr id="15" name="TextBox 14"/>
          <p:cNvSpPr txBox="1"/>
          <p:nvPr userDrawn="1"/>
        </p:nvSpPr>
        <p:spPr>
          <a:xfrm>
            <a:off x="381000" y="5037138"/>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write command</a:t>
            </a:r>
          </a:p>
        </p:txBody>
      </p:sp>
      <p:sp>
        <p:nvSpPr>
          <p:cNvPr id="16" name="TextBox 15"/>
          <p:cNvSpPr txBox="1"/>
          <p:nvPr userDrawn="1"/>
        </p:nvSpPr>
        <p:spPr>
          <a:xfrm>
            <a:off x="381000" y="5414963"/>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page to fill</a:t>
            </a:r>
          </a:p>
        </p:txBody>
      </p:sp>
      <p:sp>
        <p:nvSpPr>
          <p:cNvPr id="17" name="TextBox 16"/>
          <p:cNvSpPr txBox="1"/>
          <p:nvPr userDrawn="1"/>
        </p:nvSpPr>
        <p:spPr>
          <a:xfrm>
            <a:off x="381000" y="5791200"/>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err="1">
                <a:latin typeface="+mn-lt"/>
              </a:rPr>
              <a:t>Goto</a:t>
            </a:r>
            <a:r>
              <a:rPr lang="en-US" dirty="0">
                <a:latin typeface="+mn-lt"/>
              </a:rPr>
              <a:t> loop</a:t>
            </a:r>
          </a:p>
        </p:txBody>
      </p:sp>
      <p:sp>
        <p:nvSpPr>
          <p:cNvPr id="3" name="Content Placeholder 2"/>
          <p:cNvSpPr>
            <a:spLocks noGrp="1"/>
          </p:cNvSpPr>
          <p:nvPr>
            <p:ph idx="1"/>
          </p:nvPr>
        </p:nvSpPr>
        <p:spPr>
          <a:xfrm>
            <a:off x="3505200" y="1600200"/>
            <a:ext cx="5181600" cy="4525963"/>
          </a:xfrm>
        </p:spPr>
        <p:txBody>
          <a:bodyPr/>
          <a:lstStyle>
            <a:lvl1pPr>
              <a:buNone/>
              <a:defRPr/>
            </a:lvl1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89075C1E-3FF6-4FED-96A3-19458B863864}" type="datetimeFigureOut">
              <a:rPr lang="en-US"/>
              <a:pPr>
                <a:defRPr/>
              </a:pPr>
              <a:t>3/31/2010</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3C2B88D8-A07B-44B8-A5EE-7D7AF811B80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6EE74FC-7AA8-43CA-9F14-5BFCA645AE6B}" type="datetimeFigureOut">
              <a:rPr lang="en-US"/>
              <a:pPr>
                <a:defRPr/>
              </a:pPr>
              <a:t>3/31/2010</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517B77A5-82F8-457A-899C-1056D58138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545196A1-5FC8-4F7A-A1E7-E9DEA3D97806}" type="datetimeFigureOut">
              <a:rPr lang="en-US"/>
              <a:pPr>
                <a:defRPr/>
              </a:pPr>
              <a:t>3/31/2010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B0AEBB99-CEDA-4A12-A2F9-3D4218099F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3DB1C97E-6C1B-4833-A1F2-26D541F6BED6}" type="datetimeFigureOut">
              <a:rPr lang="en-US"/>
              <a:pPr>
                <a:defRPr/>
              </a:pPr>
              <a:t>3/31/2010</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7D3C826C-F8E1-4AC9-AD38-A2ADB9B5182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4" name="Date Placeholder 1"/>
          <p:cNvSpPr>
            <a:spLocks noGrp="1"/>
          </p:cNvSpPr>
          <p:nvPr>
            <p:ph type="dt" sz="half" idx="10"/>
          </p:nvPr>
        </p:nvSpPr>
        <p:spPr/>
        <p:txBody>
          <a:bodyPr/>
          <a:lstStyle>
            <a:lvl1pPr>
              <a:defRPr/>
            </a:lvl1pPr>
            <a:extLst/>
          </a:lstStyle>
          <a:p>
            <a:pPr>
              <a:defRPr/>
            </a:pPr>
            <a:fld id="{94A020A5-B432-4F44-9119-3FC99BC52FCC}" type="datetimeFigureOut">
              <a:rPr lang="en-US"/>
              <a:pPr>
                <a:defRPr/>
              </a:pPr>
              <a:t>3/31/2010</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2590E081-F586-4DC5-A3F0-659721377D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030DE6E3-FBA9-48B1-A62E-FD353AD8B80C}" type="datetimeFigureOut">
              <a:rPr lang="en-US"/>
              <a:pPr>
                <a:defRPr/>
              </a:pPr>
              <a:t>3/31/2010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414D5135-28D4-4B89-B977-1350083D5CE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8BE3346-7A8E-4429-9C50-76711D318F4D}" type="datetimeFigureOut">
              <a:rPr lang="en-US"/>
              <a:pPr>
                <a:defRPr/>
              </a:pPr>
              <a:t>3/31/2010</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77317F53-DB82-4A25-980E-7BB26373912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1EEE361F-5471-4773-9E10-613986128D38}" type="datetimeFigureOut">
              <a:rPr lang="en-US"/>
              <a:pPr>
                <a:defRPr/>
              </a:pPr>
              <a:t>3/31/2010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CD9AEC14-9150-4F2F-9263-BC3577F56CA9}"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19" r:id="rId1"/>
    <p:sldLayoutId id="2147483803" r:id="rId2"/>
    <p:sldLayoutId id="2147483820" r:id="rId3"/>
    <p:sldLayoutId id="2147483804" r:id="rId4"/>
    <p:sldLayoutId id="2147483821" r:id="rId5"/>
    <p:sldLayoutId id="2147483805" r:id="rId6"/>
    <p:sldLayoutId id="2147483822" r:id="rId7"/>
    <p:sldLayoutId id="2147483823" r:id="rId8"/>
    <p:sldLayoutId id="2147483824" r:id="rId9"/>
    <p:sldLayoutId id="2147483806" r:id="rId10"/>
    <p:sldLayoutId id="2147483807" r:id="rId11"/>
    <p:sldLayoutId id="2147483825" r:id="rId12"/>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D29FCB62-2B50-4A0E-8981-3C02BBC016AA}" type="datetimeFigureOut">
              <a:rPr lang="en-US"/>
              <a:pPr>
                <a:defRPr/>
              </a:pPr>
              <a:t>3/31/2010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51AC5DA1-2407-4798-BCFE-7E711EBEA2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26"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21898"/>
            <a:ext cx="7620000" cy="2307102"/>
          </a:xfrm>
        </p:spPr>
        <p:txBody>
          <a:bodyPr>
            <a:normAutofit/>
          </a:bodyPr>
          <a:lstStyle/>
          <a:p>
            <a:pPr algn="ctr"/>
            <a:r>
              <a:rPr lang="en-US" dirty="0" smtClean="0"/>
              <a:t>Design of a GPS Capture and Process System for Wireless Networks</a:t>
            </a:r>
            <a:endParaRPr lang="en-US" dirty="0"/>
          </a:p>
        </p:txBody>
      </p:sp>
      <p:sp>
        <p:nvSpPr>
          <p:cNvPr id="6" name="Subtitle 2"/>
          <p:cNvSpPr>
            <a:spLocks noGrp="1"/>
          </p:cNvSpPr>
          <p:nvPr>
            <p:ph type="subTitle" idx="1"/>
          </p:nvPr>
        </p:nvSpPr>
        <p:spPr>
          <a:xfrm>
            <a:off x="3352800" y="3886200"/>
            <a:ext cx="3276600" cy="2286000"/>
          </a:xfrm>
        </p:spPr>
        <p:txBody>
          <a:bodyPr rtlCol="0">
            <a:normAutofit/>
          </a:bodyPr>
          <a:lstStyle/>
          <a:p>
            <a:pPr eaLnBrk="1" fontAlgn="auto" hangingPunct="1">
              <a:spcAft>
                <a:spcPts val="0"/>
              </a:spcAft>
              <a:buFont typeface="Arial" pitchFamily="34" charset="0"/>
              <a:buNone/>
              <a:defRPr/>
            </a:pPr>
            <a:r>
              <a:rPr lang="en-US" sz="2400" dirty="0" smtClean="0"/>
              <a:t>Eidy C. Herrera</a:t>
            </a:r>
            <a:br>
              <a:rPr lang="en-US" sz="2400" dirty="0" smtClean="0"/>
            </a:br>
            <a:r>
              <a:rPr lang="en-US" sz="2400" dirty="0" smtClean="0"/>
              <a:t>Jacob J. Johns</a:t>
            </a:r>
          </a:p>
          <a:p>
            <a:pPr eaLnBrk="1" fontAlgn="auto" hangingPunct="1">
              <a:spcAft>
                <a:spcPts val="0"/>
              </a:spcAft>
              <a:buFont typeface="Arial" pitchFamily="34" charset="0"/>
              <a:buNone/>
              <a:defRPr/>
            </a:pPr>
            <a:r>
              <a:rPr lang="en-US" sz="2400" dirty="0" smtClean="0"/>
              <a:t>Hartman D. Rector</a:t>
            </a:r>
          </a:p>
          <a:p>
            <a:pPr eaLnBrk="1" fontAlgn="auto" hangingPunct="1">
              <a:spcAft>
                <a:spcPts val="0"/>
              </a:spcAft>
              <a:buFont typeface="Arial" pitchFamily="34" charset="0"/>
              <a:buNone/>
              <a:defRPr/>
            </a:pPr>
            <a:r>
              <a:rPr lang="en-US" sz="2400" dirty="0" smtClean="0"/>
              <a:t>Cory Shirts</a:t>
            </a:r>
          </a:p>
          <a:p>
            <a:pPr eaLnBrk="1" fontAlgn="auto" hangingPunct="1">
              <a:spcAft>
                <a:spcPts val="0"/>
              </a:spcAft>
              <a:buFont typeface="Wingdings 2"/>
              <a:buNone/>
              <a:defRPr/>
            </a:pPr>
            <a:r>
              <a:rPr lang="en-US" sz="2400" dirty="0" smtClean="0"/>
              <a:t>Kerry R. Wiser</a:t>
            </a:r>
          </a:p>
        </p:txBody>
      </p:sp>
      <p:pic>
        <p:nvPicPr>
          <p:cNvPr id="7"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8"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Previous Design</a:t>
            </a:r>
          </a:p>
        </p:txBody>
      </p:sp>
      <p:sp>
        <p:nvSpPr>
          <p:cNvPr id="18435" name="Content Placeholder 2"/>
          <p:cNvSpPr>
            <a:spLocks noGrp="1"/>
          </p:cNvSpPr>
          <p:nvPr>
            <p:ph idx="1"/>
          </p:nvPr>
        </p:nvSpPr>
        <p:spPr>
          <a:xfrm>
            <a:off x="1371600" y="1524000"/>
            <a:ext cx="7499350" cy="4800600"/>
          </a:xfrm>
        </p:spPr>
        <p:txBody>
          <a:bodyPr/>
          <a:lstStyle/>
          <a:p>
            <a:pPr eaLnBrk="1" hangingPunct="1"/>
            <a:r>
              <a:rPr lang="en-US" smtClean="0"/>
              <a:t>Design from previous team</a:t>
            </a:r>
          </a:p>
          <a:p>
            <a:pPr lvl="1" eaLnBrk="1" hangingPunct="1"/>
            <a:r>
              <a:rPr lang="en-US" smtClean="0"/>
              <a:t>Processor with Low Power Modes (LPM)</a:t>
            </a:r>
          </a:p>
          <a:p>
            <a:pPr lvl="1" eaLnBrk="1" hangingPunct="1">
              <a:buFont typeface="Verdana" pitchFamily="34" charset="0"/>
              <a:buNone/>
            </a:pPr>
            <a:endParaRPr lang="en-US" smtClean="0"/>
          </a:p>
          <a:p>
            <a:pPr lvl="1" eaLnBrk="1" hangingPunct="1"/>
            <a:r>
              <a:rPr lang="en-US" smtClean="0"/>
              <a:t>Accelerometer to trigger wakeup</a:t>
            </a:r>
          </a:p>
          <a:p>
            <a:pPr lvl="1" eaLnBrk="1" hangingPunct="1"/>
            <a:endParaRPr lang="en-US" smtClean="0"/>
          </a:p>
          <a:p>
            <a:pPr lvl="1" eaLnBrk="1" hangingPunct="1"/>
            <a:r>
              <a:rPr lang="en-US" smtClean="0"/>
              <a:t>Small flash chip to store small samples</a:t>
            </a:r>
          </a:p>
          <a:p>
            <a:pPr lvl="1" eaLnBrk="1" hangingPunct="1"/>
            <a:endParaRPr lang="en-US" smtClean="0"/>
          </a:p>
          <a:p>
            <a:pPr lvl="1" eaLnBrk="1" hangingPunct="1"/>
            <a:r>
              <a:rPr lang="en-US" smtClean="0"/>
              <a:t> SiGE GPS receiver</a:t>
            </a:r>
          </a:p>
        </p:txBody>
      </p:sp>
      <p:pic>
        <p:nvPicPr>
          <p:cNvPr id="1843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8437"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solidFill>
                  <a:schemeClr val="tx2">
                    <a:satMod val="130000"/>
                  </a:schemeClr>
                </a:solidFill>
              </a:rPr>
              <a:t>Previous Design</a:t>
            </a:r>
            <a:endParaRPr lang="en-US" dirty="0"/>
          </a:p>
        </p:txBody>
      </p:sp>
      <p:pic>
        <p:nvPicPr>
          <p:cNvPr id="4" name="Picture 3" descr="P1000770.JPG"/>
          <p:cNvPicPr>
            <a:picLocks noChangeAspect="1"/>
          </p:cNvPicPr>
          <p:nvPr/>
        </p:nvPicPr>
        <p:blipFill>
          <a:blip r:embed="rId2" cstate="print"/>
          <a:stretch>
            <a:fillRect/>
          </a:stretch>
        </p:blipFill>
        <p:spPr>
          <a:xfrm>
            <a:off x="5029200" y="2205387"/>
            <a:ext cx="3858006" cy="38144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5638800" y="1524000"/>
            <a:ext cx="2514600" cy="461963"/>
          </a:xfrm>
          <a:prstGeom prst="rect">
            <a:avLst/>
          </a:prstGeom>
          <a:noFill/>
        </p:spPr>
        <p:txBody>
          <a:bodyPr>
            <a:spAutoFit/>
          </a:bodyPr>
          <a:lstStyle/>
          <a:p>
            <a:pPr algn="ctr">
              <a:defRPr/>
            </a:pPr>
            <a:r>
              <a:rPr lang="en-US" sz="2400" b="1" dirty="0">
                <a:solidFill>
                  <a:schemeClr val="accent3">
                    <a:lumMod val="50000"/>
                  </a:schemeClr>
                </a:solidFill>
              </a:rPr>
              <a:t>Bottom Side</a:t>
            </a:r>
          </a:p>
        </p:txBody>
      </p:sp>
      <p:pic>
        <p:nvPicPr>
          <p:cNvPr id="6" name="Picture 5" descr="IMGA0059.JPG"/>
          <p:cNvPicPr>
            <a:picLocks noChangeAspect="1"/>
          </p:cNvPicPr>
          <p:nvPr/>
        </p:nvPicPr>
        <p:blipFill>
          <a:blip r:embed="rId3" cstate="print"/>
          <a:stretch>
            <a:fillRect/>
          </a:stretch>
        </p:blipFill>
        <p:spPr>
          <a:xfrm>
            <a:off x="1237878" y="2209800"/>
            <a:ext cx="3410322" cy="38099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p:cNvSpPr txBox="1"/>
          <p:nvPr/>
        </p:nvSpPr>
        <p:spPr>
          <a:xfrm>
            <a:off x="1905000" y="1524000"/>
            <a:ext cx="1981200" cy="461963"/>
          </a:xfrm>
          <a:prstGeom prst="rect">
            <a:avLst/>
          </a:prstGeom>
          <a:noFill/>
        </p:spPr>
        <p:txBody>
          <a:bodyPr>
            <a:spAutoFit/>
          </a:bodyPr>
          <a:lstStyle/>
          <a:p>
            <a:pPr algn="ctr">
              <a:defRPr/>
            </a:pPr>
            <a:r>
              <a:rPr lang="en-US" sz="2400" b="1" dirty="0">
                <a:solidFill>
                  <a:schemeClr val="accent3">
                    <a:lumMod val="50000"/>
                  </a:schemeClr>
                </a:solidFill>
              </a:rPr>
              <a:t>Top Side</a:t>
            </a:r>
          </a:p>
        </p:txBody>
      </p:sp>
      <p:pic>
        <p:nvPicPr>
          <p:cNvPr id="19463" name="Picture 8" descr="Ulogo.png"/>
          <p:cNvPicPr>
            <a:picLocks noChangeAspect="1"/>
          </p:cNvPicPr>
          <p:nvPr/>
        </p:nvPicPr>
        <p:blipFill>
          <a:blip r:embed="rId4"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9464" name="Picture 4" descr="sandia.jpg"/>
          <p:cNvPicPr>
            <a:picLocks noChangeAspect="1"/>
          </p:cNvPicPr>
          <p:nvPr/>
        </p:nvPicPr>
        <p:blipFill>
          <a:blip r:embed="rId5"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fontAlgn="auto" hangingPunct="1">
              <a:spcAft>
                <a:spcPts val="0"/>
              </a:spcAft>
              <a:defRPr/>
            </a:pPr>
            <a:r>
              <a:rPr lang="en-US" smtClean="0">
                <a:solidFill>
                  <a:schemeClr val="tx2">
                    <a:satMod val="130000"/>
                  </a:schemeClr>
                </a:solidFill>
              </a:rPr>
              <a:t>Design Requirements</a:t>
            </a:r>
          </a:p>
        </p:txBody>
      </p:sp>
      <p:sp>
        <p:nvSpPr>
          <p:cNvPr id="20483" name="Content Placeholder 2"/>
          <p:cNvSpPr>
            <a:spLocks noGrp="1"/>
          </p:cNvSpPr>
          <p:nvPr>
            <p:ph idx="1"/>
          </p:nvPr>
        </p:nvSpPr>
        <p:spPr/>
        <p:txBody>
          <a:bodyPr/>
          <a:lstStyle/>
          <a:p>
            <a:pPr eaLnBrk="1" hangingPunct="1"/>
            <a:r>
              <a:rPr lang="en-US" smtClean="0"/>
              <a:t>Design problems from previous team</a:t>
            </a:r>
          </a:p>
          <a:p>
            <a:pPr lvl="1" eaLnBrk="1" hangingPunct="1"/>
            <a:r>
              <a:rPr lang="en-US" smtClean="0"/>
              <a:t>Product was untested</a:t>
            </a:r>
          </a:p>
          <a:p>
            <a:pPr lvl="1" eaLnBrk="1" hangingPunct="1"/>
            <a:endParaRPr lang="en-US" smtClean="0"/>
          </a:p>
          <a:p>
            <a:pPr lvl="1" eaLnBrk="1" hangingPunct="1"/>
            <a:r>
              <a:rPr lang="en-US" smtClean="0"/>
              <a:t>Chip was not testable</a:t>
            </a:r>
          </a:p>
          <a:p>
            <a:pPr lvl="1" eaLnBrk="1" hangingPunct="1"/>
            <a:endParaRPr lang="en-US" smtClean="0"/>
          </a:p>
          <a:p>
            <a:pPr lvl="1" eaLnBrk="1" hangingPunct="1"/>
            <a:r>
              <a:rPr lang="en-US" smtClean="0"/>
              <a:t>Processor was slow</a:t>
            </a:r>
          </a:p>
          <a:p>
            <a:pPr lvl="1" eaLnBrk="1" hangingPunct="1"/>
            <a:endParaRPr lang="en-US" smtClean="0"/>
          </a:p>
          <a:p>
            <a:pPr lvl="1" eaLnBrk="1" hangingPunct="1"/>
            <a:r>
              <a:rPr lang="en-US" smtClean="0"/>
              <a:t>Flash memory was small</a:t>
            </a:r>
          </a:p>
        </p:txBody>
      </p:sp>
      <p:pic>
        <p:nvPicPr>
          <p:cNvPr id="2048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048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0486" name="Picture 5" descr="08_09_board.jpg"/>
          <p:cNvPicPr>
            <a:picLocks noChangeAspect="1"/>
          </p:cNvPicPr>
          <p:nvPr/>
        </p:nvPicPr>
        <p:blipFill>
          <a:blip r:embed="rId4" cstate="print"/>
          <a:srcRect/>
          <a:stretch>
            <a:fillRect/>
          </a:stretch>
        </p:blipFill>
        <p:spPr bwMode="auto">
          <a:xfrm>
            <a:off x="6324600" y="2484438"/>
            <a:ext cx="2114550" cy="1706562"/>
          </a:xfrm>
          <a:prstGeom prst="rect">
            <a:avLst/>
          </a:prstGeom>
          <a:noFill/>
          <a:ln w="9525">
            <a:noFill/>
            <a:miter lim="800000"/>
            <a:headEnd/>
            <a:tailEnd/>
          </a:ln>
        </p:spPr>
      </p:pic>
      <p:pic>
        <p:nvPicPr>
          <p:cNvPr id="20487" name="Picture 6" descr="stack.png"/>
          <p:cNvPicPr>
            <a:picLocks noChangeAspect="1"/>
          </p:cNvPicPr>
          <p:nvPr/>
        </p:nvPicPr>
        <p:blipFill>
          <a:blip r:embed="rId5" cstate="print"/>
          <a:srcRect/>
          <a:stretch>
            <a:fillRect/>
          </a:stretch>
        </p:blipFill>
        <p:spPr bwMode="auto">
          <a:xfrm>
            <a:off x="6324600" y="4581525"/>
            <a:ext cx="2179638" cy="2124075"/>
          </a:xfrm>
          <a:prstGeom prst="rect">
            <a:avLst/>
          </a:prstGeom>
          <a:noFill/>
          <a:ln w="9525">
            <a:noFill/>
            <a:miter lim="800000"/>
            <a:headEnd/>
            <a:tailEnd/>
          </a:ln>
        </p:spPr>
      </p:pic>
      <p:sp>
        <p:nvSpPr>
          <p:cNvPr id="20488" name="TextBox 7"/>
          <p:cNvSpPr txBox="1">
            <a:spLocks noChangeArrowheads="1"/>
          </p:cNvSpPr>
          <p:nvPr/>
        </p:nvSpPr>
        <p:spPr bwMode="auto">
          <a:xfrm>
            <a:off x="6324600" y="4267200"/>
            <a:ext cx="2209800" cy="369888"/>
          </a:xfrm>
          <a:prstGeom prst="rect">
            <a:avLst/>
          </a:prstGeom>
          <a:noFill/>
          <a:ln w="9525">
            <a:noFill/>
            <a:miter lim="800000"/>
            <a:headEnd/>
            <a:tailEnd/>
          </a:ln>
        </p:spPr>
        <p:txBody>
          <a:bodyPr>
            <a:spAutoFit/>
          </a:bodyPr>
          <a:lstStyle/>
          <a:p>
            <a:pPr algn="ctr"/>
            <a:r>
              <a:rPr lang="en-US" b="1"/>
              <a:t>Sandia Stack</a:t>
            </a:r>
          </a:p>
        </p:txBody>
      </p:sp>
      <p:sp>
        <p:nvSpPr>
          <p:cNvPr id="20489" name="TextBox 8"/>
          <p:cNvSpPr txBox="1">
            <a:spLocks noChangeArrowheads="1"/>
          </p:cNvSpPr>
          <p:nvPr/>
        </p:nvSpPr>
        <p:spPr bwMode="auto">
          <a:xfrm>
            <a:off x="6248400" y="2144713"/>
            <a:ext cx="2209800" cy="369887"/>
          </a:xfrm>
          <a:prstGeom prst="rect">
            <a:avLst/>
          </a:prstGeom>
          <a:noFill/>
          <a:ln w="9525">
            <a:noFill/>
            <a:miter lim="800000"/>
            <a:headEnd/>
            <a:tailEnd/>
          </a:ln>
        </p:spPr>
        <p:txBody>
          <a:bodyPr>
            <a:spAutoFit/>
          </a:bodyPr>
          <a:lstStyle/>
          <a:p>
            <a:pPr algn="ctr"/>
            <a:r>
              <a:rPr lang="en-US" b="1"/>
              <a:t>From 08-09 Team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smtClean="0">
                <a:solidFill>
                  <a:schemeClr val="tx2">
                    <a:satMod val="130000"/>
                  </a:schemeClr>
                </a:solidFill>
              </a:rPr>
              <a:t>Design Modifications</a:t>
            </a:r>
          </a:p>
        </p:txBody>
      </p:sp>
      <p:sp>
        <p:nvSpPr>
          <p:cNvPr id="21507" name="Content Placeholder 2"/>
          <p:cNvSpPr>
            <a:spLocks noGrp="1"/>
          </p:cNvSpPr>
          <p:nvPr>
            <p:ph idx="1"/>
          </p:nvPr>
        </p:nvSpPr>
        <p:spPr>
          <a:xfrm>
            <a:off x="1143000" y="1524000"/>
            <a:ext cx="7499350" cy="4800600"/>
          </a:xfrm>
        </p:spPr>
        <p:txBody>
          <a:bodyPr/>
          <a:lstStyle/>
          <a:p>
            <a:pPr eaLnBrk="1" hangingPunct="1"/>
            <a:r>
              <a:rPr lang="en-US" smtClean="0"/>
              <a:t>Our approach</a:t>
            </a:r>
            <a:endParaRPr lang="en-US" sz="2800" smtClean="0"/>
          </a:p>
          <a:p>
            <a:pPr lvl="1" eaLnBrk="1" hangingPunct="1"/>
            <a:r>
              <a:rPr lang="en-US" smtClean="0"/>
              <a:t>New, faster low power processor</a:t>
            </a:r>
          </a:p>
          <a:p>
            <a:pPr lvl="1" eaLnBrk="1" hangingPunct="1">
              <a:buFont typeface="Verdana" pitchFamily="34" charset="0"/>
              <a:buNone/>
            </a:pPr>
            <a:endParaRPr lang="en-US" smtClean="0"/>
          </a:p>
          <a:p>
            <a:pPr lvl="1" eaLnBrk="1" hangingPunct="1"/>
            <a:r>
              <a:rPr lang="en-US" smtClean="0"/>
              <a:t>Bigger flash chips</a:t>
            </a:r>
          </a:p>
          <a:p>
            <a:pPr lvl="1" eaLnBrk="1" hangingPunct="1"/>
            <a:endParaRPr lang="en-US" smtClean="0"/>
          </a:p>
          <a:p>
            <a:pPr lvl="1" eaLnBrk="1" hangingPunct="1"/>
            <a:r>
              <a:rPr lang="en-US" smtClean="0"/>
              <a:t>Newer accelerometer model</a:t>
            </a:r>
          </a:p>
          <a:p>
            <a:pPr lvl="1" eaLnBrk="1" hangingPunct="1"/>
            <a:endParaRPr lang="en-US" smtClean="0"/>
          </a:p>
          <a:p>
            <a:pPr lvl="1" eaLnBrk="1" hangingPunct="1"/>
            <a:r>
              <a:rPr lang="en-US" smtClean="0"/>
              <a:t>Use testable prototypes for development</a:t>
            </a:r>
          </a:p>
        </p:txBody>
      </p:sp>
      <p:pic>
        <p:nvPicPr>
          <p:cNvPr id="21508"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1509"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1510" name="Picture 5" descr="stack.png"/>
          <p:cNvPicPr>
            <a:picLocks noChangeAspect="1"/>
          </p:cNvPicPr>
          <p:nvPr/>
        </p:nvPicPr>
        <p:blipFill>
          <a:blip r:embed="rId4" cstate="print"/>
          <a:srcRect/>
          <a:stretch>
            <a:fillRect/>
          </a:stretch>
        </p:blipFill>
        <p:spPr bwMode="auto">
          <a:xfrm>
            <a:off x="6629400" y="2981325"/>
            <a:ext cx="2179638" cy="2124075"/>
          </a:xfrm>
          <a:prstGeom prst="rect">
            <a:avLst/>
          </a:prstGeom>
          <a:noFill/>
          <a:ln w="9525">
            <a:noFill/>
            <a:miter lim="800000"/>
            <a:headEnd/>
            <a:tailEnd/>
          </a:ln>
        </p:spPr>
      </p:pic>
      <p:sp>
        <p:nvSpPr>
          <p:cNvPr id="21511" name="TextBox 6"/>
          <p:cNvSpPr txBox="1">
            <a:spLocks noChangeArrowheads="1"/>
          </p:cNvSpPr>
          <p:nvPr/>
        </p:nvSpPr>
        <p:spPr bwMode="auto">
          <a:xfrm>
            <a:off x="6629400" y="2667000"/>
            <a:ext cx="2209800" cy="369888"/>
          </a:xfrm>
          <a:prstGeom prst="rect">
            <a:avLst/>
          </a:prstGeom>
          <a:noFill/>
          <a:ln w="9525">
            <a:noFill/>
            <a:miter lim="800000"/>
            <a:headEnd/>
            <a:tailEnd/>
          </a:ln>
        </p:spPr>
        <p:txBody>
          <a:bodyPr>
            <a:spAutoFit/>
          </a:bodyPr>
          <a:lstStyle/>
          <a:p>
            <a:pPr algn="ctr"/>
            <a:r>
              <a:rPr lang="en-US" b="1"/>
              <a:t>Sandia Stack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Prototype Design (Kerry)</a:t>
            </a:r>
            <a:endParaRPr lang="en-US" dirty="0"/>
          </a:p>
        </p:txBody>
      </p:sp>
      <p:sp>
        <p:nvSpPr>
          <p:cNvPr id="22531" name="Content Placeholder 2"/>
          <p:cNvSpPr>
            <a:spLocks noGrp="1"/>
          </p:cNvSpPr>
          <p:nvPr>
            <p:ph idx="1"/>
          </p:nvPr>
        </p:nvSpPr>
        <p:spPr/>
        <p:txBody>
          <a:bodyPr/>
          <a:lstStyle/>
          <a:p>
            <a:r>
              <a:rPr lang="en-US" smtClean="0"/>
              <a:t>Eagle CAD for maintaining schematic and manufacturing parts</a:t>
            </a:r>
          </a:p>
          <a:p>
            <a:r>
              <a:rPr lang="en-US" smtClean="0"/>
              <a:t>Some were bought</a:t>
            </a:r>
          </a:p>
          <a:p>
            <a:r>
              <a:rPr lang="en-US" smtClean="0"/>
              <a:t>Assembled some, had some made</a:t>
            </a:r>
          </a:p>
          <a:p>
            <a:r>
              <a:rPr lang="en-US" smtClean="0"/>
              <a:t>List of Prototypes</a:t>
            </a:r>
          </a:p>
          <a:p>
            <a:pPr lvl="1"/>
            <a:r>
              <a:rPr lang="en-US" smtClean="0"/>
              <a:t>Accelerometer</a:t>
            </a:r>
          </a:p>
          <a:p>
            <a:pPr lvl="1"/>
            <a:r>
              <a:rPr lang="en-US" smtClean="0"/>
              <a:t>Flash memory</a:t>
            </a:r>
          </a:p>
          <a:p>
            <a:pPr lvl="1"/>
            <a:r>
              <a:rPr lang="en-US" smtClean="0"/>
              <a:t>SiGE GNSS antenna</a:t>
            </a:r>
          </a:p>
          <a:p>
            <a:pPr lvl="1"/>
            <a:r>
              <a:rPr lang="en-US" smtClean="0"/>
              <a:t>Multiplexers</a:t>
            </a:r>
          </a:p>
          <a:p>
            <a:endParaRPr lang="en-US" smtClean="0"/>
          </a:p>
        </p:txBody>
      </p:sp>
      <p:pic>
        <p:nvPicPr>
          <p:cNvPr id="2253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253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9350" cy="1143000"/>
          </a:xfrm>
        </p:spPr>
        <p:txBody>
          <a:bodyPr/>
          <a:lstStyle/>
          <a:p>
            <a:pPr>
              <a:defRPr/>
            </a:pPr>
            <a:r>
              <a:rPr lang="en-US" dirty="0" smtClean="0"/>
              <a:t>Programming Overview</a:t>
            </a:r>
            <a:endParaRPr lang="en-US" dirty="0"/>
          </a:p>
        </p:txBody>
      </p:sp>
      <p:pic>
        <p:nvPicPr>
          <p:cNvPr id="23555"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355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
        <p:nvSpPr>
          <p:cNvPr id="7" name="Rectangle 6"/>
          <p:cNvSpPr/>
          <p:nvPr/>
        </p:nvSpPr>
        <p:spPr>
          <a:xfrm>
            <a:off x="1295400" y="1447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 Info on bad flash blocks if we don’t already have it</a:t>
            </a:r>
          </a:p>
        </p:txBody>
      </p:sp>
      <p:sp>
        <p:nvSpPr>
          <p:cNvPr id="8" name="Rectangle 7"/>
          <p:cNvSpPr/>
          <p:nvPr/>
        </p:nvSpPr>
        <p:spPr>
          <a:xfrm>
            <a:off x="3886200" y="15240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 ADC for Accelerometer</a:t>
            </a:r>
          </a:p>
        </p:txBody>
      </p:sp>
      <p:sp>
        <p:nvSpPr>
          <p:cNvPr id="9" name="Rectangle 8"/>
          <p:cNvSpPr/>
          <p:nvPr/>
        </p:nvSpPr>
        <p:spPr>
          <a:xfrm>
            <a:off x="6400800" y="46482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Exit LPM3 if movement or wakeup signal is detected</a:t>
            </a:r>
          </a:p>
        </p:txBody>
      </p:sp>
      <p:sp>
        <p:nvSpPr>
          <p:cNvPr id="10" name="Rectangle 9"/>
          <p:cNvSpPr/>
          <p:nvPr/>
        </p:nvSpPr>
        <p:spPr>
          <a:xfrm>
            <a:off x="3810000" y="32766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Go into LPM3 mode to save power</a:t>
            </a:r>
          </a:p>
        </p:txBody>
      </p:sp>
      <p:sp>
        <p:nvSpPr>
          <p:cNvPr id="11" name="Rectangle 10"/>
          <p:cNvSpPr/>
          <p:nvPr/>
        </p:nvSpPr>
        <p:spPr>
          <a:xfrm>
            <a:off x="3810000" y="4648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Turn off ADC, initialize flash, and enable </a:t>
            </a:r>
            <a:r>
              <a:rPr lang="en-US" dirty="0" err="1"/>
              <a:t>SiGE</a:t>
            </a:r>
            <a:endParaRPr lang="en-US" dirty="0"/>
          </a:p>
        </p:txBody>
      </p:sp>
      <p:sp>
        <p:nvSpPr>
          <p:cNvPr id="12" name="Rectangle 11"/>
          <p:cNvSpPr/>
          <p:nvPr/>
        </p:nvSpPr>
        <p:spPr>
          <a:xfrm>
            <a:off x="1143000" y="4648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Disable </a:t>
            </a:r>
            <a:r>
              <a:rPr lang="en-US" dirty="0" err="1"/>
              <a:t>SiGE</a:t>
            </a:r>
            <a:r>
              <a:rPr lang="en-US" dirty="0"/>
              <a:t> </a:t>
            </a:r>
          </a:p>
        </p:txBody>
      </p:sp>
      <p:sp>
        <p:nvSpPr>
          <p:cNvPr id="13" name="Rectangle 12"/>
          <p:cNvSpPr/>
          <p:nvPr/>
        </p:nvSpPr>
        <p:spPr>
          <a:xfrm>
            <a:off x="6477000" y="32766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Interrupt once per second to check for movement</a:t>
            </a:r>
          </a:p>
        </p:txBody>
      </p:sp>
      <p:sp>
        <p:nvSpPr>
          <p:cNvPr id="14" name="Rectangle 13"/>
          <p:cNvSpPr/>
          <p:nvPr/>
        </p:nvSpPr>
        <p:spPr>
          <a:xfrm>
            <a:off x="1219200" y="32004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wake-up pin</a:t>
            </a:r>
          </a:p>
        </p:txBody>
      </p:sp>
      <p:sp>
        <p:nvSpPr>
          <p:cNvPr id="15" name="Rectangle 14"/>
          <p:cNvSpPr/>
          <p:nvPr/>
        </p:nvSpPr>
        <p:spPr>
          <a:xfrm>
            <a:off x="6400800" y="1524000"/>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 external wake-up pin</a:t>
            </a:r>
          </a:p>
        </p:txBody>
      </p:sp>
      <p:cxnSp>
        <p:nvCxnSpPr>
          <p:cNvPr id="17" name="Straight Connector 16"/>
          <p:cNvCxnSpPr/>
          <p:nvPr/>
        </p:nvCxnSpPr>
        <p:spPr>
          <a:xfrm>
            <a:off x="1143000" y="2514600"/>
            <a:ext cx="777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567" name="TextBox 17"/>
          <p:cNvSpPr txBox="1">
            <a:spLocks noChangeArrowheads="1"/>
          </p:cNvSpPr>
          <p:nvPr/>
        </p:nvSpPr>
        <p:spPr bwMode="auto">
          <a:xfrm>
            <a:off x="4114800" y="990600"/>
            <a:ext cx="1143000" cy="461963"/>
          </a:xfrm>
          <a:prstGeom prst="rect">
            <a:avLst/>
          </a:prstGeom>
          <a:noFill/>
          <a:ln w="9525">
            <a:noFill/>
            <a:miter lim="800000"/>
            <a:headEnd/>
            <a:tailEnd/>
          </a:ln>
        </p:spPr>
        <p:txBody>
          <a:bodyPr>
            <a:spAutoFit/>
          </a:bodyPr>
          <a:lstStyle/>
          <a:p>
            <a:r>
              <a:rPr lang="en-US" sz="2400" b="1" u="sng"/>
              <a:t>Setup</a:t>
            </a:r>
            <a:endParaRPr lang="en-US" sz="2000" b="1" u="sng"/>
          </a:p>
        </p:txBody>
      </p:sp>
      <p:sp>
        <p:nvSpPr>
          <p:cNvPr id="23568" name="TextBox 18"/>
          <p:cNvSpPr txBox="1">
            <a:spLocks noChangeArrowheads="1"/>
          </p:cNvSpPr>
          <p:nvPr/>
        </p:nvSpPr>
        <p:spPr bwMode="auto">
          <a:xfrm>
            <a:off x="3886200" y="2667000"/>
            <a:ext cx="1828800" cy="461963"/>
          </a:xfrm>
          <a:prstGeom prst="rect">
            <a:avLst/>
          </a:prstGeom>
          <a:noFill/>
          <a:ln w="9525">
            <a:noFill/>
            <a:miter lim="800000"/>
            <a:headEnd/>
            <a:tailEnd/>
          </a:ln>
        </p:spPr>
        <p:txBody>
          <a:bodyPr>
            <a:spAutoFit/>
          </a:bodyPr>
          <a:lstStyle/>
          <a:p>
            <a:r>
              <a:rPr lang="en-US" sz="2400" b="1" u="sng"/>
              <a:t>Main Loop</a:t>
            </a:r>
            <a:endParaRPr lang="en-US" sz="2000" b="1" u="sng"/>
          </a:p>
        </p:txBody>
      </p:sp>
      <p:cxnSp>
        <p:nvCxnSpPr>
          <p:cNvPr id="21" name="Straight Arrow Connector 20"/>
          <p:cNvCxnSpPr>
            <a:endCxn id="10" idx="1"/>
          </p:cNvCxnSpPr>
          <p:nvPr/>
        </p:nvCxnSpPr>
        <p:spPr>
          <a:xfrm>
            <a:off x="3276600" y="3733800"/>
            <a:ext cx="533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43600" y="3810000"/>
            <a:ext cx="533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1790701" y="4381500"/>
            <a:ext cx="533400" cy="31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7162801" y="4419600"/>
            <a:ext cx="457200" cy="31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867400" y="5181600"/>
            <a:ext cx="533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2" idx="3"/>
          </p:cNvCxnSpPr>
          <p:nvPr/>
        </p:nvCxnSpPr>
        <p:spPr>
          <a:xfrm rot="10800000">
            <a:off x="3200400" y="5105400"/>
            <a:ext cx="609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Programming  (Cory)</a:t>
            </a:r>
            <a:endParaRPr lang="en-US" dirty="0"/>
          </a:p>
        </p:txBody>
      </p:sp>
      <p:sp>
        <p:nvSpPr>
          <p:cNvPr id="24579" name="Content Placeholder 2"/>
          <p:cNvSpPr>
            <a:spLocks noGrp="1"/>
          </p:cNvSpPr>
          <p:nvPr>
            <p:ph idx="1"/>
          </p:nvPr>
        </p:nvSpPr>
        <p:spPr/>
        <p:txBody>
          <a:bodyPr/>
          <a:lstStyle/>
          <a:p>
            <a:r>
              <a:rPr lang="en-US" dirty="0" smtClean="0"/>
              <a:t>Low Power (LPM3) Code</a:t>
            </a:r>
          </a:p>
          <a:p>
            <a:pPr>
              <a:buNone/>
            </a:pPr>
            <a:endParaRPr lang="en-US" dirty="0" smtClean="0"/>
          </a:p>
          <a:p>
            <a:r>
              <a:rPr lang="en-US" dirty="0" smtClean="0"/>
              <a:t>Interface accelerometer with processor</a:t>
            </a:r>
          </a:p>
          <a:p>
            <a:pPr>
              <a:buNone/>
            </a:pPr>
            <a:endParaRPr lang="en-US" dirty="0" smtClean="0"/>
          </a:p>
          <a:p>
            <a:r>
              <a:rPr lang="en-US" dirty="0" smtClean="0"/>
              <a:t>External wakeup feature</a:t>
            </a:r>
          </a:p>
          <a:p>
            <a:pPr>
              <a:buNone/>
            </a:pPr>
            <a:endParaRPr lang="en-US" dirty="0" smtClean="0"/>
          </a:p>
          <a:p>
            <a:r>
              <a:rPr lang="en-US" dirty="0" smtClean="0"/>
              <a:t>Integration</a:t>
            </a:r>
          </a:p>
        </p:txBody>
      </p:sp>
      <p:pic>
        <p:nvPicPr>
          <p:cNvPr id="24580"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4581"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4582" name="Content Placeholder 8" descr="adxl335.png"/>
          <p:cNvPicPr>
            <a:picLocks noChangeAspect="1"/>
          </p:cNvPicPr>
          <p:nvPr/>
        </p:nvPicPr>
        <p:blipFill>
          <a:blip r:embed="rId4" cstate="print"/>
          <a:srcRect/>
          <a:stretch>
            <a:fillRect/>
          </a:stretch>
        </p:blipFill>
        <p:spPr bwMode="auto">
          <a:xfrm>
            <a:off x="5943600" y="3505200"/>
            <a:ext cx="2805113" cy="2449513"/>
          </a:xfrm>
          <a:prstGeom prst="rect">
            <a:avLst/>
          </a:prstGeom>
          <a:noFill/>
          <a:ln w="9525">
            <a:noFill/>
            <a:miter lim="800000"/>
            <a:headEnd/>
            <a:tailEnd/>
          </a:ln>
        </p:spPr>
      </p:pic>
      <p:sp>
        <p:nvSpPr>
          <p:cNvPr id="24583" name="TextBox 6"/>
          <p:cNvSpPr txBox="1">
            <a:spLocks noChangeArrowheads="1"/>
          </p:cNvSpPr>
          <p:nvPr/>
        </p:nvSpPr>
        <p:spPr bwMode="auto">
          <a:xfrm>
            <a:off x="6553200" y="5715000"/>
            <a:ext cx="1981200" cy="646113"/>
          </a:xfrm>
          <a:prstGeom prst="rect">
            <a:avLst/>
          </a:prstGeom>
          <a:noFill/>
          <a:ln w="9525">
            <a:noFill/>
            <a:miter lim="800000"/>
            <a:headEnd/>
            <a:tailEnd/>
          </a:ln>
        </p:spPr>
        <p:txBody>
          <a:bodyPr>
            <a:spAutoFit/>
          </a:bodyPr>
          <a:lstStyle/>
          <a:p>
            <a:pPr algn="ctr"/>
            <a:r>
              <a:rPr lang="en-US" b="1" dirty="0"/>
              <a:t>ADXL335 Accelerometer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Programming (Hartman)</a:t>
            </a:r>
            <a:endParaRPr lang="en-US" dirty="0"/>
          </a:p>
        </p:txBody>
      </p:sp>
      <p:sp>
        <p:nvSpPr>
          <p:cNvPr id="25603" name="Content Placeholder 2"/>
          <p:cNvSpPr>
            <a:spLocks noGrp="1"/>
          </p:cNvSpPr>
          <p:nvPr>
            <p:ph idx="1"/>
          </p:nvPr>
        </p:nvSpPr>
        <p:spPr>
          <a:xfrm>
            <a:off x="1371600" y="1752600"/>
            <a:ext cx="7499350" cy="4800600"/>
          </a:xfrm>
        </p:spPr>
        <p:txBody>
          <a:bodyPr/>
          <a:lstStyle/>
          <a:p>
            <a:r>
              <a:rPr lang="en-US" smtClean="0"/>
              <a:t>Interface processor with flash chips</a:t>
            </a:r>
          </a:p>
          <a:p>
            <a:endParaRPr lang="en-US" smtClean="0"/>
          </a:p>
          <a:p>
            <a:r>
              <a:rPr lang="en-US" smtClean="0"/>
              <a:t>Processor’s USB interface</a:t>
            </a:r>
          </a:p>
          <a:p>
            <a:endParaRPr lang="en-US" smtClean="0"/>
          </a:p>
          <a:p>
            <a:r>
              <a:rPr lang="en-US" smtClean="0"/>
              <a:t>Interface processor with SiGE chip</a:t>
            </a:r>
          </a:p>
        </p:txBody>
      </p:sp>
      <p:pic>
        <p:nvPicPr>
          <p:cNvPr id="2560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560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Programming  (Jake)</a:t>
            </a:r>
            <a:endParaRPr lang="en-US" dirty="0"/>
          </a:p>
        </p:txBody>
      </p:sp>
      <p:sp>
        <p:nvSpPr>
          <p:cNvPr id="26627" name="Content Placeholder 2"/>
          <p:cNvSpPr>
            <a:spLocks noGrp="1"/>
          </p:cNvSpPr>
          <p:nvPr>
            <p:ph idx="1"/>
          </p:nvPr>
        </p:nvSpPr>
        <p:spPr/>
        <p:txBody>
          <a:bodyPr/>
          <a:lstStyle/>
          <a:p>
            <a:r>
              <a:rPr lang="en-US" smtClean="0"/>
              <a:t>Real Time Clock on processor</a:t>
            </a:r>
          </a:p>
          <a:p>
            <a:pPr lvl="1"/>
            <a:r>
              <a:rPr lang="en-US" smtClean="0"/>
              <a:t>For timestamps, narrows online search</a:t>
            </a:r>
          </a:p>
          <a:p>
            <a:r>
              <a:rPr lang="en-US" smtClean="0"/>
              <a:t>PC application to get data from device</a:t>
            </a:r>
          </a:p>
        </p:txBody>
      </p:sp>
      <p:pic>
        <p:nvPicPr>
          <p:cNvPr id="26628"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6629"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6630" name="Picture 2"/>
          <p:cNvPicPr>
            <a:picLocks noChangeAspect="1" noChangeArrowheads="1"/>
          </p:cNvPicPr>
          <p:nvPr/>
        </p:nvPicPr>
        <p:blipFill>
          <a:blip r:embed="rId4" cstate="print"/>
          <a:srcRect/>
          <a:stretch>
            <a:fillRect/>
          </a:stretch>
        </p:blipFill>
        <p:spPr bwMode="auto">
          <a:xfrm>
            <a:off x="1600200" y="3352800"/>
            <a:ext cx="6324600" cy="30432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Post-processing (Eidy)</a:t>
            </a:r>
            <a:endParaRPr lang="en-US" dirty="0"/>
          </a:p>
        </p:txBody>
      </p:sp>
      <p:sp>
        <p:nvSpPr>
          <p:cNvPr id="27651" name="Content Placeholder 2"/>
          <p:cNvSpPr>
            <a:spLocks noGrp="1"/>
          </p:cNvSpPr>
          <p:nvPr>
            <p:ph idx="1"/>
          </p:nvPr>
        </p:nvSpPr>
        <p:spPr/>
        <p:txBody>
          <a:bodyPr/>
          <a:lstStyle/>
          <a:p>
            <a:r>
              <a:rPr lang="en-US" dirty="0" smtClean="0"/>
              <a:t>Adapt </a:t>
            </a:r>
            <a:r>
              <a:rPr lang="en-US" dirty="0" err="1" smtClean="0"/>
              <a:t>Matlab</a:t>
            </a:r>
            <a:r>
              <a:rPr lang="en-US" dirty="0" smtClean="0"/>
              <a:t> code to our project</a:t>
            </a:r>
          </a:p>
          <a:p>
            <a:r>
              <a:rPr lang="en-US" dirty="0" smtClean="0"/>
              <a:t>Generate RINEX files from GPS data</a:t>
            </a:r>
          </a:p>
        </p:txBody>
      </p:sp>
      <p:pic>
        <p:nvPicPr>
          <p:cNvPr id="2765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765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7654" name="Picture 7"/>
          <p:cNvPicPr>
            <a:picLocks noChangeAspect="1" noChangeArrowheads="1"/>
          </p:cNvPicPr>
          <p:nvPr/>
        </p:nvPicPr>
        <p:blipFill>
          <a:blip r:embed="rId4" cstate="print"/>
          <a:srcRect/>
          <a:stretch>
            <a:fillRect/>
          </a:stretch>
        </p:blipFill>
        <p:spPr bwMode="auto">
          <a:xfrm>
            <a:off x="1676400" y="2590800"/>
            <a:ext cx="6000750" cy="3619500"/>
          </a:xfrm>
          <a:prstGeom prst="rect">
            <a:avLst/>
          </a:prstGeom>
          <a:noFill/>
          <a:ln w="9525">
            <a:noFill/>
            <a:miter lim="800000"/>
            <a:headEnd/>
            <a:tailEnd/>
          </a:ln>
        </p:spPr>
      </p:pic>
      <p:sp>
        <p:nvSpPr>
          <p:cNvPr id="7" name="TextBox 6"/>
          <p:cNvSpPr txBox="1"/>
          <p:nvPr/>
        </p:nvSpPr>
        <p:spPr>
          <a:xfrm>
            <a:off x="3429000" y="5943600"/>
            <a:ext cx="3048000" cy="369332"/>
          </a:xfrm>
          <a:prstGeom prst="rect">
            <a:avLst/>
          </a:prstGeom>
          <a:noFill/>
        </p:spPr>
        <p:txBody>
          <a:bodyPr wrap="square" rtlCol="0">
            <a:spAutoFit/>
          </a:bodyPr>
          <a:lstStyle/>
          <a:p>
            <a:r>
              <a:rPr lang="en-US" b="1" i="1" dirty="0" smtClean="0"/>
              <a:t>Sample output from code</a:t>
            </a:r>
            <a:endParaRPr lang="en-US"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9350" cy="1143000"/>
          </a:xfrm>
        </p:spPr>
        <p:txBody>
          <a:bodyPr/>
          <a:lstStyle/>
          <a:p>
            <a:r>
              <a:rPr lang="en-US" dirty="0" smtClean="0"/>
              <a:t>Outline</a:t>
            </a:r>
            <a:endParaRPr lang="en-US" dirty="0"/>
          </a:p>
        </p:txBody>
      </p:sp>
      <p:sp>
        <p:nvSpPr>
          <p:cNvPr id="3" name="Content Placeholder 2"/>
          <p:cNvSpPr>
            <a:spLocks noGrp="1"/>
          </p:cNvSpPr>
          <p:nvPr>
            <p:ph idx="1"/>
          </p:nvPr>
        </p:nvSpPr>
        <p:spPr>
          <a:xfrm>
            <a:off x="1435100" y="990600"/>
            <a:ext cx="7499350" cy="4800600"/>
          </a:xfrm>
        </p:spPr>
        <p:txBody>
          <a:bodyPr/>
          <a:lstStyle/>
          <a:p>
            <a:r>
              <a:rPr lang="en-US" dirty="0" smtClean="0"/>
              <a:t>“Introduction to GPS Tracking System”</a:t>
            </a:r>
          </a:p>
          <a:p>
            <a:pPr lvl="1"/>
            <a:r>
              <a:rPr lang="en-US" dirty="0" smtClean="0"/>
              <a:t>Cory </a:t>
            </a:r>
            <a:r>
              <a:rPr lang="en-US" dirty="0" smtClean="0"/>
              <a:t>Shirts</a:t>
            </a:r>
          </a:p>
          <a:p>
            <a:r>
              <a:rPr lang="en-US" dirty="0" smtClean="0"/>
              <a:t>“Prototype Design and Construction”</a:t>
            </a:r>
          </a:p>
          <a:p>
            <a:pPr lvl="1"/>
            <a:r>
              <a:rPr lang="en-US" dirty="0" smtClean="0"/>
              <a:t>Kerry </a:t>
            </a:r>
            <a:r>
              <a:rPr lang="en-US" smtClean="0"/>
              <a:t>R.  Wiser</a:t>
            </a:r>
            <a:endParaRPr lang="en-US" dirty="0" smtClean="0"/>
          </a:p>
          <a:p>
            <a:r>
              <a:rPr lang="en-US" dirty="0" smtClean="0"/>
              <a:t>“Embedded Programming”</a:t>
            </a:r>
          </a:p>
          <a:p>
            <a:pPr lvl="1"/>
            <a:r>
              <a:rPr lang="en-US" dirty="0" smtClean="0"/>
              <a:t>Hartman D. </a:t>
            </a:r>
            <a:r>
              <a:rPr lang="en-US" dirty="0" smtClean="0"/>
              <a:t>Rector</a:t>
            </a:r>
            <a:endParaRPr lang="en-US" dirty="0" smtClean="0"/>
          </a:p>
          <a:p>
            <a:r>
              <a:rPr lang="en-US" dirty="0" smtClean="0"/>
              <a:t>“Transferring GPS Data to a PC”</a:t>
            </a:r>
          </a:p>
          <a:p>
            <a:pPr lvl="1"/>
            <a:r>
              <a:rPr lang="en-US" dirty="0" smtClean="0"/>
              <a:t>Jacob J. Johns</a:t>
            </a:r>
          </a:p>
          <a:p>
            <a:r>
              <a:rPr lang="en-US" dirty="0" smtClean="0"/>
              <a:t>“Processing GPS Data”</a:t>
            </a:r>
          </a:p>
          <a:p>
            <a:pPr lvl="1"/>
            <a:r>
              <a:rPr lang="en-US" dirty="0" smtClean="0"/>
              <a:t>Eidy C. Herrera</a:t>
            </a:r>
            <a:endParaRPr lang="en-US" dirty="0" smtClean="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Embedded Programming</a:t>
            </a:r>
            <a:endParaRPr lang="en-US" dirty="0"/>
          </a:p>
        </p:txBody>
      </p:sp>
      <p:sp>
        <p:nvSpPr>
          <p:cNvPr id="5" name="Subtitle 4"/>
          <p:cNvSpPr>
            <a:spLocks noGrp="1"/>
          </p:cNvSpPr>
          <p:nvPr>
            <p:ph type="body" idx="1"/>
          </p:nvPr>
        </p:nvSpPr>
        <p:spPr/>
        <p:txBody>
          <a:bodyPr/>
          <a:lstStyle/>
          <a:p>
            <a:pPr>
              <a:defRPr/>
            </a:pPr>
            <a:r>
              <a:rPr lang="en-US" sz="2800" dirty="0" smtClean="0"/>
              <a:t>Hartman D.  Rector</a:t>
            </a:r>
            <a:endParaRPr lang="en-US" sz="2800" dirty="0"/>
          </a:p>
        </p:txBody>
      </p:sp>
      <p:pic>
        <p:nvPicPr>
          <p:cNvPr id="2867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8677"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a:xfrm>
            <a:off x="1435100" y="274638"/>
            <a:ext cx="7499350" cy="1143000"/>
          </a:xfrm>
        </p:spPr>
        <p:txBody>
          <a:bodyPr/>
          <a:lstStyle/>
          <a:p>
            <a:pPr>
              <a:defRPr/>
            </a:pPr>
            <a:r>
              <a:rPr lang="en-US" dirty="0" smtClean="0"/>
              <a:t>Embedded Software Design</a:t>
            </a:r>
          </a:p>
        </p:txBody>
      </p:sp>
      <p:sp>
        <p:nvSpPr>
          <p:cNvPr id="4" name="Content Placeholder 3"/>
          <p:cNvSpPr>
            <a:spLocks noGrp="1"/>
          </p:cNvSpPr>
          <p:nvPr>
            <p:ph sz="half" idx="1"/>
          </p:nvPr>
        </p:nvSpPr>
        <p:spPr>
          <a:xfrm>
            <a:off x="457200" y="1600200"/>
            <a:ext cx="8305800" cy="4525963"/>
          </a:xfrm>
        </p:spPr>
        <p:txBody>
          <a:bodyPr rtlCol="0">
            <a:normAutofit fontScale="85000" lnSpcReduction="20000"/>
          </a:bodyPr>
          <a:lstStyle/>
          <a:p>
            <a:pPr fontAlgn="auto">
              <a:spcAft>
                <a:spcPts val="0"/>
              </a:spcAft>
              <a:buFont typeface="Arial" pitchFamily="34" charset="0"/>
              <a:buChar char="•"/>
              <a:defRPr/>
            </a:pPr>
            <a:r>
              <a:rPr lang="en-US" dirty="0" smtClean="0"/>
              <a:t>The first time the system is powered on the flash memories are checked for bad blocks and that information is stored in nonvolatile memory.</a:t>
            </a:r>
          </a:p>
          <a:p>
            <a:pPr fontAlgn="auto">
              <a:spcAft>
                <a:spcPts val="0"/>
              </a:spcAft>
              <a:buFont typeface="Arial" pitchFamily="34" charset="0"/>
              <a:buChar char="•"/>
              <a:defRPr/>
            </a:pPr>
            <a:r>
              <a:rPr lang="en-US" dirty="0" smtClean="0"/>
              <a:t>The microcontroller then sets up the connections to the accelerometer and sets up interrupts that allow it to take a sample if movement is detected. Interrupts are also set up that cause a GPS sample to be taken upon a signal from the Sandia stack.</a:t>
            </a:r>
          </a:p>
          <a:p>
            <a:pPr fontAlgn="auto">
              <a:spcAft>
                <a:spcPts val="0"/>
              </a:spcAft>
              <a:buFont typeface="Arial" pitchFamily="34" charset="0"/>
              <a:buChar char="•"/>
              <a:defRPr/>
            </a:pPr>
            <a:r>
              <a:rPr lang="en-US" dirty="0" smtClean="0"/>
              <a:t>An interrupt is set up that allows transfer of the data stored in flash to a PC for processing.</a:t>
            </a:r>
          </a:p>
          <a:p>
            <a:pPr fontAlgn="auto">
              <a:spcAft>
                <a:spcPts val="0"/>
              </a:spcAft>
              <a:buFont typeface="Arial" pitchFamily="34" charset="0"/>
              <a:buChar char="•"/>
              <a:defRPr/>
            </a:pPr>
            <a:r>
              <a:rPr lang="en-US" dirty="0" smtClean="0"/>
              <a:t>The CPU then enters low power mode and waits for a signal to take a sample or transfer data to a PC.</a:t>
            </a:r>
          </a:p>
          <a:p>
            <a:pPr fontAlgn="auto">
              <a:spcAft>
                <a:spcPts val="0"/>
              </a:spcAft>
              <a:buFont typeface="Arial" pitchFamily="34" charset="0"/>
              <a:buChar char="•"/>
              <a:defRPr/>
            </a:pPr>
            <a:r>
              <a:rPr lang="en-US" dirty="0" smtClean="0"/>
              <a:t>Most of the work for this project involves interfacing the microcontroller with the various hardware components.</a:t>
            </a:r>
            <a:endParaRPr lang="en-US" dirty="0"/>
          </a:p>
        </p:txBody>
      </p:sp>
      <p:pic>
        <p:nvPicPr>
          <p:cNvPr id="29700"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9701"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228600" y="457200"/>
            <a:ext cx="8229600" cy="1143000"/>
          </a:xfrm>
        </p:spPr>
        <p:txBody>
          <a:bodyPr/>
          <a:lstStyle/>
          <a:p>
            <a:pPr>
              <a:defRPr/>
            </a:pPr>
            <a:r>
              <a:rPr lang="en-US" dirty="0" smtClean="0"/>
              <a:t>Interfacing</a:t>
            </a:r>
          </a:p>
        </p:txBody>
      </p:sp>
      <p:pic>
        <p:nvPicPr>
          <p:cNvPr id="30723" name="Content Placeholder 4" descr="interface.bmp"/>
          <p:cNvPicPr>
            <a:picLocks noGrp="1" noChangeAspect="1"/>
          </p:cNvPicPr>
          <p:nvPr>
            <p:ph idx="4294967295"/>
          </p:nvPr>
        </p:nvPicPr>
        <p:blipFill>
          <a:blip r:embed="rId2" cstate="print"/>
          <a:srcRect/>
          <a:stretch>
            <a:fillRect/>
          </a:stretch>
        </p:blipFill>
        <p:spPr>
          <a:xfrm>
            <a:off x="457200" y="1447800"/>
            <a:ext cx="7980363" cy="5105400"/>
          </a:xfrm>
        </p:spPr>
      </p:pic>
      <p:sp>
        <p:nvSpPr>
          <p:cNvPr id="30724" name="TextBox 5"/>
          <p:cNvSpPr txBox="1">
            <a:spLocks noChangeArrowheads="1"/>
          </p:cNvSpPr>
          <p:nvPr/>
        </p:nvSpPr>
        <p:spPr bwMode="auto">
          <a:xfrm>
            <a:off x="685800" y="5715000"/>
            <a:ext cx="8153400" cy="369888"/>
          </a:xfrm>
          <a:prstGeom prst="rect">
            <a:avLst/>
          </a:prstGeom>
          <a:noFill/>
          <a:ln w="9525">
            <a:noFill/>
            <a:miter lim="800000"/>
            <a:headEnd/>
            <a:tailEnd/>
          </a:ln>
        </p:spPr>
        <p:txBody>
          <a:bodyPr>
            <a:spAutoFit/>
          </a:bodyPr>
          <a:lstStyle/>
          <a:p>
            <a:endParaRPr lang="en-US">
              <a:latin typeface="Calibri" pitchFamily="34" charset="0"/>
            </a:endParaRPr>
          </a:p>
        </p:txBody>
      </p:sp>
      <p:pic>
        <p:nvPicPr>
          <p:cNvPr id="30725"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0726"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609600"/>
            <a:ext cx="8229600" cy="1143000"/>
          </a:xfrm>
        </p:spPr>
        <p:txBody>
          <a:bodyPr rtlCol="0"/>
          <a:lstStyle/>
          <a:p>
            <a:pPr fontAlgn="auto">
              <a:spcAft>
                <a:spcPts val="0"/>
              </a:spcAft>
              <a:defRPr/>
            </a:pPr>
            <a:r>
              <a:rPr lang="en-US" dirty="0" smtClean="0"/>
              <a:t>Interfacing With Flash Memory</a:t>
            </a:r>
            <a:endParaRPr lang="en-US" dirty="0"/>
          </a:p>
        </p:txBody>
      </p:sp>
      <p:sp>
        <p:nvSpPr>
          <p:cNvPr id="31747" name="Content Placeholder 2"/>
          <p:cNvSpPr>
            <a:spLocks noGrp="1"/>
          </p:cNvSpPr>
          <p:nvPr>
            <p:ph idx="4294967295"/>
          </p:nvPr>
        </p:nvSpPr>
        <p:spPr>
          <a:xfrm>
            <a:off x="914400" y="1828800"/>
            <a:ext cx="8229600" cy="1524000"/>
          </a:xfrm>
        </p:spPr>
        <p:txBody>
          <a:bodyPr/>
          <a:lstStyle/>
          <a:p>
            <a:r>
              <a:rPr lang="en-US" sz="2800" smtClean="0"/>
              <a:t>Capture .2 to 15 seconds of uninterrupted data from GPS front-end, which has a speed of 16Mhz</a:t>
            </a:r>
          </a:p>
          <a:p>
            <a:r>
              <a:rPr lang="en-US" sz="2800" smtClean="0"/>
              <a:t>Consume as little power as possible</a:t>
            </a:r>
          </a:p>
          <a:p>
            <a:pPr>
              <a:buFont typeface="Arial" charset="0"/>
              <a:buChar char="•"/>
            </a:pPr>
            <a:endParaRPr lang="en-US" sz="2400" smtClean="0"/>
          </a:p>
        </p:txBody>
      </p:sp>
      <p:pic>
        <p:nvPicPr>
          <p:cNvPr id="31748" name="Picture 3" descr="sigeoutput.bmp"/>
          <p:cNvPicPr>
            <a:picLocks noChangeAspect="1"/>
          </p:cNvPicPr>
          <p:nvPr/>
        </p:nvPicPr>
        <p:blipFill>
          <a:blip r:embed="rId2" cstate="print"/>
          <a:srcRect/>
          <a:stretch>
            <a:fillRect/>
          </a:stretch>
        </p:blipFill>
        <p:spPr bwMode="auto">
          <a:xfrm>
            <a:off x="228600" y="4171950"/>
            <a:ext cx="8658225" cy="1924050"/>
          </a:xfrm>
          <a:prstGeom prst="rect">
            <a:avLst/>
          </a:prstGeom>
          <a:noFill/>
          <a:ln w="9525">
            <a:noFill/>
            <a:miter lim="800000"/>
            <a:headEnd/>
            <a:tailEnd/>
          </a:ln>
        </p:spPr>
      </p:pic>
      <p:sp>
        <p:nvSpPr>
          <p:cNvPr id="31749" name="TextBox 4"/>
          <p:cNvSpPr txBox="1">
            <a:spLocks noChangeArrowheads="1"/>
          </p:cNvSpPr>
          <p:nvPr/>
        </p:nvSpPr>
        <p:spPr bwMode="auto">
          <a:xfrm>
            <a:off x="3124200" y="3668713"/>
            <a:ext cx="2362200" cy="369887"/>
          </a:xfrm>
          <a:prstGeom prst="rect">
            <a:avLst/>
          </a:prstGeom>
          <a:noFill/>
          <a:ln w="9525">
            <a:noFill/>
            <a:miter lim="800000"/>
            <a:headEnd/>
            <a:tailEnd/>
          </a:ln>
        </p:spPr>
        <p:txBody>
          <a:bodyPr>
            <a:spAutoFit/>
          </a:bodyPr>
          <a:lstStyle/>
          <a:p>
            <a:r>
              <a:rPr lang="en-US" b="1">
                <a:latin typeface="Calibri" pitchFamily="34" charset="0"/>
              </a:rPr>
              <a:t>GPS Front-End Output</a:t>
            </a:r>
          </a:p>
        </p:txBody>
      </p:sp>
      <p:pic>
        <p:nvPicPr>
          <p:cNvPr id="31750"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1751"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381000"/>
            <a:ext cx="7497763" cy="1143000"/>
          </a:xfrm>
        </p:spPr>
        <p:txBody>
          <a:bodyPr/>
          <a:lstStyle/>
          <a:p>
            <a:pPr>
              <a:defRPr/>
            </a:pPr>
            <a:r>
              <a:rPr lang="en-US" dirty="0" smtClean="0"/>
              <a:t>Flash Memory Specs</a:t>
            </a:r>
          </a:p>
        </p:txBody>
      </p:sp>
      <p:sp>
        <p:nvSpPr>
          <p:cNvPr id="32771" name="Content Placeholder 2"/>
          <p:cNvSpPr>
            <a:spLocks noGrp="1"/>
          </p:cNvSpPr>
          <p:nvPr>
            <p:ph sz="half" idx="1"/>
          </p:nvPr>
        </p:nvSpPr>
        <p:spPr>
          <a:xfrm>
            <a:off x="838200" y="1828800"/>
            <a:ext cx="8382000" cy="4525963"/>
          </a:xfrm>
        </p:spPr>
        <p:txBody>
          <a:bodyPr/>
          <a:lstStyle/>
          <a:p>
            <a:r>
              <a:rPr lang="en-US" smtClean="0"/>
              <a:t>Commands must be sent to the Flash memory to set up a write operation</a:t>
            </a:r>
          </a:p>
          <a:p>
            <a:r>
              <a:rPr lang="en-US" smtClean="0"/>
              <a:t>A single page of data can be streamed directly into the flash memory at up to 50Mhz</a:t>
            </a:r>
          </a:p>
          <a:p>
            <a:r>
              <a:rPr lang="en-US" smtClean="0"/>
              <a:t>A record command must be issued and the data must be flashed during which time data cannot be captured</a:t>
            </a:r>
          </a:p>
          <a:p>
            <a:r>
              <a:rPr lang="en-US" smtClean="0"/>
              <a:t>The next write operation can begin</a:t>
            </a:r>
          </a:p>
        </p:txBody>
      </p:sp>
      <p:pic>
        <p:nvPicPr>
          <p:cNvPr id="3277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277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35100" y="274638"/>
            <a:ext cx="7499350" cy="1143000"/>
          </a:xfrm>
        </p:spPr>
        <p:txBody>
          <a:bodyPr/>
          <a:lstStyle/>
          <a:p>
            <a:pPr>
              <a:defRPr/>
            </a:pPr>
            <a:r>
              <a:rPr lang="en-US" smtClean="0"/>
              <a:t>Design Decisions</a:t>
            </a:r>
          </a:p>
        </p:txBody>
      </p:sp>
      <p:sp>
        <p:nvSpPr>
          <p:cNvPr id="3" name="Content Placeholder 2"/>
          <p:cNvSpPr>
            <a:spLocks noGrp="1"/>
          </p:cNvSpPr>
          <p:nvPr>
            <p:ph sz="half" idx="1"/>
          </p:nvPr>
        </p:nvSpPr>
        <p:spPr>
          <a:xfrm>
            <a:off x="838200" y="1646238"/>
            <a:ext cx="8305800" cy="4525962"/>
          </a:xfrm>
        </p:spPr>
        <p:txBody>
          <a:bodyPr rtlCol="0">
            <a:normAutofit fontScale="92500" lnSpcReduction="10000"/>
          </a:bodyPr>
          <a:lstStyle/>
          <a:p>
            <a:pPr fontAlgn="auto">
              <a:spcAft>
                <a:spcPts val="0"/>
              </a:spcAft>
              <a:buFont typeface="Arial" pitchFamily="34" charset="0"/>
              <a:buChar char="•"/>
              <a:defRPr/>
            </a:pPr>
            <a:r>
              <a:rPr lang="en-US" dirty="0" smtClean="0"/>
              <a:t>To keep power consumption as low as possible the slowest possible microcontroller should be used.</a:t>
            </a:r>
          </a:p>
          <a:p>
            <a:pPr fontAlgn="auto">
              <a:spcAft>
                <a:spcPts val="0"/>
              </a:spcAft>
              <a:buFont typeface="Arial" pitchFamily="34" charset="0"/>
              <a:buChar char="•"/>
              <a:defRPr/>
            </a:pPr>
            <a:r>
              <a:rPr lang="en-US" dirty="0" smtClean="0"/>
              <a:t>To avoid interruptions in the data, two flash memories are used. Data is streamed into one while the other is flashed.</a:t>
            </a:r>
          </a:p>
          <a:p>
            <a:pPr fontAlgn="auto">
              <a:spcAft>
                <a:spcPts val="0"/>
              </a:spcAft>
              <a:buFont typeface="Arial" pitchFamily="34" charset="0"/>
              <a:buChar char="•"/>
              <a:defRPr/>
            </a:pPr>
            <a:r>
              <a:rPr lang="en-US" dirty="0" smtClean="0"/>
              <a:t>Each flash memory will have a multiplexer that will allow it to capture data and/or commands from ether the microcontroller or the GPS front-end</a:t>
            </a:r>
          </a:p>
          <a:p>
            <a:pPr fontAlgn="auto">
              <a:spcAft>
                <a:spcPts val="0"/>
              </a:spcAft>
              <a:buFont typeface="Arial" pitchFamily="34" charset="0"/>
              <a:buChar char="•"/>
              <a:defRPr/>
            </a:pPr>
            <a:r>
              <a:rPr lang="en-US" dirty="0" smtClean="0"/>
              <a:t>Because data is being captured from the front end directly  custom software must be written to drive the flash memories</a:t>
            </a:r>
            <a:endParaRPr lang="en-US" dirty="0"/>
          </a:p>
        </p:txBody>
      </p:sp>
      <p:pic>
        <p:nvPicPr>
          <p:cNvPr id="3379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3797"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Flash memory</a:t>
            </a:r>
            <a:endParaRPr lang="en-US" dirty="0"/>
          </a:p>
        </p:txBody>
      </p:sp>
      <p:sp>
        <p:nvSpPr>
          <p:cNvPr id="3" name="Content Placeholder 2"/>
          <p:cNvSpPr>
            <a:spLocks noGrp="1"/>
          </p:cNvSpPr>
          <p:nvPr>
            <p:ph idx="1"/>
          </p:nvPr>
        </p:nvSpPr>
        <p:spPr/>
        <p:txBody>
          <a:bodyPr/>
          <a:lstStyle/>
          <a:p>
            <a:r>
              <a:rPr lang="en-US" dirty="0" smtClean="0"/>
              <a:t>Original design flaws</a:t>
            </a:r>
          </a:p>
          <a:p>
            <a:pPr lvl="1"/>
            <a:r>
              <a:rPr lang="en-US" dirty="0" err="1" smtClean="0"/>
              <a:t>Numonyx</a:t>
            </a:r>
            <a:r>
              <a:rPr lang="en-US" dirty="0" smtClean="0"/>
              <a:t> M25P128 </a:t>
            </a:r>
            <a:r>
              <a:rPr lang="en-US" smtClean="0"/>
              <a:t>flash memory</a:t>
            </a:r>
            <a:endParaRPr lang="en-US" dirty="0" smtClean="0"/>
          </a:p>
          <a:p>
            <a:pPr lvl="1"/>
            <a:r>
              <a:rPr lang="en-US" dirty="0" smtClean="0"/>
              <a:t>Page Size 256 bytes</a:t>
            </a:r>
          </a:p>
          <a:p>
            <a:pPr lvl="1"/>
            <a:r>
              <a:rPr lang="en-US" dirty="0" smtClean="0"/>
              <a:t>Time to program page 2.5ms</a:t>
            </a:r>
          </a:p>
          <a:p>
            <a:pPr lvl="1"/>
            <a:r>
              <a:rPr lang="en-US" dirty="0" smtClean="0"/>
              <a:t>Takes .3ms to shift data into flash</a:t>
            </a:r>
          </a:p>
          <a:p>
            <a:pPr lvl="1"/>
            <a:r>
              <a:rPr lang="en-US" dirty="0" smtClean="0"/>
              <a:t>This leaves a 2.2 ms gap in data every .3ms</a:t>
            </a:r>
          </a:p>
          <a:p>
            <a:pPr lvl="1"/>
            <a:r>
              <a:rPr lang="en-US" dirty="0" err="1" smtClean="0"/>
              <a:t>Matlab</a:t>
            </a:r>
            <a:r>
              <a:rPr lang="en-US" dirty="0" smtClean="0"/>
              <a:t> program requires 11ms of uninterrupted signal just to do acquisition </a:t>
            </a:r>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type="body" idx="4294967295"/>
          </p:nvPr>
        </p:nvSpPr>
        <p:spPr>
          <a:xfrm>
            <a:off x="838200" y="1905000"/>
            <a:ext cx="8458200" cy="4800600"/>
          </a:xfrm>
        </p:spPr>
        <p:txBody>
          <a:bodyPr/>
          <a:lstStyle/>
          <a:p>
            <a:r>
              <a:rPr lang="en-US" smtClean="0"/>
              <a:t>Micron MT29F1G01ZAC 1Gb flash memories</a:t>
            </a:r>
          </a:p>
          <a:p>
            <a:r>
              <a:rPr lang="en-US" smtClean="0"/>
              <a:t>page size = 2112 bytes</a:t>
            </a:r>
          </a:p>
          <a:p>
            <a:r>
              <a:rPr lang="en-US" smtClean="0"/>
              <a:t>Time to fill page with data from SiGE: 2000us</a:t>
            </a:r>
          </a:p>
          <a:p>
            <a:r>
              <a:rPr lang="en-US" smtClean="0"/>
              <a:t>Time to program page = 900us max. </a:t>
            </a:r>
          </a:p>
          <a:p>
            <a:pPr lvl="1"/>
            <a:r>
              <a:rPr lang="en-US" smtClean="0"/>
              <a:t>This leaves 1100us to set up next write operation</a:t>
            </a:r>
          </a:p>
          <a:p>
            <a:r>
              <a:rPr lang="en-US" smtClean="0"/>
              <a:t>Total memory size = 2Gb or 130 sec of data</a:t>
            </a:r>
          </a:p>
        </p:txBody>
      </p:sp>
      <p:sp>
        <p:nvSpPr>
          <p:cNvPr id="9219" name="Title 1"/>
          <p:cNvSpPr>
            <a:spLocks noGrp="1"/>
          </p:cNvSpPr>
          <p:nvPr>
            <p:ph type="title" idx="4294967295"/>
          </p:nvPr>
        </p:nvSpPr>
        <p:spPr>
          <a:xfrm>
            <a:off x="1066800" y="381000"/>
            <a:ext cx="8229600" cy="1143000"/>
          </a:xfrm>
        </p:spPr>
        <p:txBody>
          <a:bodyPr/>
          <a:lstStyle/>
          <a:p>
            <a:pPr>
              <a:defRPr/>
            </a:pPr>
            <a:r>
              <a:rPr lang="en-US" dirty="0" smtClean="0"/>
              <a:t>Our Memory Solution</a:t>
            </a:r>
          </a:p>
        </p:txBody>
      </p:sp>
      <p:pic>
        <p:nvPicPr>
          <p:cNvPr id="34820"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4821"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r>
              <a:rPr lang="en-US" smtClean="0"/>
              <a:t>.</a:t>
            </a:r>
          </a:p>
        </p:txBody>
      </p:sp>
      <p:sp>
        <p:nvSpPr>
          <p:cNvPr id="35843" name="TextBox 3"/>
          <p:cNvSpPr txBox="1">
            <a:spLocks noChangeArrowheads="1"/>
          </p:cNvSpPr>
          <p:nvPr/>
        </p:nvSpPr>
        <p:spPr bwMode="auto">
          <a:xfrm>
            <a:off x="381000" y="1676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Setup ports  both muxes = MCU</a:t>
            </a:r>
          </a:p>
        </p:txBody>
      </p:sp>
      <p:cxnSp>
        <p:nvCxnSpPr>
          <p:cNvPr id="6" name="Straight Connector 5"/>
          <p:cNvCxnSpPr/>
          <p:nvPr/>
        </p:nvCxnSpPr>
        <p:spPr>
          <a:xfrm>
            <a:off x="5410200" y="4800600"/>
            <a:ext cx="16764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91400" y="4416425"/>
            <a:ext cx="4572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67600" y="2590800"/>
            <a:ext cx="4572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5029200" y="3810000"/>
            <a:ext cx="19812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19800" y="2743200"/>
            <a:ext cx="10668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010400" y="2514600"/>
            <a:ext cx="381000" cy="22860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7086600" y="4419600"/>
            <a:ext cx="381000" cy="38100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5851"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5852"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r>
              <a:rPr lang="en-US" smtClean="0"/>
              <a:t>.</a:t>
            </a:r>
          </a:p>
        </p:txBody>
      </p:sp>
      <p:sp>
        <p:nvSpPr>
          <p:cNvPr id="36867" name="TextBox 3"/>
          <p:cNvSpPr txBox="1">
            <a:spLocks noChangeArrowheads="1"/>
          </p:cNvSpPr>
          <p:nvPr/>
        </p:nvSpPr>
        <p:spPr bwMode="auto">
          <a:xfrm>
            <a:off x="381000" y="2057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Send reset and write commands</a:t>
            </a:r>
          </a:p>
        </p:txBody>
      </p:sp>
      <p:cxnSp>
        <p:nvCxnSpPr>
          <p:cNvPr id="7" name="Straight Connector 6"/>
          <p:cNvCxnSpPr/>
          <p:nvPr/>
        </p:nvCxnSpPr>
        <p:spPr>
          <a:xfrm>
            <a:off x="5410200" y="4800600"/>
            <a:ext cx="16764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467600" y="44196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25908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5029200" y="3810000"/>
            <a:ext cx="1981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9800" y="2819400"/>
            <a:ext cx="10668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010400" y="4419600"/>
            <a:ext cx="457200" cy="3810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010400" y="2590800"/>
            <a:ext cx="457200" cy="2286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7924800" y="2286000"/>
            <a:ext cx="609600" cy="914400"/>
          </a:xfrm>
          <a:prstGeom prst="roundRect">
            <a:avLst/>
          </a:prstGeom>
          <a:solidFill>
            <a:schemeClr val="accent3"/>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ounded Rectangle 19"/>
          <p:cNvSpPr/>
          <p:nvPr/>
        </p:nvSpPr>
        <p:spPr>
          <a:xfrm>
            <a:off x="7924800" y="4038600"/>
            <a:ext cx="685800" cy="1066800"/>
          </a:xfrm>
          <a:prstGeom prst="roundRect">
            <a:avLst/>
          </a:prstGeom>
          <a:solidFill>
            <a:schemeClr val="accent3"/>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6881"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6882"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600"/>
                                        <p:tgtEl>
                                          <p:spTgt spid="11"/>
                                        </p:tgtEl>
                                      </p:cBhvr>
                                    </p:animEffect>
                                  </p:childTnLst>
                                </p:cTn>
                              </p:par>
                            </p:childTnLst>
                          </p:cTn>
                        </p:par>
                        <p:par>
                          <p:cTn id="18" fill="hold">
                            <p:stCondLst>
                              <p:cond delay="11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slide(fromBottom)">
                                      <p:cBhvr>
                                        <p:cTn id="32" dur="500"/>
                                        <p:tgtEl>
                                          <p:spTgt spid="19"/>
                                        </p:tgtEl>
                                      </p:cBhvr>
                                    </p:animEffect>
                                  </p:childTnLst>
                                </p:cTn>
                              </p:par>
                              <p:par>
                                <p:cTn id="33" presetID="12" presetClass="entr" presetSubtype="4"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lide(fromBottom)">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2286000" y="2819400"/>
            <a:ext cx="6400800" cy="2505075"/>
          </a:xfrm>
        </p:spPr>
        <p:txBody>
          <a:bodyPr>
            <a:normAutofit/>
          </a:bodyPr>
          <a:lstStyle/>
          <a:p>
            <a:pPr algn="ctr" eaLnBrk="1" fontAlgn="auto" hangingPunct="1">
              <a:spcAft>
                <a:spcPts val="0"/>
              </a:spcAft>
              <a:defRPr/>
            </a:pPr>
            <a:r>
              <a:rPr lang="en-US" dirty="0" smtClean="0">
                <a:solidFill>
                  <a:schemeClr val="tx2">
                    <a:satMod val="130000"/>
                  </a:schemeClr>
                </a:solidFill>
              </a:rPr>
              <a:t>Introduction</a:t>
            </a:r>
            <a:br>
              <a:rPr lang="en-US" dirty="0" smtClean="0">
                <a:solidFill>
                  <a:schemeClr val="tx2">
                    <a:satMod val="130000"/>
                  </a:schemeClr>
                </a:solidFill>
              </a:rPr>
            </a:br>
            <a:r>
              <a:rPr lang="en-US" dirty="0" smtClean="0">
                <a:solidFill>
                  <a:schemeClr val="tx2">
                    <a:satMod val="130000"/>
                  </a:schemeClr>
                </a:solidFill>
              </a:rPr>
              <a:t> </a:t>
            </a:r>
            <a:r>
              <a:rPr lang="en-US" dirty="0" smtClean="0">
                <a:solidFill>
                  <a:schemeClr val="tx2">
                    <a:satMod val="130000"/>
                  </a:schemeClr>
                </a:solidFill>
              </a:rPr>
              <a:t>to GPS </a:t>
            </a:r>
            <a:r>
              <a:rPr lang="en-US" dirty="0" smtClean="0">
                <a:solidFill>
                  <a:schemeClr val="tx2">
                    <a:satMod val="130000"/>
                  </a:schemeClr>
                </a:solidFill>
              </a:rPr>
              <a:t>Tracking </a:t>
            </a:r>
            <a:r>
              <a:rPr lang="en-US" dirty="0" smtClean="0">
                <a:solidFill>
                  <a:schemeClr val="tx2">
                    <a:satMod val="130000"/>
                  </a:schemeClr>
                </a:solidFill>
              </a:rPr>
              <a:t>System</a:t>
            </a:r>
          </a:p>
        </p:txBody>
      </p:sp>
      <p:sp>
        <p:nvSpPr>
          <p:cNvPr id="7" name="Text Placeholder 6"/>
          <p:cNvSpPr>
            <a:spLocks noGrp="1"/>
          </p:cNvSpPr>
          <p:nvPr>
            <p:ph type="body" idx="1"/>
          </p:nvPr>
        </p:nvSpPr>
        <p:spPr/>
        <p:txBody>
          <a:bodyPr/>
          <a:lstStyle/>
          <a:p>
            <a:r>
              <a:rPr lang="en-US" sz="2800" dirty="0" smtClean="0"/>
              <a:t>Cory Shirts</a:t>
            </a:r>
            <a:endParaRPr lang="en-US" dirty="0"/>
          </a:p>
        </p:txBody>
      </p:sp>
      <p:pic>
        <p:nvPicPr>
          <p:cNvPr id="11268"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1269"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p:txBody>
          <a:bodyPr/>
          <a:lstStyle/>
          <a:p>
            <a:r>
              <a:rPr lang="en-US" smtClean="0"/>
              <a:t>.</a:t>
            </a:r>
          </a:p>
        </p:txBody>
      </p:sp>
      <p:sp>
        <p:nvSpPr>
          <p:cNvPr id="37891" name="TextBox 3"/>
          <p:cNvSpPr txBox="1">
            <a:spLocks noChangeArrowheads="1"/>
          </p:cNvSpPr>
          <p:nvPr/>
        </p:nvSpPr>
        <p:spPr bwMode="auto">
          <a:xfrm>
            <a:off x="381000" y="2438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Switch mux flash 1 = front end</a:t>
            </a:r>
          </a:p>
        </p:txBody>
      </p:sp>
      <p:cxnSp>
        <p:nvCxnSpPr>
          <p:cNvPr id="5" name="Straight Connector 4"/>
          <p:cNvCxnSpPr/>
          <p:nvPr/>
        </p:nvCxnSpPr>
        <p:spPr>
          <a:xfrm>
            <a:off x="5410200" y="4800600"/>
            <a:ext cx="1676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7467600" y="44196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6324600" y="2362200"/>
            <a:ext cx="7620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10400" y="2362200"/>
            <a:ext cx="457200" cy="15240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67600" y="2590800"/>
            <a:ext cx="457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6400" y="2057400"/>
            <a:ext cx="838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210300" y="2171700"/>
            <a:ext cx="2286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010400" y="4419600"/>
            <a:ext cx="457200" cy="38100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22" name="Rounded Rectangle 21"/>
          <p:cNvSpPr/>
          <p:nvPr/>
        </p:nvSpPr>
        <p:spPr>
          <a:xfrm>
            <a:off x="7924800" y="4038600"/>
            <a:ext cx="685800" cy="10668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ounded Rectangle 23"/>
          <p:cNvSpPr/>
          <p:nvPr/>
        </p:nvSpPr>
        <p:spPr>
          <a:xfrm>
            <a:off x="7924800" y="3124200"/>
            <a:ext cx="609600" cy="762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90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790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slide(fromBottom)">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p:txBody>
          <a:bodyPr/>
          <a:lstStyle/>
          <a:p>
            <a:r>
              <a:rPr lang="en-US" smtClean="0"/>
              <a:t>.</a:t>
            </a:r>
          </a:p>
        </p:txBody>
      </p:sp>
      <p:sp>
        <p:nvSpPr>
          <p:cNvPr id="38915" name="TextBox 3"/>
          <p:cNvSpPr txBox="1">
            <a:spLocks noChangeArrowheads="1"/>
          </p:cNvSpPr>
          <p:nvPr/>
        </p:nvSpPr>
        <p:spPr bwMode="auto">
          <a:xfrm>
            <a:off x="381000" y="2819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Wait for page to fill</a:t>
            </a:r>
          </a:p>
        </p:txBody>
      </p:sp>
      <p:cxnSp>
        <p:nvCxnSpPr>
          <p:cNvPr id="5" name="Straight Connector 4"/>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10200" y="4800600"/>
            <a:ext cx="1676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7467600" y="44196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7086600" y="4419600"/>
            <a:ext cx="381000" cy="38100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20" name="Rounded Rectangle 19"/>
          <p:cNvSpPr/>
          <p:nvPr/>
        </p:nvSpPr>
        <p:spPr>
          <a:xfrm>
            <a:off x="7924800" y="2667000"/>
            <a:ext cx="685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ounded Rectangle 20"/>
          <p:cNvSpPr/>
          <p:nvPr/>
        </p:nvSpPr>
        <p:spPr>
          <a:xfrm>
            <a:off x="7924800" y="4038600"/>
            <a:ext cx="685800" cy="10668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8931"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8932"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slide(fromBottom)">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r>
              <a:rPr lang="en-US" smtClean="0"/>
              <a:t>.</a:t>
            </a:r>
          </a:p>
        </p:txBody>
      </p:sp>
      <p:sp>
        <p:nvSpPr>
          <p:cNvPr id="39939" name="TextBox 3"/>
          <p:cNvSpPr txBox="1">
            <a:spLocks noChangeArrowheads="1"/>
          </p:cNvSpPr>
          <p:nvPr/>
        </p:nvSpPr>
        <p:spPr bwMode="auto">
          <a:xfrm>
            <a:off x="381000" y="3200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Loop begins here</a:t>
            </a:r>
          </a:p>
        </p:txBody>
      </p:sp>
      <p:cxnSp>
        <p:nvCxnSpPr>
          <p:cNvPr id="5" name="Straight Connector 4"/>
          <p:cNvCxnSpPr/>
          <p:nvPr/>
        </p:nvCxnSpPr>
        <p:spPr>
          <a:xfrm>
            <a:off x="5410200" y="4800600"/>
            <a:ext cx="1676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7467600" y="44196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7086600" y="4419600"/>
            <a:ext cx="381000" cy="38100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10200" y="4800600"/>
            <a:ext cx="1676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a:off x="7467600" y="44196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7086600" y="4419600"/>
            <a:ext cx="381000" cy="38100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26" name="Rounded Rectangle 25"/>
          <p:cNvSpPr/>
          <p:nvPr/>
        </p:nvSpPr>
        <p:spPr>
          <a:xfrm>
            <a:off x="7924800" y="2362200"/>
            <a:ext cx="685800" cy="838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ounded Rectangle 26"/>
          <p:cNvSpPr/>
          <p:nvPr/>
        </p:nvSpPr>
        <p:spPr>
          <a:xfrm>
            <a:off x="7924800" y="4038600"/>
            <a:ext cx="685800" cy="10668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9963"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9964"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p:txBody>
          <a:bodyPr/>
          <a:lstStyle/>
          <a:p>
            <a:r>
              <a:rPr lang="en-US" smtClean="0"/>
              <a:t>.</a:t>
            </a:r>
          </a:p>
        </p:txBody>
      </p:sp>
      <p:sp>
        <p:nvSpPr>
          <p:cNvPr id="40963" name="TextBox 3"/>
          <p:cNvSpPr txBox="1">
            <a:spLocks noChangeArrowheads="1"/>
          </p:cNvSpPr>
          <p:nvPr/>
        </p:nvSpPr>
        <p:spPr bwMode="auto">
          <a:xfrm>
            <a:off x="381000" y="3581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Toggle both muxes with xor</a:t>
            </a:r>
          </a:p>
        </p:txBody>
      </p:sp>
      <p:cxnSp>
        <p:nvCxnSpPr>
          <p:cNvPr id="5" name="Straight Connector 4"/>
          <p:cNvCxnSpPr/>
          <p:nvPr/>
        </p:nvCxnSpPr>
        <p:spPr>
          <a:xfrm>
            <a:off x="6019800" y="2819400"/>
            <a:ext cx="1066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7467600" y="2514600"/>
            <a:ext cx="4572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rot="5400000">
            <a:off x="5410200" y="3200400"/>
            <a:ext cx="18288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133600"/>
            <a:ext cx="3048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086600" y="2590800"/>
            <a:ext cx="381000" cy="22860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7543800" y="4419600"/>
            <a:ext cx="457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029200" y="3810000"/>
            <a:ext cx="19812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rot="10800000">
            <a:off x="5410200" y="4724400"/>
            <a:ext cx="533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35" name="Rounded Rectangle 34"/>
          <p:cNvSpPr/>
          <p:nvPr/>
        </p:nvSpPr>
        <p:spPr>
          <a:xfrm>
            <a:off x="7924800" y="2286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ounded Rectangle 35"/>
          <p:cNvSpPr/>
          <p:nvPr/>
        </p:nvSpPr>
        <p:spPr>
          <a:xfrm>
            <a:off x="7924800" y="4038600"/>
            <a:ext cx="685800" cy="10668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0977"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0978"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p:txBody>
          <a:bodyPr/>
          <a:lstStyle/>
          <a:p>
            <a:r>
              <a:rPr lang="en-US" smtClean="0"/>
              <a:t>.</a:t>
            </a:r>
          </a:p>
        </p:txBody>
      </p:sp>
      <p:sp>
        <p:nvSpPr>
          <p:cNvPr id="41987" name="TextBox 3"/>
          <p:cNvSpPr txBox="1">
            <a:spLocks noChangeArrowheads="1"/>
          </p:cNvSpPr>
          <p:nvPr/>
        </p:nvSpPr>
        <p:spPr bwMode="auto">
          <a:xfrm>
            <a:off x="381000" y="3962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Write stop bit</a:t>
            </a:r>
          </a:p>
        </p:txBody>
      </p:sp>
      <p:cxnSp>
        <p:nvCxnSpPr>
          <p:cNvPr id="7" name="Straight Connector 6"/>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7924800" y="2286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ounded Rectangle 16"/>
          <p:cNvSpPr/>
          <p:nvPr/>
        </p:nvSpPr>
        <p:spPr>
          <a:xfrm>
            <a:off x="7924800" y="4953000"/>
            <a:ext cx="685800" cy="1524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ounded Rectangle 17"/>
          <p:cNvSpPr/>
          <p:nvPr/>
        </p:nvSpPr>
        <p:spPr>
          <a:xfrm>
            <a:off x="7924800" y="2209800"/>
            <a:ext cx="685800" cy="76200"/>
          </a:xfrm>
          <a:prstGeom prst="roundRect">
            <a:avLst/>
          </a:prstGeom>
          <a:solidFill>
            <a:schemeClr val="accent2"/>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9" name="Straight Connector 18"/>
          <p:cNvCxnSpPr/>
          <p:nvPr/>
        </p:nvCxnSpPr>
        <p:spPr>
          <a:xfrm>
            <a:off x="5410200" y="4800600"/>
            <a:ext cx="6096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467600" y="25908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5029200" y="3810000"/>
            <a:ext cx="1981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819400"/>
            <a:ext cx="10668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010400" y="2590800"/>
            <a:ext cx="457200" cy="2286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pic>
        <p:nvPicPr>
          <p:cNvPr id="4200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200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600"/>
                                        <p:tgtEl>
                                          <p:spTgt spid="22"/>
                                        </p:tgtEl>
                                      </p:cBhvr>
                                    </p:animEffect>
                                  </p:childTnLst>
                                </p:cTn>
                              </p:par>
                              <p:par>
                                <p:cTn id="14" presetID="22" presetClass="entr" presetSubtype="8"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slide(fromBottom)">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r>
              <a:rPr lang="en-US" smtClean="0"/>
              <a:t>.</a:t>
            </a:r>
          </a:p>
        </p:txBody>
      </p:sp>
      <p:sp>
        <p:nvSpPr>
          <p:cNvPr id="43011" name="TextBox 3"/>
          <p:cNvSpPr txBox="1">
            <a:spLocks noChangeArrowheads="1"/>
          </p:cNvSpPr>
          <p:nvPr/>
        </p:nvSpPr>
        <p:spPr bwMode="auto">
          <a:xfrm>
            <a:off x="381000" y="4343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Send program execute command</a:t>
            </a:r>
          </a:p>
        </p:txBody>
      </p:sp>
      <p:cxnSp>
        <p:nvCxnSpPr>
          <p:cNvPr id="7" name="Straight Connector 6"/>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7467600" y="2838450"/>
            <a:ext cx="914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rot="5400000">
            <a:off x="8153400" y="2819400"/>
            <a:ext cx="914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31" name="Straight Connector 30"/>
          <p:cNvCxnSpPr/>
          <p:nvPr/>
        </p:nvCxnSpPr>
        <p:spPr>
          <a:xfrm rot="10800000">
            <a:off x="7924800" y="3228975"/>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rot="10800000">
            <a:off x="7924800" y="2286000"/>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35" name="Rounded Rectangle 34"/>
          <p:cNvSpPr/>
          <p:nvPr/>
        </p:nvSpPr>
        <p:spPr>
          <a:xfrm>
            <a:off x="7924800" y="4800600"/>
            <a:ext cx="685800" cy="3048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1" name="Straight Connector 40"/>
          <p:cNvCxnSpPr/>
          <p:nvPr/>
        </p:nvCxnSpPr>
        <p:spPr>
          <a:xfrm>
            <a:off x="5410200" y="4800600"/>
            <a:ext cx="6096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467600" y="25908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5029200" y="3810000"/>
            <a:ext cx="1981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19800" y="2819400"/>
            <a:ext cx="10668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010400" y="2590800"/>
            <a:ext cx="457200" cy="2286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pic>
        <p:nvPicPr>
          <p:cNvPr id="43028"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3029"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8"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600"/>
                                        <p:tgtEl>
                                          <p:spTgt spid="44"/>
                                        </p:tgtEl>
                                      </p:cBhvr>
                                    </p:animEffect>
                                  </p:childTnLst>
                                </p:cTn>
                              </p:par>
                              <p:par>
                                <p:cTn id="14" presetID="22" presetClass="entr" presetSubtype="8"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par>
                                <p:cTn id="17" presetID="22" presetClass="entr" presetSubtype="8"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par>
                                <p:cTn id="25" presetID="14" presetClass="entr" presetSubtype="1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randombar(horizontal)">
                                      <p:cBhvr>
                                        <p:cTn id="27" dur="500"/>
                                        <p:tgtEl>
                                          <p:spTgt spid="30"/>
                                        </p:tgtEl>
                                      </p:cBhvr>
                                    </p:animEffect>
                                  </p:childTnLst>
                                </p:cTn>
                              </p:par>
                              <p:par>
                                <p:cTn id="28" presetID="14" presetClass="entr" presetSubtype="1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randombar(horizontal)">
                                      <p:cBhvr>
                                        <p:cTn id="30" dur="500"/>
                                        <p:tgtEl>
                                          <p:spTgt spid="31"/>
                                        </p:tgtEl>
                                      </p:cBhvr>
                                    </p:animEffect>
                                  </p:childTnLst>
                                </p:cTn>
                              </p:par>
                              <p:par>
                                <p:cTn id="31" presetID="14" presetClass="entr" presetSubtype="1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randombar(horizontal)">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r>
              <a:rPr lang="en-US" smtClean="0"/>
              <a:t>.</a:t>
            </a:r>
          </a:p>
        </p:txBody>
      </p:sp>
      <p:sp>
        <p:nvSpPr>
          <p:cNvPr id="44035" name="TextBox 3"/>
          <p:cNvSpPr txBox="1">
            <a:spLocks noChangeArrowheads="1"/>
          </p:cNvSpPr>
          <p:nvPr/>
        </p:nvSpPr>
        <p:spPr bwMode="auto">
          <a:xfrm>
            <a:off x="381000" y="4724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Wait for flash to program</a:t>
            </a:r>
          </a:p>
        </p:txBody>
      </p:sp>
      <p:cxnSp>
        <p:nvCxnSpPr>
          <p:cNvPr id="7" name="Straight Connector 6"/>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467600" y="2819400"/>
            <a:ext cx="914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rot="5400000">
            <a:off x="8153400" y="2819400"/>
            <a:ext cx="914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rot="10800000">
            <a:off x="7924800" y="3228975"/>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rot="10800000">
            <a:off x="7924800" y="2676525"/>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20" name="Rounded Rectangle 19"/>
          <p:cNvSpPr/>
          <p:nvPr/>
        </p:nvSpPr>
        <p:spPr>
          <a:xfrm>
            <a:off x="7924800" y="4572000"/>
            <a:ext cx="685800" cy="5334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ounded Rectangle 20"/>
          <p:cNvSpPr/>
          <p:nvPr/>
        </p:nvSpPr>
        <p:spPr>
          <a:xfrm>
            <a:off x="7924800" y="2286000"/>
            <a:ext cx="685800"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2" name="Straight Connector 21"/>
          <p:cNvCxnSpPr/>
          <p:nvPr/>
        </p:nvCxnSpPr>
        <p:spPr>
          <a:xfrm>
            <a:off x="6019800" y="2819400"/>
            <a:ext cx="10668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7467600" y="25908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V="1">
            <a:off x="7086600" y="2590800"/>
            <a:ext cx="381000" cy="22860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rot="5400000">
            <a:off x="5029200" y="3810000"/>
            <a:ext cx="1981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rot="10800000">
            <a:off x="5486400" y="4800600"/>
            <a:ext cx="533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pic>
        <p:nvPicPr>
          <p:cNvPr id="44053"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4054"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par>
                                <p:cTn id="11" presetID="5" presetClass="entr" presetSubtype="1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heckerboard(across)">
                                      <p:cBhvr>
                                        <p:cTn id="13" dur="500"/>
                                        <p:tgtEl>
                                          <p:spTgt spid="18"/>
                                        </p:tgtEl>
                                      </p:cBhvr>
                                    </p:animEffect>
                                  </p:childTnLst>
                                </p:cTn>
                              </p:par>
                              <p:par>
                                <p:cTn id="14" presetID="5"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horizontal)">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p:txBody>
          <a:bodyPr/>
          <a:lstStyle/>
          <a:p>
            <a:r>
              <a:rPr lang="en-US" smtClean="0"/>
              <a:t>.</a:t>
            </a:r>
          </a:p>
        </p:txBody>
      </p:sp>
      <p:sp>
        <p:nvSpPr>
          <p:cNvPr id="45059" name="TextBox 3"/>
          <p:cNvSpPr txBox="1">
            <a:spLocks noChangeArrowheads="1"/>
          </p:cNvSpPr>
          <p:nvPr/>
        </p:nvSpPr>
        <p:spPr bwMode="auto">
          <a:xfrm>
            <a:off x="381000" y="5105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Send write command</a:t>
            </a:r>
          </a:p>
        </p:txBody>
      </p:sp>
      <p:cxnSp>
        <p:nvCxnSpPr>
          <p:cNvPr id="7" name="Straight Connector 6"/>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924800" y="2286000"/>
            <a:ext cx="609600" cy="914400"/>
          </a:xfrm>
          <a:prstGeom prst="roundRect">
            <a:avLst/>
          </a:prstGeom>
          <a:solidFill>
            <a:schemeClr val="accent3"/>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ounded Rectangle 20"/>
          <p:cNvSpPr/>
          <p:nvPr/>
        </p:nvSpPr>
        <p:spPr>
          <a:xfrm>
            <a:off x="7924800" y="4343400"/>
            <a:ext cx="685800" cy="7620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2" name="Straight Connector 21"/>
          <p:cNvCxnSpPr/>
          <p:nvPr/>
        </p:nvCxnSpPr>
        <p:spPr>
          <a:xfrm>
            <a:off x="5410200" y="4800600"/>
            <a:ext cx="6096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467600" y="25908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5029200" y="3810000"/>
            <a:ext cx="1981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800" y="2819400"/>
            <a:ext cx="10668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010400" y="2590800"/>
            <a:ext cx="457200" cy="2286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pic>
        <p:nvPicPr>
          <p:cNvPr id="45075"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507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600"/>
                                        <p:tgtEl>
                                          <p:spTgt spid="25"/>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lide(fromBottom)">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r>
              <a:rPr lang="en-US" smtClean="0"/>
              <a:t>.</a:t>
            </a:r>
          </a:p>
        </p:txBody>
      </p:sp>
      <p:sp>
        <p:nvSpPr>
          <p:cNvPr id="46083" name="TextBox 3"/>
          <p:cNvSpPr txBox="1">
            <a:spLocks noChangeArrowheads="1"/>
          </p:cNvSpPr>
          <p:nvPr/>
        </p:nvSpPr>
        <p:spPr bwMode="auto">
          <a:xfrm>
            <a:off x="381000" y="5486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Wait for page to fill</a:t>
            </a:r>
          </a:p>
        </p:txBody>
      </p:sp>
      <p:cxnSp>
        <p:nvCxnSpPr>
          <p:cNvPr id="5" name="Straight Connector 4"/>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9800" y="2819400"/>
            <a:ext cx="10668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7467600" y="25908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7086600" y="2590800"/>
            <a:ext cx="381000" cy="22860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rot="5400000">
            <a:off x="5029200" y="3810000"/>
            <a:ext cx="1981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rot="10800000">
            <a:off x="5486400" y="4800600"/>
            <a:ext cx="533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16" name="Rounded Rectangle 15"/>
          <p:cNvSpPr/>
          <p:nvPr/>
        </p:nvSpPr>
        <p:spPr>
          <a:xfrm>
            <a:off x="7924800" y="2286000"/>
            <a:ext cx="609600" cy="9144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ounded Rectangle 16"/>
          <p:cNvSpPr/>
          <p:nvPr/>
        </p:nvSpPr>
        <p:spPr>
          <a:xfrm>
            <a:off x="7924800" y="4191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6097"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6098"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slide(fromBottom)">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p:txBody>
          <a:bodyPr/>
          <a:lstStyle/>
          <a:p>
            <a:r>
              <a:rPr lang="en-US" smtClean="0"/>
              <a:t>.</a:t>
            </a:r>
          </a:p>
        </p:txBody>
      </p:sp>
      <p:sp>
        <p:nvSpPr>
          <p:cNvPr id="47107" name="TextBox 3"/>
          <p:cNvSpPr txBox="1">
            <a:spLocks noChangeArrowheads="1"/>
          </p:cNvSpPr>
          <p:nvPr/>
        </p:nvSpPr>
        <p:spPr bwMode="auto">
          <a:xfrm>
            <a:off x="381000" y="5867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Goto loop</a:t>
            </a:r>
          </a:p>
        </p:txBody>
      </p:sp>
      <p:cxnSp>
        <p:nvCxnSpPr>
          <p:cNvPr id="5" name="Straight Connector 4"/>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9800" y="2819400"/>
            <a:ext cx="10668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7467600" y="25908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7086600" y="2590800"/>
            <a:ext cx="381000" cy="22860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rot="5400000">
            <a:off x="5029200" y="3810000"/>
            <a:ext cx="1981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rot="10800000">
            <a:off x="5486400" y="4800600"/>
            <a:ext cx="533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16" name="Rounded Rectangle 15"/>
          <p:cNvSpPr/>
          <p:nvPr/>
        </p:nvSpPr>
        <p:spPr>
          <a:xfrm>
            <a:off x="7924800" y="2286000"/>
            <a:ext cx="609600" cy="9144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ounded Rectangle 17"/>
          <p:cNvSpPr/>
          <p:nvPr/>
        </p:nvSpPr>
        <p:spPr>
          <a:xfrm>
            <a:off x="7924800" y="4191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7121"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7122"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Introduction</a:t>
            </a:r>
          </a:p>
        </p:txBody>
      </p:sp>
      <p:sp>
        <p:nvSpPr>
          <p:cNvPr id="12291" name="Content Placeholder 2"/>
          <p:cNvSpPr>
            <a:spLocks noGrp="1"/>
          </p:cNvSpPr>
          <p:nvPr>
            <p:ph idx="1"/>
          </p:nvPr>
        </p:nvSpPr>
        <p:spPr/>
        <p:txBody>
          <a:bodyPr/>
          <a:lstStyle/>
          <a:p>
            <a:pPr eaLnBrk="1" hangingPunct="1"/>
            <a:r>
              <a:rPr lang="en-US" smtClean="0"/>
              <a:t>GPS tracking system</a:t>
            </a:r>
          </a:p>
          <a:p>
            <a:pPr eaLnBrk="1" hangingPunct="1">
              <a:buFont typeface="Wingdings 2" pitchFamily="18" charset="2"/>
              <a:buNone/>
            </a:pPr>
            <a:endParaRPr lang="en-US" smtClean="0"/>
          </a:p>
          <a:p>
            <a:pPr eaLnBrk="1" hangingPunct="1"/>
            <a:r>
              <a:rPr lang="en-US" smtClean="0"/>
              <a:t>Design requirements</a:t>
            </a:r>
          </a:p>
          <a:p>
            <a:pPr eaLnBrk="1" hangingPunct="1">
              <a:buFont typeface="Wingdings 2" pitchFamily="18" charset="2"/>
              <a:buNone/>
            </a:pPr>
            <a:endParaRPr lang="en-US" smtClean="0"/>
          </a:p>
          <a:p>
            <a:pPr eaLnBrk="1" hangingPunct="1"/>
            <a:r>
              <a:rPr lang="en-US" smtClean="0"/>
              <a:t>Design modifications</a:t>
            </a:r>
          </a:p>
          <a:p>
            <a:pPr eaLnBrk="1" hangingPunct="1">
              <a:buFont typeface="Wingdings 2" pitchFamily="18" charset="2"/>
              <a:buNone/>
            </a:pPr>
            <a:endParaRPr lang="en-US" smtClean="0"/>
          </a:p>
          <a:p>
            <a:pPr eaLnBrk="1" hangingPunct="1"/>
            <a:r>
              <a:rPr lang="en-US" smtClean="0"/>
              <a:t>Component overview</a:t>
            </a:r>
          </a:p>
          <a:p>
            <a:pPr eaLnBrk="1" hangingPunct="1"/>
            <a:endParaRPr lang="en-US" smtClean="0"/>
          </a:p>
          <a:p>
            <a:pPr eaLnBrk="1" hangingPunct="1"/>
            <a:endParaRPr lang="en-US" smtClean="0"/>
          </a:p>
        </p:txBody>
      </p:sp>
      <p:pic>
        <p:nvPicPr>
          <p:cNvPr id="12292"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2293"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p:txBody>
          <a:bodyPr/>
          <a:lstStyle/>
          <a:p>
            <a:r>
              <a:rPr lang="en-US" smtClean="0"/>
              <a:t>.</a:t>
            </a:r>
          </a:p>
        </p:txBody>
      </p:sp>
      <p:sp>
        <p:nvSpPr>
          <p:cNvPr id="48131" name="TextBox 3"/>
          <p:cNvSpPr txBox="1">
            <a:spLocks noChangeArrowheads="1"/>
          </p:cNvSpPr>
          <p:nvPr/>
        </p:nvSpPr>
        <p:spPr bwMode="auto">
          <a:xfrm>
            <a:off x="381000" y="3581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Toggle both muxes with xor</a:t>
            </a:r>
          </a:p>
        </p:txBody>
      </p:sp>
      <p:cxnSp>
        <p:nvCxnSpPr>
          <p:cNvPr id="5" name="Straight Connector 4"/>
          <p:cNvCxnSpPr/>
          <p:nvPr/>
        </p:nvCxnSpPr>
        <p:spPr>
          <a:xfrm>
            <a:off x="5410200" y="4724400"/>
            <a:ext cx="1676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7467600" y="4419600"/>
            <a:ext cx="4572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6324600" y="2362200"/>
            <a:ext cx="7620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10400" y="2362200"/>
            <a:ext cx="457200" cy="15240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2590800"/>
            <a:ext cx="457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010400" y="4419600"/>
            <a:ext cx="457200" cy="38100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13" name="Rounded Rectangle 12"/>
          <p:cNvSpPr/>
          <p:nvPr/>
        </p:nvSpPr>
        <p:spPr>
          <a:xfrm>
            <a:off x="7924800" y="4191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ounded Rectangle 13"/>
          <p:cNvSpPr/>
          <p:nvPr/>
        </p:nvSpPr>
        <p:spPr>
          <a:xfrm>
            <a:off x="7924800" y="2286000"/>
            <a:ext cx="609600" cy="9144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814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814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r>
              <a:rPr lang="en-US" smtClean="0"/>
              <a:t>.</a:t>
            </a:r>
          </a:p>
        </p:txBody>
      </p:sp>
      <p:sp>
        <p:nvSpPr>
          <p:cNvPr id="49155" name="TextBox 3"/>
          <p:cNvSpPr txBox="1">
            <a:spLocks noChangeArrowheads="1"/>
          </p:cNvSpPr>
          <p:nvPr/>
        </p:nvSpPr>
        <p:spPr bwMode="auto">
          <a:xfrm>
            <a:off x="381000" y="3962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Write stop bit</a:t>
            </a:r>
          </a:p>
        </p:txBody>
      </p:sp>
      <p:cxnSp>
        <p:nvCxnSpPr>
          <p:cNvPr id="7" name="Straight Connector 6"/>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10200" y="4724400"/>
            <a:ext cx="1676400" cy="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467600" y="4343400"/>
            <a:ext cx="457200" cy="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010400" y="4419600"/>
            <a:ext cx="457200" cy="38100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924800" y="4191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ounded Rectangle 24"/>
          <p:cNvSpPr/>
          <p:nvPr/>
        </p:nvSpPr>
        <p:spPr>
          <a:xfrm>
            <a:off x="7924800" y="3048000"/>
            <a:ext cx="685800" cy="1524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ounded Rectangle 25"/>
          <p:cNvSpPr/>
          <p:nvPr/>
        </p:nvSpPr>
        <p:spPr>
          <a:xfrm>
            <a:off x="7924800" y="4038600"/>
            <a:ext cx="685800" cy="152400"/>
          </a:xfrm>
          <a:prstGeom prst="roundRect">
            <a:avLst/>
          </a:prstGeom>
          <a:solidFill>
            <a:srgbClr val="FF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9169"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9170"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slide(fromBottom)">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p:txBody>
          <a:bodyPr/>
          <a:lstStyle/>
          <a:p>
            <a:r>
              <a:rPr lang="en-US" smtClean="0"/>
              <a:t>.</a:t>
            </a:r>
          </a:p>
        </p:txBody>
      </p:sp>
      <p:sp>
        <p:nvSpPr>
          <p:cNvPr id="50179" name="TextBox 3"/>
          <p:cNvSpPr txBox="1">
            <a:spLocks noChangeArrowheads="1"/>
          </p:cNvSpPr>
          <p:nvPr/>
        </p:nvSpPr>
        <p:spPr bwMode="auto">
          <a:xfrm>
            <a:off x="381000" y="4343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Send program execute command</a:t>
            </a:r>
          </a:p>
        </p:txBody>
      </p:sp>
      <p:cxnSp>
        <p:nvCxnSpPr>
          <p:cNvPr id="21" name="Straight Connector 20"/>
          <p:cNvCxnSpPr/>
          <p:nvPr/>
        </p:nvCxnSpPr>
        <p:spPr>
          <a:xfrm rot="5400000">
            <a:off x="8077200" y="4692650"/>
            <a:ext cx="1066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10800000">
            <a:off x="7924800" y="4038600"/>
            <a:ext cx="685800"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rot="10800000">
            <a:off x="7924800" y="4038600"/>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65" name="Straight Connector 64"/>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410200" y="4724400"/>
            <a:ext cx="1676400" cy="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467600" y="4343400"/>
            <a:ext cx="457200" cy="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7010400" y="4419600"/>
            <a:ext cx="457200" cy="38100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7391400" y="4692650"/>
            <a:ext cx="1066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77" name="Straight Connector 76"/>
          <p:cNvCxnSpPr/>
          <p:nvPr/>
        </p:nvCxnSpPr>
        <p:spPr>
          <a:xfrm rot="10800000">
            <a:off x="7924800" y="5181600"/>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79" name="Rounded Rectangle 78"/>
          <p:cNvSpPr/>
          <p:nvPr/>
        </p:nvSpPr>
        <p:spPr>
          <a:xfrm>
            <a:off x="7924800" y="2819400"/>
            <a:ext cx="685800" cy="3810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019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019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checkerboard(across)">
                                      <p:cBhvr>
                                        <p:cTn id="20" dur="500"/>
                                        <p:tgtEl>
                                          <p:spTgt spid="21"/>
                                        </p:tgtEl>
                                      </p:cBhvr>
                                    </p:animEffect>
                                  </p:childTnLst>
                                </p:cTn>
                              </p:par>
                              <p:par>
                                <p:cTn id="21" presetID="5" presetClass="entr" presetSubtype="1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checkerboard(across)">
                                      <p:cBhvr>
                                        <p:cTn id="23" dur="500"/>
                                        <p:tgtEl>
                                          <p:spTgt spid="22"/>
                                        </p:tgtEl>
                                      </p:cBhvr>
                                    </p:animEffect>
                                  </p:childTnLst>
                                </p:cTn>
                              </p:par>
                              <p:par>
                                <p:cTn id="24" presetID="5" presetClass="entr" presetSubtype="1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checkerboard(across)">
                                      <p:cBhvr>
                                        <p:cTn id="26" dur="500"/>
                                        <p:tgtEl>
                                          <p:spTgt spid="23"/>
                                        </p:tgtEl>
                                      </p:cBhvr>
                                    </p:animEffect>
                                  </p:childTnLst>
                                </p:cTn>
                              </p:par>
                              <p:par>
                                <p:cTn id="27" presetID="5" presetClass="entr" presetSubtype="1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checkerboard(across)">
                                      <p:cBhvr>
                                        <p:cTn id="29" dur="500"/>
                                        <p:tgtEl>
                                          <p:spTgt spid="74"/>
                                        </p:tgtEl>
                                      </p:cBhvr>
                                    </p:animEffect>
                                  </p:childTnLst>
                                </p:cTn>
                              </p:par>
                              <p:par>
                                <p:cTn id="30" presetID="5" presetClass="entr" presetSubtype="10" fill="hold"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checkerboard(across)">
                                      <p:cBhvr>
                                        <p:cTn id="3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381000"/>
            <a:ext cx="7497763" cy="1143000"/>
          </a:xfrm>
        </p:spPr>
        <p:txBody>
          <a:bodyPr rtlCol="0">
            <a:normAutofit fontScale="90000"/>
          </a:bodyPr>
          <a:lstStyle/>
          <a:p>
            <a:pPr fontAlgn="auto">
              <a:spcAft>
                <a:spcPts val="0"/>
              </a:spcAft>
              <a:defRPr/>
            </a:pPr>
            <a:r>
              <a:rPr lang="en-US" dirty="0" smtClean="0"/>
              <a:t>Possible Flash Design Improvements</a:t>
            </a:r>
            <a:endParaRPr lang="en-US" dirty="0"/>
          </a:p>
        </p:txBody>
      </p:sp>
      <p:sp>
        <p:nvSpPr>
          <p:cNvPr id="51203" name="Content Placeholder 5"/>
          <p:cNvSpPr>
            <a:spLocks noGrp="1"/>
          </p:cNvSpPr>
          <p:nvPr>
            <p:ph sz="half" idx="1"/>
          </p:nvPr>
        </p:nvSpPr>
        <p:spPr>
          <a:xfrm>
            <a:off x="762000" y="1417638"/>
            <a:ext cx="8382000" cy="4525962"/>
          </a:xfrm>
        </p:spPr>
        <p:txBody>
          <a:bodyPr/>
          <a:lstStyle/>
          <a:p>
            <a:pPr>
              <a:buFont typeface="Arial" charset="0"/>
              <a:buChar char="•"/>
            </a:pPr>
            <a:r>
              <a:rPr lang="en-US" smtClean="0"/>
              <a:t>Microprocessor runs at 25Mhz to get the project up and running, this can be lowered when accurate timing information can be obtained.</a:t>
            </a:r>
          </a:p>
          <a:p>
            <a:pPr>
              <a:buFont typeface="Arial" charset="0"/>
              <a:buChar char="•"/>
            </a:pPr>
            <a:r>
              <a:rPr lang="en-US" smtClean="0"/>
              <a:t>Current design uses busy loop to wait for the flash to fill with data, this can be modified to put the CPU into low power mode while the data is being collected</a:t>
            </a:r>
          </a:p>
          <a:p>
            <a:pPr>
              <a:buFont typeface="Arial" charset="0"/>
              <a:buChar char="•"/>
            </a:pPr>
            <a:r>
              <a:rPr lang="en-US" smtClean="0"/>
              <a:t>Design could be optimized further by putting the command sequence in RAM and using the DMA to send the commands to the SPI.  The CPU would be active only to write the record sequence into RAM.</a:t>
            </a:r>
          </a:p>
        </p:txBody>
      </p:sp>
      <p:pic>
        <p:nvPicPr>
          <p:cNvPr id="5120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120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435100" y="274638"/>
            <a:ext cx="7499350" cy="1143000"/>
          </a:xfrm>
        </p:spPr>
        <p:txBody>
          <a:bodyPr/>
          <a:lstStyle/>
          <a:p>
            <a:pPr>
              <a:defRPr/>
            </a:pPr>
            <a:r>
              <a:rPr lang="en-US" smtClean="0"/>
              <a:t>Accelerometer</a:t>
            </a:r>
          </a:p>
        </p:txBody>
      </p:sp>
      <p:sp>
        <p:nvSpPr>
          <p:cNvPr id="52227" name="Content Placeholder 2"/>
          <p:cNvSpPr>
            <a:spLocks noGrp="1"/>
          </p:cNvSpPr>
          <p:nvPr>
            <p:ph sz="half" idx="1"/>
          </p:nvPr>
        </p:nvSpPr>
        <p:spPr>
          <a:xfrm>
            <a:off x="914400" y="1676400"/>
            <a:ext cx="8229600" cy="4525963"/>
          </a:xfrm>
        </p:spPr>
        <p:txBody>
          <a:bodyPr/>
          <a:lstStyle/>
          <a:p>
            <a:r>
              <a:rPr lang="en-US" smtClean="0"/>
              <a:t>Our current design samples the accelerometer on startup to establish a threshold for movement.</a:t>
            </a:r>
          </a:p>
          <a:p>
            <a:r>
              <a:rPr lang="en-US" smtClean="0"/>
              <a:t>When the threshold is exceeded the CPU is taken out of low power mode and a GPS sample is taken.</a:t>
            </a:r>
          </a:p>
          <a:p>
            <a:r>
              <a:rPr lang="en-US" smtClean="0"/>
              <a:t>After the sample is taken the CPU goes back into low power mode.</a:t>
            </a:r>
          </a:p>
        </p:txBody>
      </p:sp>
      <p:pic>
        <p:nvPicPr>
          <p:cNvPr id="52228" name="Content Placeholder 8" descr="adxl335.png"/>
          <p:cNvPicPr>
            <a:picLocks noChangeAspect="1"/>
          </p:cNvPicPr>
          <p:nvPr/>
        </p:nvPicPr>
        <p:blipFill>
          <a:blip r:embed="rId2" cstate="print"/>
          <a:srcRect/>
          <a:stretch>
            <a:fillRect/>
          </a:stretch>
        </p:blipFill>
        <p:spPr bwMode="auto">
          <a:xfrm>
            <a:off x="4670425" y="4167188"/>
            <a:ext cx="2644775" cy="2309812"/>
          </a:xfrm>
          <a:prstGeom prst="rect">
            <a:avLst/>
          </a:prstGeom>
          <a:noFill/>
          <a:ln w="9525">
            <a:noFill/>
            <a:miter lim="800000"/>
            <a:headEnd/>
            <a:tailEnd/>
          </a:ln>
        </p:spPr>
      </p:pic>
      <p:sp>
        <p:nvSpPr>
          <p:cNvPr id="52229" name="TextBox 6"/>
          <p:cNvSpPr txBox="1">
            <a:spLocks noChangeArrowheads="1"/>
          </p:cNvSpPr>
          <p:nvPr/>
        </p:nvSpPr>
        <p:spPr bwMode="auto">
          <a:xfrm>
            <a:off x="2667000" y="5005388"/>
            <a:ext cx="1981200" cy="646112"/>
          </a:xfrm>
          <a:prstGeom prst="rect">
            <a:avLst/>
          </a:prstGeom>
          <a:noFill/>
          <a:ln w="9525">
            <a:noFill/>
            <a:miter lim="800000"/>
            <a:headEnd/>
            <a:tailEnd/>
          </a:ln>
        </p:spPr>
        <p:txBody>
          <a:bodyPr>
            <a:spAutoFit/>
          </a:bodyPr>
          <a:lstStyle/>
          <a:p>
            <a:pPr algn="ctr"/>
            <a:r>
              <a:rPr lang="en-US" b="1"/>
              <a:t>ADXL335 Accelerometer</a:t>
            </a:r>
          </a:p>
        </p:txBody>
      </p:sp>
      <p:pic>
        <p:nvPicPr>
          <p:cNvPr id="52230"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2231"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435100" y="274638"/>
            <a:ext cx="7499350" cy="1143000"/>
          </a:xfrm>
        </p:spPr>
        <p:txBody>
          <a:bodyPr/>
          <a:lstStyle/>
          <a:p>
            <a:pPr>
              <a:defRPr/>
            </a:pPr>
            <a:r>
              <a:rPr lang="en-US" dirty="0" smtClean="0"/>
              <a:t>GPS Front-End</a:t>
            </a:r>
          </a:p>
        </p:txBody>
      </p:sp>
      <p:sp>
        <p:nvSpPr>
          <p:cNvPr id="3" name="Content Placeholder 2"/>
          <p:cNvSpPr>
            <a:spLocks noGrp="1"/>
          </p:cNvSpPr>
          <p:nvPr>
            <p:ph sz="half" idx="1"/>
          </p:nvPr>
        </p:nvSpPr>
        <p:spPr>
          <a:xfrm>
            <a:off x="914400" y="1447800"/>
            <a:ext cx="8305800" cy="4525963"/>
          </a:xfrm>
        </p:spPr>
        <p:txBody>
          <a:bodyPr rtlCol="0">
            <a:normAutofit fontScale="85000" lnSpcReduction="20000"/>
          </a:bodyPr>
          <a:lstStyle/>
          <a:p>
            <a:pPr fontAlgn="auto">
              <a:spcAft>
                <a:spcPts val="0"/>
              </a:spcAft>
              <a:buFont typeface="Arial" pitchFamily="34" charset="0"/>
              <a:buChar char="•"/>
              <a:defRPr/>
            </a:pPr>
            <a:r>
              <a:rPr lang="en-US" dirty="0" smtClean="0"/>
              <a:t>We are using the </a:t>
            </a:r>
            <a:r>
              <a:rPr lang="en-US" dirty="0" err="1" smtClean="0"/>
              <a:t>SiGe</a:t>
            </a:r>
            <a:r>
              <a:rPr lang="en-US" dirty="0" smtClean="0"/>
              <a:t> SE4120L GNSS Receiver</a:t>
            </a:r>
          </a:p>
          <a:p>
            <a:pPr fontAlgn="auto">
              <a:spcAft>
                <a:spcPts val="0"/>
              </a:spcAft>
              <a:buFont typeface="Arial" pitchFamily="34" charset="0"/>
              <a:buChar char="•"/>
              <a:defRPr/>
            </a:pPr>
            <a:r>
              <a:rPr lang="en-US" dirty="0" smtClean="0"/>
              <a:t>The receiver can be put into standby mode when it is not needed consuming less than 10u amps of current.</a:t>
            </a:r>
          </a:p>
          <a:p>
            <a:pPr fontAlgn="auto">
              <a:spcAft>
                <a:spcPts val="0"/>
              </a:spcAft>
              <a:buFont typeface="Arial" pitchFamily="34" charset="0"/>
              <a:buChar char="•"/>
              <a:defRPr/>
            </a:pPr>
            <a:r>
              <a:rPr lang="en-US" dirty="0" smtClean="0"/>
              <a:t>The output is streamed directly into flash memory for processing at a later time</a:t>
            </a:r>
          </a:p>
          <a:p>
            <a:pPr fontAlgn="auto">
              <a:spcAft>
                <a:spcPts val="0"/>
              </a:spcAft>
              <a:buFont typeface="Arial" pitchFamily="34" charset="0"/>
              <a:buChar char="•"/>
              <a:defRPr/>
            </a:pPr>
            <a:r>
              <a:rPr lang="en-US" dirty="0" smtClean="0"/>
              <a:t>With our current configuration the data is output as 2 bit I/Q.  The sync line goes low and 8 bits of data are output followed by 8 idle cycles. This is convenient because it allows the microcontroller to wait for the sync to go high before recording a sample. As shown in the following code:</a:t>
            </a:r>
          </a:p>
          <a:p>
            <a:pPr fontAlgn="auto">
              <a:spcAft>
                <a:spcPts val="0"/>
              </a:spcAft>
              <a:buFont typeface="Arial" pitchFamily="34" charset="0"/>
              <a:buNone/>
              <a:defRPr/>
            </a:pPr>
            <a:r>
              <a:rPr lang="en-US" dirty="0" smtClean="0"/>
              <a:t>	  if(P2IN&amp;BIT0)		//if sync is high</a:t>
            </a:r>
            <a:br>
              <a:rPr lang="en-US" dirty="0" smtClean="0"/>
            </a:br>
            <a:r>
              <a:rPr lang="en-US" dirty="0" smtClean="0"/>
              <a:t>      while(P2IN&amp;BIT0);     //wait for it to go low</a:t>
            </a:r>
            <a:br>
              <a:rPr lang="en-US" dirty="0" smtClean="0"/>
            </a:br>
            <a:r>
              <a:rPr lang="en-US" dirty="0" smtClean="0"/>
              <a:t>  while(!(P2IN&amp;BIT0));     //wait for it to go high</a:t>
            </a:r>
            <a:br>
              <a:rPr lang="en-US" dirty="0" smtClean="0"/>
            </a:br>
            <a:r>
              <a:rPr lang="en-US" dirty="0" smtClean="0"/>
              <a:t>  P1OUT |= BIT4;              //mux1 = </a:t>
            </a:r>
            <a:r>
              <a:rPr lang="en-US" dirty="0" err="1" smtClean="0"/>
              <a:t>sige</a:t>
            </a:r>
            <a:endParaRPr lang="en-US" dirty="0" smtClean="0"/>
          </a:p>
          <a:p>
            <a:pPr fontAlgn="auto">
              <a:spcAft>
                <a:spcPts val="0"/>
              </a:spcAft>
              <a:buFont typeface="Arial" pitchFamily="34" charset="0"/>
              <a:buNone/>
              <a:defRPr/>
            </a:pPr>
            <a:endParaRPr lang="en-US" dirty="0"/>
          </a:p>
        </p:txBody>
      </p:sp>
      <p:pic>
        <p:nvPicPr>
          <p:cNvPr id="5325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325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Transferring GPS Data to a PC</a:t>
            </a:r>
          </a:p>
        </p:txBody>
      </p:sp>
      <p:sp>
        <p:nvSpPr>
          <p:cNvPr id="3" name="Subtitle 2"/>
          <p:cNvSpPr>
            <a:spLocks noGrp="1"/>
          </p:cNvSpPr>
          <p:nvPr>
            <p:ph type="body" idx="1"/>
          </p:nvPr>
        </p:nvSpPr>
        <p:spPr/>
        <p:txBody>
          <a:bodyPr>
            <a:normAutofit/>
          </a:bodyPr>
          <a:lstStyle/>
          <a:p>
            <a:pPr algn="l"/>
            <a:r>
              <a:rPr lang="en-US" sz="2800" dirty="0" smtClean="0">
                <a:solidFill>
                  <a:schemeClr val="tx1"/>
                </a:solidFill>
              </a:rPr>
              <a:t>Jacob J. Johns</a:t>
            </a:r>
          </a:p>
        </p:txBody>
      </p:sp>
      <p:pic>
        <p:nvPicPr>
          <p:cNvPr id="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52400"/>
            <a:ext cx="7772400" cy="1470025"/>
          </a:xfrm>
        </p:spPr>
        <p:txBody>
          <a:bodyPr/>
          <a:lstStyle/>
          <a:p>
            <a:r>
              <a:rPr lang="en-US" dirty="0" smtClean="0"/>
              <a:t>Real Time Clock (RTC)</a:t>
            </a:r>
            <a:endParaRPr lang="en-US" dirty="0"/>
          </a:p>
        </p:txBody>
      </p:sp>
      <p:sp>
        <p:nvSpPr>
          <p:cNvPr id="3" name="Subtitle 2"/>
          <p:cNvSpPr>
            <a:spLocks noGrp="1"/>
          </p:cNvSpPr>
          <p:nvPr>
            <p:ph type="subTitle" idx="1"/>
          </p:nvPr>
        </p:nvSpPr>
        <p:spPr>
          <a:xfrm>
            <a:off x="1219200" y="2133600"/>
            <a:ext cx="6400800" cy="3733800"/>
          </a:xfrm>
        </p:spPr>
        <p:txBody>
          <a:bodyPr>
            <a:normAutofit/>
          </a:bodyPr>
          <a:lstStyle/>
          <a:p>
            <a:pPr algn="l">
              <a:buFont typeface="Arial" pitchFamily="34" charset="0"/>
              <a:buChar char="•"/>
            </a:pPr>
            <a:r>
              <a:rPr lang="en-US" dirty="0">
                <a:solidFill>
                  <a:schemeClr val="tx1"/>
                </a:solidFill>
              </a:rPr>
              <a:t> </a:t>
            </a:r>
            <a:r>
              <a:rPr lang="en-US" dirty="0" smtClean="0">
                <a:solidFill>
                  <a:schemeClr val="tx1"/>
                </a:solidFill>
              </a:rPr>
              <a:t>Importance</a:t>
            </a:r>
          </a:p>
          <a:p>
            <a:pPr algn="l"/>
            <a:endParaRPr lang="en-US" dirty="0" smtClean="0">
              <a:solidFill>
                <a:schemeClr val="tx1"/>
              </a:solidFill>
            </a:endParaRPr>
          </a:p>
          <a:p>
            <a:pPr algn="l">
              <a:buFont typeface="Arial" pitchFamily="34" charset="0"/>
              <a:buChar char="•"/>
            </a:pPr>
            <a:r>
              <a:rPr lang="en-US" dirty="0">
                <a:solidFill>
                  <a:schemeClr val="tx1"/>
                </a:solidFill>
              </a:rPr>
              <a:t> </a:t>
            </a:r>
            <a:r>
              <a:rPr lang="en-US" dirty="0" smtClean="0">
                <a:solidFill>
                  <a:schemeClr val="tx1"/>
                </a:solidFill>
              </a:rPr>
              <a:t>Problems</a:t>
            </a:r>
          </a:p>
          <a:p>
            <a:pPr algn="l"/>
            <a:endParaRPr lang="en-US" dirty="0" smtClean="0">
              <a:solidFill>
                <a:schemeClr val="tx1"/>
              </a:solidFill>
            </a:endParaRPr>
          </a:p>
          <a:p>
            <a:pPr algn="l">
              <a:buFont typeface="Arial" pitchFamily="34" charset="0"/>
              <a:buChar char="•"/>
            </a:pPr>
            <a:r>
              <a:rPr lang="en-US" dirty="0">
                <a:solidFill>
                  <a:schemeClr val="tx1"/>
                </a:solidFill>
              </a:rPr>
              <a:t> </a:t>
            </a:r>
            <a:r>
              <a:rPr lang="en-US" dirty="0" smtClean="0">
                <a:solidFill>
                  <a:schemeClr val="tx1"/>
                </a:solidFill>
              </a:rPr>
              <a:t>Solution</a:t>
            </a:r>
          </a:p>
          <a:p>
            <a:pPr algn="l"/>
            <a:endParaRPr lang="en-US" dirty="0" smtClean="0">
              <a:solidFill>
                <a:schemeClr val="tx1"/>
              </a:solidFill>
            </a:endParaRPr>
          </a:p>
          <a:p>
            <a:pPr algn="l">
              <a:buFont typeface="Arial" pitchFamily="34" charset="0"/>
              <a:buChar char="•"/>
            </a:pPr>
            <a:r>
              <a:rPr lang="en-US" dirty="0" smtClean="0">
                <a:solidFill>
                  <a:schemeClr val="tx1"/>
                </a:solidFill>
              </a:rPr>
              <a:t> Functions</a:t>
            </a:r>
          </a:p>
          <a:p>
            <a:pPr algn="l">
              <a:buFont typeface="Arial" pitchFamily="34" charset="0"/>
              <a:buChar char="•"/>
            </a:pPr>
            <a:endParaRPr lang="en-US"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3419475" y="2209800"/>
            <a:ext cx="5724525" cy="3248025"/>
          </a:xfrm>
          <a:prstGeom prst="rect">
            <a:avLst/>
          </a:prstGeom>
          <a:noFill/>
          <a:ln w="9525">
            <a:noFill/>
            <a:miter lim="800000"/>
            <a:headEnd/>
            <a:tailEnd/>
          </a:ln>
        </p:spPr>
      </p:pic>
      <p:sp>
        <p:nvSpPr>
          <p:cNvPr id="7" name="TextBox 6"/>
          <p:cNvSpPr txBox="1"/>
          <p:nvPr/>
        </p:nvSpPr>
        <p:spPr>
          <a:xfrm>
            <a:off x="3429000" y="5562600"/>
            <a:ext cx="5562600" cy="646331"/>
          </a:xfrm>
          <a:prstGeom prst="rect">
            <a:avLst/>
          </a:prstGeom>
          <a:noFill/>
        </p:spPr>
        <p:txBody>
          <a:bodyPr wrap="square" rtlCol="0">
            <a:spAutoFit/>
          </a:bodyPr>
          <a:lstStyle/>
          <a:p>
            <a:r>
              <a:rPr lang="en-US" dirty="0" smtClean="0"/>
              <a:t>Figure from: </a:t>
            </a:r>
            <a:r>
              <a:rPr lang="en-US" dirty="0"/>
              <a:t>Essentials of Satellite Navigation GNSS </a:t>
            </a:r>
            <a:r>
              <a:rPr lang="en-US" dirty="0" smtClean="0"/>
              <a:t>	Technology</a:t>
            </a:r>
            <a:r>
              <a:rPr lang="en-US" dirty="0"/>
              <a:t>: </a:t>
            </a:r>
            <a:r>
              <a:rPr lang="en-US" dirty="0" smtClean="0"/>
              <a:t>page </a:t>
            </a:r>
            <a:r>
              <a:rPr lang="en-US" dirty="0"/>
              <a:t>31 </a:t>
            </a:r>
          </a:p>
        </p:txBody>
      </p:sp>
      <p:pic>
        <p:nvPicPr>
          <p:cNvPr id="6"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8"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8425"/>
            <a:ext cx="7772400" cy="1470025"/>
          </a:xfrm>
        </p:spPr>
        <p:txBody>
          <a:bodyPr/>
          <a:lstStyle/>
          <a:p>
            <a:r>
              <a:rPr lang="en-US" dirty="0" smtClean="0"/>
              <a:t>Serial Communication</a:t>
            </a:r>
            <a:endParaRPr lang="en-US" dirty="0"/>
          </a:p>
        </p:txBody>
      </p:sp>
      <p:sp>
        <p:nvSpPr>
          <p:cNvPr id="3" name="Subtitle 2"/>
          <p:cNvSpPr>
            <a:spLocks noGrp="1"/>
          </p:cNvSpPr>
          <p:nvPr>
            <p:ph type="subTitle" idx="1"/>
          </p:nvPr>
        </p:nvSpPr>
        <p:spPr>
          <a:xfrm>
            <a:off x="1371600" y="2057400"/>
            <a:ext cx="6400800" cy="4038600"/>
          </a:xfrm>
        </p:spPr>
        <p:txBody>
          <a:bodyPr>
            <a:normAutofit lnSpcReduction="10000"/>
          </a:bodyPr>
          <a:lstStyle/>
          <a:p>
            <a:pPr algn="l">
              <a:buFont typeface="Arial" pitchFamily="34" charset="0"/>
              <a:buChar char="•"/>
            </a:pPr>
            <a:r>
              <a:rPr lang="en-US" dirty="0">
                <a:solidFill>
                  <a:schemeClr val="tx1"/>
                </a:solidFill>
              </a:rPr>
              <a:t> </a:t>
            </a:r>
            <a:r>
              <a:rPr lang="en-US" sz="3200" dirty="0" smtClean="0">
                <a:solidFill>
                  <a:schemeClr val="tx1"/>
                </a:solidFill>
              </a:rPr>
              <a:t>Why serial?</a:t>
            </a:r>
          </a:p>
          <a:p>
            <a:pPr algn="l"/>
            <a:endParaRPr lang="en-US" sz="3200" dirty="0" smtClean="0">
              <a:solidFill>
                <a:schemeClr val="tx1"/>
              </a:solidFill>
            </a:endParaRPr>
          </a:p>
          <a:p>
            <a:pPr algn="l">
              <a:buFont typeface="Arial" pitchFamily="34" charset="0"/>
              <a:buChar char="•"/>
            </a:pPr>
            <a:r>
              <a:rPr lang="en-US" sz="3200" dirty="0" smtClean="0">
                <a:solidFill>
                  <a:schemeClr val="tx1"/>
                </a:solidFill>
              </a:rPr>
              <a:t> Design</a:t>
            </a:r>
          </a:p>
          <a:p>
            <a:pPr lvl="1" algn="l">
              <a:buFont typeface="Arial" pitchFamily="34" charset="0"/>
              <a:buChar char="•"/>
            </a:pPr>
            <a:r>
              <a:rPr lang="en-US" dirty="0">
                <a:solidFill>
                  <a:schemeClr val="tx1"/>
                </a:solidFill>
              </a:rPr>
              <a:t> </a:t>
            </a:r>
            <a:r>
              <a:rPr lang="en-US" dirty="0" smtClean="0">
                <a:solidFill>
                  <a:schemeClr val="tx1"/>
                </a:solidFill>
              </a:rPr>
              <a:t>Start byte (0x8C)</a:t>
            </a:r>
          </a:p>
          <a:p>
            <a:pPr lvl="1" algn="l">
              <a:buFont typeface="Arial" pitchFamily="34" charset="0"/>
              <a:buChar char="•"/>
            </a:pPr>
            <a:r>
              <a:rPr lang="en-US" dirty="0">
                <a:solidFill>
                  <a:schemeClr val="tx1"/>
                </a:solidFill>
              </a:rPr>
              <a:t> </a:t>
            </a:r>
            <a:r>
              <a:rPr lang="en-US" dirty="0" smtClean="0">
                <a:solidFill>
                  <a:schemeClr val="tx1"/>
                </a:solidFill>
              </a:rPr>
              <a:t>Send byte (0x10)</a:t>
            </a:r>
          </a:p>
          <a:p>
            <a:pPr lvl="1" algn="l">
              <a:buFont typeface="Arial" pitchFamily="34" charset="0"/>
              <a:buChar char="•"/>
            </a:pPr>
            <a:r>
              <a:rPr lang="en-US" dirty="0">
                <a:solidFill>
                  <a:schemeClr val="tx1"/>
                </a:solidFill>
              </a:rPr>
              <a:t> </a:t>
            </a:r>
            <a:r>
              <a:rPr lang="en-US" dirty="0" smtClean="0">
                <a:solidFill>
                  <a:schemeClr val="tx1"/>
                </a:solidFill>
              </a:rPr>
              <a:t>Acknowledge byte (0xA5)</a:t>
            </a:r>
          </a:p>
          <a:p>
            <a:pPr lvl="1" algn="l">
              <a:buFont typeface="Arial" pitchFamily="34" charset="0"/>
              <a:buChar char="•"/>
            </a:pPr>
            <a:r>
              <a:rPr lang="en-US" dirty="0">
                <a:solidFill>
                  <a:schemeClr val="tx1"/>
                </a:solidFill>
              </a:rPr>
              <a:t> </a:t>
            </a:r>
            <a:r>
              <a:rPr lang="en-US" dirty="0" smtClean="0">
                <a:solidFill>
                  <a:schemeClr val="tx1"/>
                </a:solidFill>
              </a:rPr>
              <a:t>Error byte (0x33)</a:t>
            </a:r>
          </a:p>
          <a:p>
            <a:pPr lvl="1" algn="l">
              <a:buFont typeface="Arial" pitchFamily="34" charset="0"/>
              <a:buChar char="•"/>
            </a:pPr>
            <a:r>
              <a:rPr lang="en-US" dirty="0" smtClean="0">
                <a:solidFill>
                  <a:schemeClr val="tx1"/>
                </a:solidFill>
              </a:rPr>
              <a:t>Checksum (CRC8) </a:t>
            </a:r>
          </a:p>
          <a:p>
            <a:pPr algn="l">
              <a:buFont typeface="Arial" pitchFamily="34" charset="0"/>
              <a:buChar char="•"/>
            </a:pPr>
            <a:endParaRPr lang="en-US" dirty="0" smtClean="0">
              <a:solidFill>
                <a:schemeClr val="tx1"/>
              </a:solidFill>
            </a:endParaRPr>
          </a:p>
          <a:p>
            <a:pPr lvl="1" algn="l">
              <a:buFont typeface="Arial" pitchFamily="34" charset="0"/>
              <a:buChar char="•"/>
            </a:pPr>
            <a:endParaRPr lang="en-US" dirty="0" smtClean="0">
              <a:solidFill>
                <a:schemeClr val="tx1"/>
              </a:solidFill>
            </a:endParaRPr>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Communication</a:t>
            </a:r>
            <a:endParaRPr lang="en-US" dirty="0"/>
          </a:p>
        </p:txBody>
      </p:sp>
      <p:sp>
        <p:nvSpPr>
          <p:cNvPr id="3" name="Content Placeholder 2"/>
          <p:cNvSpPr>
            <a:spLocks noGrp="1"/>
          </p:cNvSpPr>
          <p:nvPr>
            <p:ph idx="1"/>
          </p:nvPr>
        </p:nvSpPr>
        <p:spPr>
          <a:xfrm>
            <a:off x="990600" y="1447800"/>
            <a:ext cx="8229600" cy="1295400"/>
          </a:xfrm>
        </p:spPr>
        <p:txBody>
          <a:bodyPr/>
          <a:lstStyle/>
          <a:p>
            <a:r>
              <a:rPr lang="en-US" dirty="0" smtClean="0"/>
              <a:t>User interface design for serial</a:t>
            </a:r>
          </a:p>
          <a:p>
            <a:r>
              <a:rPr lang="en-US" dirty="0" smtClean="0"/>
              <a:t>The switch to USB</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371600" y="2843791"/>
            <a:ext cx="7391400" cy="3557009"/>
          </a:xfrm>
          <a:prstGeom prst="rect">
            <a:avLst/>
          </a:prstGeom>
          <a:noFill/>
          <a:ln w="9525">
            <a:noFill/>
            <a:miter lim="800000"/>
            <a:headEnd/>
            <a:tailEnd/>
          </a:ln>
        </p:spPr>
      </p:pic>
      <p:pic>
        <p:nvPicPr>
          <p:cNvPr id="5"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6"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GPS Tracking System</a:t>
            </a:r>
            <a:endParaRPr lang="en-US" dirty="0">
              <a:solidFill>
                <a:schemeClr val="tx2">
                  <a:satMod val="130000"/>
                </a:schemeClr>
              </a:solidFill>
            </a:endParaRPr>
          </a:p>
        </p:txBody>
      </p:sp>
      <p:sp>
        <p:nvSpPr>
          <p:cNvPr id="13315" name="Content Placeholder 2"/>
          <p:cNvSpPr>
            <a:spLocks noGrp="1"/>
          </p:cNvSpPr>
          <p:nvPr>
            <p:ph idx="1"/>
          </p:nvPr>
        </p:nvSpPr>
        <p:spPr/>
        <p:txBody>
          <a:bodyPr/>
          <a:lstStyle/>
          <a:p>
            <a:pPr eaLnBrk="1" hangingPunct="1"/>
            <a:r>
              <a:rPr lang="en-US" smtClean="0"/>
              <a:t>GPS (Global Positioning System)</a:t>
            </a:r>
          </a:p>
          <a:p>
            <a:pPr eaLnBrk="1" hangingPunct="1"/>
            <a:r>
              <a:rPr lang="en-US" smtClean="0"/>
              <a:t>Consists of constellation of satellites orbiting the earth</a:t>
            </a:r>
          </a:p>
          <a:p>
            <a:pPr eaLnBrk="1" hangingPunct="1"/>
            <a:r>
              <a:rPr lang="en-US" smtClean="0"/>
              <a:t>Signals from 4 satellites required to determine position</a:t>
            </a:r>
          </a:p>
        </p:txBody>
      </p:sp>
      <p:pic>
        <p:nvPicPr>
          <p:cNvPr id="1331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13317" name="Picture 8" descr="Ulogo.png"/>
          <p:cNvPicPr>
            <a:picLocks noChangeAspect="1"/>
          </p:cNvPicPr>
          <p:nvPr/>
        </p:nvPicPr>
        <p:blipFill>
          <a:blip r:embed="rId4"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3318" name="Picture 2" descr="C:\Documents and Settings\Rashin Bolkameh\Desktop\ScreenHunter_01 Mar. 25 19.50.gif"/>
          <p:cNvPicPr>
            <a:picLocks noChangeAspect="1" noChangeArrowheads="1"/>
          </p:cNvPicPr>
          <p:nvPr/>
        </p:nvPicPr>
        <p:blipFill>
          <a:blip r:embed="rId5" cstate="print"/>
          <a:srcRect/>
          <a:stretch>
            <a:fillRect/>
          </a:stretch>
        </p:blipFill>
        <p:spPr bwMode="auto">
          <a:xfrm>
            <a:off x="2667000" y="4038600"/>
            <a:ext cx="4486275" cy="2516188"/>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225"/>
            <a:ext cx="7772400" cy="1470025"/>
          </a:xfrm>
        </p:spPr>
        <p:txBody>
          <a:bodyPr/>
          <a:lstStyle/>
          <a:p>
            <a:r>
              <a:rPr lang="en-US" dirty="0" smtClean="0"/>
              <a:t>USB</a:t>
            </a:r>
            <a:endParaRPr lang="en-US" dirty="0"/>
          </a:p>
        </p:txBody>
      </p:sp>
      <p:sp>
        <p:nvSpPr>
          <p:cNvPr id="3" name="Subtitle 2"/>
          <p:cNvSpPr>
            <a:spLocks noGrp="1"/>
          </p:cNvSpPr>
          <p:nvPr>
            <p:ph type="subTitle" idx="1"/>
          </p:nvPr>
        </p:nvSpPr>
        <p:spPr>
          <a:xfrm>
            <a:off x="1066800" y="1905000"/>
            <a:ext cx="8305800" cy="4267200"/>
          </a:xfrm>
        </p:spPr>
        <p:txBody>
          <a:bodyPr>
            <a:normAutofit lnSpcReduction="10000"/>
          </a:bodyPr>
          <a:lstStyle/>
          <a:p>
            <a:pPr algn="l">
              <a:buFont typeface="Arial" pitchFamily="34" charset="0"/>
              <a:buChar char="•"/>
            </a:pPr>
            <a:r>
              <a:rPr lang="en-US" sz="3500" dirty="0" smtClean="0">
                <a:solidFill>
                  <a:schemeClr val="tx1"/>
                </a:solidFill>
              </a:rPr>
              <a:t>Example code</a:t>
            </a:r>
          </a:p>
          <a:p>
            <a:pPr lvl="1" algn="l">
              <a:buFont typeface="Arial" pitchFamily="34" charset="0"/>
              <a:buChar char="•"/>
            </a:pPr>
            <a:r>
              <a:rPr lang="en-US" dirty="0" smtClean="0">
                <a:solidFill>
                  <a:schemeClr val="tx1"/>
                </a:solidFill>
              </a:rPr>
              <a:t> Sets up virtual COM port to use with </a:t>
            </a:r>
            <a:r>
              <a:rPr lang="en-US" dirty="0" err="1" smtClean="0"/>
              <a:t>H</a:t>
            </a:r>
            <a:r>
              <a:rPr lang="en-US" dirty="0" err="1" smtClean="0">
                <a:solidFill>
                  <a:schemeClr val="tx1"/>
                </a:solidFill>
              </a:rPr>
              <a:t>yperterminal</a:t>
            </a:r>
            <a:endParaRPr lang="en-US" dirty="0" smtClean="0">
              <a:solidFill>
                <a:schemeClr val="tx1"/>
              </a:solidFill>
            </a:endParaRPr>
          </a:p>
          <a:p>
            <a:pPr lvl="1" algn="l"/>
            <a:endParaRPr lang="en-US" sz="2200" dirty="0" smtClean="0">
              <a:solidFill>
                <a:schemeClr val="tx1"/>
              </a:solidFill>
            </a:endParaRPr>
          </a:p>
          <a:p>
            <a:pPr algn="l">
              <a:buFont typeface="Arial" pitchFamily="34" charset="0"/>
              <a:buChar char="•"/>
            </a:pPr>
            <a:r>
              <a:rPr lang="en-US" sz="3500" dirty="0" smtClean="0">
                <a:solidFill>
                  <a:schemeClr val="tx1"/>
                </a:solidFill>
              </a:rPr>
              <a:t> How it works</a:t>
            </a:r>
          </a:p>
          <a:p>
            <a:pPr lvl="1" algn="l">
              <a:buFont typeface="Arial" pitchFamily="34" charset="0"/>
              <a:buChar char="•"/>
            </a:pPr>
            <a:r>
              <a:rPr lang="en-US" dirty="0" smtClean="0">
                <a:solidFill>
                  <a:schemeClr val="tx1"/>
                </a:solidFill>
              </a:rPr>
              <a:t> Select capture text in </a:t>
            </a:r>
            <a:r>
              <a:rPr lang="en-US" dirty="0" err="1" smtClean="0">
                <a:solidFill>
                  <a:schemeClr val="tx1"/>
                </a:solidFill>
              </a:rPr>
              <a:t>hyperterminal</a:t>
            </a:r>
            <a:endParaRPr lang="en-US" dirty="0" smtClean="0">
              <a:solidFill>
                <a:schemeClr val="tx1"/>
              </a:solidFill>
            </a:endParaRPr>
          </a:p>
          <a:p>
            <a:pPr lvl="1" algn="l">
              <a:buFont typeface="Arial" pitchFamily="34" charset="0"/>
              <a:buChar char="•"/>
            </a:pPr>
            <a:r>
              <a:rPr lang="en-US" dirty="0" smtClean="0">
                <a:solidFill>
                  <a:schemeClr val="tx1"/>
                </a:solidFill>
              </a:rPr>
              <a:t> Specify file to save to</a:t>
            </a:r>
          </a:p>
          <a:p>
            <a:pPr lvl="1" algn="l">
              <a:buFont typeface="Arial" pitchFamily="34" charset="0"/>
              <a:buChar char="•"/>
            </a:pPr>
            <a:r>
              <a:rPr lang="en-US" dirty="0" smtClean="0">
                <a:solidFill>
                  <a:schemeClr val="tx1"/>
                </a:solidFill>
              </a:rPr>
              <a:t> Send GETDATA command in </a:t>
            </a:r>
            <a:r>
              <a:rPr lang="en-US" dirty="0" err="1" smtClean="0">
                <a:solidFill>
                  <a:schemeClr val="tx1"/>
                </a:solidFill>
              </a:rPr>
              <a:t>Hyperterminal</a:t>
            </a:r>
            <a:endParaRPr lang="en-US" dirty="0" smtClean="0">
              <a:solidFill>
                <a:schemeClr val="tx1"/>
              </a:solidFill>
            </a:endParaRPr>
          </a:p>
          <a:p>
            <a:pPr lvl="1" algn="l">
              <a:buFont typeface="Arial" pitchFamily="34" charset="0"/>
              <a:buChar char="•"/>
            </a:pPr>
            <a:r>
              <a:rPr lang="en-US" dirty="0" smtClean="0">
                <a:solidFill>
                  <a:schemeClr val="tx1"/>
                </a:solidFill>
              </a:rPr>
              <a:t> Select capture text -&gt; stop in </a:t>
            </a:r>
            <a:r>
              <a:rPr lang="en-US" dirty="0" err="1" smtClean="0"/>
              <a:t>H</a:t>
            </a:r>
            <a:r>
              <a:rPr lang="en-US" dirty="0" err="1" smtClean="0">
                <a:solidFill>
                  <a:schemeClr val="tx1"/>
                </a:solidFill>
              </a:rPr>
              <a:t>yperterminal</a:t>
            </a:r>
            <a:endParaRPr lang="en-US" dirty="0">
              <a:solidFill>
                <a:schemeClr val="tx1"/>
              </a:solidFill>
            </a:endParaRPr>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30175"/>
            <a:ext cx="7772400" cy="1470025"/>
          </a:xfrm>
        </p:spPr>
        <p:txBody>
          <a:bodyPr/>
          <a:lstStyle/>
          <a:p>
            <a:r>
              <a:rPr lang="en-US" dirty="0" smtClean="0"/>
              <a:t>USB</a:t>
            </a:r>
            <a:endParaRPr lang="en-US" dirty="0"/>
          </a:p>
        </p:txBody>
      </p:sp>
      <p:sp>
        <p:nvSpPr>
          <p:cNvPr id="3" name="Subtitle 2"/>
          <p:cNvSpPr>
            <a:spLocks noGrp="1"/>
          </p:cNvSpPr>
          <p:nvPr>
            <p:ph type="subTitle" idx="1"/>
          </p:nvPr>
        </p:nvSpPr>
        <p:spPr>
          <a:xfrm>
            <a:off x="1371600" y="2133600"/>
            <a:ext cx="6400800" cy="3962400"/>
          </a:xfrm>
        </p:spPr>
        <p:txBody>
          <a:bodyPr>
            <a:normAutofit/>
          </a:bodyPr>
          <a:lstStyle/>
          <a:p>
            <a:pPr algn="l">
              <a:buFont typeface="Arial" pitchFamily="34" charset="0"/>
              <a:buChar char="•"/>
            </a:pPr>
            <a:r>
              <a:rPr lang="en-US" sz="3600" dirty="0" smtClean="0">
                <a:solidFill>
                  <a:schemeClr val="tx1"/>
                </a:solidFill>
              </a:rPr>
              <a:t>Still working on</a:t>
            </a:r>
            <a:endParaRPr lang="en-US" dirty="0" smtClean="0">
              <a:solidFill>
                <a:schemeClr val="tx1"/>
              </a:solidFill>
            </a:endParaRPr>
          </a:p>
          <a:p>
            <a:pPr lvl="1" algn="l">
              <a:buFont typeface="Arial" pitchFamily="34" charset="0"/>
              <a:buChar char="•"/>
            </a:pPr>
            <a:r>
              <a:rPr lang="en-US" dirty="0" smtClean="0">
                <a:solidFill>
                  <a:schemeClr val="tx1"/>
                </a:solidFill>
              </a:rPr>
              <a:t> </a:t>
            </a:r>
            <a:r>
              <a:rPr lang="en-US" sz="3200" dirty="0" smtClean="0">
                <a:solidFill>
                  <a:schemeClr val="tx1"/>
                </a:solidFill>
              </a:rPr>
              <a:t>File format</a:t>
            </a:r>
            <a:endParaRPr lang="en-US" dirty="0" smtClean="0">
              <a:solidFill>
                <a:schemeClr val="tx1"/>
              </a:solidFill>
            </a:endParaRPr>
          </a:p>
          <a:p>
            <a:pPr lvl="2" algn="l">
              <a:buFont typeface="Arial" pitchFamily="34" charset="0"/>
              <a:buChar char="•"/>
            </a:pPr>
            <a:r>
              <a:rPr lang="en-US" dirty="0" smtClean="0">
                <a:solidFill>
                  <a:schemeClr val="tx1"/>
                </a:solidFill>
              </a:rPr>
              <a:t> </a:t>
            </a:r>
            <a:r>
              <a:rPr lang="en-US" sz="2800" dirty="0" err="1" smtClean="0">
                <a:solidFill>
                  <a:schemeClr val="tx1"/>
                </a:solidFill>
              </a:rPr>
              <a:t>Matlab</a:t>
            </a:r>
            <a:endParaRPr lang="en-US" sz="2800" dirty="0" smtClean="0">
              <a:solidFill>
                <a:schemeClr val="tx1"/>
              </a:solidFill>
            </a:endParaRPr>
          </a:p>
          <a:p>
            <a:pPr lvl="2" algn="l">
              <a:buFont typeface="Arial" pitchFamily="34" charset="0"/>
              <a:buChar char="•"/>
            </a:pPr>
            <a:r>
              <a:rPr lang="en-US" sz="2800" dirty="0" smtClean="0">
                <a:solidFill>
                  <a:schemeClr val="tx1"/>
                </a:solidFill>
              </a:rPr>
              <a:t> Post processing</a:t>
            </a:r>
          </a:p>
          <a:p>
            <a:pPr lvl="2" algn="l"/>
            <a:endParaRPr lang="en-US" dirty="0" smtClean="0">
              <a:solidFill>
                <a:schemeClr val="tx1"/>
              </a:solidFill>
            </a:endParaRPr>
          </a:p>
          <a:p>
            <a:pPr lvl="1" algn="l">
              <a:buFont typeface="Arial" pitchFamily="34" charset="0"/>
              <a:buChar char="•"/>
            </a:pPr>
            <a:r>
              <a:rPr lang="en-US" dirty="0" smtClean="0">
                <a:solidFill>
                  <a:schemeClr val="tx1"/>
                </a:solidFill>
              </a:rPr>
              <a:t> </a:t>
            </a:r>
            <a:r>
              <a:rPr lang="en-US" sz="3200" dirty="0" smtClean="0">
                <a:solidFill>
                  <a:schemeClr val="tx1"/>
                </a:solidFill>
              </a:rPr>
              <a:t>User interface</a:t>
            </a:r>
            <a:endParaRPr lang="en-US" dirty="0" smtClean="0">
              <a:solidFill>
                <a:schemeClr val="tx1"/>
              </a:solidFill>
            </a:endParaRPr>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Processing GPS Data</a:t>
            </a:r>
            <a:endParaRPr lang="en-US" dirty="0"/>
          </a:p>
        </p:txBody>
      </p:sp>
      <p:sp>
        <p:nvSpPr>
          <p:cNvPr id="5" name="Text Placeholder 4"/>
          <p:cNvSpPr>
            <a:spLocks noGrp="1"/>
          </p:cNvSpPr>
          <p:nvPr>
            <p:ph type="body" idx="1"/>
          </p:nvPr>
        </p:nvSpPr>
        <p:spPr/>
        <p:txBody>
          <a:bodyPr/>
          <a:lstStyle/>
          <a:p>
            <a:r>
              <a:rPr lang="en-US" sz="2800" dirty="0" smtClean="0"/>
              <a:t>Eidy C. Herrera</a:t>
            </a:r>
            <a:endParaRPr lang="en-US" sz="2800" dirty="0"/>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3810175" y="1835479"/>
            <a:ext cx="5674019" cy="4437252"/>
          </a:xfrm>
          <a:prstGeom prst="rect">
            <a:avLst/>
          </a:prstGeom>
        </p:spPr>
      </p:pic>
      <p:sp>
        <p:nvSpPr>
          <p:cNvPr id="2" name="Title 1"/>
          <p:cNvSpPr>
            <a:spLocks noGrp="1"/>
          </p:cNvSpPr>
          <p:nvPr>
            <p:ph type="title"/>
          </p:nvPr>
        </p:nvSpPr>
        <p:spPr/>
        <p:txBody>
          <a:bodyPr/>
          <a:lstStyle/>
          <a:p>
            <a:r>
              <a:rPr lang="en-US" dirty="0" smtClean="0"/>
              <a:t>Post-Processing GPS Data</a:t>
            </a:r>
            <a:endParaRPr lang="en-US" dirty="0"/>
          </a:p>
        </p:txBody>
      </p:sp>
      <p:sp>
        <p:nvSpPr>
          <p:cNvPr id="6" name="Content Placeholder 5"/>
          <p:cNvSpPr>
            <a:spLocks noGrp="1"/>
          </p:cNvSpPr>
          <p:nvPr>
            <p:ph idx="1"/>
          </p:nvPr>
        </p:nvSpPr>
        <p:spPr/>
        <p:txBody>
          <a:bodyPr/>
          <a:lstStyle/>
          <a:p>
            <a:r>
              <a:rPr lang="en-US" dirty="0" smtClean="0"/>
              <a:t>Four satellites required</a:t>
            </a:r>
          </a:p>
          <a:p>
            <a:pPr lvl="1"/>
            <a:r>
              <a:rPr lang="en-US" dirty="0" smtClean="0"/>
              <a:t>Latitude</a:t>
            </a:r>
          </a:p>
          <a:p>
            <a:pPr lvl="1">
              <a:buNone/>
            </a:pPr>
            <a:endParaRPr lang="en-US" dirty="0" smtClean="0"/>
          </a:p>
          <a:p>
            <a:pPr lvl="1"/>
            <a:r>
              <a:rPr lang="en-US" dirty="0" smtClean="0"/>
              <a:t>Longitude</a:t>
            </a:r>
          </a:p>
          <a:p>
            <a:pPr lvl="1">
              <a:buNone/>
            </a:pPr>
            <a:endParaRPr lang="en-US" dirty="0" smtClean="0"/>
          </a:p>
          <a:p>
            <a:pPr lvl="1"/>
            <a:r>
              <a:rPr lang="en-US" dirty="0" smtClean="0"/>
              <a:t>Altitude</a:t>
            </a:r>
          </a:p>
          <a:p>
            <a:pPr lvl="1">
              <a:buNone/>
            </a:pPr>
            <a:endParaRPr lang="en-US" dirty="0" smtClean="0"/>
          </a:p>
          <a:p>
            <a:pPr lvl="1"/>
            <a:r>
              <a:rPr lang="en-US" dirty="0" smtClean="0"/>
              <a:t>Time offset</a:t>
            </a:r>
          </a:p>
          <a:p>
            <a:pPr lvl="1"/>
            <a:endParaRPr lang="en-US" dirty="0" smtClean="0"/>
          </a:p>
          <a:p>
            <a:pPr>
              <a:buNone/>
            </a:pPr>
            <a:r>
              <a:rPr lang="en-US" dirty="0" smtClean="0"/>
              <a:t> </a:t>
            </a:r>
            <a:endParaRPr lang="en-US" dirty="0"/>
          </a:p>
        </p:txBody>
      </p:sp>
      <p:pic>
        <p:nvPicPr>
          <p:cNvPr id="4" name="Picture 8" descr="Ulogo.png"/>
          <p:cNvPicPr>
            <a:picLocks noChangeAspect="1"/>
          </p:cNvPicPr>
          <p:nvPr/>
        </p:nvPicPr>
        <p:blipFill>
          <a:blip r:embed="rId4"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9" name="Picture 8" descr="sandia.jpg"/>
          <p:cNvPicPr>
            <a:picLocks noChangeAspect="1"/>
          </p:cNvPicPr>
          <p:nvPr/>
        </p:nvPicPr>
        <p:blipFill>
          <a:blip r:embed="rId5"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Needed</a:t>
            </a:r>
            <a:endParaRPr lang="en-US" dirty="0"/>
          </a:p>
        </p:txBody>
      </p:sp>
      <p:sp>
        <p:nvSpPr>
          <p:cNvPr id="3" name="Content Placeholder 2"/>
          <p:cNvSpPr>
            <a:spLocks noGrp="1"/>
          </p:cNvSpPr>
          <p:nvPr>
            <p:ph idx="1"/>
          </p:nvPr>
        </p:nvSpPr>
        <p:spPr>
          <a:xfrm>
            <a:off x="1371600" y="1752600"/>
            <a:ext cx="7499350" cy="4800600"/>
          </a:xfrm>
        </p:spPr>
        <p:txBody>
          <a:bodyPr/>
          <a:lstStyle/>
          <a:p>
            <a:r>
              <a:rPr lang="en-US" dirty="0" smtClean="0"/>
              <a:t>Pseudoranges</a:t>
            </a:r>
          </a:p>
          <a:p>
            <a:pPr lvl="1"/>
            <a:r>
              <a:rPr lang="en-US" dirty="0" smtClean="0"/>
              <a:t>Distance between the satellites and the receiver </a:t>
            </a:r>
          </a:p>
          <a:p>
            <a:pPr lvl="1">
              <a:buNone/>
            </a:pPr>
            <a:endParaRPr lang="en-US" dirty="0" smtClean="0"/>
          </a:p>
          <a:p>
            <a:r>
              <a:rPr lang="en-US" dirty="0" smtClean="0"/>
              <a:t>Ephemeris </a:t>
            </a:r>
            <a:r>
              <a:rPr lang="en-US" dirty="0" smtClean="0"/>
              <a:t>data</a:t>
            </a:r>
          </a:p>
          <a:p>
            <a:pPr lvl="1"/>
            <a:r>
              <a:rPr lang="en-US" dirty="0" smtClean="0"/>
              <a:t>Provides the satellites positions at any specific time </a:t>
            </a:r>
          </a:p>
          <a:p>
            <a:pPr>
              <a:buNone/>
            </a:pPr>
            <a:endParaRPr lang="en-US" dirty="0"/>
          </a:p>
        </p:txBody>
      </p:sp>
      <p:pic>
        <p:nvPicPr>
          <p:cNvPr id="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6" name="Picture 5"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a:xfrm>
            <a:off x="1371600" y="1600200"/>
            <a:ext cx="7499350" cy="4800600"/>
          </a:xfrm>
        </p:spPr>
        <p:txBody>
          <a:bodyPr/>
          <a:lstStyle/>
          <a:p>
            <a:r>
              <a:rPr lang="en-US" dirty="0" smtClean="0"/>
              <a:t>Existing </a:t>
            </a:r>
            <a:r>
              <a:rPr lang="en-US" dirty="0" err="1" smtClean="0"/>
              <a:t>Matlab</a:t>
            </a:r>
            <a:r>
              <a:rPr lang="en-US" dirty="0" smtClean="0"/>
              <a:t> code</a:t>
            </a:r>
          </a:p>
          <a:p>
            <a:pPr>
              <a:buNone/>
            </a:pPr>
            <a:r>
              <a:rPr lang="en-US" dirty="0" smtClean="0"/>
              <a:t> </a:t>
            </a:r>
          </a:p>
          <a:p>
            <a:r>
              <a:rPr lang="en-US" dirty="0" smtClean="0"/>
              <a:t>Need 37 s of GPS data (640 MB)</a:t>
            </a:r>
          </a:p>
          <a:p>
            <a:pPr>
              <a:buNone/>
            </a:pPr>
            <a:endParaRPr lang="en-US" dirty="0" smtClean="0"/>
          </a:p>
          <a:p>
            <a:r>
              <a:rPr lang="en-US" dirty="0" smtClean="0"/>
              <a:t>Lengthy tracking process (30 minutes)</a:t>
            </a:r>
          </a:p>
          <a:p>
            <a:pPr>
              <a:buNone/>
            </a:pPr>
            <a:endParaRPr lang="en-US" dirty="0" smtClean="0"/>
          </a:p>
          <a:p>
            <a:r>
              <a:rPr lang="en-US" dirty="0" smtClean="0"/>
              <a:t>Post-processing needs to be accomplished with a smaller sample</a:t>
            </a:r>
          </a:p>
          <a:p>
            <a:endParaRPr lang="en-US" dirty="0" smtClean="0"/>
          </a:p>
          <a:p>
            <a:pPr>
              <a:buNone/>
            </a:pPr>
            <a:endParaRPr lang="en-US" dirty="0"/>
          </a:p>
        </p:txBody>
      </p:sp>
      <p:pic>
        <p:nvPicPr>
          <p:cNvPr id="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499350" cy="1143000"/>
          </a:xfrm>
        </p:spPr>
        <p:txBody>
          <a:bodyPr/>
          <a:lstStyle/>
          <a:p>
            <a:r>
              <a:rPr lang="en-US" dirty="0" smtClean="0"/>
              <a:t>GPS Navigation Data Structure</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p:cNvPicPr>
            <a:picLocks noChangeAspect="1"/>
          </p:cNvPicPr>
          <p:nvPr/>
        </p:nvPicPr>
        <p:blipFill>
          <a:blip r:embed="rId3" cstate="print"/>
          <a:stretch>
            <a:fillRect/>
          </a:stretch>
        </p:blipFill>
        <p:spPr>
          <a:xfrm>
            <a:off x="1275588" y="1411165"/>
            <a:ext cx="7658100" cy="4622800"/>
          </a:xfrm>
          <a:prstGeom prst="rect">
            <a:avLst/>
          </a:prstGeom>
        </p:spPr>
      </p:pic>
      <p:pic>
        <p:nvPicPr>
          <p:cNvPr id="9" name="Picture 8"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New approach to process small data: integrating incomplete sample with stored GPS ephemerides</a:t>
            </a:r>
          </a:p>
          <a:p>
            <a:r>
              <a:rPr lang="en-US" dirty="0" smtClean="0"/>
              <a:t>Using </a:t>
            </a:r>
            <a:r>
              <a:rPr lang="en-US" dirty="0" err="1" smtClean="0"/>
              <a:t>Matlab</a:t>
            </a:r>
            <a:r>
              <a:rPr lang="en-US" dirty="0" smtClean="0"/>
              <a:t> obtain </a:t>
            </a:r>
          </a:p>
          <a:p>
            <a:pPr lvl="1"/>
            <a:r>
              <a:rPr lang="en-US" dirty="0" smtClean="0"/>
              <a:t>Pseudoranges</a:t>
            </a:r>
          </a:p>
          <a:p>
            <a:pPr lvl="1"/>
            <a:r>
              <a:rPr lang="en-US" dirty="0" smtClean="0"/>
              <a:t>Time of the week</a:t>
            </a:r>
          </a:p>
          <a:p>
            <a:r>
              <a:rPr lang="en-US" dirty="0" smtClean="0"/>
              <a:t>Acquire </a:t>
            </a:r>
            <a:r>
              <a:rPr lang="en-US" dirty="0" smtClean="0"/>
              <a:t>ephemeris data </a:t>
            </a:r>
            <a:r>
              <a:rPr lang="en-US" dirty="0" smtClean="0"/>
              <a:t>online</a:t>
            </a:r>
          </a:p>
          <a:p>
            <a:r>
              <a:rPr lang="en-US" dirty="0" smtClean="0"/>
              <a:t>Combine records to get coordinates</a:t>
            </a:r>
          </a:p>
          <a:p>
            <a:pPr lvl="2">
              <a:buNone/>
            </a:pPr>
            <a:endParaRPr lang="en-US" dirty="0" smtClean="0"/>
          </a:p>
          <a:p>
            <a:endParaRPr lang="en-US" dirty="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descr="coordinates.jpg"/>
          <p:cNvPicPr>
            <a:picLocks noChangeAspect="1"/>
          </p:cNvPicPr>
          <p:nvPr/>
        </p:nvPicPr>
        <p:blipFill>
          <a:blip r:embed="rId3" cstate="print"/>
          <a:srcRect l="-8581" r="-8581"/>
          <a:stretch>
            <a:fillRect/>
          </a:stretch>
        </p:blipFill>
        <p:spPr>
          <a:xfrm>
            <a:off x="1834377" y="2967748"/>
            <a:ext cx="6577694" cy="3494372"/>
          </a:xfrm>
          <a:prstGeom prst="rect">
            <a:avLst/>
          </a:prstGeom>
        </p:spPr>
      </p:pic>
      <p:sp>
        <p:nvSpPr>
          <p:cNvPr id="2" name="Title 1"/>
          <p:cNvSpPr>
            <a:spLocks noGrp="1"/>
          </p:cNvSpPr>
          <p:nvPr>
            <p:ph type="title"/>
          </p:nvPr>
        </p:nvSpPr>
        <p:spPr/>
        <p:txBody>
          <a:bodyPr>
            <a:normAutofit/>
          </a:bodyPr>
          <a:lstStyle/>
          <a:p>
            <a:r>
              <a:rPr lang="en-US" dirty="0" smtClean="0"/>
              <a:t>Verifying the </a:t>
            </a:r>
            <a:r>
              <a:rPr lang="en-US" dirty="0" err="1" smtClean="0"/>
              <a:t>Matlab</a:t>
            </a:r>
            <a:r>
              <a:rPr lang="en-US" dirty="0" smtClean="0"/>
              <a:t> code</a:t>
            </a:r>
            <a:endParaRPr lang="en-US" dirty="0"/>
          </a:p>
        </p:txBody>
      </p:sp>
      <p:sp>
        <p:nvSpPr>
          <p:cNvPr id="11" name="Content Placeholder 10"/>
          <p:cNvSpPr>
            <a:spLocks noGrp="1"/>
          </p:cNvSpPr>
          <p:nvPr>
            <p:ph idx="1"/>
          </p:nvPr>
        </p:nvSpPr>
        <p:spPr/>
        <p:txBody>
          <a:bodyPr/>
          <a:lstStyle/>
          <a:p>
            <a:r>
              <a:rPr lang="en-US" dirty="0" smtClean="0"/>
              <a:t>Acquisition</a:t>
            </a:r>
          </a:p>
          <a:p>
            <a:r>
              <a:rPr lang="en-US" dirty="0" smtClean="0"/>
              <a:t>Tracking</a:t>
            </a:r>
          </a:p>
          <a:p>
            <a:r>
              <a:rPr lang="en-US" dirty="0" smtClean="0"/>
              <a:t>Position Solution</a:t>
            </a:r>
            <a:endParaRPr lang="en-US" dirty="0"/>
          </a:p>
        </p:txBody>
      </p:sp>
      <p:pic>
        <p:nvPicPr>
          <p:cNvPr id="7" name="Picture 6"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Using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Create a function to extract the desired length of data</a:t>
            </a:r>
          </a:p>
          <a:p>
            <a:r>
              <a:rPr lang="en-US" dirty="0" smtClean="0"/>
              <a:t> Perform acquisition</a:t>
            </a:r>
          </a:p>
          <a:p>
            <a:pPr>
              <a:buNone/>
            </a:pPr>
            <a:endParaRPr lang="en-US" dirty="0"/>
          </a:p>
        </p:txBody>
      </p:sp>
      <p:pic>
        <p:nvPicPr>
          <p:cNvPr id="4" name="Picture 3" descr="Picture 3.png"/>
          <p:cNvPicPr>
            <a:picLocks noChangeAspect="1"/>
          </p:cNvPicPr>
          <p:nvPr/>
        </p:nvPicPr>
        <p:blipFill>
          <a:blip r:embed="rId2" cstate="print"/>
          <a:stretch>
            <a:fillRect/>
          </a:stretch>
        </p:blipFill>
        <p:spPr>
          <a:xfrm>
            <a:off x="1435608" y="3187960"/>
            <a:ext cx="7122595" cy="4012940"/>
          </a:xfrm>
          <a:prstGeom prst="rect">
            <a:avLst/>
          </a:prstGeom>
        </p:spPr>
      </p:pic>
      <p:pic>
        <p:nvPicPr>
          <p:cNvPr id="9" name="Picture 8"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fontAlgn="auto" hangingPunct="1">
              <a:spcAft>
                <a:spcPts val="0"/>
              </a:spcAft>
              <a:defRPr/>
            </a:pPr>
            <a:r>
              <a:rPr lang="en-US" smtClean="0">
                <a:solidFill>
                  <a:schemeClr val="tx2">
                    <a:satMod val="130000"/>
                  </a:schemeClr>
                </a:solidFill>
              </a:rPr>
              <a:t>GPS Tracking System</a:t>
            </a:r>
          </a:p>
        </p:txBody>
      </p:sp>
      <p:sp>
        <p:nvSpPr>
          <p:cNvPr id="14339" name="Content Placeholder 2"/>
          <p:cNvSpPr>
            <a:spLocks noGrp="1"/>
          </p:cNvSpPr>
          <p:nvPr>
            <p:ph idx="1"/>
          </p:nvPr>
        </p:nvSpPr>
        <p:spPr>
          <a:xfrm>
            <a:off x="1295400" y="1905000"/>
            <a:ext cx="7499350" cy="4800600"/>
          </a:xfrm>
        </p:spPr>
        <p:txBody>
          <a:bodyPr/>
          <a:lstStyle/>
          <a:p>
            <a:pPr eaLnBrk="1" hangingPunct="1"/>
            <a:r>
              <a:rPr lang="en-US" dirty="0" smtClean="0"/>
              <a:t>Typical GPS solution</a:t>
            </a:r>
          </a:p>
          <a:p>
            <a:pPr lvl="1" eaLnBrk="1" hangingPunct="1"/>
            <a:r>
              <a:rPr lang="en-US" dirty="0" smtClean="0"/>
              <a:t>Cold start (no data) needs about 40s of data</a:t>
            </a:r>
          </a:p>
          <a:p>
            <a:pPr lvl="2" eaLnBrk="1" hangingPunct="1">
              <a:buFont typeface="Wingdings 2" pitchFamily="18" charset="2"/>
              <a:buNone/>
            </a:pPr>
            <a:endParaRPr lang="en-US" dirty="0" smtClean="0"/>
          </a:p>
          <a:p>
            <a:pPr lvl="1" eaLnBrk="1" hangingPunct="1"/>
            <a:r>
              <a:rPr lang="en-US" dirty="0" smtClean="0"/>
              <a:t>Internal processing</a:t>
            </a:r>
          </a:p>
          <a:p>
            <a:pPr lvl="1" eaLnBrk="1" hangingPunct="1">
              <a:buFont typeface="Verdana" pitchFamily="34" charset="0"/>
              <a:buNone/>
            </a:pPr>
            <a:endParaRPr lang="en-US" dirty="0" smtClean="0"/>
          </a:p>
          <a:p>
            <a:pPr lvl="1" eaLnBrk="1" hangingPunct="1"/>
            <a:r>
              <a:rPr lang="en-US" dirty="0" smtClean="0"/>
              <a:t>Applications for location tracking in real time</a:t>
            </a:r>
          </a:p>
          <a:p>
            <a:pPr lvl="1" eaLnBrk="1" hangingPunct="1"/>
            <a:endParaRPr lang="en-US" dirty="0" smtClean="0"/>
          </a:p>
          <a:p>
            <a:pPr eaLnBrk="1" hangingPunct="1"/>
            <a:endParaRPr lang="en-US" dirty="0" smtClean="0"/>
          </a:p>
          <a:p>
            <a:pPr eaLnBrk="1" hangingPunct="1">
              <a:buFont typeface="Arial" charset="0"/>
              <a:buNone/>
            </a:pPr>
            <a:endParaRPr lang="en-US" dirty="0" smtClean="0"/>
          </a:p>
        </p:txBody>
      </p:sp>
      <p:pic>
        <p:nvPicPr>
          <p:cNvPr id="14340"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4341"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Using </a:t>
            </a:r>
            <a:r>
              <a:rPr lang="en-US" dirty="0" err="1" smtClean="0"/>
              <a:t>Matlab</a:t>
            </a:r>
            <a:endParaRPr lang="en-US" dirty="0"/>
          </a:p>
        </p:txBody>
      </p:sp>
      <p:sp>
        <p:nvSpPr>
          <p:cNvPr id="3" name="Content Placeholder 2"/>
          <p:cNvSpPr>
            <a:spLocks noGrp="1"/>
          </p:cNvSpPr>
          <p:nvPr>
            <p:ph idx="4294967295"/>
          </p:nvPr>
        </p:nvSpPr>
        <p:spPr>
          <a:xfrm>
            <a:off x="1644650" y="1447800"/>
            <a:ext cx="7499350" cy="4800600"/>
          </a:xfrm>
        </p:spPr>
        <p:txBody>
          <a:bodyPr/>
          <a:lstStyle/>
          <a:p>
            <a:r>
              <a:rPr lang="en-US" dirty="0" smtClean="0"/>
              <a:t>Reduce tracking time from 30 to 3 minutes</a:t>
            </a:r>
          </a:p>
          <a:p>
            <a:r>
              <a:rPr lang="en-US" dirty="0" smtClean="0"/>
              <a:t>Omit </a:t>
            </a:r>
            <a:r>
              <a:rPr lang="en-US" dirty="0" smtClean="0"/>
              <a:t>ephemeris </a:t>
            </a:r>
            <a:r>
              <a:rPr lang="en-US" dirty="0" smtClean="0"/>
              <a:t>decoding</a:t>
            </a:r>
          </a:p>
          <a:p>
            <a:r>
              <a:rPr lang="en-US" dirty="0" smtClean="0"/>
              <a:t>Compute valid </a:t>
            </a:r>
            <a:r>
              <a:rPr lang="en-US" dirty="0" err="1" smtClean="0"/>
              <a:t>pseudoranges</a:t>
            </a:r>
            <a:endParaRPr lang="en-US" dirty="0" smtClean="0"/>
          </a:p>
          <a:p>
            <a:pPr lvl="1"/>
            <a:r>
              <a:rPr lang="en-US" dirty="0" smtClean="0"/>
              <a:t>Travel time from the satellite to receiver multiplied by the speed of light</a:t>
            </a:r>
          </a:p>
          <a:p>
            <a:r>
              <a:rPr lang="en-US" dirty="0" smtClean="0"/>
              <a:t>Obtain TOW</a:t>
            </a:r>
          </a:p>
          <a:p>
            <a:pPr lvl="1">
              <a:buNone/>
            </a:pPr>
            <a:endParaRPr lang="en-US" dirty="0" smtClean="0"/>
          </a:p>
          <a:p>
            <a:pPr lvl="1">
              <a:buNone/>
            </a:pPr>
            <a:endParaRPr lang="en-US" dirty="0" smtClean="0"/>
          </a:p>
          <a:p>
            <a:endParaRPr lang="en-US" dirty="0" smtClean="0"/>
          </a:p>
          <a:p>
            <a:pPr lvl="1"/>
            <a:endParaRPr lang="en-US" dirty="0" smtClean="0"/>
          </a:p>
          <a:p>
            <a:pPr lvl="1">
              <a:buNone/>
            </a:pPr>
            <a:endParaRPr lang="en-US" dirty="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9" name="Picture 8"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RINEX File</a:t>
            </a:r>
            <a:endParaRPr lang="en-US" dirty="0"/>
          </a:p>
        </p:txBody>
      </p:sp>
      <p:sp>
        <p:nvSpPr>
          <p:cNvPr id="3" name="Content Placeholder 2"/>
          <p:cNvSpPr>
            <a:spLocks noGrp="1"/>
          </p:cNvSpPr>
          <p:nvPr>
            <p:ph idx="1"/>
          </p:nvPr>
        </p:nvSpPr>
        <p:spPr/>
        <p:txBody>
          <a:bodyPr/>
          <a:lstStyle/>
          <a:p>
            <a:r>
              <a:rPr lang="en-US" dirty="0" smtClean="0"/>
              <a:t>Pseudoranges &amp; TOW</a:t>
            </a:r>
          </a:p>
          <a:p>
            <a:r>
              <a:rPr lang="en-US" dirty="0" smtClean="0"/>
              <a:t>TOW            UTC</a:t>
            </a:r>
          </a:p>
          <a:p>
            <a:pPr lvl="1"/>
            <a:r>
              <a:rPr lang="en-US" dirty="0" smtClean="0"/>
              <a:t>105636 </a:t>
            </a:r>
            <a:r>
              <a:rPr lang="en-US" dirty="0" err="1" smtClean="0"/>
              <a:t>s</a:t>
            </a:r>
            <a:r>
              <a:rPr lang="en-US" dirty="0" smtClean="0"/>
              <a:t> = 29 hours 20 minutes &amp; 36 </a:t>
            </a:r>
            <a:r>
              <a:rPr lang="en-US" dirty="0" err="1" smtClean="0"/>
              <a:t>s</a:t>
            </a:r>
            <a:endParaRPr lang="en-US" dirty="0" smtClean="0"/>
          </a:p>
          <a:p>
            <a:r>
              <a:rPr lang="en-US" dirty="0" smtClean="0"/>
              <a:t>Observations type</a:t>
            </a:r>
          </a:p>
          <a:p>
            <a:r>
              <a:rPr lang="en-US" dirty="0" smtClean="0"/>
              <a:t>Using Text Editor</a:t>
            </a:r>
          </a:p>
          <a:p>
            <a:r>
              <a:rPr lang="en-US" dirty="0" smtClean="0"/>
              <a:t>Strict format</a:t>
            </a:r>
          </a:p>
          <a:p>
            <a:pPr lvl="1"/>
            <a:endParaRPr lang="en-US" dirty="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sp>
        <p:nvSpPr>
          <p:cNvPr id="12" name="Right Arrow 11"/>
          <p:cNvSpPr/>
          <p:nvPr/>
        </p:nvSpPr>
        <p:spPr>
          <a:xfrm>
            <a:off x="3012313" y="2126628"/>
            <a:ext cx="978408" cy="48463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9" name="Picture 8"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RINEX File</a:t>
            </a:r>
            <a:endParaRPr lang="en-US" dirty="0"/>
          </a:p>
        </p:txBody>
      </p:sp>
      <p:pic>
        <p:nvPicPr>
          <p:cNvPr id="14" name="Content Placeholder 13" descr="RINEXPIC.jpg"/>
          <p:cNvPicPr>
            <a:picLocks noGrp="1" noChangeAspect="1"/>
          </p:cNvPicPr>
          <p:nvPr>
            <p:ph idx="1"/>
          </p:nvPr>
        </p:nvPicPr>
        <p:blipFill>
          <a:blip r:embed="rId2" cstate="print"/>
          <a:srcRect l="-10763" r="-10763"/>
          <a:stretch>
            <a:fillRect/>
          </a:stretch>
        </p:blipFill>
        <p:spPr>
          <a:xfrm>
            <a:off x="1066800" y="1433032"/>
            <a:ext cx="8383600" cy="4800600"/>
          </a:xfrm>
        </p:spPr>
      </p:pic>
      <p:pic>
        <p:nvPicPr>
          <p:cNvPr id="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sp>
        <p:nvSpPr>
          <p:cNvPr id="12" name="Rectangle 11"/>
          <p:cNvSpPr/>
          <p:nvPr/>
        </p:nvSpPr>
        <p:spPr>
          <a:xfrm>
            <a:off x="2119103" y="5065505"/>
            <a:ext cx="1236466" cy="88399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2392132" y="4873518"/>
            <a:ext cx="1831015" cy="191987"/>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Obtaining </a:t>
            </a:r>
            <a:r>
              <a:rPr lang="en-US" dirty="0" smtClean="0"/>
              <a:t>Ephemeris Data</a:t>
            </a:r>
            <a:endParaRPr lang="en-US" dirty="0"/>
          </a:p>
        </p:txBody>
      </p:sp>
      <p:sp>
        <p:nvSpPr>
          <p:cNvPr id="3" name="Content Placeholder 2"/>
          <p:cNvSpPr>
            <a:spLocks noGrp="1"/>
          </p:cNvSpPr>
          <p:nvPr>
            <p:ph idx="1"/>
          </p:nvPr>
        </p:nvSpPr>
        <p:spPr/>
        <p:txBody>
          <a:bodyPr/>
          <a:lstStyle/>
          <a:p>
            <a:r>
              <a:rPr lang="en-US" dirty="0" smtClean="0"/>
              <a:t>IGS (International GNSS Service) website</a:t>
            </a:r>
          </a:p>
          <a:p>
            <a:r>
              <a:rPr lang="en-US" dirty="0" smtClean="0"/>
              <a:t>Find valid navigation RINEX file based on date and time of capture</a:t>
            </a:r>
          </a:p>
          <a:p>
            <a:r>
              <a:rPr lang="en-US" dirty="0" smtClean="0"/>
              <a:t>File name format:</a:t>
            </a:r>
          </a:p>
          <a:p>
            <a:pPr lvl="1"/>
            <a:r>
              <a:rPr lang="en-US" dirty="0" err="1" smtClean="0"/>
              <a:t>namedddh.yyn</a:t>
            </a:r>
            <a:r>
              <a:rPr lang="en-US" dirty="0" smtClean="0"/>
              <a:t>	</a:t>
            </a:r>
          </a:p>
          <a:p>
            <a:pPr lvl="4">
              <a:buNone/>
            </a:pPr>
            <a:endParaRPr lang="en-US" dirty="0" smtClean="0"/>
          </a:p>
          <a:p>
            <a:pPr lvl="4">
              <a:buNone/>
            </a:pPr>
            <a:r>
              <a:rPr lang="en-US" dirty="0" smtClean="0"/>
              <a:t>                 2-digit year</a:t>
            </a:r>
          </a:p>
          <a:p>
            <a:pPr lvl="4">
              <a:buNone/>
            </a:pPr>
            <a:r>
              <a:rPr lang="en-US" dirty="0" smtClean="0"/>
              <a:t>		letter for hour( a-</a:t>
            </a:r>
            <a:r>
              <a:rPr lang="en-US" dirty="0" err="1" smtClean="0"/>
              <a:t>x</a:t>
            </a:r>
            <a:r>
              <a:rPr lang="en-US" dirty="0" smtClean="0"/>
              <a:t>)</a:t>
            </a:r>
          </a:p>
          <a:p>
            <a:pPr lvl="4">
              <a:buNone/>
            </a:pPr>
            <a:r>
              <a:rPr lang="en-US" dirty="0" smtClean="0"/>
              <a:t>day of the year (1-366) </a:t>
            </a:r>
          </a:p>
          <a:p>
            <a:endParaRPr lang="en-US" dirty="0" smtClean="0"/>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cxnSp>
        <p:nvCxnSpPr>
          <p:cNvPr id="8" name="Straight Arrow Connector 7"/>
          <p:cNvCxnSpPr/>
          <p:nvPr/>
        </p:nvCxnSpPr>
        <p:spPr>
          <a:xfrm rot="5400000">
            <a:off x="2560553" y="4633533"/>
            <a:ext cx="1200439"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rot="5400000">
            <a:off x="3154519" y="4468583"/>
            <a:ext cx="86895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 name="Straight Arrow Connector 17"/>
          <p:cNvCxnSpPr/>
          <p:nvPr/>
        </p:nvCxnSpPr>
        <p:spPr>
          <a:xfrm rot="5400000">
            <a:off x="3626667" y="4291759"/>
            <a:ext cx="513715"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pic>
        <p:nvPicPr>
          <p:cNvPr id="10" name="Picture 9"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Coordinates</a:t>
            </a:r>
            <a:endParaRPr lang="en-US" dirty="0"/>
          </a:p>
        </p:txBody>
      </p:sp>
      <p:sp>
        <p:nvSpPr>
          <p:cNvPr id="3" name="Content Placeholder 2"/>
          <p:cNvSpPr>
            <a:spLocks noGrp="1"/>
          </p:cNvSpPr>
          <p:nvPr>
            <p:ph idx="1"/>
          </p:nvPr>
        </p:nvSpPr>
        <p:spPr/>
        <p:txBody>
          <a:bodyPr/>
          <a:lstStyle/>
          <a:p>
            <a:r>
              <a:rPr lang="en-US" dirty="0" smtClean="0"/>
              <a:t>Combine observable RINEX file created with navigation RINEX file found online </a:t>
            </a:r>
          </a:p>
          <a:p>
            <a:r>
              <a:rPr lang="en-US" dirty="0" err="1" smtClean="0"/>
              <a:t>Teqc</a:t>
            </a:r>
            <a:r>
              <a:rPr lang="en-US" dirty="0" smtClean="0"/>
              <a:t> (toolkit for GPS data) by UNAVCO</a:t>
            </a:r>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TEQC_GPS_pic.png"/>
          <p:cNvPicPr>
            <a:picLocks noChangeAspect="1"/>
          </p:cNvPicPr>
          <p:nvPr/>
        </p:nvPicPr>
        <p:blipFill>
          <a:blip r:embed="rId3" cstate="print"/>
          <a:stretch>
            <a:fillRect/>
          </a:stretch>
        </p:blipFill>
        <p:spPr>
          <a:xfrm>
            <a:off x="1066800" y="3664079"/>
            <a:ext cx="8077200" cy="2350133"/>
          </a:xfrm>
          <a:prstGeom prst="rect">
            <a:avLst/>
          </a:prstGeom>
        </p:spPr>
      </p:pic>
      <p:pic>
        <p:nvPicPr>
          <p:cNvPr id="9" name="Picture 8"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Coordinates</a:t>
            </a:r>
            <a:endParaRPr lang="en-US" dirty="0"/>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sp>
        <p:nvSpPr>
          <p:cNvPr id="8" name="Rectangle 7"/>
          <p:cNvSpPr/>
          <p:nvPr/>
        </p:nvSpPr>
        <p:spPr>
          <a:xfrm>
            <a:off x="4210667" y="3985505"/>
            <a:ext cx="4723020" cy="26774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 name="Content Placeholder 9" descr="soutionpic.jpg"/>
          <p:cNvPicPr>
            <a:picLocks noGrp="1" noChangeAspect="1"/>
          </p:cNvPicPr>
          <p:nvPr>
            <p:ph idx="1"/>
          </p:nvPr>
        </p:nvPicPr>
        <p:blipFill>
          <a:blip r:embed="rId3" cstate="print"/>
          <a:srcRect t="-1304" b="-1304"/>
          <a:stretch>
            <a:fillRect/>
          </a:stretch>
        </p:blipFill>
        <p:spPr>
          <a:xfrm>
            <a:off x="1435608" y="1462568"/>
            <a:ext cx="7498080" cy="4800600"/>
          </a:xfrm>
        </p:spPr>
      </p:pic>
      <p:sp>
        <p:nvSpPr>
          <p:cNvPr id="11" name="Rectangle 10"/>
          <p:cNvSpPr/>
          <p:nvPr/>
        </p:nvSpPr>
        <p:spPr>
          <a:xfrm>
            <a:off x="4210667" y="3985505"/>
            <a:ext cx="4723020" cy="26774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2" name="Picture 11"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Coordinates</a:t>
            </a:r>
            <a:endParaRPr lang="en-US" dirty="0"/>
          </a:p>
        </p:txBody>
      </p:sp>
      <p:sp>
        <p:nvSpPr>
          <p:cNvPr id="3" name="Content Placeholder 2"/>
          <p:cNvSpPr>
            <a:spLocks noGrp="1"/>
          </p:cNvSpPr>
          <p:nvPr>
            <p:ph idx="1"/>
          </p:nvPr>
        </p:nvSpPr>
        <p:spPr/>
        <p:txBody>
          <a:bodyPr/>
          <a:lstStyle/>
          <a:p>
            <a:r>
              <a:rPr lang="en-US" dirty="0" smtClean="0"/>
              <a:t>Google maps   </a:t>
            </a:r>
            <a:endParaRPr lang="en-US" dirty="0"/>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googlepic.jpg"/>
          <p:cNvPicPr>
            <a:picLocks noChangeAspect="1"/>
          </p:cNvPicPr>
          <p:nvPr/>
        </p:nvPicPr>
        <p:blipFill>
          <a:blip r:embed="rId3" cstate="print"/>
          <a:stretch>
            <a:fillRect/>
          </a:stretch>
        </p:blipFill>
        <p:spPr>
          <a:xfrm>
            <a:off x="1192147" y="1417638"/>
            <a:ext cx="7770877" cy="4997972"/>
          </a:xfrm>
          <a:prstGeom prst="rect">
            <a:avLst/>
          </a:prstGeom>
        </p:spPr>
      </p:pic>
      <p:pic>
        <p:nvPicPr>
          <p:cNvPr id="9" name="Picture 8"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GPS Tracking System</a:t>
            </a:r>
          </a:p>
        </p:txBody>
      </p:sp>
      <p:sp>
        <p:nvSpPr>
          <p:cNvPr id="15363" name="Content Placeholder 2"/>
          <p:cNvSpPr>
            <a:spLocks noGrp="1"/>
          </p:cNvSpPr>
          <p:nvPr>
            <p:ph idx="1"/>
          </p:nvPr>
        </p:nvSpPr>
        <p:spPr>
          <a:xfrm>
            <a:off x="1447800" y="1752600"/>
            <a:ext cx="7499350" cy="4800600"/>
          </a:xfrm>
        </p:spPr>
        <p:txBody>
          <a:bodyPr/>
          <a:lstStyle/>
          <a:p>
            <a:pPr eaLnBrk="1" hangingPunct="1"/>
            <a:r>
              <a:rPr lang="en-US" smtClean="0"/>
              <a:t>Drawbacks of typical solution</a:t>
            </a:r>
            <a:endParaRPr lang="en-US" sz="2400" smtClean="0"/>
          </a:p>
          <a:p>
            <a:pPr lvl="1" eaLnBrk="1" hangingPunct="1"/>
            <a:r>
              <a:rPr lang="en-US" smtClean="0"/>
              <a:t>Power consumption</a:t>
            </a:r>
          </a:p>
          <a:p>
            <a:pPr lvl="1" eaLnBrk="1" hangingPunct="1"/>
            <a:endParaRPr lang="en-US" smtClean="0"/>
          </a:p>
          <a:p>
            <a:pPr lvl="1" eaLnBrk="1" hangingPunct="1"/>
            <a:r>
              <a:rPr lang="en-US" smtClean="0"/>
              <a:t>Data storage</a:t>
            </a:r>
          </a:p>
          <a:p>
            <a:pPr lvl="1" eaLnBrk="1" hangingPunct="1"/>
            <a:endParaRPr lang="en-US" smtClean="0"/>
          </a:p>
          <a:p>
            <a:pPr lvl="1" eaLnBrk="1" hangingPunct="1"/>
            <a:r>
              <a:rPr lang="en-US" smtClean="0"/>
              <a:t>Not for portable devices</a:t>
            </a:r>
          </a:p>
        </p:txBody>
      </p:sp>
      <p:pic>
        <p:nvPicPr>
          <p:cNvPr id="1536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5365"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Portable GPS Tracking</a:t>
            </a:r>
          </a:p>
        </p:txBody>
      </p:sp>
      <p:sp>
        <p:nvSpPr>
          <p:cNvPr id="16387" name="Content Placeholder 2"/>
          <p:cNvSpPr>
            <a:spLocks noGrp="1"/>
          </p:cNvSpPr>
          <p:nvPr>
            <p:ph idx="1"/>
          </p:nvPr>
        </p:nvSpPr>
        <p:spPr/>
        <p:txBody>
          <a:bodyPr/>
          <a:lstStyle/>
          <a:p>
            <a:pPr eaLnBrk="1" hangingPunct="1"/>
            <a:r>
              <a:rPr lang="en-US" smtClean="0"/>
              <a:t>Samples</a:t>
            </a:r>
          </a:p>
          <a:p>
            <a:pPr lvl="1" eaLnBrk="1" hangingPunct="1"/>
            <a:r>
              <a:rPr lang="en-US" smtClean="0"/>
              <a:t>taken periodically</a:t>
            </a:r>
          </a:p>
          <a:p>
            <a:pPr lvl="1" eaLnBrk="1" hangingPunct="1"/>
            <a:r>
              <a:rPr lang="en-US" smtClean="0"/>
              <a:t>taken when needed (detected motion)</a:t>
            </a:r>
          </a:p>
          <a:p>
            <a:pPr lvl="1" eaLnBrk="1" hangingPunct="1"/>
            <a:r>
              <a:rPr lang="en-US" smtClean="0"/>
              <a:t>contain only essential data</a:t>
            </a:r>
          </a:p>
          <a:p>
            <a:pPr lvl="1" eaLnBrk="1" hangingPunct="1">
              <a:buFont typeface="Verdana" pitchFamily="34" charset="0"/>
              <a:buNone/>
            </a:pPr>
            <a:endParaRPr lang="en-US" smtClean="0"/>
          </a:p>
          <a:p>
            <a:pPr eaLnBrk="1" hangingPunct="1"/>
            <a:r>
              <a:rPr lang="en-US" smtClean="0"/>
              <a:t>Data transferred to PC</a:t>
            </a:r>
          </a:p>
          <a:p>
            <a:pPr lvl="1" eaLnBrk="1" hangingPunct="1"/>
            <a:r>
              <a:rPr lang="en-US" smtClean="0"/>
              <a:t>Post-processing, web service do the rest</a:t>
            </a:r>
          </a:p>
        </p:txBody>
      </p:sp>
      <p:pic>
        <p:nvPicPr>
          <p:cNvPr id="16388"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6389"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fontAlgn="auto" hangingPunct="1">
              <a:spcAft>
                <a:spcPts val="0"/>
              </a:spcAft>
              <a:defRPr/>
            </a:pPr>
            <a:r>
              <a:rPr lang="en-US" smtClean="0">
                <a:solidFill>
                  <a:schemeClr val="tx2">
                    <a:satMod val="130000"/>
                  </a:schemeClr>
                </a:solidFill>
              </a:rPr>
              <a:t>Design Requirements</a:t>
            </a:r>
          </a:p>
        </p:txBody>
      </p:sp>
      <p:sp>
        <p:nvSpPr>
          <p:cNvPr id="17411" name="Content Placeholder 2"/>
          <p:cNvSpPr>
            <a:spLocks noGrp="1"/>
          </p:cNvSpPr>
          <p:nvPr>
            <p:ph idx="1"/>
          </p:nvPr>
        </p:nvSpPr>
        <p:spPr>
          <a:xfrm>
            <a:off x="1447800" y="1295400"/>
            <a:ext cx="7499350" cy="4800600"/>
          </a:xfrm>
        </p:spPr>
        <p:txBody>
          <a:bodyPr/>
          <a:lstStyle/>
          <a:p>
            <a:pPr eaLnBrk="1" hangingPunct="1"/>
            <a:r>
              <a:rPr lang="en-US" smtClean="0"/>
              <a:t>Low power consumption</a:t>
            </a:r>
          </a:p>
          <a:p>
            <a:pPr lvl="1" eaLnBrk="1" hangingPunct="1"/>
            <a:r>
              <a:rPr lang="en-US" smtClean="0"/>
              <a:t>Run off 2 CR2 batteries (3.3 Volts)</a:t>
            </a:r>
          </a:p>
          <a:p>
            <a:pPr lvl="1" eaLnBrk="1" hangingPunct="1"/>
            <a:r>
              <a:rPr lang="en-US" smtClean="0"/>
              <a:t>Last for two weeks</a:t>
            </a:r>
          </a:p>
          <a:p>
            <a:pPr eaLnBrk="1" hangingPunct="1"/>
            <a:endParaRPr lang="en-US" smtClean="0"/>
          </a:p>
          <a:p>
            <a:pPr eaLnBrk="1" hangingPunct="1"/>
            <a:r>
              <a:rPr lang="en-US" smtClean="0"/>
              <a:t>Compatibility with Sandia Stack</a:t>
            </a:r>
          </a:p>
          <a:p>
            <a:pPr lvl="1" eaLnBrk="1" hangingPunct="1"/>
            <a:r>
              <a:rPr lang="en-US" smtClean="0"/>
              <a:t>Size constraints</a:t>
            </a:r>
          </a:p>
          <a:p>
            <a:pPr lvl="1" eaLnBrk="1" hangingPunct="1"/>
            <a:r>
              <a:rPr lang="en-US" smtClean="0"/>
              <a:t>Interoperability with other</a:t>
            </a:r>
          </a:p>
          <a:p>
            <a:pPr lvl="1" eaLnBrk="1" hangingPunct="1">
              <a:buFont typeface="Verdana" pitchFamily="34" charset="0"/>
              <a:buNone/>
            </a:pPr>
            <a:r>
              <a:rPr lang="en-US" smtClean="0"/>
              <a:t>	devices in the stack</a:t>
            </a:r>
          </a:p>
        </p:txBody>
      </p:sp>
      <p:pic>
        <p:nvPicPr>
          <p:cNvPr id="17412"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7413"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grpSp>
        <p:nvGrpSpPr>
          <p:cNvPr id="17414" name="Group 16"/>
          <p:cNvGrpSpPr>
            <a:grpSpLocks/>
          </p:cNvGrpSpPr>
          <p:nvPr/>
        </p:nvGrpSpPr>
        <p:grpSpPr bwMode="auto">
          <a:xfrm>
            <a:off x="5897563" y="4057650"/>
            <a:ext cx="3094037" cy="2647950"/>
            <a:chOff x="5791200" y="3048000"/>
            <a:chExt cx="3094242" cy="2648477"/>
          </a:xfrm>
        </p:grpSpPr>
        <p:grpSp>
          <p:nvGrpSpPr>
            <p:cNvPr id="17416" name="Group 15"/>
            <p:cNvGrpSpPr>
              <a:grpSpLocks/>
            </p:cNvGrpSpPr>
            <p:nvPr/>
          </p:nvGrpSpPr>
          <p:grpSpPr bwMode="auto">
            <a:xfrm>
              <a:off x="5791200" y="4114800"/>
              <a:ext cx="3094242" cy="1581677"/>
              <a:chOff x="5867400" y="4953000"/>
              <a:chExt cx="3094242" cy="1581677"/>
            </a:xfrm>
          </p:grpSpPr>
          <p:sp>
            <p:nvSpPr>
              <p:cNvPr id="17423" name="Text Box 12"/>
              <p:cNvSpPr txBox="1">
                <a:spLocks noChangeArrowheads="1"/>
              </p:cNvSpPr>
              <p:nvPr/>
            </p:nvSpPr>
            <p:spPr bwMode="auto">
              <a:xfrm rot="432960">
                <a:off x="7180224" y="6214002"/>
                <a:ext cx="685800" cy="320675"/>
              </a:xfrm>
              <a:prstGeom prst="rect">
                <a:avLst/>
              </a:prstGeom>
              <a:noFill/>
              <a:ln w="9525">
                <a:noFill/>
                <a:miter lim="800000"/>
                <a:headEnd/>
                <a:tailEnd/>
              </a:ln>
            </p:spPr>
            <p:txBody>
              <a:bodyPr>
                <a:spAutoFit/>
              </a:bodyPr>
              <a:lstStyle/>
              <a:p>
                <a:pPr>
                  <a:spcBef>
                    <a:spcPct val="50000"/>
                  </a:spcBef>
                </a:pPr>
                <a:r>
                  <a:rPr lang="en-US" sz="1500"/>
                  <a:t>1.5”</a:t>
                </a:r>
              </a:p>
            </p:txBody>
          </p:sp>
          <p:sp>
            <p:nvSpPr>
              <p:cNvPr id="17424" name="Text Box 13"/>
              <p:cNvSpPr txBox="1">
                <a:spLocks noChangeArrowheads="1"/>
              </p:cNvSpPr>
              <p:nvPr/>
            </p:nvSpPr>
            <p:spPr bwMode="auto">
              <a:xfrm rot="-3011666">
                <a:off x="8458405" y="5920731"/>
                <a:ext cx="685800" cy="320675"/>
              </a:xfrm>
              <a:prstGeom prst="rect">
                <a:avLst/>
              </a:prstGeom>
              <a:noFill/>
              <a:ln w="9525">
                <a:noFill/>
                <a:miter lim="800000"/>
                <a:headEnd/>
                <a:tailEnd/>
              </a:ln>
            </p:spPr>
            <p:txBody>
              <a:bodyPr>
                <a:spAutoFit/>
              </a:bodyPr>
              <a:lstStyle/>
              <a:p>
                <a:pPr>
                  <a:spcBef>
                    <a:spcPct val="50000"/>
                  </a:spcBef>
                </a:pPr>
                <a:r>
                  <a:rPr lang="en-US" sz="1500"/>
                  <a:t>1.25”</a:t>
                </a:r>
              </a:p>
            </p:txBody>
          </p:sp>
          <p:sp>
            <p:nvSpPr>
              <p:cNvPr id="17425" name="Text Box 14"/>
              <p:cNvSpPr txBox="1">
                <a:spLocks noChangeArrowheads="1"/>
              </p:cNvSpPr>
              <p:nvPr/>
            </p:nvSpPr>
            <p:spPr bwMode="auto">
              <a:xfrm>
                <a:off x="5943600" y="4953000"/>
                <a:ext cx="609600" cy="320675"/>
              </a:xfrm>
              <a:prstGeom prst="rect">
                <a:avLst/>
              </a:prstGeom>
              <a:noFill/>
              <a:ln w="9525">
                <a:noFill/>
                <a:miter lim="800000"/>
                <a:headEnd/>
                <a:tailEnd/>
              </a:ln>
            </p:spPr>
            <p:txBody>
              <a:bodyPr>
                <a:spAutoFit/>
              </a:bodyPr>
              <a:lstStyle/>
              <a:p>
                <a:pPr>
                  <a:spcBef>
                    <a:spcPct val="50000"/>
                  </a:spcBef>
                </a:pPr>
                <a:r>
                  <a:rPr lang="en-US" sz="1500"/>
                  <a:t>0.3”</a:t>
                </a:r>
              </a:p>
            </p:txBody>
          </p:sp>
          <p:sp>
            <p:nvSpPr>
              <p:cNvPr id="17426" name="Text Box 16"/>
              <p:cNvSpPr txBox="1">
                <a:spLocks noChangeArrowheads="1"/>
              </p:cNvSpPr>
              <p:nvPr/>
            </p:nvSpPr>
            <p:spPr bwMode="auto">
              <a:xfrm>
                <a:off x="5867400" y="5638800"/>
                <a:ext cx="762000" cy="320675"/>
              </a:xfrm>
              <a:prstGeom prst="rect">
                <a:avLst/>
              </a:prstGeom>
              <a:noFill/>
              <a:ln w="9525">
                <a:noFill/>
                <a:miter lim="800000"/>
                <a:headEnd/>
                <a:tailEnd/>
              </a:ln>
            </p:spPr>
            <p:txBody>
              <a:bodyPr>
                <a:spAutoFit/>
              </a:bodyPr>
              <a:lstStyle/>
              <a:p>
                <a:pPr algn="ctr"/>
                <a:r>
                  <a:rPr lang="en-US" sz="1500"/>
                  <a:t>0.6”</a:t>
                </a:r>
              </a:p>
            </p:txBody>
          </p:sp>
        </p:grpSp>
        <p:grpSp>
          <p:nvGrpSpPr>
            <p:cNvPr id="17417" name="Group 14"/>
            <p:cNvGrpSpPr>
              <a:grpSpLocks/>
            </p:cNvGrpSpPr>
            <p:nvPr/>
          </p:nvGrpSpPr>
          <p:grpSpPr bwMode="auto">
            <a:xfrm>
              <a:off x="6553200" y="3048000"/>
              <a:ext cx="2286000" cy="2286000"/>
              <a:chOff x="6629400" y="3962400"/>
              <a:chExt cx="2286000" cy="2286000"/>
            </a:xfrm>
          </p:grpSpPr>
          <p:pic>
            <p:nvPicPr>
              <p:cNvPr id="17418" name="Picture 9" descr="a79721-000-unc-2"/>
              <p:cNvPicPr>
                <a:picLocks noChangeAspect="1" noChangeArrowheads="1"/>
              </p:cNvPicPr>
              <p:nvPr/>
            </p:nvPicPr>
            <p:blipFill>
              <a:blip r:embed="rId5" cstate="print">
                <a:clrChange>
                  <a:clrFrom>
                    <a:srgbClr val="FFFFFF"/>
                  </a:clrFrom>
                  <a:clrTo>
                    <a:srgbClr val="FFFFFF">
                      <a:alpha val="0"/>
                    </a:srgbClr>
                  </a:clrTo>
                </a:clrChange>
              </a:blip>
              <a:srcRect l="21819" t="16942" r="26183" b="16942"/>
              <a:stretch>
                <a:fillRect/>
              </a:stretch>
            </p:blipFill>
            <p:spPr bwMode="auto">
              <a:xfrm>
                <a:off x="6705600" y="3962400"/>
                <a:ext cx="2209800" cy="2173288"/>
              </a:xfrm>
              <a:prstGeom prst="rect">
                <a:avLst/>
              </a:prstGeom>
              <a:noFill/>
              <a:ln w="9525">
                <a:noFill/>
                <a:miter lim="800000"/>
                <a:headEnd/>
                <a:tailEnd/>
              </a:ln>
            </p:spPr>
          </p:pic>
          <p:sp>
            <p:nvSpPr>
              <p:cNvPr id="17419" name="Line 15"/>
              <p:cNvSpPr>
                <a:spLocks noChangeShapeType="1"/>
              </p:cNvSpPr>
              <p:nvPr/>
            </p:nvSpPr>
            <p:spPr bwMode="auto">
              <a:xfrm flipH="1" flipV="1">
                <a:off x="6705600" y="5334000"/>
                <a:ext cx="0" cy="685800"/>
              </a:xfrm>
              <a:prstGeom prst="line">
                <a:avLst/>
              </a:prstGeom>
              <a:noFill/>
              <a:ln w="9525">
                <a:solidFill>
                  <a:schemeClr val="tx1"/>
                </a:solidFill>
                <a:round/>
                <a:headEnd type="triangle" w="med" len="med"/>
                <a:tailEnd type="triangle" w="med" len="med"/>
              </a:ln>
            </p:spPr>
            <p:txBody>
              <a:bodyPr/>
              <a:lstStyle/>
              <a:p>
                <a:endParaRPr lang="en-US"/>
              </a:p>
            </p:txBody>
          </p:sp>
          <p:sp>
            <p:nvSpPr>
              <p:cNvPr id="17420" name="Line 17"/>
              <p:cNvSpPr>
                <a:spLocks noChangeShapeType="1"/>
              </p:cNvSpPr>
              <p:nvPr/>
            </p:nvSpPr>
            <p:spPr bwMode="auto">
              <a:xfrm flipH="1" flipV="1">
                <a:off x="6629400" y="4876800"/>
                <a:ext cx="0" cy="304800"/>
              </a:xfrm>
              <a:prstGeom prst="line">
                <a:avLst/>
              </a:prstGeom>
              <a:noFill/>
              <a:ln w="9525">
                <a:solidFill>
                  <a:schemeClr val="tx1"/>
                </a:solidFill>
                <a:round/>
                <a:headEnd type="triangle" w="med" len="med"/>
                <a:tailEnd type="triangle" w="med" len="med"/>
              </a:ln>
            </p:spPr>
            <p:txBody>
              <a:bodyPr/>
              <a:lstStyle/>
              <a:p>
                <a:endParaRPr lang="en-US"/>
              </a:p>
            </p:txBody>
          </p:sp>
          <p:sp>
            <p:nvSpPr>
              <p:cNvPr id="17421" name="Line 10"/>
              <p:cNvSpPr>
                <a:spLocks noChangeShapeType="1"/>
              </p:cNvSpPr>
              <p:nvPr/>
            </p:nvSpPr>
            <p:spPr bwMode="auto">
              <a:xfrm flipV="1">
                <a:off x="8229600" y="5562600"/>
                <a:ext cx="685800" cy="685800"/>
              </a:xfrm>
              <a:prstGeom prst="line">
                <a:avLst/>
              </a:prstGeom>
              <a:noFill/>
              <a:ln w="9525">
                <a:solidFill>
                  <a:schemeClr val="tx1"/>
                </a:solidFill>
                <a:round/>
                <a:headEnd type="triangle" w="med" len="med"/>
                <a:tailEnd type="triangle" w="med" len="med"/>
              </a:ln>
            </p:spPr>
            <p:txBody>
              <a:bodyPr/>
              <a:lstStyle/>
              <a:p>
                <a:endParaRPr lang="en-US"/>
              </a:p>
            </p:txBody>
          </p:sp>
          <p:sp>
            <p:nvSpPr>
              <p:cNvPr id="17422" name="Line 11"/>
              <p:cNvSpPr>
                <a:spLocks noChangeShapeType="1"/>
              </p:cNvSpPr>
              <p:nvPr/>
            </p:nvSpPr>
            <p:spPr bwMode="auto">
              <a:xfrm flipH="1" flipV="1">
                <a:off x="6934200" y="6096000"/>
                <a:ext cx="1143000" cy="152400"/>
              </a:xfrm>
              <a:prstGeom prst="line">
                <a:avLst/>
              </a:prstGeom>
              <a:noFill/>
              <a:ln w="9525">
                <a:solidFill>
                  <a:schemeClr val="tx1"/>
                </a:solidFill>
                <a:round/>
                <a:headEnd type="triangle" w="med" len="med"/>
                <a:tailEnd type="triangle" w="med" len="med"/>
              </a:ln>
            </p:spPr>
            <p:txBody>
              <a:bodyPr/>
              <a:lstStyle/>
              <a:p>
                <a:endParaRPr lang="en-US"/>
              </a:p>
            </p:txBody>
          </p:sp>
        </p:grpSp>
      </p:grpSp>
      <p:sp>
        <p:nvSpPr>
          <p:cNvPr id="17415" name="TextBox 17"/>
          <p:cNvSpPr txBox="1">
            <a:spLocks noChangeArrowheads="1"/>
          </p:cNvSpPr>
          <p:nvPr/>
        </p:nvSpPr>
        <p:spPr bwMode="auto">
          <a:xfrm>
            <a:off x="7162800" y="3886200"/>
            <a:ext cx="1676400" cy="369888"/>
          </a:xfrm>
          <a:prstGeom prst="rect">
            <a:avLst/>
          </a:prstGeom>
          <a:noFill/>
          <a:ln w="9525">
            <a:noFill/>
            <a:miter lim="800000"/>
            <a:headEnd/>
            <a:tailEnd/>
          </a:ln>
        </p:spPr>
        <p:txBody>
          <a:bodyPr>
            <a:spAutoFit/>
          </a:bodyPr>
          <a:lstStyle/>
          <a:p>
            <a:r>
              <a:rPr lang="en-US" b="1"/>
              <a:t>Sandia Stack</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533</TotalTime>
  <Words>2315</Words>
  <Application>Microsoft Office PowerPoint</Application>
  <PresentationFormat>On-screen Show (4:3)</PresentationFormat>
  <Paragraphs>362</Paragraphs>
  <Slides>66</Slides>
  <Notes>12</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Solstice</vt:lpstr>
      <vt:lpstr>Office Theme</vt:lpstr>
      <vt:lpstr>Design of a GPS Capture and Process System for Wireless Networks</vt:lpstr>
      <vt:lpstr>Outline</vt:lpstr>
      <vt:lpstr>Introduction  to GPS Tracking System</vt:lpstr>
      <vt:lpstr>Introduction</vt:lpstr>
      <vt:lpstr>GPS Tracking System</vt:lpstr>
      <vt:lpstr>GPS Tracking System</vt:lpstr>
      <vt:lpstr>GPS Tracking System</vt:lpstr>
      <vt:lpstr>Portable GPS Tracking</vt:lpstr>
      <vt:lpstr>Design Requirements</vt:lpstr>
      <vt:lpstr>Previous Design</vt:lpstr>
      <vt:lpstr>Previous Design</vt:lpstr>
      <vt:lpstr>Design Requirements</vt:lpstr>
      <vt:lpstr>Design Modifications</vt:lpstr>
      <vt:lpstr>Prototype Design (Kerry)</vt:lpstr>
      <vt:lpstr>Programming Overview</vt:lpstr>
      <vt:lpstr>Programming  (Cory)</vt:lpstr>
      <vt:lpstr>Programming (Hartman)</vt:lpstr>
      <vt:lpstr>Programming  (Jake)</vt:lpstr>
      <vt:lpstr>Post-processing (Eidy)</vt:lpstr>
      <vt:lpstr>Embedded Programming</vt:lpstr>
      <vt:lpstr>Embedded Software Design</vt:lpstr>
      <vt:lpstr>Interfacing</vt:lpstr>
      <vt:lpstr>Interfacing With Flash Memory</vt:lpstr>
      <vt:lpstr>Flash Memory Specs</vt:lpstr>
      <vt:lpstr>Design Decisions</vt:lpstr>
      <vt:lpstr>Old Flash memory</vt:lpstr>
      <vt:lpstr>Our Memory Solution</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Possible Flash Design Improvements</vt:lpstr>
      <vt:lpstr>Accelerometer</vt:lpstr>
      <vt:lpstr>GPS Front-End</vt:lpstr>
      <vt:lpstr>Transferring GPS Data to a PC</vt:lpstr>
      <vt:lpstr>Real Time Clock (RTC)</vt:lpstr>
      <vt:lpstr>Serial Communication</vt:lpstr>
      <vt:lpstr>Serial Communication</vt:lpstr>
      <vt:lpstr>USB</vt:lpstr>
      <vt:lpstr>USB</vt:lpstr>
      <vt:lpstr>Processing GPS Data</vt:lpstr>
      <vt:lpstr>Post-Processing GPS Data</vt:lpstr>
      <vt:lpstr>Parameters Needed</vt:lpstr>
      <vt:lpstr>The Issue</vt:lpstr>
      <vt:lpstr>GPS Navigation Data Structure</vt:lpstr>
      <vt:lpstr>Solution</vt:lpstr>
      <vt:lpstr>Verifying the Matlab code</vt:lpstr>
      <vt:lpstr>Using Matlab</vt:lpstr>
      <vt:lpstr>Using Matlab</vt:lpstr>
      <vt:lpstr>Creating a RINEX File</vt:lpstr>
      <vt:lpstr>Creating a RINEX File</vt:lpstr>
      <vt:lpstr>Obtaining Ephemeris Data</vt:lpstr>
      <vt:lpstr>Obtaining Coordinates</vt:lpstr>
      <vt:lpstr>Obtaining Coordinates</vt:lpstr>
      <vt:lpstr>Mapping Coordinates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Tracking System</dc:title>
  <dc:creator> </dc:creator>
  <cp:lastModifiedBy> </cp:lastModifiedBy>
  <cp:revision>45</cp:revision>
  <dcterms:created xsi:type="dcterms:W3CDTF">2010-03-22T19:35:18Z</dcterms:created>
  <dcterms:modified xsi:type="dcterms:W3CDTF">2010-03-31T22:32:17Z</dcterms:modified>
</cp:coreProperties>
</file>