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7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80" r:id="rId25"/>
    <p:sldId id="281" r:id="rId26"/>
    <p:sldId id="288" r:id="rId27"/>
    <p:sldId id="283" r:id="rId28"/>
    <p:sldId id="282" r:id="rId29"/>
    <p:sldId id="284" r:id="rId30"/>
    <p:sldId id="287" r:id="rId31"/>
    <p:sldId id="289" r:id="rId32"/>
    <p:sldId id="285" r:id="rId33"/>
    <p:sldId id="286" r:id="rId34"/>
    <p:sldId id="290" r:id="rId35"/>
    <p:sldId id="26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EB6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73261" autoAdjust="0"/>
  </p:normalViewPr>
  <p:slideViewPr>
    <p:cSldViewPr>
      <p:cViewPr>
        <p:scale>
          <a:sx n="75" d="100"/>
          <a:sy n="75" d="100"/>
        </p:scale>
        <p:origin x="-90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98688-1DAE-4EB6-B031-6E69AEAC3254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7D7EA-29DE-4071-A93E-90DE0B4047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A2AB-700E-4123-8E31-B23E9900453E}" type="datetimeFigureOut">
              <a:rPr lang="zh-CN" altLang="en-US" smtClean="0"/>
              <a:pPr/>
              <a:t>2011/12/12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E911-FAAA-4EF9-90BC-A80515F20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final void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onDrawScrollBars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(Canvas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…</a:t>
            </a: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(state ==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ScrollabilityCache.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FADING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We're fading -- get our fade interpolation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cache.interpolatorValues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cache.interpolatorValues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float[1];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float[] values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cache.interpolatorValues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Stops the animation if we're done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cache.scrollBarInterpolator.timeToValues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(values) ==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Interpolator.Result.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FREEZE_END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cache.state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ScrollabilityCache.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 else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cache.scrollBar.setAlpha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(values[0]));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This will make the scroll bars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themselves after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drawing. We only want this when we're fading so that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we prevent excessive redraws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invalidate = true;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 else 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We're just on -- but we may have been fading before so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reset alpha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cache.scrollBar.setAlpha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(255);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…</a:t>
            </a:r>
            <a:endParaRPr lang="en-US" altLang="zh-CN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1, layout</a:t>
            </a:r>
            <a:r>
              <a:rPr lang="zh-CN" altLang="en-US" dirty="0" smtClean="0"/>
              <a:t>这个函数主要用于创建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类维护了一个叫</a:t>
            </a:r>
            <a:r>
              <a:rPr lang="en-US" altLang="zh-CN" dirty="0" err="1" smtClean="0"/>
              <a:t>mFirstPosition</a:t>
            </a:r>
            <a:r>
              <a:rPr lang="zh-CN" altLang="en-US" dirty="0" smtClean="0"/>
              <a:t>的变量来记录当前第一个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在数据中的索引。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，为什么要移动第一个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？因为有可能第一个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有可能会有一半已经超出了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电左边，所以当再次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后，也应该保持的位置。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1，makeAndAddView</a:t>
            </a:r>
            <a:r>
              <a:rPr lang="zh-CN" altLang="en-US" dirty="0" smtClean="0"/>
              <a:t>这个方法从名字都能看得出来他是干什么的，它里面会调用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的方法</a:t>
            </a:r>
            <a:r>
              <a:rPr lang="en-US" altLang="zh-CN" dirty="0" err="1" smtClean="0"/>
              <a:t>getView</a:t>
            </a:r>
            <a:r>
              <a:rPr lang="en-US" altLang="zh-CN" dirty="0" smtClean="0"/>
              <a:t>，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从得到一个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，但是，它并不是每次都从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中去取数据，而是有可能从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Recycler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去取，所以这也是为什么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gallery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不用在</a:t>
            </a:r>
            <a:r>
              <a:rPr lang="en-US" altLang="zh-CN" dirty="0" err="1" smtClean="0"/>
              <a:t>getView</a:t>
            </a:r>
            <a:r>
              <a:rPr lang="zh-CN" altLang="en-US" dirty="0" smtClean="0"/>
              <a:t>方法里面绑定数据（只需要在</a:t>
            </a:r>
            <a:r>
              <a:rPr lang="en-US" altLang="zh-CN" dirty="0" err="1" smtClean="0"/>
              <a:t>convertView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时绑定数据）。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，这个方法用于移动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touch scroll, arrow-key scroll, set an item as selected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1</a:t>
            </a:r>
            <a:r>
              <a:rPr lang="zh-CN" altLang="en-US" b="0" dirty="0" smtClean="0"/>
              <a:t>，</a:t>
            </a:r>
            <a:r>
              <a:rPr lang="en-US" altLang="zh-CN" b="0" dirty="0" err="1" smtClean="0"/>
              <a:t>mFlingRunnable.</a:t>
            </a:r>
            <a:r>
              <a:rPr lang="en-US" altLang="zh-CN" b="0" dirty="0" err="1" smtClean="0">
                <a:solidFill>
                  <a:srgbClr val="FF0000"/>
                </a:solidFill>
              </a:rPr>
              <a:t>startUsingVelocity</a:t>
            </a:r>
            <a:r>
              <a:rPr lang="zh-CN" altLang="en-US" b="0" dirty="0" smtClean="0">
                <a:solidFill>
                  <a:srgbClr val="FF0000"/>
                </a:solidFill>
              </a:rPr>
              <a:t>把速度当作参数传进去。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2，</a:t>
            </a:r>
            <a:r>
              <a:rPr lang="zh-CN" altLang="en-US" dirty="0" smtClean="0"/>
              <a:t>我们如何阻止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滑动，我们可以在</a:t>
            </a:r>
            <a:r>
              <a:rPr lang="en-US" altLang="zh-CN" dirty="0" err="1" smtClean="0"/>
              <a:t>onScroll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onFling</a:t>
            </a:r>
            <a:r>
              <a:rPr lang="zh-CN" altLang="en-US" dirty="0" smtClean="0"/>
              <a:t>里面添加代码来阻止其滑动，不要调用其核心代码就可以了，具体的代码可以参考</a:t>
            </a:r>
            <a:r>
              <a:rPr lang="en-US" altLang="zh-CN" dirty="0" err="1" smtClean="0"/>
              <a:t>TosGallery</a:t>
            </a:r>
            <a:r>
              <a:rPr lang="zh-CN" altLang="en-US" dirty="0" smtClean="0"/>
              <a:t>的实现。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/>
              <a:t>1，</a:t>
            </a:r>
            <a:r>
              <a:rPr lang="en-US" altLang="zh-CN" dirty="0" smtClean="0"/>
              <a:t>getChildDrawingOrder</a:t>
            </a:r>
            <a:r>
              <a:rPr lang="zh-CN" altLang="en-US" dirty="0" smtClean="0"/>
              <a:t>这个方法就是得到绘制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的顺序，因为在绘制</a:t>
            </a:r>
            <a:r>
              <a:rPr lang="en-US" altLang="zh-CN" dirty="0" smtClean="0"/>
              <a:t>gallery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child</a:t>
            </a:r>
            <a:r>
              <a:rPr lang="zh-CN" altLang="en-US" baseline="0" dirty="0" smtClean="0"/>
              <a:t>时，我们可能需要知道到底哪个</a:t>
            </a:r>
            <a:r>
              <a:rPr lang="en-US" altLang="zh-CN" baseline="0" dirty="0" smtClean="0"/>
              <a:t>child</a:t>
            </a:r>
            <a:r>
              <a:rPr lang="zh-CN" altLang="en-US" baseline="0" dirty="0" smtClean="0"/>
              <a:t>先绘制，哪个后绘制，其实这相当重要，当多个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层叠时就其重要性就体现出来了。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对第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1- 5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个（索引为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0 - 4）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作平移动画，但只对索引为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设置动画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，从而得到动画移动的值，然后再移动 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– 8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view。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收缩效果原来跟这个类似。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演示安装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等开发环境。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Adapter: The man in </a:t>
            </a:r>
            <a:r>
              <a:rPr lang="en-US" altLang="zh-CN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middle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，关于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registerDataSetObserver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我们一般不需要去关心，而且我们也一般不需要去实现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这个接口。不过我们应当知道，这两个方法很核心，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view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之间的联系应该就是由这两个函数来建立起来的。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en-US" altLang="zh-CN" sz="1200" dirty="0" smtClean="0">
                <a:cs typeface="+mn-cs"/>
              </a:rPr>
              <a:t>DataObserver</a:t>
            </a:r>
            <a:r>
              <a:rPr lang="zh-CN" altLang="en-US" sz="1200" dirty="0" smtClean="0">
                <a:cs typeface="+mn-cs"/>
              </a:rPr>
              <a:t>它是一个抽象类，提供了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方法。它是一个观察者。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1，</a:t>
            </a:r>
            <a:r>
              <a:rPr lang="en-US" altLang="zh-CN" dirty="0" smtClean="0"/>
              <a:t>BaseAdapter</a:t>
            </a:r>
            <a:r>
              <a:rPr lang="zh-CN" altLang="en-US" dirty="0" smtClean="0"/>
              <a:t>提供了</a:t>
            </a:r>
            <a:r>
              <a:rPr lang="en-US" altLang="zh-CN" b="0" dirty="0" err="1" smtClean="0">
                <a:solidFill>
                  <a:srgbClr val="FF0000"/>
                </a:solidFill>
              </a:rPr>
              <a:t>notifyDataSetChanged</a:t>
            </a:r>
            <a:r>
              <a:rPr lang="zh-CN" altLang="en-US" b="0" dirty="0" smtClean="0">
                <a:solidFill>
                  <a:srgbClr val="FF0000"/>
                </a:solidFill>
              </a:rPr>
              <a:t>来更新数据，它最本质还是调用</a:t>
            </a:r>
            <a:r>
              <a:rPr lang="en-US" altLang="zh-CN" dirty="0" err="1" smtClean="0"/>
              <a:t>mDataSetObservable.notifyChanged</a:t>
            </a:r>
            <a:r>
              <a:rPr lang="en-US" altLang="zh-CN" dirty="0" smtClean="0"/>
              <a:t>()，</a:t>
            </a:r>
            <a:r>
              <a:rPr lang="zh-CN" altLang="en-US" dirty="0" smtClean="0"/>
              <a:t>所以，</a:t>
            </a:r>
            <a:r>
              <a:rPr lang="en-US" altLang="zh-CN" sz="1200" dirty="0" err="1" smtClean="0">
                <a:cs typeface="+mn-cs"/>
              </a:rPr>
              <a:t>DataSetObservable</a:t>
            </a:r>
            <a:r>
              <a:rPr lang="zh-CN" altLang="en-US" sz="1200" dirty="0" smtClean="0">
                <a:cs typeface="+mn-cs"/>
              </a:rPr>
              <a:t>这个类很重要。</a:t>
            </a:r>
            <a:endParaRPr lang="en-US" altLang="zh-CN" sz="1200" dirty="0" smtClean="0">
              <a:cs typeface="+mn-cs"/>
            </a:endParaRP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DataSetObservable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它提供了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notifyChanged，notifyInvalidated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方法，在它里面，它就调用了相应的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DataObserver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，关于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registerDataSetObserver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我们一般不需要去关心，而且我们也一般不需要去实现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这个接口。不过我们应当知道，这两个方法很核心，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view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之间的联系应该就是由这两个函数来建立起来的。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en-US" altLang="zh-CN" sz="1200" dirty="0" smtClean="0">
                <a:cs typeface="+mn-cs"/>
              </a:rPr>
              <a:t>DataSetObserver</a:t>
            </a:r>
            <a:r>
              <a:rPr lang="zh-CN" altLang="en-US" sz="1200" dirty="0" smtClean="0">
                <a:cs typeface="+mn-cs"/>
              </a:rPr>
              <a:t>它是一个抽象类，提供了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方法。它是一个观察者。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DataSetObservable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它提供了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notifyChanged，notifyInvalidated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方法，在它里面，它就调用了相应的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DataObserver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onInvalidated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，这里面的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setAdapter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方法是一个抽象方法，子类必须要实现。它的子类通常有：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AbsListView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AbsSpinner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AdapterViewAnimator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AdapterViewFlipper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ExpandableListView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Gallery,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GridView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Spinner, 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StackView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@Override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adapter)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(null !=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mAdapter.unregisterDataSetObserver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adapter;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mOldSelectedPosition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INVALID_POSITION;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mOldSelectedRowId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INVALID_ROW_ID;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mAdapter.getCount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checkFocus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AdapterDataSetObserver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 ? 0 :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INVALID_POSITION;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setSelectedPositionInt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setNextSelectedPositionInt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Nothing selected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checkSelectionChanged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checkFocus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Nothing selected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checkSelectionChanged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requestLayout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adapter)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(null !=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mAdapter.unregisterDataSetObserver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adapter;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mOldSelectedPosition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INVALID_POSITION;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mOldSelectedRowId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INVALID_ROW_ID;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mOldItemCount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mAdapter.getCount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checkFocus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AdapterDataSetObserver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mAdapter.registerDataSetObserver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mDataSetObserver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position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0 ? 0 :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INVALID_POSITION;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setSelectedPositionInt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setNextSelectedPositionInt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(position);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Nothing selected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checkSelectionChanged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checkFocus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resetList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Nothing selected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checkSelectionChanged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requestLayout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1，onDrawHorizontalScrollBar</a:t>
            </a:r>
            <a:r>
              <a:rPr lang="zh-CN" altLang="en-US" dirty="0" smtClean="0"/>
              <a:t>用于绘制水平的滚动条，前提是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isHorizontalScrollBarEnabled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函数返回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，这个函数是在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中是隐藏的。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我们可以从这个函数的原型的参数中可以看出，它最本质是绘制了一个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，同时，绘制的位置，大小，画布都传过进来了，我们可以重写这个函数，从而实自定义滚动条的位置与大小。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3，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其实这个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drawable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是一个系统隐藏的类：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android.widget.ScrollBarDrawable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它实现了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draw(Canvas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1，computeHorizontalScrollExtent</a:t>
            </a:r>
            <a:r>
              <a:rPr lang="zh-CN" altLang="en-US" dirty="0" smtClean="0"/>
              <a:t>用于计算机水平滚动打可以滑动的范围，也就是说，如果内容越大，那么这个函数的返回值就应该越大。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其实的实现就是直接把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的宽度返出去了。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由于这个函数是用于计算滚动条的可滑动范围，所以它的调用也应该是在绘制里面，它需要实时地去计算，因为可滑动的内容可能发生变化。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1，computeHorizontalScrollOffset</a:t>
            </a:r>
            <a:r>
              <a:rPr lang="zh-CN" altLang="en-US" dirty="0" smtClean="0"/>
              <a:t>得到当前滑块的位置（</a:t>
            </a:r>
            <a:r>
              <a:rPr lang="en-US" altLang="zh-CN" dirty="0" smtClean="0"/>
              <a:t>thumb</a:t>
            </a:r>
            <a:r>
              <a:rPr lang="zh-CN" altLang="en-US" dirty="0" smtClean="0"/>
              <a:t>）。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2，TosGallery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里面的实现如下：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computeHorizontalScrollOffset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Current scroll position is the same as the selected position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//return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mSelectedPosition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mFirstPosition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0 &amp;&amp;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getChildCount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&gt; 0)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final View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getChildAt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final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view.getLeft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width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view.getWidth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(width &gt; 0)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final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whichCol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mFirstPosition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return Math.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whichCol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100 - (left * 100) / width, 0);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mSelectedPosition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1，computeHorizontalScrollRange</a:t>
            </a:r>
            <a:r>
              <a:rPr lang="zh-CN" altLang="en-US" dirty="0" smtClean="0"/>
              <a:t>用于计算滚动打的表示范围。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2，TosGallery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里面的实现如下：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computeHorizontalScrollRange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Scroll range is the same as the item count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//return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numRows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final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colCount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mItemCount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numRows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- 1) /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numRows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return Math.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colCount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100, 0);</a:t>
            </a:r>
          </a:p>
          <a:p>
            <a:r>
              <a:rPr lang="en-US" altLang="zh-CN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1，</a:t>
            </a:r>
            <a:r>
              <a:rPr lang="zh-CN" altLang="en-US" dirty="0" smtClean="0"/>
              <a:t>为什么要重写</a:t>
            </a:r>
            <a:r>
              <a:rPr lang="en-US" altLang="zh-CN" dirty="0" smtClean="0"/>
              <a:t>invalidate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我们可以得写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onDrawHorizontalScrollBar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这个方法，来自定义滚动条的位置，比如说，我们把滚动条的位置向上平移了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像素，此时就会有一个问题，就是滚动条隐藏时，它会有一个渐变效果，他的刷新区域还是原来的位置，所以说，我们需要重写这个函数，把它的刷新区域扩大。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2，TosGallery</a:t>
            </a:r>
            <a:r>
              <a:rPr lang="zh-CN" altLang="en-US" dirty="0" smtClean="0"/>
              <a:t>里面的实现是：</a:t>
            </a:r>
            <a:endParaRPr lang="en-US" altLang="zh-CN" dirty="0" smtClean="0"/>
          </a:p>
          <a:p>
            <a:r>
              <a:rPr lang="fr-FR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invalidate(int l, int t, int r, int b)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(0 !=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m_scrollBarBottomMargin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 -= (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m_scrollBarSize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m_scrollBarBottomMargin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super.invalidate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(l, t, r, b);</a:t>
            </a:r>
          </a:p>
          <a:p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BE911-FAAA-4EF9-90BC-A80515F20D6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zt-01111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図 16" descr="lzt_logo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5025" y="6188075"/>
            <a:ext cx="2286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159500" y="6164263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200" b="1">
                <a:solidFill>
                  <a:srgbClr val="0C197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200" b="1">
              <a:solidFill>
                <a:srgbClr val="0C197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83313" y="6405563"/>
            <a:ext cx="2895600" cy="214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8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r>
              <a:rPr lang="en-US" altLang="ja-JP" sz="800" b="1">
                <a:solidFill>
                  <a:srgbClr val="0C1975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.</a:t>
            </a:r>
            <a:endParaRPr kumimoji="1" lang="ja-JP" altLang="en-US" sz="800" b="1">
              <a:solidFill>
                <a:srgbClr val="0C1975"/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0" y="1905000"/>
            <a:ext cx="6629400" cy="1012825"/>
          </a:xfrm>
        </p:spPr>
        <p:txBody>
          <a:bodyPr/>
          <a:lstStyle>
            <a:lvl1pPr algn="ctr"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Aft>
                <a:spcPts val="384"/>
              </a:spcAft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ja-JP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2" descr="lzt-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550" y="365125"/>
            <a:ext cx="8807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ＭＳ Ｐゴシック" pitchFamily="34" charset="-128"/>
              </a:defRPr>
            </a:lvl1pPr>
          </a:lstStyle>
          <a:p>
            <a:fld id="{41F450D9-BEF2-41F9-AFC6-418784E556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5181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ja-JP" dirty="0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035" name="図 18" descr="lzt_logo1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5613" y="6519863"/>
            <a:ext cx="152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テキスト ボックス 19"/>
          <p:cNvSpPr txBox="1"/>
          <p:nvPr/>
        </p:nvSpPr>
        <p:spPr>
          <a:xfrm>
            <a:off x="6921500" y="6462713"/>
            <a:ext cx="28956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zh-CN" altLang="en-US" sz="1000" b="1">
                <a:solidFill>
                  <a:srgbClr val="0C1975"/>
                </a:solidFill>
                <a:latin typeface="Microsoft YaHei" pitchFamily="34" charset="-122"/>
                <a:ea typeface="Microsoft YaHei" pitchFamily="34" charset="-122"/>
              </a:rPr>
              <a:t>北京利达智通信息技术有限公司</a:t>
            </a:r>
            <a:endParaRPr kumimoji="1" lang="ja-JP" altLang="en-US" sz="1000" b="1">
              <a:solidFill>
                <a:srgbClr val="0C1975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34200" y="6661150"/>
            <a:ext cx="289560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BEIJING LIDAZHITONG</a:t>
            </a:r>
            <a:r>
              <a:rPr lang="en-US" altLang="ja-JP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 </a:t>
            </a:r>
            <a:r>
              <a:rPr lang="en-US" altLang="zh-CN" sz="600" b="1">
                <a:solidFill>
                  <a:srgbClr val="0C1975"/>
                </a:solidFill>
                <a:latin typeface="Calibri" pitchFamily="34" charset="0"/>
                <a:ea typeface="굴림" pitchFamily="34" charset="-127"/>
                <a:cs typeface="Calibri" pitchFamily="34" charset="0"/>
              </a:rPr>
              <a:t>INFO TECHNOLOGY CO.，LTD</a:t>
            </a:r>
            <a:endParaRPr kumimoji="1" lang="ja-JP" altLang="en-US" sz="600" b="1">
              <a:solidFill>
                <a:srgbClr val="0C1975"/>
              </a:solidFill>
              <a:ea typeface="굴림" pitchFamily="34" charset="-127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120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00000"/>
        </a:lnSpc>
        <a:spcBef>
          <a:spcPct val="20000"/>
        </a:spcBef>
        <a:spcAft>
          <a:spcPts val="48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Font typeface="微软雅黑" pitchFamily="34" charset="-122"/>
        <a:buChar char="-"/>
        <a:defRPr sz="1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Gallery </a:t>
            </a:r>
            <a:r>
              <a:rPr lang="zh-CN" altLang="en-US" dirty="0" smtClean="0"/>
              <a:t>结构分析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363272" cy="5248275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err="1" smtClean="0"/>
              <a:t>ScrollBar</a:t>
            </a:r>
            <a:r>
              <a:rPr lang="zh-CN" altLang="en-US" sz="2800" dirty="0" smtClean="0"/>
              <a:t>是怎么绘制出来的？</a:t>
            </a:r>
            <a:endParaRPr lang="en-US" altLang="zh-CN" sz="2800" dirty="0" smtClean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protected final void </a:t>
            </a:r>
            <a:r>
              <a:rPr lang="en-US" altLang="zh-CN" b="1" dirty="0" err="1" smtClean="0"/>
              <a:t>onDrawScrollBars</a:t>
            </a:r>
            <a:r>
              <a:rPr lang="en-US" altLang="zh-CN" dirty="0" smtClean="0"/>
              <a:t>(Canvas </a:t>
            </a:r>
            <a:r>
              <a:rPr lang="en-US" altLang="zh-CN" dirty="0" err="1" smtClean="0"/>
              <a:t>canvas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系统是通过调用这个方法来绘制滚动条，它里面会绘制水平与垂直的。具体的可以参考</a:t>
            </a:r>
            <a:r>
              <a:rPr lang="en-US" altLang="zh-CN" dirty="0" err="1" smtClean="0"/>
              <a:t>View#onDrawScrollBars</a:t>
            </a:r>
            <a:r>
              <a:rPr lang="en-US" altLang="zh-CN" dirty="0" smtClean="0"/>
              <a:t>(Canvas)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View</a:t>
            </a:r>
            <a:r>
              <a:rPr lang="zh-CN" altLang="en-US" dirty="0" smtClean="0"/>
              <a:t>维护了一个</a:t>
            </a:r>
            <a:r>
              <a:rPr lang="en-US" altLang="zh-CN" b="1" dirty="0" err="1" smtClean="0"/>
              <a:t>mScrollCache</a:t>
            </a:r>
            <a:r>
              <a:rPr lang="zh-CN" altLang="en-US" dirty="0" smtClean="0"/>
              <a:t>的成员变量，类型是</a:t>
            </a:r>
            <a:r>
              <a:rPr lang="en-US" altLang="zh-CN" b="1" dirty="0" err="1" smtClean="0"/>
              <a:t>ScrollabilityCache</a:t>
            </a:r>
            <a:r>
              <a:rPr lang="zh-CN" altLang="en-US" dirty="0" smtClean="0"/>
              <a:t>，它定义了</a:t>
            </a:r>
            <a:r>
              <a:rPr lang="en-US" altLang="zh-CN" dirty="0" smtClean="0"/>
              <a:t>scrollbar</a:t>
            </a:r>
            <a:r>
              <a:rPr lang="zh-CN" altLang="en-US" dirty="0" smtClean="0"/>
              <a:t>的状态，</a:t>
            </a:r>
            <a:r>
              <a:rPr lang="en-US" altLang="zh-CN" dirty="0" smtClean="0"/>
              <a:t>OFF，ON，FADING。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SrcollBar</a:t>
            </a:r>
            <a:r>
              <a:rPr lang="zh-CN" altLang="en-US" dirty="0" smtClean="0"/>
              <a:t>的图片是一个</a:t>
            </a:r>
            <a:r>
              <a:rPr lang="en-US" altLang="zh-CN" b="1" kern="1200" dirty="0" err="1" smtClean="0"/>
              <a:t>android.widget.ScrollBarDrawable</a:t>
            </a:r>
            <a:r>
              <a:rPr lang="zh-CN" altLang="en-US" kern="1200" dirty="0" smtClean="0"/>
              <a:t>的隐藏类，它里面实现了</a:t>
            </a:r>
            <a:r>
              <a:rPr lang="en-US" altLang="zh-CN" kern="1200" dirty="0" smtClean="0"/>
              <a:t>draw</a:t>
            </a:r>
            <a:r>
              <a:rPr lang="zh-CN" altLang="en-US" kern="1200" dirty="0" smtClean="0"/>
              <a:t>方法。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err="1" smtClean="0"/>
              <a:t>ScrollBar</a:t>
            </a:r>
            <a:r>
              <a:rPr lang="zh-CN" altLang="en-US" sz="2800" dirty="0" smtClean="0"/>
              <a:t>是怎么绘制出来的？</a:t>
            </a:r>
            <a:endParaRPr lang="en-US" altLang="zh-CN" sz="2800" dirty="0" smtClean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sz="1300" dirty="0" smtClean="0"/>
              <a:t>if (</a:t>
            </a:r>
            <a:r>
              <a:rPr lang="en-US" altLang="zh-CN" sz="1300" dirty="0" err="1" smtClean="0"/>
              <a:t>drawHorizontalScrollBar</a:t>
            </a:r>
            <a:r>
              <a:rPr lang="en-US" altLang="zh-CN" sz="1300" dirty="0" smtClean="0"/>
              <a:t>) {</a:t>
            </a:r>
          </a:p>
          <a:p>
            <a:pPr lvl="1">
              <a:buNone/>
            </a:pPr>
            <a:r>
              <a:rPr lang="en-US" altLang="zh-CN" sz="1300" dirty="0" smtClean="0"/>
              <a:t>                    </a:t>
            </a:r>
            <a:r>
              <a:rPr lang="en-US" altLang="zh-CN" sz="1300" dirty="0" err="1" smtClean="0"/>
              <a:t>scrollBar.setParameters</a:t>
            </a:r>
            <a:r>
              <a:rPr lang="en-US" altLang="zh-CN" sz="1300" dirty="0" smtClean="0"/>
              <a:t>(</a:t>
            </a:r>
            <a:r>
              <a:rPr lang="en-US" altLang="zh-CN" sz="1300" b="1" dirty="0" err="1" smtClean="0"/>
              <a:t>computeHorizontalScrollRange</a:t>
            </a:r>
            <a:r>
              <a:rPr lang="en-US" altLang="zh-CN" sz="1300" dirty="0" smtClean="0"/>
              <a:t>(),</a:t>
            </a:r>
          </a:p>
          <a:p>
            <a:pPr lvl="1">
              <a:buNone/>
            </a:pPr>
            <a:r>
              <a:rPr lang="en-US" altLang="zh-CN" sz="1300" dirty="0" smtClean="0"/>
              <a:t>                                                            </a:t>
            </a:r>
            <a:r>
              <a:rPr lang="en-US" altLang="zh-CN" sz="1300" b="1" dirty="0" err="1" smtClean="0"/>
              <a:t>computeHorizontalScrollOffset</a:t>
            </a:r>
            <a:r>
              <a:rPr lang="en-US" altLang="zh-CN" sz="1300" dirty="0" smtClean="0"/>
              <a:t>(),</a:t>
            </a:r>
          </a:p>
          <a:p>
            <a:pPr lvl="1">
              <a:buNone/>
            </a:pPr>
            <a:r>
              <a:rPr lang="en-US" altLang="zh-CN" sz="1300" dirty="0" smtClean="0"/>
              <a:t>                                                            </a:t>
            </a:r>
            <a:r>
              <a:rPr lang="en-US" altLang="zh-CN" sz="1300" b="1" dirty="0" err="1" smtClean="0"/>
              <a:t>computeHorizontalScrollExtent</a:t>
            </a:r>
            <a:r>
              <a:rPr lang="en-US" altLang="zh-CN" sz="1300" dirty="0" smtClean="0"/>
              <a:t>(), false);</a:t>
            </a:r>
          </a:p>
          <a:p>
            <a:pPr lvl="1">
              <a:buNone/>
            </a:pPr>
            <a:r>
              <a:rPr lang="en-US" altLang="zh-CN" sz="1300" dirty="0" smtClean="0"/>
              <a:t>                    final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verticalScrollBarGap</a:t>
            </a:r>
            <a:r>
              <a:rPr lang="en-US" altLang="zh-CN" sz="1300" dirty="0" smtClean="0"/>
              <a:t> = </a:t>
            </a:r>
            <a:r>
              <a:rPr lang="en-US" altLang="zh-CN" sz="1300" dirty="0" err="1" smtClean="0"/>
              <a:t>drawVerticalScrollBar</a:t>
            </a:r>
            <a:r>
              <a:rPr lang="en-US" altLang="zh-CN" sz="1300" dirty="0" smtClean="0"/>
              <a:t> ?</a:t>
            </a:r>
          </a:p>
          <a:p>
            <a:pPr lvl="1">
              <a:buNone/>
            </a:pPr>
            <a:r>
              <a:rPr lang="en-US" altLang="zh-CN" sz="1300" dirty="0" smtClean="0"/>
              <a:t>                            </a:t>
            </a:r>
            <a:r>
              <a:rPr lang="en-US" altLang="zh-CN" sz="1300" dirty="0" err="1" smtClean="0"/>
              <a:t>getVerticalScrollbarWidth</a:t>
            </a:r>
            <a:r>
              <a:rPr lang="en-US" altLang="zh-CN" sz="1300" dirty="0" smtClean="0"/>
              <a:t>() : 0;</a:t>
            </a:r>
          </a:p>
          <a:p>
            <a:pPr lvl="1">
              <a:buNone/>
            </a:pPr>
            <a:r>
              <a:rPr lang="en-US" altLang="zh-CN" sz="1300" dirty="0" smtClean="0"/>
              <a:t>                    top = </a:t>
            </a:r>
            <a:r>
              <a:rPr lang="en-US" altLang="zh-CN" sz="1300" dirty="0" err="1" smtClean="0"/>
              <a:t>scrollY</a:t>
            </a:r>
            <a:r>
              <a:rPr lang="en-US" altLang="zh-CN" sz="1300" dirty="0" smtClean="0"/>
              <a:t> + height - size - (</a:t>
            </a:r>
            <a:r>
              <a:rPr lang="en-US" altLang="zh-CN" sz="1300" dirty="0" err="1" smtClean="0"/>
              <a:t>mUserPaddingBottom</a:t>
            </a:r>
            <a:r>
              <a:rPr lang="en-US" altLang="zh-CN" sz="1300" dirty="0" smtClean="0"/>
              <a:t> &amp; inside);                         </a:t>
            </a:r>
          </a:p>
          <a:p>
            <a:pPr lvl="1">
              <a:buNone/>
            </a:pPr>
            <a:r>
              <a:rPr lang="en-US" altLang="zh-CN" sz="1300" dirty="0" smtClean="0"/>
              <a:t>                    left = </a:t>
            </a:r>
            <a:r>
              <a:rPr lang="en-US" altLang="zh-CN" sz="1300" dirty="0" err="1" smtClean="0"/>
              <a:t>scrollX</a:t>
            </a:r>
            <a:r>
              <a:rPr lang="en-US" altLang="zh-CN" sz="1300" dirty="0" smtClean="0"/>
              <a:t> + (</a:t>
            </a:r>
            <a:r>
              <a:rPr lang="en-US" altLang="zh-CN" sz="1300" dirty="0" err="1" smtClean="0"/>
              <a:t>mPaddingLeft</a:t>
            </a:r>
            <a:r>
              <a:rPr lang="en-US" altLang="zh-CN" sz="1300" dirty="0" smtClean="0"/>
              <a:t> &amp; inside);</a:t>
            </a:r>
          </a:p>
          <a:p>
            <a:pPr lvl="1">
              <a:buNone/>
            </a:pPr>
            <a:r>
              <a:rPr lang="en-US" altLang="zh-CN" sz="1300" dirty="0" smtClean="0"/>
              <a:t>                    right = </a:t>
            </a:r>
            <a:r>
              <a:rPr lang="en-US" altLang="zh-CN" sz="1300" dirty="0" err="1" smtClean="0"/>
              <a:t>scrollX</a:t>
            </a:r>
            <a:r>
              <a:rPr lang="en-US" altLang="zh-CN" sz="1300" dirty="0" smtClean="0"/>
              <a:t> + width - (</a:t>
            </a:r>
            <a:r>
              <a:rPr lang="en-US" altLang="zh-CN" sz="1300" dirty="0" err="1" smtClean="0"/>
              <a:t>mUserPaddingRight</a:t>
            </a:r>
            <a:r>
              <a:rPr lang="en-US" altLang="zh-CN" sz="1300" dirty="0" smtClean="0"/>
              <a:t> &amp; inside) - </a:t>
            </a:r>
            <a:r>
              <a:rPr lang="en-US" altLang="zh-CN" sz="1300" dirty="0" err="1" smtClean="0"/>
              <a:t>verticalScrollBarGap</a:t>
            </a:r>
            <a:r>
              <a:rPr lang="en-US" altLang="zh-CN" sz="1300" dirty="0" smtClean="0"/>
              <a:t>;</a:t>
            </a:r>
          </a:p>
          <a:p>
            <a:pPr lvl="1">
              <a:buNone/>
            </a:pPr>
            <a:r>
              <a:rPr lang="en-US" altLang="zh-CN" sz="1300" dirty="0" smtClean="0"/>
              <a:t>                    bottom = top + size;</a:t>
            </a:r>
          </a:p>
          <a:p>
            <a:pPr lvl="1">
              <a:buNone/>
            </a:pPr>
            <a:r>
              <a:rPr lang="en-US" altLang="zh-CN" sz="1300" dirty="0" smtClean="0"/>
              <a:t>                    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onDrawHorizontalScrollBar</a:t>
            </a:r>
            <a:r>
              <a:rPr lang="en-US" altLang="zh-CN" sz="1300" dirty="0" smtClean="0"/>
              <a:t>(canvas, </a:t>
            </a:r>
            <a:r>
              <a:rPr lang="en-US" altLang="zh-CN" sz="1300" dirty="0" err="1" smtClean="0"/>
              <a:t>scrollBar</a:t>
            </a:r>
            <a:r>
              <a:rPr lang="en-US" altLang="zh-CN" sz="1300" dirty="0" smtClean="0"/>
              <a:t>, left, top, right, bottom);</a:t>
            </a:r>
          </a:p>
          <a:p>
            <a:pPr lvl="1">
              <a:buNone/>
            </a:pPr>
            <a:r>
              <a:rPr lang="en-US" altLang="zh-CN" sz="1300" dirty="0" smtClean="0"/>
              <a:t>                    if (invalidate) {</a:t>
            </a:r>
          </a:p>
          <a:p>
            <a:pPr lvl="1">
              <a:buNone/>
            </a:pPr>
            <a:r>
              <a:rPr lang="en-US" altLang="zh-CN" sz="1300" dirty="0" smtClean="0"/>
              <a:t>                        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invalidate(left, top, right, bottom);</a:t>
            </a:r>
          </a:p>
          <a:p>
            <a:pPr lvl="1">
              <a:buNone/>
            </a:pPr>
            <a:r>
              <a:rPr lang="en-US" altLang="zh-CN" sz="1300" dirty="0" smtClean="0"/>
              <a:t>                    }</a:t>
            </a:r>
          </a:p>
          <a:p>
            <a:pPr lvl="1">
              <a:buNone/>
            </a:pPr>
            <a:r>
              <a:rPr lang="en-US" altLang="zh-CN" sz="1300" dirty="0" smtClean="0"/>
              <a:t>                }</a:t>
            </a:r>
          </a:p>
          <a:p>
            <a:pPr lvl="1">
              <a:buNone/>
            </a:pPr>
            <a:r>
              <a:rPr lang="en-US" altLang="zh-CN" sz="1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363272" cy="5248275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err="1" smtClean="0">
                <a:cs typeface="+mn-cs"/>
              </a:rPr>
              <a:t>ScrollBar</a:t>
            </a:r>
            <a:r>
              <a:rPr lang="zh-CN" altLang="en-US" sz="2800" dirty="0" smtClean="0">
                <a:cs typeface="+mn-cs"/>
              </a:rPr>
              <a:t>它是如果实现</a:t>
            </a:r>
            <a:r>
              <a:rPr lang="en-US" altLang="zh-CN" sz="2800" dirty="0" err="1" smtClean="0">
                <a:cs typeface="+mn-cs"/>
              </a:rPr>
              <a:t>Fading</a:t>
            </a:r>
            <a:r>
              <a:rPr lang="zh-CN" altLang="en-US" sz="2800" dirty="0" smtClean="0">
                <a:cs typeface="+mn-cs"/>
              </a:rPr>
              <a:t>效果的？</a:t>
            </a:r>
            <a:endParaRPr lang="en-US" altLang="zh-CN" sz="2800" dirty="0" smtClean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 smtClean="0"/>
              <a:t>ScrollabilityCache</a:t>
            </a:r>
            <a:r>
              <a:rPr lang="zh-CN" altLang="en-US" dirty="0" smtClean="0"/>
              <a:t>类，它实现了</a:t>
            </a:r>
            <a:r>
              <a:rPr lang="en-US" altLang="zh-CN" dirty="0" err="1" smtClean="0"/>
              <a:t>Runnable</a:t>
            </a:r>
            <a:r>
              <a:rPr lang="zh-CN" altLang="en-US" dirty="0" smtClean="0"/>
              <a:t>接口，最重要就是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1600" dirty="0" smtClean="0"/>
              <a:t>	public void run() {</a:t>
            </a:r>
          </a:p>
          <a:p>
            <a:pPr lvl="1">
              <a:buNone/>
            </a:pPr>
            <a:r>
              <a:rPr lang="en-US" altLang="zh-CN" sz="1600" dirty="0" smtClean="0"/>
              <a:t>		…</a:t>
            </a:r>
          </a:p>
          <a:p>
            <a:pPr lvl="1">
              <a:buNone/>
            </a:pPr>
            <a:r>
              <a:rPr lang="en-US" altLang="zh-CN" sz="1600" dirty="0" smtClean="0"/>
              <a:t>	   Interpolator </a:t>
            </a:r>
            <a:r>
              <a:rPr lang="en-US" altLang="zh-CN" sz="1600" dirty="0" err="1" smtClean="0"/>
              <a:t>interpolator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scrollBarInterpolator</a:t>
            </a:r>
            <a:r>
              <a:rPr lang="en-US" altLang="zh-CN" sz="1600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	   </a:t>
            </a:r>
            <a:r>
              <a:rPr lang="en-US" altLang="zh-CN" sz="1600" dirty="0" err="1" smtClean="0"/>
              <a:t>interpolator.setKeyFrame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framesCount</a:t>
            </a:r>
            <a:r>
              <a:rPr lang="en-US" altLang="zh-CN" sz="1600" dirty="0" smtClean="0"/>
              <a:t>++, </a:t>
            </a:r>
            <a:r>
              <a:rPr lang="en-US" altLang="zh-CN" sz="1600" dirty="0" err="1" smtClean="0"/>
              <a:t>nextFrame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mOpaque</a:t>
            </a:r>
            <a:r>
              <a:rPr lang="en-US" altLang="zh-CN" sz="1600" dirty="0" smtClean="0"/>
              <a:t>);</a:t>
            </a:r>
          </a:p>
          <a:p>
            <a:pPr lvl="1">
              <a:buNone/>
            </a:pPr>
            <a:r>
              <a:rPr lang="en-US" altLang="zh-CN" sz="1600" dirty="0" smtClean="0"/>
              <a:t>	 	state = FADING</a:t>
            </a:r>
            <a:r>
              <a:rPr lang="en-US" altLang="zh-CN" sz="1600" i="1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b="1" dirty="0" err="1" smtClean="0"/>
              <a:t>host.invalidate</a:t>
            </a:r>
            <a:r>
              <a:rPr lang="en-US" altLang="zh-CN" sz="1600" b="1" dirty="0" smtClean="0"/>
              <a:t>();</a:t>
            </a:r>
          </a:p>
          <a:p>
            <a:pPr lvl="1">
              <a:buNone/>
            </a:pPr>
            <a:r>
              <a:rPr lang="en-US" altLang="zh-CN" sz="1600" dirty="0" smtClean="0"/>
              <a:t>	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它最本质是改变滚动条图片的颜色，让他有一个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，通过动画来改变这个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值，所以最终滚动条就会有</a:t>
            </a:r>
            <a:r>
              <a:rPr lang="en-US" altLang="zh-CN" dirty="0" smtClean="0"/>
              <a:t>fading</a:t>
            </a:r>
            <a:r>
              <a:rPr lang="zh-CN" altLang="en-US" dirty="0" smtClean="0"/>
              <a:t>效果。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Gallery</a:t>
            </a:r>
            <a:r>
              <a:rPr lang="zh-CN" altLang="en-US" dirty="0" smtClean="0">
                <a:solidFill>
                  <a:srgbClr val="FF0000"/>
                </a:solidFill>
              </a:rPr>
              <a:t>实现原理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layout(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makeAndAddView</a:t>
            </a:r>
            <a:endParaRPr lang="en-US" altLang="zh-CN" dirty="0" smtClean="0"/>
          </a:p>
          <a:p>
            <a:r>
              <a:rPr lang="en-US" altLang="zh-CN" dirty="0" err="1" smtClean="0"/>
              <a:t>fillToGalleryRight</a:t>
            </a:r>
            <a:endParaRPr lang="en-US" altLang="zh-CN" dirty="0" smtClean="0"/>
          </a:p>
          <a:p>
            <a:r>
              <a:rPr lang="en-US" altLang="zh-CN" dirty="0" err="1" smtClean="0"/>
              <a:t>fillToGalleryLeft</a:t>
            </a:r>
            <a:endParaRPr lang="en-US" altLang="zh-CN" dirty="0" smtClean="0"/>
          </a:p>
          <a:p>
            <a:r>
              <a:rPr lang="en-US" altLang="zh-CN" dirty="0" err="1" smtClean="0"/>
              <a:t>trackMotionScroll</a:t>
            </a:r>
            <a:endParaRPr lang="en-US" altLang="zh-CN" dirty="0" smtClean="0"/>
          </a:p>
          <a:p>
            <a:r>
              <a:rPr lang="en-US" altLang="zh-CN" dirty="0" err="1" smtClean="0"/>
              <a:t>scrollIntoSlots</a:t>
            </a:r>
            <a:endParaRPr lang="en-US" altLang="zh-CN" dirty="0" smtClean="0"/>
          </a:p>
          <a:p>
            <a:r>
              <a:rPr lang="en-US" altLang="zh-CN" dirty="0" err="1" smtClean="0"/>
              <a:t>onFling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onScroll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layout(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void layout(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delta,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animate)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makeAndAddView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mFirstPosition</a:t>
            </a:r>
            <a:r>
              <a:rPr lang="en-US" altLang="zh-CN" sz="1800" dirty="0" smtClean="0"/>
              <a:t>, …)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fillToGalleryRight</a:t>
            </a:r>
            <a:r>
              <a:rPr lang="en-US" altLang="zh-CN" sz="1800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fillToGalleryLeft</a:t>
            </a:r>
            <a:r>
              <a:rPr lang="en-US" altLang="zh-CN" sz="1800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800" dirty="0" smtClean="0"/>
              <a:t>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sz="1800" dirty="0" smtClean="0"/>
          </a:p>
          <a:p>
            <a:pPr lvl="1"/>
            <a:r>
              <a:rPr lang="zh-CN" altLang="en-US" dirty="0" smtClean="0"/>
              <a:t>这个方法里面，主要就是创建第一个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，然后把这个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移动到原来位置，其他的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就依次向后排列。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makeAndAddView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private View </a:t>
            </a:r>
            <a:r>
              <a:rPr lang="en-US" altLang="zh-CN" dirty="0" err="1" smtClean="0"/>
              <a:t>makeAndAddView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position,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fromLeft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if (!</a:t>
            </a:r>
            <a:r>
              <a:rPr lang="en-US" altLang="zh-CN" dirty="0" err="1" smtClean="0"/>
              <a:t>mDataChanged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child 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mRecyccler</a:t>
            </a:r>
            <a:r>
              <a:rPr lang="en-US" altLang="zh-CN" dirty="0" err="1" smtClean="0"/>
              <a:t>.get</a:t>
            </a:r>
            <a:r>
              <a:rPr lang="en-US" altLang="zh-CN" dirty="0" smtClean="0"/>
              <a:t>(position);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return child;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child = </a:t>
            </a:r>
            <a:r>
              <a:rPr lang="en-US" altLang="zh-CN" dirty="0" err="1" smtClean="0"/>
              <a:t>mAdapter.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getView</a:t>
            </a:r>
            <a:r>
              <a:rPr lang="en-US" altLang="zh-CN" dirty="0" smtClean="0"/>
              <a:t>(position, null, this);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return child;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  <a:p>
            <a:pPr lvl="1"/>
            <a:r>
              <a:rPr lang="zh-CN" altLang="en-US" dirty="0" smtClean="0"/>
              <a:t>这个方法会在</a:t>
            </a:r>
            <a:r>
              <a:rPr lang="en-US" altLang="zh-CN" dirty="0" err="1" smtClean="0"/>
              <a:t>fillToGalleryRight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fillToGalleryLeft</a:t>
            </a:r>
            <a:r>
              <a:rPr lang="zh-CN" altLang="en-US" dirty="0" smtClean="0"/>
              <a:t>中被调用。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fillToGalleryRight</a:t>
            </a:r>
            <a:endParaRPr lang="en-US" altLang="zh-CN" dirty="0" smtClean="0"/>
          </a:p>
          <a:p>
            <a:r>
              <a:rPr lang="en-US" altLang="zh-CN" dirty="0" err="1" smtClean="0"/>
              <a:t>fillToGalleryLeft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这两个方法就是用于创建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mItemCount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这个变量就是当前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中数据的个数。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FF0000"/>
                </a:solidFill>
              </a:rPr>
              <a:t>mChildrenCount</a:t>
            </a:r>
            <a:r>
              <a:rPr lang="zh-CN" altLang="en-US" dirty="0" smtClean="0"/>
              <a:t> 是当前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个数，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mChildrenCount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&lt;= </a:t>
            </a:r>
            <a:r>
              <a:rPr lang="en-US" altLang="zh-CN" dirty="0" err="1" smtClean="0"/>
              <a:t>mItemCount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trackMotionScroll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trackMotionScroll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deltaX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toLeft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deltaX</a:t>
            </a:r>
            <a:r>
              <a:rPr lang="en-US" altLang="zh-CN" dirty="0" smtClean="0"/>
              <a:t> &lt; 0;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	if (</a:t>
            </a:r>
            <a:r>
              <a:rPr lang="en-US" altLang="zh-CN" dirty="0" err="1" smtClean="0"/>
              <a:t>toLeft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// If moved left, there will be empty space on the right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</a:t>
            </a:r>
            <a:r>
              <a:rPr lang="en-US" altLang="zh-CN" b="1" dirty="0" err="1" smtClean="0"/>
              <a:t>fillToGalleryRight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} else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// Similarly, empty space on the left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</a:t>
            </a:r>
            <a:r>
              <a:rPr lang="en-US" altLang="zh-CN" b="1" dirty="0" err="1" smtClean="0"/>
              <a:t>fillToGalleryLeft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}</a:t>
            </a:r>
          </a:p>
          <a:p>
            <a:pPr lvl="1"/>
            <a:r>
              <a:rPr lang="zh-CN" altLang="en-US" dirty="0" smtClean="0"/>
              <a:t>这个方法用于移动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的元素（</a:t>
            </a:r>
            <a:r>
              <a:rPr lang="en-US" altLang="zh-CN" dirty="0" smtClean="0"/>
              <a:t>touch scroll, arrow-key scroll, etc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scrollIntoSlots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void </a:t>
            </a:r>
            <a:r>
              <a:rPr lang="en-US" altLang="zh-CN" sz="1300" dirty="0" err="1" smtClean="0"/>
              <a:t>trackMotionScroll</a:t>
            </a:r>
            <a:r>
              <a:rPr lang="en-US" altLang="zh-CN" sz="1300" dirty="0" smtClean="0"/>
              <a:t>(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deltaX</a:t>
            </a:r>
            <a:r>
              <a:rPr lang="en-US" altLang="zh-CN" sz="1300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if (</a:t>
            </a:r>
            <a:r>
              <a:rPr lang="en-US" altLang="zh-CN" sz="1300" dirty="0" err="1" smtClean="0"/>
              <a:t>getChildCount</a:t>
            </a:r>
            <a:r>
              <a:rPr lang="en-US" altLang="zh-CN" sz="1300" dirty="0" smtClean="0"/>
              <a:t>() == 0 || </a:t>
            </a:r>
            <a:r>
              <a:rPr lang="en-US" altLang="zh-CN" sz="1300" dirty="0" err="1" smtClean="0"/>
              <a:t>mSelectedChild</a:t>
            </a:r>
            <a:r>
              <a:rPr lang="en-US" altLang="zh-CN" sz="1300" dirty="0" smtClean="0"/>
              <a:t> == null) return;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selectedCenter</a:t>
            </a:r>
            <a:r>
              <a:rPr lang="en-US" altLang="zh-CN" sz="1300" dirty="0" smtClean="0"/>
              <a:t> = </a:t>
            </a:r>
            <a:r>
              <a:rPr lang="en-US" altLang="zh-CN" sz="1300" dirty="0" err="1" smtClean="0"/>
              <a:t>getCenterOfView</a:t>
            </a:r>
            <a:r>
              <a:rPr lang="en-US" altLang="zh-CN" sz="1300" dirty="0" smtClean="0"/>
              <a:t>(</a:t>
            </a:r>
            <a:r>
              <a:rPr lang="en-US" altLang="zh-CN" sz="1300" dirty="0" err="1" smtClean="0"/>
              <a:t>mSelectedChild</a:t>
            </a:r>
            <a:r>
              <a:rPr lang="en-US" altLang="zh-CN" sz="1300" dirty="0" smtClean="0"/>
              <a:t>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targetCenter</a:t>
            </a:r>
            <a:r>
              <a:rPr lang="en-US" altLang="zh-CN" sz="1300" dirty="0" smtClean="0"/>
              <a:t> = </a:t>
            </a:r>
            <a:r>
              <a:rPr lang="en-US" altLang="zh-CN" sz="1300" dirty="0" err="1" smtClean="0"/>
              <a:t>getCenterOfGallery</a:t>
            </a:r>
            <a:r>
              <a:rPr lang="en-US" altLang="zh-CN" sz="1300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</a:t>
            </a:r>
            <a:r>
              <a:rPr lang="en-US" altLang="zh-CN" sz="1300" dirty="0" err="1" smtClean="0"/>
              <a:t>int</a:t>
            </a:r>
            <a:r>
              <a:rPr lang="en-US" altLang="zh-CN" sz="1300" dirty="0" smtClean="0"/>
              <a:t> </a:t>
            </a:r>
            <a:r>
              <a:rPr lang="en-US" altLang="zh-CN" sz="1300" dirty="0" err="1" smtClean="0"/>
              <a:t>scrollAmount</a:t>
            </a:r>
            <a:r>
              <a:rPr lang="en-US" altLang="zh-CN" sz="1300" dirty="0" smtClean="0"/>
              <a:t> = </a:t>
            </a:r>
            <a:r>
              <a:rPr lang="en-US" altLang="zh-CN" sz="1300" dirty="0" err="1" smtClean="0"/>
              <a:t>targetCenter</a:t>
            </a:r>
            <a:r>
              <a:rPr lang="en-US" altLang="zh-CN" sz="1300" dirty="0" smtClean="0"/>
              <a:t> - </a:t>
            </a:r>
            <a:r>
              <a:rPr lang="en-US" altLang="zh-CN" sz="1300" dirty="0" err="1" smtClean="0"/>
              <a:t>selectedCenter</a:t>
            </a:r>
            <a:r>
              <a:rPr lang="en-US" altLang="zh-CN" sz="1300" dirty="0" smtClean="0"/>
              <a:t>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if (</a:t>
            </a:r>
            <a:r>
              <a:rPr lang="en-US" altLang="zh-CN" sz="1300" dirty="0" err="1" smtClean="0"/>
              <a:t>scrollAmount</a:t>
            </a:r>
            <a:r>
              <a:rPr lang="en-US" altLang="zh-CN" sz="1300" dirty="0" smtClean="0"/>
              <a:t> != 0)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    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mFlingRunnable.startUsingDistance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scrollAmount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} else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     </a:t>
            </a:r>
            <a:r>
              <a:rPr lang="en-US" altLang="zh-CN" sz="1300" b="1" dirty="0" err="1" smtClean="0">
                <a:solidFill>
                  <a:srgbClr val="FF0000"/>
                </a:solidFill>
              </a:rPr>
              <a:t>onFinishedMovement</a:t>
            </a:r>
            <a:r>
              <a:rPr lang="en-US" altLang="zh-CN" sz="1300" b="1" dirty="0" smtClean="0">
                <a:solidFill>
                  <a:srgbClr val="FF0000"/>
                </a:solidFill>
              </a:rPr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     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1300" dirty="0" smtClean="0"/>
              <a:t>}</a:t>
            </a:r>
          </a:p>
          <a:p>
            <a:pPr lvl="1"/>
            <a:r>
              <a:rPr lang="zh-CN" altLang="en-US" dirty="0" smtClean="0"/>
              <a:t>这个方法用来滑动</a:t>
            </a:r>
            <a:r>
              <a:rPr lang="en-US" altLang="zh-CN" dirty="0" smtClean="0"/>
              <a:t>gallery items</a:t>
            </a:r>
            <a:r>
              <a:rPr lang="zh-CN" altLang="en-US" dirty="0" smtClean="0"/>
              <a:t>，比如在</a:t>
            </a:r>
            <a:r>
              <a:rPr lang="en-US" altLang="zh-CN" dirty="0" smtClean="0"/>
              <a:t>fling</a:t>
            </a:r>
            <a:r>
              <a:rPr lang="zh-CN" altLang="en-US" dirty="0" smtClean="0"/>
              <a:t>操作后，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会自动把它的元素移动到正确的位置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就是调用这个函数来实现的，只不过， 默认的操作是移动的</a:t>
            </a:r>
            <a:r>
              <a:rPr lang="en-US" altLang="zh-CN" dirty="0" smtClean="0"/>
              <a:t>gallery </a:t>
            </a:r>
            <a:r>
              <a:rPr lang="zh-CN" altLang="en-US" dirty="0" smtClean="0"/>
              <a:t>的中央，而我们修改了它的实现。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onFling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onScroll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onFling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onScroll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GestureDetector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onFling</a:t>
            </a:r>
            <a:r>
              <a:rPr lang="zh-CN" altLang="en-US" dirty="0" smtClean="0"/>
              <a:t>内部实现核心代码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err="1" smtClean="0"/>
              <a:t>mFlingRunnable.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startUsingVelocity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-</a:t>
            </a:r>
            <a:r>
              <a:rPr lang="en-US" altLang="zh-CN" dirty="0" err="1" smtClean="0"/>
              <a:t>velocityX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onScroll</a:t>
            </a:r>
            <a:r>
              <a:rPr lang="zh-CN" altLang="en-US" dirty="0" smtClean="0"/>
              <a:t>内部实现核心代码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trackMotionScroll</a:t>
            </a:r>
            <a:r>
              <a:rPr lang="en-US" altLang="zh-CN" dirty="0" smtClean="0"/>
              <a:t>(-1 *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distanceX</a:t>
            </a:r>
            <a:r>
              <a:rPr lang="en-US" altLang="zh-CN" dirty="0" smtClean="0"/>
              <a:t>);</a:t>
            </a:r>
          </a:p>
          <a:p>
            <a:pPr lvl="2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FlingRunnable</a:t>
            </a:r>
            <a:r>
              <a:rPr lang="zh-CN" altLang="en-US" dirty="0" smtClean="0"/>
              <a:t>内部类是干什么的？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我们如何阻止</a:t>
            </a:r>
            <a:r>
              <a:rPr lang="en-US" altLang="zh-CN" dirty="0" smtClean="0"/>
              <a:t>gallery</a:t>
            </a:r>
            <a:r>
              <a:rPr lang="zh-CN" altLang="en-US" dirty="0" smtClean="0"/>
              <a:t>滑动？</a:t>
            </a:r>
            <a:endParaRPr lang="en-US" altLang="zh-CN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展开与收缩动画怎么实现？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getChildDrawingOrder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解决问题的思路？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对每个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设置动画，但只给最后一个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设置动画的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971600" y="4869160"/>
            <a:ext cx="6696744" cy="864096"/>
            <a:chOff x="971600" y="4725144"/>
            <a:chExt cx="6696744" cy="864096"/>
          </a:xfrm>
        </p:grpSpPr>
        <p:sp>
          <p:nvSpPr>
            <p:cNvPr id="14" name="矩形 13"/>
            <p:cNvSpPr/>
            <p:nvPr/>
          </p:nvSpPr>
          <p:spPr bwMode="auto">
            <a:xfrm>
              <a:off x="971600" y="4725144"/>
              <a:ext cx="6696744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18762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itchFamily="34" charset="0"/>
                </a:rPr>
                <a:t>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90770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62778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34786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06794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78802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0810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22818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7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948264" y="494116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8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71600" y="3284984"/>
            <a:ext cx="6696744" cy="864096"/>
            <a:chOff x="971600" y="3284984"/>
            <a:chExt cx="6696744" cy="864096"/>
          </a:xfrm>
        </p:grpSpPr>
        <p:sp>
          <p:nvSpPr>
            <p:cNvPr id="4" name="矩形 3"/>
            <p:cNvSpPr/>
            <p:nvPr/>
          </p:nvSpPr>
          <p:spPr bwMode="auto">
            <a:xfrm>
              <a:off x="971600" y="3284984"/>
              <a:ext cx="6696744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18762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20000"/>
                      <a:lumOff val="80000"/>
                    </a:schemeClr>
                  </a:solidFill>
                  <a:effectLst/>
                  <a:latin typeface="Arial" pitchFamily="34" charset="0"/>
                </a:rPr>
                <a:t>0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555776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34786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2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06794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3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78802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50810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5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39752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123728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907704" y="3501008"/>
              <a:ext cx="50405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1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95736" y="4293096"/>
            <a:ext cx="1296144" cy="432048"/>
            <a:chOff x="2195736" y="4221088"/>
            <a:chExt cx="1296144" cy="432048"/>
          </a:xfrm>
        </p:grpSpPr>
        <p:sp>
          <p:nvSpPr>
            <p:cNvPr id="25" name="下箭头 24"/>
            <p:cNvSpPr/>
            <p:nvPr/>
          </p:nvSpPr>
          <p:spPr bwMode="auto">
            <a:xfrm>
              <a:off x="2195736" y="4221088"/>
              <a:ext cx="288032" cy="432048"/>
            </a:xfrm>
            <a:prstGeom prst="downArrow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2813" y="4221088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Expand</a:t>
              </a:r>
              <a:endParaRPr lang="zh-CN" altLang="en-US" dirty="0"/>
            </a:p>
          </p:txBody>
        </p:sp>
      </p:grpSp>
      <p:sp>
        <p:nvSpPr>
          <p:cNvPr id="33" name="左大括号 32"/>
          <p:cNvSpPr/>
          <p:nvPr/>
        </p:nvSpPr>
        <p:spPr bwMode="auto">
          <a:xfrm rot="16200000">
            <a:off x="3131840" y="4509121"/>
            <a:ext cx="216024" cy="2664296"/>
          </a:xfrm>
          <a:prstGeom prst="leftBrace">
            <a:avLst>
              <a:gd name="adj1" fmla="val 8333"/>
              <a:gd name="adj2" fmla="val 4952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37729" y="594928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Animation views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左大括号 34"/>
          <p:cNvSpPr/>
          <p:nvPr/>
        </p:nvSpPr>
        <p:spPr bwMode="auto">
          <a:xfrm rot="16200000">
            <a:off x="6012160" y="4509121"/>
            <a:ext cx="216024" cy="2664296"/>
          </a:xfrm>
          <a:prstGeom prst="leftBrace">
            <a:avLst>
              <a:gd name="adj1" fmla="val 8333"/>
              <a:gd name="adj2" fmla="val 4952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4048" y="5949280"/>
            <a:ext cx="2245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Offset towards right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Adapter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err="1" smtClean="0">
                <a:solidFill>
                  <a:srgbClr val="FF0000"/>
                </a:solidFill>
              </a:rPr>
              <a:t>AdapterView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</a:p>
          <a:p>
            <a:pPr lvl="2">
              <a:buNone/>
            </a:pPr>
            <a:endParaRPr lang="en-US" altLang="zh-CN" dirty="0" smtClean="0"/>
          </a:p>
        </p:txBody>
      </p:sp>
      <p:grpSp>
        <p:nvGrpSpPr>
          <p:cNvPr id="59" name="组合 58"/>
          <p:cNvGrpSpPr/>
          <p:nvPr/>
        </p:nvGrpSpPr>
        <p:grpSpPr>
          <a:xfrm>
            <a:off x="467544" y="1700808"/>
            <a:ext cx="8208912" cy="3960440"/>
            <a:chOff x="467544" y="1700808"/>
            <a:chExt cx="8208912" cy="3960440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1475656" y="2780928"/>
              <a:ext cx="1944216" cy="792088"/>
            </a:xfrm>
            <a:prstGeom prst="roundRect">
              <a:avLst/>
            </a:prstGeom>
            <a:solidFill>
              <a:schemeClr val="accent3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Data Source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467544" y="4869160"/>
              <a:ext cx="1944216" cy="792088"/>
            </a:xfrm>
            <a:prstGeom prst="roundRect">
              <a:avLst/>
            </a:prstGeom>
            <a:gradFill flip="none" rotWithShape="1">
              <a:gsLst>
                <a:gs pos="0">
                  <a:srgbClr val="AEB6C6"/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Arial" pitchFamily="34" charset="0"/>
                </a:rPr>
                <a:t>Cursor</a:t>
              </a:r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2627784" y="4869160"/>
              <a:ext cx="1944216" cy="792088"/>
            </a:xfrm>
            <a:prstGeom prst="roundRect">
              <a:avLst/>
            </a:prstGeom>
            <a:gradFill flip="none" rotWithShape="1">
              <a:gsLst>
                <a:gs pos="0">
                  <a:srgbClr val="AEB6C6"/>
                </a:gs>
                <a:gs pos="50000">
                  <a:schemeClr val="accent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err="1" smtClean="0">
                  <a:latin typeface="Arial" pitchFamily="34" charset="0"/>
                </a:rPr>
                <a:t>ArrayList</a:t>
              </a:r>
              <a:endParaRPr lang="en-US" altLang="zh-CN" b="1" dirty="0" smtClean="0">
                <a:latin typeface="Arial" pitchFamily="34" charset="0"/>
              </a:endParaRPr>
            </a:p>
          </p:txBody>
        </p:sp>
        <p:cxnSp>
          <p:nvCxnSpPr>
            <p:cNvPr id="41" name="肘形连接符 40"/>
            <p:cNvCxnSpPr>
              <a:endCxn id="38" idx="0"/>
            </p:cNvCxnSpPr>
            <p:nvPr/>
          </p:nvCxnSpPr>
          <p:spPr bwMode="auto">
            <a:xfrm rot="5400000">
              <a:off x="1133618" y="3879050"/>
              <a:ext cx="1296144" cy="68407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肘形连接符 42"/>
            <p:cNvCxnSpPr>
              <a:endCxn id="39" idx="0"/>
            </p:cNvCxnSpPr>
            <p:nvPr/>
          </p:nvCxnSpPr>
          <p:spPr bwMode="auto">
            <a:xfrm rot="16200000" flipH="1">
              <a:off x="2573778" y="3843046"/>
              <a:ext cx="1296144" cy="7560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圆角矩形 49"/>
            <p:cNvSpPr/>
            <p:nvPr/>
          </p:nvSpPr>
          <p:spPr bwMode="auto">
            <a:xfrm>
              <a:off x="6732240" y="2708920"/>
              <a:ext cx="1944216" cy="792088"/>
            </a:xfrm>
            <a:prstGeom prst="roundRect">
              <a:avLst/>
            </a:prstGeom>
            <a:solidFill>
              <a:schemeClr val="accent3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err="1" smtClean="0">
                  <a:latin typeface="Arial" pitchFamily="34" charset="0"/>
                </a:rPr>
                <a:t>ListView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>
              <a:off x="3419872" y="2924944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419872" y="3356992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" name="矩形 48"/>
            <p:cNvSpPr/>
            <p:nvPr/>
          </p:nvSpPr>
          <p:spPr bwMode="auto">
            <a:xfrm>
              <a:off x="4644008" y="1700808"/>
              <a:ext cx="1224136" cy="280831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Adapter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>
                <a:solidFill>
                  <a:srgbClr val="FF0000"/>
                </a:solidFill>
              </a:rPr>
              <a:t>registerDataSetObserver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DataSetObserver</a:t>
            </a:r>
            <a:r>
              <a:rPr lang="en-US" altLang="zh-CN" dirty="0" smtClean="0"/>
              <a:t> observer);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>
                <a:solidFill>
                  <a:srgbClr val="FF0000"/>
                </a:solidFill>
              </a:rPr>
              <a:t>unregisterDataSetObserver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DataSetObserver</a:t>
            </a:r>
            <a:r>
              <a:rPr lang="en-US" altLang="zh-CN" dirty="0" smtClean="0"/>
              <a:t> observer);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getCount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position);</a:t>
            </a:r>
          </a:p>
          <a:p>
            <a:pPr lvl="1"/>
            <a:r>
              <a:rPr lang="en-US" altLang="zh-CN" dirty="0" smtClean="0"/>
              <a:t>long </a:t>
            </a:r>
            <a:r>
              <a:rPr lang="en-US" altLang="zh-CN" dirty="0" err="1" smtClean="0"/>
              <a:t>getItemId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position);</a:t>
            </a:r>
          </a:p>
          <a:p>
            <a:pPr lvl="1"/>
            <a:r>
              <a:rPr lang="en-US" altLang="zh-CN" dirty="0" smtClean="0"/>
              <a:t>View </a:t>
            </a:r>
            <a:r>
              <a:rPr lang="en-US" altLang="zh-CN" dirty="0" err="1" smtClean="0"/>
              <a:t>getView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position, View </a:t>
            </a:r>
            <a:r>
              <a:rPr lang="en-US" altLang="zh-CN" dirty="0" err="1" smtClean="0"/>
              <a:t>convertView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ViewGroup</a:t>
            </a:r>
            <a:r>
              <a:rPr lang="en-US" altLang="zh-CN" dirty="0" smtClean="0"/>
              <a:t> parent);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BaseAdapter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我们通常扩展这个抽象类，它实现了</a:t>
            </a:r>
            <a:r>
              <a:rPr lang="en-US" altLang="zh-CN" dirty="0" err="1" smtClean="0"/>
              <a:t>ListAdapter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SpinnerAdapter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endParaRPr lang="en-US" altLang="zh-CN" sz="1000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b="1" dirty="0" err="1" smtClean="0"/>
              <a:t>registerDataSetObserver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DataSetObserver</a:t>
            </a:r>
            <a:r>
              <a:rPr lang="en-US" altLang="zh-CN" dirty="0" smtClean="0"/>
              <a:t> observer)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mDataSetObservable.registerObserver</a:t>
            </a:r>
            <a:r>
              <a:rPr lang="en-US" altLang="zh-CN" dirty="0" smtClean="0"/>
              <a:t>(observer)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b="1" dirty="0" err="1" smtClean="0"/>
              <a:t>unregisterDataSetObserver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DataSetObserver</a:t>
            </a:r>
            <a:r>
              <a:rPr lang="en-US" altLang="zh-CN" dirty="0" smtClean="0"/>
              <a:t> observer)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mDataSetObservable.unregisterObserver</a:t>
            </a:r>
            <a:r>
              <a:rPr lang="en-US" altLang="zh-CN" dirty="0" smtClean="0"/>
              <a:t>(observer);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b="1" dirty="0" err="1" smtClean="0"/>
              <a:t>notifyDataSetChanged</a:t>
            </a:r>
            <a:r>
              <a:rPr lang="en-US" altLang="zh-CN" dirty="0" smtClean="0"/>
              <a:t>()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mDataSetObservable.notifyChanged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err="1" smtClean="0">
                <a:cs typeface="+mn-cs"/>
              </a:rPr>
              <a:t>DataSetObserver</a:t>
            </a:r>
            <a:endParaRPr lang="en-US" altLang="zh-CN" sz="2800" dirty="0" smtClean="0">
              <a:cs typeface="+mn-cs"/>
            </a:endParaRP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onChanged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public void </a:t>
            </a:r>
            <a:r>
              <a:rPr lang="en-US" altLang="zh-CN" dirty="0" err="1" smtClean="0"/>
              <a:t>onInvalidated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err="1" smtClean="0">
                <a:cs typeface="+mn-cs"/>
              </a:rPr>
              <a:t>DataSetObservable</a:t>
            </a:r>
            <a:endParaRPr lang="en-US" altLang="zh-CN" sz="3200" dirty="0" smtClean="0">
              <a:cs typeface="+mn-cs"/>
            </a:endParaRPr>
          </a:p>
          <a:p>
            <a:pPr lvl="1"/>
            <a:r>
              <a:rPr lang="zh-CN" altLang="en-US" dirty="0" smtClean="0"/>
              <a:t>它是一个容器，继承于</a:t>
            </a:r>
            <a:r>
              <a:rPr lang="en-US" altLang="zh-CN" dirty="0" smtClean="0"/>
              <a:t>Observable&lt;</a:t>
            </a:r>
            <a:r>
              <a:rPr lang="en-US" altLang="zh-CN" dirty="0" err="1" smtClean="0"/>
              <a:t>DataSetObserver</a:t>
            </a:r>
            <a:r>
              <a:rPr lang="en-US" altLang="zh-CN" dirty="0" smtClean="0"/>
              <a:t>&gt;。</a:t>
            </a:r>
          </a:p>
          <a:p>
            <a:pPr lvl="1"/>
            <a:r>
              <a:rPr lang="en-US" altLang="zh-CN" dirty="0" err="1" smtClean="0"/>
              <a:t>notifyChanged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notifyChanged</a:t>
            </a:r>
            <a:r>
              <a:rPr lang="en-US" altLang="zh-CN" dirty="0" smtClean="0"/>
              <a:t>()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synchronized(</a:t>
            </a:r>
            <a:r>
              <a:rPr lang="en-US" altLang="zh-CN" dirty="0" err="1" smtClean="0"/>
              <a:t>mObservers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for (</a:t>
            </a:r>
            <a:r>
              <a:rPr lang="en-US" altLang="zh-CN" dirty="0" err="1" smtClean="0"/>
              <a:t>DataSetObserver</a:t>
            </a:r>
            <a:r>
              <a:rPr lang="en-US" altLang="zh-CN" dirty="0" smtClean="0"/>
              <a:t> observer : </a:t>
            </a:r>
            <a:r>
              <a:rPr lang="en-US" altLang="zh-CN" dirty="0" err="1" smtClean="0"/>
              <a:t>mObservers</a:t>
            </a:r>
            <a:r>
              <a:rPr lang="en-US" altLang="zh-CN" dirty="0" smtClean="0"/>
              <a:t>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observer.onChanged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notifyInvalidated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AdapterView</a:t>
            </a:r>
            <a:endParaRPr lang="en-US" altLang="zh-CN" dirty="0" smtClean="0"/>
          </a:p>
          <a:p>
            <a:pPr lvl="1"/>
            <a:r>
              <a:rPr lang="fr-FR" altLang="zh-CN" dirty="0" smtClean="0"/>
              <a:t>public abstract void </a:t>
            </a:r>
            <a:r>
              <a:rPr lang="fr-FR" altLang="zh-CN" b="1" dirty="0" smtClean="0"/>
              <a:t>setAdapter</a:t>
            </a:r>
            <a:r>
              <a:rPr lang="fr-FR" altLang="zh-CN" dirty="0" smtClean="0"/>
              <a:t>(T adapter);</a:t>
            </a:r>
            <a:endParaRPr lang="en-US" altLang="zh-CN" dirty="0" smtClean="0"/>
          </a:p>
          <a:p>
            <a:pPr lvl="1"/>
            <a:r>
              <a:rPr lang="fr-FR" altLang="zh-CN" dirty="0" smtClean="0"/>
              <a:t>public int getCount()</a:t>
            </a:r>
          </a:p>
          <a:p>
            <a:pPr lvl="1"/>
            <a:r>
              <a:rPr lang="fr-FR" altLang="zh-CN" dirty="0" smtClean="0"/>
              <a:t>public int getFirstVisiblePosition()</a:t>
            </a:r>
          </a:p>
          <a:p>
            <a:pPr lvl="1"/>
            <a:endParaRPr lang="fr-FR" altLang="zh-CN" dirty="0" smtClean="0"/>
          </a:p>
          <a:p>
            <a:pPr lvl="1"/>
            <a:r>
              <a:rPr lang="zh-CN" altLang="en-US" dirty="0" smtClean="0"/>
              <a:t>子类应该如何实现</a:t>
            </a:r>
            <a:r>
              <a:rPr lang="fr-FR" altLang="zh-CN" dirty="0" smtClean="0"/>
              <a:t>setAdapter?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Gallery</a:t>
            </a:r>
            <a:r>
              <a:rPr lang="zh-CN" altLang="en-US" dirty="0" smtClean="0"/>
              <a:t>如何实现</a:t>
            </a:r>
            <a:r>
              <a:rPr lang="en-US" altLang="zh-CN" dirty="0" err="1" smtClean="0"/>
              <a:t>setAdapter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Gallery -&gt; </a:t>
            </a:r>
            <a:r>
              <a:rPr lang="en-US" altLang="zh-CN" dirty="0" err="1" smtClean="0"/>
              <a:t>AbsSpinner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AdapterView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err="1" smtClean="0"/>
              <a:t>setAdapter</a:t>
            </a:r>
            <a:r>
              <a:rPr lang="zh-CN" altLang="en-US" dirty="0" smtClean="0"/>
              <a:t>这个方法的实现应该在</a:t>
            </a:r>
            <a:r>
              <a:rPr lang="en-US" altLang="zh-CN" dirty="0" err="1" smtClean="0"/>
              <a:t>AbsSpinner</a:t>
            </a:r>
            <a:r>
              <a:rPr lang="zh-CN" altLang="en-US" dirty="0" smtClean="0"/>
              <a:t>里面。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@Override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setAdapter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SpinnerAdapter</a:t>
            </a:r>
            <a:r>
              <a:rPr lang="en-US" altLang="zh-CN" dirty="0" smtClean="0"/>
              <a:t> adapter)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b="1" dirty="0" err="1" smtClean="0"/>
              <a:t>mDataSetObserver</a:t>
            </a:r>
            <a:r>
              <a:rPr lang="en-US" altLang="zh-CN" b="1" dirty="0" smtClean="0"/>
              <a:t> = new </a:t>
            </a:r>
            <a:r>
              <a:rPr lang="en-US" altLang="zh-CN" b="1" dirty="0" err="1" smtClean="0"/>
              <a:t>AdapterDataSetObserver</a:t>
            </a:r>
            <a:r>
              <a:rPr lang="en-US" altLang="zh-CN" b="1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mAdapter.registerDataSetObserver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mDataSetObserver</a:t>
            </a:r>
            <a:r>
              <a:rPr lang="en-US" altLang="zh-CN" b="1" dirty="0" smtClean="0">
                <a:solidFill>
                  <a:srgbClr val="FF0000"/>
                </a:solidFill>
              </a:rPr>
              <a:t>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  <a:p>
            <a:pPr lvl="2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ScrollBar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Gallery</a:t>
            </a:r>
            <a:r>
              <a:rPr lang="zh-CN" altLang="en-US" dirty="0" smtClean="0"/>
              <a:t>实现原理</a:t>
            </a:r>
            <a:endParaRPr lang="en-US" altLang="zh-CN" dirty="0" smtClean="0"/>
          </a:p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AdapterDataSetObserver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android.widget.AdapterView.AdapterDataSetObserver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它实现了</a:t>
            </a:r>
            <a:r>
              <a:rPr lang="en-US" altLang="zh-CN" dirty="0" err="1" smtClean="0"/>
              <a:t>DataSetObserver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onChanged</a:t>
            </a:r>
            <a:r>
              <a:rPr lang="zh-CN" altLang="en-US" dirty="0" smtClean="0"/>
              <a:t>的实现如下：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@Override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onChanged</a:t>
            </a:r>
            <a:r>
              <a:rPr lang="en-US" altLang="zh-CN" dirty="0" smtClean="0"/>
              <a:t>() {</a:t>
            </a:r>
          </a:p>
          <a:p>
            <a:pPr lvl="3"/>
            <a:r>
              <a:rPr lang="en-US" altLang="zh-CN" sz="1600" dirty="0" err="1" smtClean="0"/>
              <a:t>mDataChanged</a:t>
            </a:r>
            <a:r>
              <a:rPr lang="en-US" altLang="zh-CN" sz="1600" dirty="0" smtClean="0"/>
              <a:t> = true;</a:t>
            </a:r>
          </a:p>
          <a:p>
            <a:pPr lvl="3"/>
            <a:r>
              <a:rPr lang="en-US" altLang="zh-CN" sz="1600" dirty="0" err="1" smtClean="0"/>
              <a:t>mOldItemCount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mItemCount</a:t>
            </a:r>
            <a:r>
              <a:rPr lang="en-US" altLang="zh-CN" sz="1600" dirty="0" smtClean="0"/>
              <a:t>;</a:t>
            </a:r>
          </a:p>
          <a:p>
            <a:pPr lvl="3"/>
            <a:r>
              <a:rPr lang="en-US" altLang="zh-CN" sz="1600" dirty="0" err="1" smtClean="0"/>
              <a:t>mItemCount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getAdapter</a:t>
            </a:r>
            <a:r>
              <a:rPr lang="en-US" altLang="zh-CN" sz="1600" dirty="0" smtClean="0"/>
              <a:t>().</a:t>
            </a:r>
            <a:r>
              <a:rPr lang="en-US" altLang="zh-CN" sz="1600" dirty="0" err="1" smtClean="0"/>
              <a:t>getCount</a:t>
            </a:r>
            <a:r>
              <a:rPr lang="en-US" altLang="zh-CN" sz="1600" dirty="0" smtClean="0"/>
              <a:t>();</a:t>
            </a:r>
          </a:p>
          <a:p>
            <a:pPr lvl="3"/>
            <a:r>
              <a:rPr lang="en-US" altLang="zh-CN" sz="1600" dirty="0" smtClean="0"/>
              <a:t>...</a:t>
            </a:r>
          </a:p>
          <a:p>
            <a:pPr lvl="3"/>
            <a:r>
              <a:rPr lang="en-US" altLang="zh-CN" sz="1600" dirty="0" err="1" smtClean="0"/>
              <a:t>checkFocus</a:t>
            </a:r>
            <a:r>
              <a:rPr lang="en-US" altLang="zh-CN" sz="1600" dirty="0" smtClean="0"/>
              <a:t>();</a:t>
            </a:r>
          </a:p>
          <a:p>
            <a:pPr lvl="3"/>
            <a:r>
              <a:rPr lang="en-US" altLang="zh-CN" sz="1600" b="1" dirty="0" err="1" smtClean="0">
                <a:solidFill>
                  <a:srgbClr val="FF0000"/>
                </a:solidFill>
              </a:rPr>
              <a:t>requestLayout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();     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这里会导致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重新</a:t>
            </a:r>
            <a:r>
              <a:rPr lang="en-US" altLang="zh-CN" sz="1600" dirty="0" smtClean="0"/>
              <a:t>layout，</a:t>
            </a:r>
            <a:r>
              <a:rPr lang="zh-CN" altLang="en-US" sz="1600" dirty="0" smtClean="0"/>
              <a:t>所以会更新界面。</a:t>
            </a:r>
            <a:endParaRPr lang="en-US" altLang="zh-CN" sz="1600" b="1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</a:p>
          <a:p>
            <a:pPr lvl="2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关系图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AdapterDataSetObserver</a:t>
            </a:r>
            <a:r>
              <a:rPr lang="zh-CN" altLang="en-US" dirty="0" smtClean="0"/>
              <a:t>相当于观察者，它去更新界面。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BaseAdapter</a:t>
            </a:r>
            <a:r>
              <a:rPr lang="zh-CN" altLang="en-US" dirty="0" smtClean="0"/>
              <a:t>相当于被观察者，当它数据变化时，它会通知观察者。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AbsSpinner</a:t>
            </a:r>
            <a:r>
              <a:rPr lang="zh-CN" altLang="en-US" dirty="0" smtClean="0"/>
              <a:t>就是界面，在</a:t>
            </a:r>
            <a:r>
              <a:rPr lang="en-US" altLang="zh-CN" dirty="0" err="1" smtClean="0"/>
              <a:t>setAdapter</a:t>
            </a:r>
            <a:r>
              <a:rPr lang="zh-CN" altLang="en-US" dirty="0" smtClean="0"/>
              <a:t>里面注册观察者，去监听数据变化。</a:t>
            </a:r>
            <a:endParaRPr lang="en-US" altLang="zh-CN" dirty="0" smtClean="0"/>
          </a:p>
        </p:txBody>
      </p:sp>
      <p:sp>
        <p:nvSpPr>
          <p:cNvPr id="30" name="矩形 29"/>
          <p:cNvSpPr/>
          <p:nvPr/>
        </p:nvSpPr>
        <p:spPr bwMode="auto">
          <a:xfrm>
            <a:off x="3131840" y="2060848"/>
            <a:ext cx="2952328" cy="136815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BaseAdapter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------------------------------------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Arial" pitchFamily="34" charset="0"/>
              </a:rPr>
              <a:t>+</a:t>
            </a:r>
            <a:r>
              <a:rPr lang="en-US" altLang="zh-CN" sz="1400" dirty="0" err="1" smtClean="0">
                <a:latin typeface="Arial" pitchFamily="34" charset="0"/>
              </a:rPr>
              <a:t>registerDataSetObserver</a:t>
            </a:r>
            <a:r>
              <a:rPr lang="en-US" altLang="zh-CN" sz="1400" dirty="0" smtClean="0">
                <a:latin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latin typeface="Arial" pitchFamily="34" charset="0"/>
              </a:rPr>
              <a:t>+</a:t>
            </a:r>
            <a:r>
              <a:rPr lang="en-US" altLang="zh-CN" sz="1400" dirty="0" err="1" smtClean="0">
                <a:latin typeface="Arial" pitchFamily="34" charset="0"/>
              </a:rPr>
              <a:t>unregisterDataSetObserver</a:t>
            </a:r>
            <a:r>
              <a:rPr lang="en-US" altLang="zh-CN" sz="1400" dirty="0" smtClean="0">
                <a:latin typeface="Arial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notifyDataChanged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444208" y="2060848"/>
            <a:ext cx="2232248" cy="1368152"/>
          </a:xfrm>
          <a:prstGeom prst="rect">
            <a:avLst/>
          </a:prstGeom>
          <a:solidFill>
            <a:srgbClr val="66FFFF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latin typeface="Arial" pitchFamily="34" charset="0"/>
              </a:rPr>
              <a:t>AbsSpinner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--------------------------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Arial" pitchFamily="34" charset="0"/>
              </a:rPr>
              <a:t>+</a:t>
            </a:r>
            <a:r>
              <a:rPr lang="en-US" altLang="zh-CN" sz="1400" dirty="0" err="1" smtClean="0">
                <a:latin typeface="Arial" pitchFamily="34" charset="0"/>
              </a:rPr>
              <a:t>setAdapter</a:t>
            </a:r>
            <a:r>
              <a:rPr lang="en-US" altLang="zh-CN" sz="1400" dirty="0" smtClean="0">
                <a:latin typeface="Arial" pitchFamily="34" charset="0"/>
              </a:rPr>
              <a:t>()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+…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39552" y="2060849"/>
            <a:ext cx="2232248" cy="2304255"/>
            <a:chOff x="755576" y="1916833"/>
            <a:chExt cx="2232248" cy="2094777"/>
          </a:xfrm>
        </p:grpSpPr>
        <p:sp>
          <p:nvSpPr>
            <p:cNvPr id="29" name="矩形 28"/>
            <p:cNvSpPr/>
            <p:nvPr/>
          </p:nvSpPr>
          <p:spPr bwMode="auto">
            <a:xfrm>
              <a:off x="755576" y="3291530"/>
              <a:ext cx="2232248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AdapterDataSetObserver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55576" y="1916833"/>
              <a:ext cx="2232248" cy="10473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DataSetObserver</a:t>
              </a:r>
              <a:endParaRPr lang="en-US" altLang="zh-CN" dirty="0" smtClean="0">
                <a:latin typeface="Arial" pitchFamily="34" charset="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--------------------------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+</a:t>
              </a: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onChange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latin typeface="Arial" pitchFamily="34" charset="0"/>
                </a:rPr>
                <a:t>+</a:t>
              </a:r>
              <a:r>
                <a:rPr lang="en-US" altLang="zh-CN" sz="1400" dirty="0" err="1" smtClean="0">
                  <a:latin typeface="Arial" pitchFamily="34" charset="0"/>
                </a:rPr>
                <a:t>onInvalidated</a:t>
              </a:r>
              <a:r>
                <a:rPr lang="en-US" altLang="zh-CN" sz="1400" dirty="0" smtClean="0">
                  <a:latin typeface="Arial" pitchFamily="34" charset="0"/>
                </a:rPr>
                <a:t>()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3" name="直接箭头连接符 32"/>
            <p:cNvCxnSpPr>
              <a:stCxn id="29" idx="0"/>
              <a:endCxn id="32" idx="2"/>
            </p:cNvCxnSpPr>
            <p:nvPr/>
          </p:nvCxnSpPr>
          <p:spPr bwMode="auto">
            <a:xfrm flipV="1">
              <a:off x="1871700" y="2964222"/>
              <a:ext cx="0" cy="3273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如何更新界面？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为什么调用</a:t>
            </a:r>
            <a:r>
              <a:rPr lang="en-US" altLang="zh-CN" dirty="0" err="1" smtClean="0"/>
              <a:t>notifyDataSetChanged</a:t>
            </a:r>
            <a:r>
              <a:rPr lang="en-US" altLang="zh-CN" dirty="0" smtClean="0"/>
              <a:t>，</a:t>
            </a:r>
            <a:r>
              <a:rPr lang="zh-CN" altLang="en-US" dirty="0" smtClean="0"/>
              <a:t>会导致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更新？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它会去调用</a:t>
            </a:r>
            <a:r>
              <a:rPr lang="en-US" altLang="zh-CN" dirty="0" err="1" smtClean="0"/>
              <a:t>DataSetObserver</a:t>
            </a:r>
            <a:r>
              <a:rPr lang="zh-CN" altLang="en-US" dirty="0" smtClean="0"/>
              <a:t>容器，去调用每一个</a:t>
            </a:r>
            <a:r>
              <a:rPr lang="en-US" altLang="zh-CN" dirty="0" err="1" smtClean="0"/>
              <a:t>DataSetObersver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方法，实现</a:t>
            </a:r>
            <a:r>
              <a:rPr lang="en-US" altLang="zh-CN" dirty="0" err="1" smtClean="0"/>
              <a:t>DataSetObersver</a:t>
            </a:r>
            <a:r>
              <a:rPr lang="zh-CN" altLang="en-US" dirty="0" smtClean="0"/>
              <a:t>的类会更新界面。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什么是观察者模式？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观察者模式定义了对象间的一种一对多依赖关系，使得每当一个对象改变状态，则所有依赖于它的对象都会得到通知并被自动更新。</a:t>
            </a:r>
            <a:endParaRPr lang="en-US" altLang="zh-CN" dirty="0" smtClean="0"/>
          </a:p>
          <a:p>
            <a:pPr lvl="2">
              <a:buNone/>
            </a:pPr>
            <a:endParaRPr lang="zh-CN" altLang="en-US" dirty="0" smtClean="0"/>
          </a:p>
          <a:p>
            <a:pPr lvl="2">
              <a:buNone/>
            </a:pPr>
            <a:endParaRPr lang="en-US" altLang="zh-CN" dirty="0" smtClean="0"/>
          </a:p>
        </p:txBody>
      </p:sp>
      <p:pic>
        <p:nvPicPr>
          <p:cNvPr id="1027" name="Picture 3" descr="C:\Users\lihongWin7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80927"/>
            <a:ext cx="4680520" cy="3817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AdapterView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什么是观察者模式？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观察者模式必须包含两个角色：观察者和被观察者。比如，用户界面可以去观察数据的变化，当数据变化，更新界面，那么用户界面就相当于是一个观察者，而数据相当于是被观察者。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观察</a:t>
            </a:r>
            <a:r>
              <a:rPr lang="zh-CN" altLang="en-US" dirty="0" smtClean="0"/>
              <a:t>不是</a:t>
            </a:r>
            <a:r>
              <a:rPr lang="zh-CN" altLang="en-US" b="1" dirty="0" smtClean="0"/>
              <a:t>直接调用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实现观察者模式的过程：注册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反注册。</a:t>
            </a:r>
            <a:endParaRPr lang="en-US" altLang="zh-CN" dirty="0" smtClean="0"/>
          </a:p>
          <a:p>
            <a:pPr lvl="2">
              <a:buNone/>
            </a:pPr>
            <a:endParaRPr lang="zh-CN" altLang="en-US" dirty="0" smtClean="0"/>
          </a:p>
          <a:p>
            <a:pPr lvl="2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3600" dirty="0" smtClean="0"/>
              <a:t>Q&amp;A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onDrawHorizontalScrollBar</a:t>
            </a:r>
            <a:endParaRPr lang="en-US" altLang="zh-CN" dirty="0" smtClean="0"/>
          </a:p>
          <a:p>
            <a:r>
              <a:rPr lang="en-US" altLang="zh-CN" dirty="0" err="1" smtClean="0"/>
              <a:t>computeHorizontalScrollExtent</a:t>
            </a:r>
            <a:endParaRPr lang="en-US" altLang="zh-CN" dirty="0" smtClean="0"/>
          </a:p>
          <a:p>
            <a:r>
              <a:rPr lang="en-US" altLang="zh-CN" dirty="0" err="1" smtClean="0"/>
              <a:t>computeHorizontalScrollOffset</a:t>
            </a:r>
            <a:endParaRPr lang="en-US" altLang="zh-CN" dirty="0" smtClean="0"/>
          </a:p>
          <a:p>
            <a:r>
              <a:rPr lang="en-US" altLang="zh-CN" dirty="0" err="1" smtClean="0"/>
              <a:t>computeHorizontalScrollRange</a:t>
            </a:r>
            <a:endParaRPr lang="en-US" altLang="zh-CN" dirty="0" smtClean="0"/>
          </a:p>
          <a:p>
            <a:r>
              <a:rPr lang="en-US" altLang="zh-CN" dirty="0" smtClean="0"/>
              <a:t>invalidate(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onDrawHorizontalScrollBar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protected void </a:t>
            </a:r>
            <a:r>
              <a:rPr lang="en-US" altLang="zh-CN" dirty="0" err="1" smtClean="0"/>
              <a:t>onDrawHorizontalScrollBar</a:t>
            </a:r>
            <a:r>
              <a:rPr lang="en-US" altLang="zh-CN" dirty="0" smtClean="0"/>
              <a:t>(Canvas </a:t>
            </a:r>
            <a:r>
              <a:rPr lang="en-US" altLang="zh-CN" dirty="0" err="1" smtClean="0"/>
              <a:t>canvas</a:t>
            </a:r>
            <a:r>
              <a:rPr lang="en-US" altLang="zh-CN" dirty="0" smtClean="0"/>
              <a:t>,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Drawable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scrollBar</a:t>
            </a:r>
            <a:r>
              <a:rPr lang="en-US" altLang="zh-CN" dirty="0" smtClean="0"/>
              <a:t>,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                     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scrollBar.setBounds</a:t>
            </a:r>
            <a:r>
              <a:rPr lang="en-US" altLang="zh-CN" dirty="0" smtClean="0"/>
              <a:t>(l, t, r, b);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scrollBar.draw</a:t>
            </a:r>
            <a:r>
              <a:rPr lang="en-US" altLang="zh-CN" dirty="0" smtClean="0"/>
              <a:t>(canvas);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调用关系：</a:t>
            </a:r>
            <a:r>
              <a:rPr lang="en-US" altLang="zh-CN" dirty="0" err="1" smtClean="0"/>
              <a:t>View#draw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View#</a:t>
            </a:r>
            <a:r>
              <a:rPr lang="en-US" altLang="zh-CN" dirty="0" err="1" smtClean="0"/>
              <a:t>onDrawScrollBars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View#</a:t>
            </a:r>
            <a:r>
              <a:rPr lang="en-US" altLang="zh-CN" dirty="0" err="1" smtClean="0"/>
              <a:t>onDrawVerticalScrollBar</a:t>
            </a:r>
            <a:r>
              <a:rPr lang="en-US" altLang="zh-CN" dirty="0" smtClean="0"/>
              <a:t>(…)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computeHorizontalScrollExtent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protected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computeHorizontalScrollExtent</a:t>
            </a:r>
            <a:r>
              <a:rPr lang="en-US" altLang="zh-CN" dirty="0" smtClean="0"/>
              <a:t>()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getWidth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调用关系：</a:t>
            </a:r>
            <a:r>
              <a:rPr lang="en-US" altLang="zh-CN" dirty="0" err="1" smtClean="0"/>
              <a:t>View#draw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View#</a:t>
            </a:r>
            <a:r>
              <a:rPr lang="en-US" altLang="zh-CN" dirty="0" err="1" smtClean="0"/>
              <a:t>onDrawScrollBars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View#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computeHorizontalScrollExtent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这个函数的实现，可以参考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的实现。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参考</a:t>
            </a:r>
            <a:r>
              <a:rPr lang="en-US" altLang="zh-CN" dirty="0" err="1" smtClean="0"/>
              <a:t>TosGallery</a:t>
            </a:r>
            <a:r>
              <a:rPr lang="zh-CN" altLang="en-US" dirty="0" smtClean="0"/>
              <a:t>的具体实现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computeHorizontalScrollOffset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protected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computeHorizontalScrollOffset</a:t>
            </a:r>
            <a:r>
              <a:rPr lang="en-US" altLang="zh-CN" dirty="0" smtClean="0"/>
              <a:t>()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mScrollX</a:t>
            </a:r>
            <a:r>
              <a:rPr lang="en-US" altLang="zh-CN" dirty="0" smtClean="0"/>
              <a:t>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调用关系：</a:t>
            </a:r>
            <a:r>
              <a:rPr lang="en-US" altLang="zh-CN" dirty="0" err="1" smtClean="0"/>
              <a:t>View#draw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View#</a:t>
            </a:r>
            <a:r>
              <a:rPr lang="en-US" altLang="zh-CN" dirty="0" err="1" smtClean="0"/>
              <a:t>onDrawScrollBars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View#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computeHorizontalScrollOffset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参考</a:t>
            </a:r>
            <a:r>
              <a:rPr lang="en-US" altLang="zh-CN" dirty="0" err="1" smtClean="0"/>
              <a:t>TosGallery</a:t>
            </a:r>
            <a:r>
              <a:rPr lang="zh-CN" altLang="en-US" dirty="0" smtClean="0"/>
              <a:t>的具体实现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computeHorizontalScrollRange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protected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computeHorizontalScrollRange</a:t>
            </a:r>
            <a:r>
              <a:rPr lang="en-US" altLang="zh-CN" dirty="0" smtClean="0"/>
              <a:t>()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    return </a:t>
            </a:r>
            <a:r>
              <a:rPr lang="en-US" altLang="zh-CN" dirty="0" err="1" smtClean="0"/>
              <a:t>getWidth</a:t>
            </a:r>
            <a:r>
              <a:rPr lang="en-US" altLang="zh-CN" dirty="0" smtClean="0"/>
              <a:t>();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dirty="0" smtClean="0"/>
              <a:t>    }</a:t>
            </a:r>
          </a:p>
          <a:p>
            <a:pPr lvl="2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调用关系：</a:t>
            </a:r>
            <a:r>
              <a:rPr lang="en-US" altLang="zh-CN" dirty="0" err="1" smtClean="0"/>
              <a:t>View#draw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err="1" smtClean="0">
                <a:sym typeface="Wingdings" pitchFamily="2" charset="2"/>
              </a:rPr>
              <a:t>View#</a:t>
            </a:r>
            <a:r>
              <a:rPr lang="en-US" altLang="zh-CN" dirty="0" err="1" smtClean="0"/>
              <a:t>onDrawScrollBars</a:t>
            </a:r>
            <a:r>
              <a:rPr lang="en-US" altLang="zh-CN" dirty="0" smtClean="0"/>
              <a:t>(Canvas) </a:t>
            </a:r>
            <a:r>
              <a:rPr lang="en-US" altLang="zh-CN" dirty="0" smtClean="0">
                <a:sym typeface="Wingdings" pitchFamily="2" charset="2"/>
              </a:rPr>
              <a:t> View#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computeHorizontalScrollRange</a:t>
            </a:r>
            <a:r>
              <a:rPr lang="en-US" altLang="zh-CN" dirty="0" smtClean="0"/>
              <a:t>()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参考</a:t>
            </a:r>
            <a:r>
              <a:rPr lang="en-US" altLang="zh-CN" dirty="0" err="1" smtClean="0"/>
              <a:t>TosGallery</a:t>
            </a:r>
            <a:r>
              <a:rPr lang="zh-CN" altLang="en-US" dirty="0" smtClean="0"/>
              <a:t>的具体实现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ScrollBar</a:t>
            </a:r>
            <a:r>
              <a:rPr lang="zh-CN" altLang="en-US" dirty="0" smtClean="0"/>
              <a:t>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368627"/>
          </a:xfrm>
        </p:spPr>
        <p:txBody>
          <a:bodyPr/>
          <a:lstStyle/>
          <a:p>
            <a:r>
              <a:rPr lang="en-US" altLang="zh-CN" dirty="0" smtClean="0"/>
              <a:t>invalidate(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为什么要重写这个方法？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259632" y="2636912"/>
            <a:ext cx="2448272" cy="1080120"/>
            <a:chOff x="1259632" y="2348880"/>
            <a:chExt cx="2448272" cy="1080120"/>
          </a:xfrm>
        </p:grpSpPr>
        <p:sp>
          <p:nvSpPr>
            <p:cNvPr id="4" name="矩形 3"/>
            <p:cNvSpPr/>
            <p:nvPr/>
          </p:nvSpPr>
          <p:spPr bwMode="auto">
            <a:xfrm>
              <a:off x="1259632" y="2348880"/>
              <a:ext cx="2448272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259632" y="3321000"/>
              <a:ext cx="244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691680" y="3321000"/>
              <a:ext cx="864096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" name="下箭头 12"/>
          <p:cNvSpPr/>
          <p:nvPr/>
        </p:nvSpPr>
        <p:spPr bwMode="auto">
          <a:xfrm>
            <a:off x="2339752" y="3861048"/>
            <a:ext cx="216024" cy="36004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59632" y="4365104"/>
            <a:ext cx="2448272" cy="1080120"/>
            <a:chOff x="1259632" y="4365104"/>
            <a:chExt cx="2448272" cy="1080120"/>
          </a:xfrm>
        </p:grpSpPr>
        <p:sp>
          <p:nvSpPr>
            <p:cNvPr id="10" name="矩形 9"/>
            <p:cNvSpPr/>
            <p:nvPr/>
          </p:nvSpPr>
          <p:spPr bwMode="auto">
            <a:xfrm>
              <a:off x="1259632" y="4365104"/>
              <a:ext cx="2448272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259632" y="5193208"/>
              <a:ext cx="244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691680" y="5193208"/>
              <a:ext cx="864096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259632" y="5337224"/>
              <a:ext cx="2448272" cy="1080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84168" y="2636912"/>
            <a:ext cx="2520280" cy="936104"/>
            <a:chOff x="6084168" y="2420888"/>
            <a:chExt cx="2520280" cy="936104"/>
          </a:xfrm>
        </p:grpSpPr>
        <p:sp>
          <p:nvSpPr>
            <p:cNvPr id="14" name="矩形 13"/>
            <p:cNvSpPr/>
            <p:nvPr/>
          </p:nvSpPr>
          <p:spPr bwMode="auto">
            <a:xfrm>
              <a:off x="6084168" y="2420888"/>
              <a:ext cx="1152128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View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084168" y="2996952"/>
              <a:ext cx="1152128" cy="36004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Track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7452320" y="2996952"/>
              <a:ext cx="1152128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Thumb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452320" y="2420888"/>
              <a:ext cx="1152128" cy="36004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Dirty </a:t>
              </a: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rect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ZT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3003</Words>
  <Application>Microsoft Office PowerPoint</Application>
  <PresentationFormat>全屏显示(4:3)</PresentationFormat>
  <Paragraphs>562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LZT</vt:lpstr>
      <vt:lpstr>Gallery 结构分析</vt:lpstr>
      <vt:lpstr>目录</vt:lpstr>
      <vt:lpstr>目录</vt:lpstr>
      <vt:lpstr>ScrollBar实现</vt:lpstr>
      <vt:lpstr>ScrollBar实现</vt:lpstr>
      <vt:lpstr>ScrollBar实现</vt:lpstr>
      <vt:lpstr>ScrollBar实现</vt:lpstr>
      <vt:lpstr>ScrollBar实现</vt:lpstr>
      <vt:lpstr>ScrollBar实现</vt:lpstr>
      <vt:lpstr>ScrollBar实现</vt:lpstr>
      <vt:lpstr>ScrollBar实现</vt:lpstr>
      <vt:lpstr>ScrollBar实现</vt:lpstr>
      <vt:lpstr>目录</vt:lpstr>
      <vt:lpstr>Gallery实现原理</vt:lpstr>
      <vt:lpstr>Gallery实现原理</vt:lpstr>
      <vt:lpstr>Gallery实现原理</vt:lpstr>
      <vt:lpstr>Gallery实现原理</vt:lpstr>
      <vt:lpstr>Gallery实现原理</vt:lpstr>
      <vt:lpstr>Gallery实现原理</vt:lpstr>
      <vt:lpstr>Gallery实现原理</vt:lpstr>
      <vt:lpstr>Gallery实现原理</vt:lpstr>
      <vt:lpstr>目录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Adapter与AdapterView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LeeHong</dc:creator>
  <cp:lastModifiedBy>lihongWin7</cp:lastModifiedBy>
  <cp:revision>433</cp:revision>
  <dcterms:created xsi:type="dcterms:W3CDTF">2011-08-28T07:37:48Z</dcterms:created>
  <dcterms:modified xsi:type="dcterms:W3CDTF">2011-12-12T07:55:15Z</dcterms:modified>
</cp:coreProperties>
</file>