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03" r:id="rId4"/>
    <p:sldId id="292" r:id="rId5"/>
    <p:sldId id="291" r:id="rId6"/>
    <p:sldId id="293" r:id="rId7"/>
    <p:sldId id="304" r:id="rId8"/>
    <p:sldId id="294" r:id="rId9"/>
    <p:sldId id="295" r:id="rId10"/>
    <p:sldId id="296" r:id="rId11"/>
    <p:sldId id="306" r:id="rId12"/>
    <p:sldId id="305" r:id="rId13"/>
    <p:sldId id="298" r:id="rId14"/>
    <p:sldId id="308" r:id="rId15"/>
    <p:sldId id="309" r:id="rId16"/>
    <p:sldId id="313" r:id="rId17"/>
    <p:sldId id="307" r:id="rId18"/>
    <p:sldId id="310" r:id="rId19"/>
    <p:sldId id="312" r:id="rId20"/>
    <p:sldId id="311" r:id="rId21"/>
    <p:sldId id="268" r:id="rId22"/>
    <p:sldId id="314" r:id="rId23"/>
    <p:sldId id="31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AEB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73261" autoAdjust="0"/>
  </p:normalViewPr>
  <p:slideViewPr>
    <p:cSldViewPr>
      <p:cViewPr>
        <p:scale>
          <a:sx n="75" d="100"/>
          <a:sy n="75" d="100"/>
        </p:scale>
        <p:origin x="-9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98688-1DAE-4EB6-B031-6E69AEAC3254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D7EA-29DE-4071-A93E-90DE0B4047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47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A2AB-700E-4123-8E31-B23E9900453E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BE911-FAAA-4EF9-90BC-A80515F20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2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angxianli6121.blog.163.com/blog/static/56392130201042712956597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veloper.android.com/reference/android/os/AsyncTask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ycd.com/topics/2793074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nengcha.com/code/url/" TargetMode="External"/><Relationship Id="rId4" Type="http://schemas.openxmlformats.org/officeDocument/2006/relationships/hyperlink" Target="http://emulefans.com/ed2k-link-analyse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ebkit/WebView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HANDY_LI=4ad69710e7fc2fade9caa525d452e8973b73f6156bc2dc1d31140f64d4e1a8bfc2e3810af42c; HANDY_LC=9;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存放位置：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C:\Users\Administrator\AppData\Local\Google\Chrome\User Data\Default\Cookies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文件，该文件是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%\Microsoft\Windows\Cookies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，该文件夹被隐藏，通过命令行可以看到。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HANDY_LI=4ad69710e7fc2fade9caa525d452e8973b73f6156bc2dc1d31140f64d4e1a8bfc2e3810af42c; HANDY_LC=9;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存放位置：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C:\Users\Administrator\AppData\Local\Google\Chrome\User Data\Default\Cookies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文件，该文件是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%\Microsoft\Windows\Cookies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，该文件夹被隐藏，通过命令行可以看到。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可以看一下类的实例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9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可参考内部实现，用户如何使用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类，</a:t>
            </a:r>
            <a:endParaRPr lang="en-US" altLang="zh-CN" dirty="0" smtClean="0"/>
          </a:p>
          <a:p>
            <a:r>
              <a:rPr lang="en-US" altLang="zh-CN" dirty="0" smtClean="0"/>
              <a:t>Reference:</a:t>
            </a:r>
          </a:p>
          <a:p>
            <a:r>
              <a:rPr lang="en-US" altLang="zh-CN" dirty="0" smtClean="0">
                <a:hlinkClick r:id="rId3"/>
              </a:rPr>
              <a:t>http://changxianli6121.blog.163.com/blog/static/56392130201042712956597/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http://developer.android.com/reference/android/os/AsyncTask.html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4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8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Example1: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ed2k://|file|&lt;filename&gt;|&lt;size of file&gt;|&lt;hash of file&gt;|/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ed2k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的实例分析：</a:t>
            </a:r>
            <a:r>
              <a:rPr lang="en-US" altLang="zh-CN" dirty="0" smtClean="0">
                <a:hlinkClick r:id="rId3"/>
              </a:rPr>
              <a:t>http://www.verycd.com/topics/2793074/</a:t>
            </a:r>
            <a:endParaRPr lang="en-US" altLang="zh-CN" dirty="0" smtClean="0"/>
          </a:p>
          <a:p>
            <a:r>
              <a:rPr lang="zh-CN" altLang="en-US" dirty="0" smtClean="0"/>
              <a:t>链接：</a:t>
            </a:r>
            <a:r>
              <a:rPr lang="en-US" altLang="zh-CN" dirty="0" smtClean="0"/>
              <a:t>ed2k://|file|%5BMAC%E7%89%88%E6%9E%81%E5%93%81%E9%A3%9E%E8%BD%A69%EF%BC%9A%E6%9C%80%E9%AB%98%E9%80%9A%E7%BC%89%5D.%5BMAC-GAME%5DNeed.For.Speed.Most.Wanted.dmg|4096933888|2c55f0ad2cb7f6b296db94090b63e88e|h=ltcxuvnp24ufx25h2x7ugfaxfchjkwxa|/</a:t>
            </a:r>
          </a:p>
          <a:p>
            <a:r>
              <a:rPr lang="zh-CN" altLang="en-US" dirty="0" smtClean="0"/>
              <a:t>分析工具：</a:t>
            </a:r>
            <a:r>
              <a:rPr lang="en-US" altLang="zh-CN" dirty="0" smtClean="0">
                <a:hlinkClick r:id="rId4"/>
              </a:rPr>
              <a:t>http://emulefans.com/ed2k-link-analyse/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其中：文件名为</a:t>
            </a:r>
            <a:r>
              <a:rPr lang="en-US" altLang="zh-CN" dirty="0" smtClean="0"/>
              <a:t>[MAC</a:t>
            </a:r>
            <a:r>
              <a:rPr lang="zh-CN" altLang="en-US" dirty="0" smtClean="0"/>
              <a:t>版极品飞车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：最高通缉</a:t>
            </a:r>
            <a:r>
              <a:rPr lang="en-US" altLang="zh-CN" dirty="0" smtClean="0"/>
              <a:t>].[MAC-GAME]</a:t>
            </a:r>
            <a:r>
              <a:rPr lang="en-US" altLang="zh-CN" dirty="0" err="1" smtClean="0"/>
              <a:t>Need.For.Speed.Most.Wanted.dmg</a:t>
            </a:r>
            <a:r>
              <a:rPr lang="en-US" altLang="zh-CN" dirty="0" smtClean="0"/>
              <a:t>,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编码（</a:t>
            </a:r>
            <a:r>
              <a:rPr lang="en-US" altLang="zh-CN" dirty="0" smtClean="0">
                <a:hlinkClick r:id="rId5"/>
              </a:rPr>
              <a:t>http://www.nengcha.com/code/url/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8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* Give the host application a chance to take over the control </a:t>
            </a:r>
            <a:r>
              <a:rPr lang="en-US" altLang="zh-CN" b="1" dirty="0" smtClean="0"/>
              <a:t>when a new</a:t>
            </a:r>
          </a:p>
          <a:p>
            <a:r>
              <a:rPr lang="en-US" altLang="zh-CN" dirty="0" smtClean="0"/>
              <a:t>* </a:t>
            </a:r>
            <a:r>
              <a:rPr lang="en-US" altLang="zh-CN" b="1" dirty="0" err="1" smtClean="0"/>
              <a:t>url</a:t>
            </a:r>
            <a:r>
              <a:rPr lang="en-US" altLang="zh-CN" b="1" dirty="0" smtClean="0"/>
              <a:t> is about to be loaded in the current </a:t>
            </a:r>
            <a:r>
              <a:rPr lang="en-US" altLang="zh-CN" b="1" dirty="0" err="1" smtClean="0"/>
              <a:t>WebView</a:t>
            </a:r>
            <a:r>
              <a:rPr lang="en-US" altLang="zh-CN" b="1" dirty="0" smtClean="0"/>
              <a:t>. 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WebViewClient</a:t>
            </a:r>
            <a:r>
              <a:rPr lang="en-US" altLang="zh-CN" dirty="0" smtClean="0"/>
              <a:t> is not</a:t>
            </a:r>
          </a:p>
          <a:p>
            <a:r>
              <a:rPr lang="en-US" altLang="zh-CN" dirty="0" smtClean="0"/>
              <a:t>* provided, by default </a:t>
            </a:r>
            <a:r>
              <a:rPr lang="en-US" altLang="zh-CN" dirty="0" err="1" smtClean="0"/>
              <a:t>WebView</a:t>
            </a:r>
            <a:r>
              <a:rPr lang="en-US" altLang="zh-CN" dirty="0" smtClean="0"/>
              <a:t> will ask Activity Manager to choose the</a:t>
            </a:r>
          </a:p>
          <a:p>
            <a:r>
              <a:rPr lang="en-US" altLang="zh-CN" dirty="0" smtClean="0"/>
              <a:t>* proper handler for the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. If </a:t>
            </a:r>
            <a:r>
              <a:rPr lang="en-US" altLang="zh-CN" dirty="0" err="1" smtClean="0"/>
              <a:t>WebViewClient</a:t>
            </a:r>
            <a:r>
              <a:rPr lang="en-US" altLang="zh-CN" dirty="0" smtClean="0"/>
              <a:t> is provided, </a:t>
            </a:r>
            <a:r>
              <a:rPr lang="en-US" altLang="zh-CN" b="1" dirty="0" smtClean="0"/>
              <a:t>return true</a:t>
            </a:r>
          </a:p>
          <a:p>
            <a:r>
              <a:rPr lang="en-US" altLang="zh-CN" dirty="0" smtClean="0"/>
              <a:t>* </a:t>
            </a:r>
            <a:r>
              <a:rPr lang="en-US" altLang="zh-CN" b="1" dirty="0" smtClean="0"/>
              <a:t>means the host application handles the </a:t>
            </a:r>
            <a:r>
              <a:rPr lang="en-US" altLang="zh-CN" b="1" dirty="0" err="1" smtClean="0"/>
              <a:t>url</a:t>
            </a:r>
            <a:r>
              <a:rPr lang="en-US" altLang="zh-CN" dirty="0" smtClean="0"/>
              <a:t>, while return false means the</a:t>
            </a:r>
          </a:p>
          <a:p>
            <a:r>
              <a:rPr lang="en-US" altLang="zh-CN" dirty="0" smtClean="0"/>
              <a:t>* current </a:t>
            </a:r>
            <a:r>
              <a:rPr lang="en-US" altLang="zh-CN" dirty="0" err="1" smtClean="0"/>
              <a:t>WebView</a:t>
            </a:r>
            <a:r>
              <a:rPr lang="en-US" altLang="zh-CN" dirty="0" smtClean="0"/>
              <a:t> handles the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8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需要进行演示。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3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需要进行演示。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存放位置：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C:\Users\Administrator\AppData\Local\Google\Chrome\User Data\Default\Cookies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文件，该文件是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%\Microsoft\Windows\Cookies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，该文件夹被隐藏，通过命令行可以看到。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smtClean="0">
                <a:hlinkClick r:id="rId3"/>
              </a:rPr>
              <a:t>http://developer.android.com/reference/android/webkit/WebView.html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zt-01111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図 16" descr="lzt_logo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025" y="6188075"/>
            <a:ext cx="228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159500" y="6164263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200" b="1">
                <a:solidFill>
                  <a:srgbClr val="0C197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200" b="1">
              <a:solidFill>
                <a:srgbClr val="0C197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83313" y="6405563"/>
            <a:ext cx="2895600" cy="214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</a:t>
            </a:r>
            <a:endParaRPr kumimoji="1" lang="ja-JP" altLang="en-US" sz="800" b="1">
              <a:solidFill>
                <a:srgbClr val="0C1975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0" y="1905000"/>
            <a:ext cx="6629400" cy="1012825"/>
          </a:xfrm>
        </p:spPr>
        <p:txBody>
          <a:bodyPr/>
          <a:lstStyle>
            <a:lvl1pPr algn="ctr">
              <a:defRPr sz="4000" b="1" i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spcAft>
                <a:spcPts val="384"/>
              </a:spcAft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2" descr="lzt-1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550" y="365125"/>
            <a:ext cx="88074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ＭＳ Ｐゴシック" pitchFamily="34" charset="-128"/>
              </a:defRPr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518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ja-JP" dirty="0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035" name="図 18" descr="lzt_logo1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5613" y="6519863"/>
            <a:ext cx="152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6921500" y="6462713"/>
            <a:ext cx="28956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000" b="1">
                <a:solidFill>
                  <a:srgbClr val="0C1975"/>
                </a:solidFill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000" b="1">
              <a:solidFill>
                <a:srgbClr val="0C1975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34200" y="6661150"/>
            <a:ext cx="28956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endParaRPr kumimoji="1" lang="ja-JP" altLang="en-US" sz="600" b="1">
              <a:solidFill>
                <a:srgbClr val="0C1975"/>
              </a:solidFill>
              <a:ea typeface="굴림" pitchFamily="34" charset="-127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ts val="120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00000"/>
        </a:lnSpc>
        <a:spcBef>
          <a:spcPct val="20000"/>
        </a:spcBef>
        <a:spcAft>
          <a:spcPts val="48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微软雅黑" pitchFamily="34" charset="-122"/>
        <a:buChar char="-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ycd.com/topics/2793074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org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zh-CN" altLang="en-US" dirty="0"/>
              <a:t>模块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579296" cy="5248275"/>
          </a:xfrm>
        </p:spPr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en-US" altLang="zh-CN" sz="2000" dirty="0" err="1" smtClean="0"/>
              <a:t>IAsyncNetworkTaskListener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更新</a:t>
            </a:r>
            <a:endParaRPr lang="en-US" altLang="zh-CN" sz="2000" dirty="0" smtClean="0"/>
          </a:p>
          <a:p>
            <a:pPr marL="457200" lvl="1" indent="0">
              <a:buClrTx/>
              <a:buNone/>
            </a:pPr>
            <a:r>
              <a:rPr lang="en-US" altLang="zh-CN" sz="1400" dirty="0" smtClean="0"/>
              <a:t>public interface </a:t>
            </a:r>
            <a:r>
              <a:rPr lang="en-US" altLang="zh-CN" sz="1400" dirty="0" err="1" smtClean="0"/>
              <a:t>IAsyncNetworkTaskListener</a:t>
            </a:r>
            <a:endParaRPr lang="en-US" altLang="zh-CN" sz="1400" dirty="0" smtClean="0"/>
          </a:p>
          <a:p>
            <a:pPr marL="457200" lvl="1" indent="0">
              <a:buClrTx/>
              <a:buNone/>
            </a:pP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457200" lvl="1" indent="0">
              <a:buClrTx/>
              <a:buNone/>
            </a:pPr>
            <a:r>
              <a:rPr lang="en-US" altLang="zh-CN" sz="1400" dirty="0"/>
              <a:t>	void </a:t>
            </a:r>
            <a:r>
              <a:rPr lang="en-US" altLang="zh-CN" sz="1400" dirty="0" err="1"/>
              <a:t>onTaskStart</a:t>
            </a:r>
            <a:r>
              <a:rPr lang="en-US" altLang="zh-CN" sz="1400" dirty="0"/>
              <a:t>();</a:t>
            </a:r>
          </a:p>
          <a:p>
            <a:pPr marL="457200" lvl="1" indent="0">
              <a:buClrTx/>
              <a:buNone/>
            </a:pPr>
            <a:r>
              <a:rPr lang="en-US" altLang="zh-CN" sz="1400" dirty="0"/>
              <a:t>	void </a:t>
            </a:r>
            <a:r>
              <a:rPr lang="en-US" altLang="zh-CN" sz="1400" dirty="0" err="1"/>
              <a:t>onTaskInProgress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RequestContext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requestContext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TaskReturnParams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returnData</a:t>
            </a:r>
            <a:r>
              <a:rPr lang="en-US" altLang="zh-CN" sz="1400" dirty="0"/>
              <a:t>);</a:t>
            </a:r>
          </a:p>
          <a:p>
            <a:pPr marL="457200" lvl="1" indent="0">
              <a:buClrTx/>
              <a:buNone/>
            </a:pPr>
            <a:r>
              <a:rPr lang="en-US" altLang="zh-CN" sz="1400" dirty="0"/>
              <a:t>    </a:t>
            </a:r>
            <a:r>
              <a:rPr lang="en-US" altLang="zh-CN" sz="1400" dirty="0" smtClean="0"/>
              <a:t>	void </a:t>
            </a:r>
            <a:r>
              <a:rPr lang="en-US" altLang="zh-CN" sz="1400" dirty="0" err="1"/>
              <a:t>onTaskFinish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RequestContext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requestContext</a:t>
            </a:r>
            <a:r>
              <a:rPr lang="en-US" altLang="zh-CN" sz="1400" dirty="0"/>
              <a:t>);</a:t>
            </a:r>
          </a:p>
          <a:p>
            <a:pPr marL="457200" lvl="1" indent="0">
              <a:buClrTx/>
              <a:buNone/>
            </a:pPr>
            <a:r>
              <a:rPr lang="en-US" altLang="zh-CN" sz="1400" dirty="0" smtClean="0"/>
              <a:t>}</a:t>
            </a:r>
          </a:p>
          <a:p>
            <a:pPr marL="457200" lvl="1" indent="0">
              <a:buClrTx/>
              <a:buNone/>
            </a:pPr>
            <a:r>
              <a:rPr lang="zh-CN" altLang="en-US" sz="1400" dirty="0"/>
              <a:t>多</a:t>
            </a:r>
            <a:r>
              <a:rPr lang="zh-CN" altLang="en-US" sz="1400" dirty="0" smtClean="0"/>
              <a:t>个线程共享同一个</a:t>
            </a:r>
            <a:r>
              <a:rPr lang="en-US" altLang="zh-CN" sz="1400" dirty="0" err="1" smtClean="0"/>
              <a:t>AsyncNetworkTaskListener</a:t>
            </a:r>
            <a:r>
              <a:rPr lang="zh-CN" altLang="en-US" sz="1400" dirty="0" smtClean="0"/>
              <a:t>实例，因此，在更新界面时，需要加上</a:t>
            </a:r>
            <a:r>
              <a:rPr lang="en-US" altLang="zh-CN" sz="1400" b="1" dirty="0" smtClean="0"/>
              <a:t>synchronized</a:t>
            </a:r>
            <a:r>
              <a:rPr lang="zh-CN" altLang="en-US" sz="1400" dirty="0"/>
              <a:t>，以</a:t>
            </a:r>
            <a:r>
              <a:rPr lang="zh-CN" altLang="en-US" sz="1400" dirty="0" smtClean="0"/>
              <a:t>保证</a:t>
            </a:r>
            <a:r>
              <a:rPr lang="en-US" altLang="zh-CN" sz="1400" dirty="0" err="1" smtClean="0"/>
              <a:t>BookShelfManager</a:t>
            </a:r>
            <a:r>
              <a:rPr lang="zh-CN" altLang="en-US" sz="1400" dirty="0" smtClean="0"/>
              <a:t>中数据</a:t>
            </a:r>
            <a:r>
              <a:rPr lang="zh-CN" altLang="en-US" sz="1400" dirty="0"/>
              <a:t>的正确性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457200" lvl="1" indent="0">
              <a:buClrTx/>
              <a:buNone/>
            </a:pPr>
            <a:r>
              <a:rPr lang="zh-CN" altLang="en-US" sz="1400" dirty="0" smtClean="0"/>
              <a:t>数据的合并操作要放在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线程来做，合并完了后再通过</a:t>
            </a:r>
            <a:r>
              <a:rPr lang="en-US" altLang="zh-CN" sz="1400" dirty="0" smtClean="0"/>
              <a:t>Adapter</a:t>
            </a:r>
            <a:r>
              <a:rPr lang="zh-CN" altLang="en-US" sz="1400" dirty="0" smtClean="0"/>
              <a:t>进行</a:t>
            </a:r>
            <a:r>
              <a:rPr lang="en-US" altLang="zh-CN" sz="1400" dirty="0" err="1" smtClean="0"/>
              <a:t>notifyDataSetChanged</a:t>
            </a:r>
            <a:r>
              <a:rPr lang="zh-CN" altLang="en-US" sz="1400" dirty="0" smtClean="0"/>
              <a:t>。否则，容易发生一个致命的</a:t>
            </a:r>
            <a:r>
              <a:rPr lang="en-US" altLang="zh-CN" sz="1400" dirty="0" smtClean="0"/>
              <a:t>exception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Adapter</a:t>
            </a:r>
            <a:r>
              <a:rPr lang="zh-CN" altLang="en-US" sz="1400" dirty="0" smtClean="0"/>
              <a:t>在后台线程更新了，但没有及时通知界面。</a:t>
            </a:r>
            <a:endParaRPr lang="en-US" altLang="zh-CN" sz="1400" dirty="0"/>
          </a:p>
          <a:p>
            <a:pPr>
              <a:buClrTx/>
              <a:buFont typeface="Wingdings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33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579296" cy="5512643"/>
          </a:xfrm>
        </p:spPr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zh-CN" altLang="en-US" sz="2000" dirty="0" smtClean="0"/>
              <a:t>线程的暂停和停止</a:t>
            </a:r>
            <a:endParaRPr lang="en-US" altLang="zh-CN" sz="2000" dirty="0" smtClean="0"/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 smtClean="0"/>
              <a:t>protected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checkNeedPauseOrStop</a:t>
            </a:r>
            <a:r>
              <a:rPr lang="en-US" altLang="zh-CN" sz="1400" dirty="0"/>
              <a:t>()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m_backgroundTaskThread.isNeedPause</a:t>
            </a:r>
            <a:r>
              <a:rPr lang="en-US" altLang="zh-CN" sz="1400" dirty="0"/>
              <a:t>())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{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Log.d</a:t>
            </a:r>
            <a:r>
              <a:rPr lang="en-US" altLang="zh-CN" sz="1400" dirty="0"/>
              <a:t>(TAG, "Before Waiting....");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endParaRPr lang="en-US" altLang="zh-CN" sz="1400" dirty="0"/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try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{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    synchronized (</a:t>
            </a:r>
            <a:r>
              <a:rPr lang="en-US" altLang="zh-CN" sz="1400" dirty="0" err="1"/>
              <a:t>m_backgroundTaskThread</a:t>
            </a:r>
            <a:r>
              <a:rPr lang="en-US" altLang="zh-CN" sz="1400" dirty="0"/>
              <a:t>)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    {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        </a:t>
            </a:r>
            <a:r>
              <a:rPr lang="en-US" altLang="zh-CN" sz="1400" dirty="0" err="1"/>
              <a:t>m_backgroundTaskThread.wait</a:t>
            </a:r>
            <a:r>
              <a:rPr lang="en-US" altLang="zh-CN" sz="1400" dirty="0"/>
              <a:t>();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    }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}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catch (</a:t>
            </a:r>
            <a:r>
              <a:rPr lang="en-US" altLang="zh-CN" sz="1400" dirty="0" err="1"/>
              <a:t>InterruptedException</a:t>
            </a:r>
            <a:r>
              <a:rPr lang="en-US" altLang="zh-CN" sz="1400" dirty="0"/>
              <a:t> e)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{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}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Log.d</a:t>
            </a:r>
            <a:r>
              <a:rPr lang="en-US" altLang="zh-CN" sz="1400" dirty="0"/>
              <a:t>(TAG, "After Waiting....");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}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// If currently thread is need </a:t>
            </a:r>
            <a:r>
              <a:rPr lang="en-US" altLang="zh-CN" sz="1400" dirty="0" err="1"/>
              <a:t>stop,return</a:t>
            </a:r>
            <a:r>
              <a:rPr lang="en-US" altLang="zh-CN" sz="1400" dirty="0"/>
              <a:t> true.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m_backgroundTaskThread.isNeedStop</a:t>
            </a:r>
            <a:r>
              <a:rPr lang="en-US" altLang="zh-CN" sz="1400" dirty="0"/>
              <a:t>())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{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Log.d</a:t>
            </a:r>
            <a:r>
              <a:rPr lang="en-US" altLang="zh-CN" sz="1400" dirty="0"/>
              <a:t>(TAG, "Need stop thread, return");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    return true;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}</a:t>
            </a:r>
          </a:p>
          <a:p>
            <a:pPr marL="457200" lvl="1" indent="0">
              <a:lnSpc>
                <a:spcPts val="500"/>
              </a:lnSpc>
              <a:buClrTx/>
              <a:buNone/>
            </a:pPr>
            <a:r>
              <a:rPr lang="en-US" altLang="zh-CN" sz="1400" dirty="0"/>
              <a:t>    return false;</a:t>
            </a:r>
          </a:p>
          <a:p>
            <a:pPr marL="457200" lvl="1" indent="0">
              <a:lnSpc>
                <a:spcPts val="1200"/>
              </a:lnSpc>
              <a:buClrTx/>
              <a:buNone/>
            </a:pPr>
            <a:r>
              <a:rPr lang="en-US" altLang="zh-CN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7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en-US" altLang="zh-CN" sz="2000" dirty="0" err="1" smtClean="0"/>
              <a:t>BookLive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StoreManager</a:t>
            </a:r>
            <a:r>
              <a:rPr lang="zh-CN" altLang="en-US" sz="2000" dirty="0" smtClean="0"/>
              <a:t>设计缺陷</a:t>
            </a:r>
            <a:endParaRPr lang="en-US" altLang="zh-CN" sz="2000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/>
              <a:t>无法实现多</a:t>
            </a:r>
            <a:r>
              <a:rPr lang="zh-CN" altLang="en-US" dirty="0" smtClean="0"/>
              <a:t>线程（由于共享同一个</a:t>
            </a:r>
            <a:r>
              <a:rPr lang="en-US" altLang="zh-CN" dirty="0" err="1" smtClean="0"/>
              <a:t>RequestContext</a:t>
            </a:r>
            <a:r>
              <a:rPr lang="zh-CN" altLang="en-US" dirty="0" smtClean="0"/>
              <a:t>变量）</a:t>
            </a:r>
            <a:endParaRPr lang="en-US" altLang="zh-CN" dirty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/>
              <a:t>没有网络超时处理</a:t>
            </a:r>
            <a:endParaRPr lang="en-US" altLang="zh-CN" dirty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trike="sngStrike" dirty="0"/>
              <a:t>没有做异步</a:t>
            </a:r>
            <a:r>
              <a:rPr lang="zh-CN" altLang="en-US" strike="sngStrike" dirty="0" smtClean="0"/>
              <a:t>处理</a:t>
            </a:r>
            <a:endParaRPr lang="en-US" altLang="zh-CN" strike="sngStrike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trike="sngStrike" dirty="0"/>
              <a:t>异常处理不够</a:t>
            </a:r>
            <a:r>
              <a:rPr lang="zh-CN" altLang="en-US" strike="sngStrike" dirty="0" smtClean="0"/>
              <a:t>好</a:t>
            </a:r>
            <a:endParaRPr lang="en-US" altLang="zh-CN" strike="sngStrike" dirty="0"/>
          </a:p>
          <a:p>
            <a:pPr>
              <a:buClrTx/>
              <a:buFont typeface="Wingdings" pitchFamily="2" charset="2"/>
              <a:buChar char="l"/>
            </a:pPr>
            <a:r>
              <a:rPr lang="en-US" altLang="zh-CN" sz="2000" dirty="0" err="1" smtClean="0"/>
              <a:t>FryingPan</a:t>
            </a:r>
            <a:r>
              <a:rPr lang="en-US" altLang="zh-CN" sz="2000" dirty="0" smtClean="0"/>
              <a:t> Network</a:t>
            </a:r>
            <a:r>
              <a:rPr lang="zh-CN" altLang="en-US" sz="2000" dirty="0" smtClean="0"/>
              <a:t>设计缺陷</a:t>
            </a:r>
            <a:endParaRPr lang="en-US" altLang="zh-CN" sz="2000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内部参数传递设计不好</a:t>
            </a: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没有</a:t>
            </a:r>
            <a:r>
              <a:rPr lang="en-US" altLang="zh-CN" dirty="0" smtClean="0"/>
              <a:t>Re-Try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dirty="0" err="1" smtClean="0"/>
              <a:t>AbsAsyncNetworkTask</a:t>
            </a:r>
            <a:r>
              <a:rPr lang="zh-CN" altLang="en-US" dirty="0" smtClean="0"/>
              <a:t>实际上还可以模仿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，使他更加的共通</a:t>
            </a:r>
            <a:endParaRPr lang="en-US" altLang="zh-CN" dirty="0"/>
          </a:p>
          <a:p>
            <a:pPr lvl="1">
              <a:buClrTx/>
              <a:buFont typeface="Wingdings" pitchFamily="2" charset="2"/>
              <a:buChar char="l"/>
            </a:pPr>
            <a:endParaRPr lang="en-US" altLang="zh-CN" sz="1000" dirty="0"/>
          </a:p>
          <a:p>
            <a:pPr>
              <a:buClrTx/>
              <a:buFont typeface="Wingdings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URI Scheme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507288" cy="5248275"/>
          </a:xfrm>
        </p:spPr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en-US" altLang="zh-CN" sz="2000" dirty="0" smtClean="0"/>
              <a:t>URI Scheme</a:t>
            </a:r>
            <a:endParaRPr lang="en-US" altLang="zh-CN" sz="2000" dirty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URI Scheme?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/>
              <a:t>http://</a:t>
            </a:r>
            <a:r>
              <a:rPr lang="en-US" altLang="zh-CN" sz="1400" dirty="0" smtClean="0"/>
              <a:t>en.wikipedia.org/wiki/URI_scheme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/>
              <a:t>http://</a:t>
            </a:r>
            <a:r>
              <a:rPr lang="en-US" altLang="zh-CN" sz="1400" dirty="0" smtClean="0"/>
              <a:t>baike.baidu.com/view/160675.htm</a:t>
            </a:r>
            <a:endParaRPr lang="en-US" altLang="zh-CN" sz="1400" dirty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误区</a:t>
            </a:r>
            <a:endParaRPr lang="en-US" altLang="zh-CN" dirty="0" smtClean="0"/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/>
              <a:t>URI</a:t>
            </a:r>
            <a:r>
              <a:rPr lang="zh-CN" altLang="en-US" sz="1400" dirty="0"/>
              <a:t>（</a:t>
            </a:r>
            <a:r>
              <a:rPr lang="en-US" altLang="zh-CN" sz="1400" dirty="0"/>
              <a:t>Uniform Resource Identifier</a:t>
            </a:r>
            <a:r>
              <a:rPr lang="zh-CN" altLang="en-US" sz="1400" dirty="0"/>
              <a:t>）</a:t>
            </a:r>
            <a:r>
              <a:rPr lang="en-US" altLang="zh-CN" sz="1400" dirty="0"/>
              <a:t> </a:t>
            </a:r>
            <a:r>
              <a:rPr lang="zh-CN" altLang="en-US" sz="1400" dirty="0"/>
              <a:t>和</a:t>
            </a:r>
            <a:r>
              <a:rPr lang="en-US" altLang="zh-CN" sz="1400" dirty="0"/>
              <a:t>URL</a:t>
            </a:r>
            <a:r>
              <a:rPr lang="zh-CN" altLang="en-US" sz="1400" dirty="0"/>
              <a:t>（</a:t>
            </a:r>
            <a:r>
              <a:rPr lang="en-US" altLang="zh-CN" sz="1400" dirty="0"/>
              <a:t>Uniform Resource Locator </a:t>
            </a:r>
            <a:r>
              <a:rPr lang="zh-CN" altLang="en-US" sz="1400" dirty="0" smtClean="0"/>
              <a:t>），后者是网络上用于定位互联网上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资源的，如</a:t>
            </a:r>
            <a:r>
              <a:rPr lang="en-US" altLang="zh-CN" sz="1400" dirty="0"/>
              <a:t>HTML</a:t>
            </a:r>
            <a:r>
              <a:rPr lang="zh-CN" altLang="en-US" sz="1400" dirty="0"/>
              <a:t>文档、图像、视频片段、程序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pPr lvl="2">
              <a:buClrTx/>
              <a:buFont typeface="Wingdings" pitchFamily="2" charset="2"/>
              <a:buChar char="ü"/>
            </a:pPr>
            <a:r>
              <a:rPr lang="zh-CN" altLang="en-US" sz="1400" dirty="0" smtClean="0"/>
              <a:t>它</a:t>
            </a:r>
            <a:r>
              <a:rPr lang="zh-CN" altLang="en-US" sz="1400" dirty="0"/>
              <a:t>是一个通用</a:t>
            </a:r>
            <a:r>
              <a:rPr lang="zh-CN" altLang="en-US" sz="1400" dirty="0" smtClean="0"/>
              <a:t>定义，不是</a:t>
            </a:r>
            <a:r>
              <a:rPr lang="en-US" altLang="zh-CN" sz="1400" dirty="0" smtClean="0"/>
              <a:t>“protocols”</a:t>
            </a:r>
            <a:r>
              <a:rPr lang="zh-CN" altLang="en-US" sz="1400" dirty="0" smtClean="0"/>
              <a:t>，也不是</a:t>
            </a:r>
            <a:r>
              <a:rPr lang="pt-BR" altLang="zh-CN" sz="1400" dirty="0"/>
              <a:t>URI </a:t>
            </a:r>
            <a:r>
              <a:rPr lang="pt-BR" altLang="zh-CN" sz="1400" dirty="0" smtClean="0"/>
              <a:t>protocols</a:t>
            </a:r>
            <a:r>
              <a:rPr lang="zh-CN" altLang="en-US" sz="1400" dirty="0" smtClean="0"/>
              <a:t>或者</a:t>
            </a:r>
            <a:r>
              <a:rPr lang="pt-BR" altLang="zh-CN" sz="1400" dirty="0" smtClean="0"/>
              <a:t>URL protocols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zh-CN" altLang="en-US" sz="1400" dirty="0" smtClean="0"/>
              <a:t>它经常用于设计特殊的协议。如</a:t>
            </a:r>
            <a:r>
              <a:rPr lang="en-US" altLang="zh-CN" sz="1400" dirty="0"/>
              <a:t>http </a:t>
            </a:r>
            <a:r>
              <a:rPr lang="en-US" altLang="zh-CN" sz="1400" dirty="0" smtClean="0"/>
              <a:t>scheme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协议），</a:t>
            </a:r>
            <a:r>
              <a:rPr lang="en-US" altLang="zh-CN" sz="1400" dirty="0"/>
              <a:t> XML </a:t>
            </a:r>
            <a:r>
              <a:rPr lang="en-US" altLang="zh-CN" sz="1400" dirty="0" smtClean="0"/>
              <a:t>namespaces</a:t>
            </a:r>
            <a:r>
              <a:rPr lang="zh-CN" altLang="en-US" sz="1400" dirty="0" smtClean="0"/>
              <a:t>，标示文件等等。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433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URI Scheme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507288" cy="5440635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语法</a:t>
            </a:r>
            <a:endParaRPr lang="en-US" altLang="zh-CN" dirty="0"/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/>
              <a:t>&lt;scheme name&gt; : &lt;hierarchical part&gt; [ ? &lt;query&gt; ] [ # &lt;fragment&gt; ]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/>
              <a:t>hierarchical </a:t>
            </a:r>
            <a:r>
              <a:rPr lang="en-US" altLang="zh-CN" sz="1400" dirty="0" smtClean="0"/>
              <a:t>part</a:t>
            </a:r>
            <a:r>
              <a:rPr lang="zh-CN" altLang="en-US" sz="1400" dirty="0" smtClean="0"/>
              <a:t>：一般</a:t>
            </a:r>
            <a:r>
              <a:rPr lang="zh-CN" altLang="en-US" sz="1400" dirty="0"/>
              <a:t>情况下包含 </a:t>
            </a:r>
            <a:r>
              <a:rPr lang="en-US" altLang="zh-CN" sz="1400" dirty="0"/>
              <a:t>authority </a:t>
            </a:r>
            <a:r>
              <a:rPr lang="zh-CN" altLang="en-US" sz="1400" dirty="0"/>
              <a:t>和 </a:t>
            </a:r>
            <a:r>
              <a:rPr lang="en-US" altLang="zh-CN" sz="1400" dirty="0"/>
              <a:t>path 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 smtClean="0"/>
              <a:t>query</a:t>
            </a:r>
            <a:r>
              <a:rPr lang="zh-CN" altLang="en-US" sz="1400" dirty="0" smtClean="0"/>
              <a:t>：可选项目，</a:t>
            </a:r>
            <a:r>
              <a:rPr lang="zh-CN" altLang="en-US" sz="1400" dirty="0"/>
              <a:t>一般使用；隔开或</a:t>
            </a:r>
            <a:r>
              <a:rPr lang="en-US" altLang="zh-CN" sz="1400" dirty="0"/>
              <a:t>&amp;</a:t>
            </a:r>
            <a:r>
              <a:rPr lang="zh-CN" altLang="en-US" sz="1400" dirty="0"/>
              <a:t>隔开的键值对</a:t>
            </a:r>
            <a:r>
              <a:rPr lang="en-US" altLang="zh-CN" sz="1400" dirty="0"/>
              <a:t>&lt;key&gt;=&lt;value&gt;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 err="1" smtClean="0"/>
              <a:t>fragmentg</a:t>
            </a:r>
            <a:r>
              <a:rPr lang="zh-CN" altLang="en-US" sz="1400" dirty="0"/>
              <a:t> ：可选项目</a:t>
            </a:r>
            <a:r>
              <a:rPr lang="zh-CN" altLang="en-US" sz="1400" dirty="0" smtClean="0"/>
              <a:t>包，其它额外的标识信息</a:t>
            </a: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 smtClean="0"/>
              <a:t>HTTP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http://en.wikipedia.org/wiki/URI_scheme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 smtClean="0"/>
              <a:t>File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 file:///c:/WINDOWS/clock.avi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 smtClean="0"/>
              <a:t>FTP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 ftp://nj1s@126.0.0.4/Melonpan/LZT/BSP_Release_20111105.zip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：  </a:t>
            </a:r>
            <a:r>
              <a:rPr lang="en-US" altLang="zh-CN" sz="1400" dirty="0" smtClean="0"/>
              <a:t>git://github.com/user/project-name.git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 err="1" smtClean="0"/>
              <a:t>FryingPan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BookLive://BookLive.bitway.co.jp&amp;title_id=128498&amp;vol_no=001</a:t>
            </a:r>
            <a:endParaRPr lang="en-US" altLang="zh-CN" sz="1400" dirty="0"/>
          </a:p>
          <a:p>
            <a:pPr lvl="2">
              <a:buClrTx/>
              <a:buFont typeface="Wingdings" pitchFamily="2" charset="2"/>
              <a:buChar char="ü"/>
            </a:pPr>
            <a:r>
              <a:rPr lang="zh-CN" altLang="en-US" sz="1400" dirty="0" smtClean="0"/>
              <a:t>不同于上面的一种</a:t>
            </a:r>
            <a:r>
              <a:rPr lang="en-US" altLang="zh-CN" sz="1400" dirty="0" smtClean="0"/>
              <a:t>URI Scheme: ed2k</a:t>
            </a:r>
            <a:r>
              <a:rPr lang="en-US" altLang="zh-CN" sz="1400" dirty="0">
                <a:sym typeface="Wingdings" pitchFamily="2" charset="2"/>
              </a:rPr>
              <a:t> </a:t>
            </a:r>
            <a:r>
              <a:rPr lang="zh-CN" altLang="en-US" sz="1400" dirty="0" smtClean="0">
                <a:sym typeface="Wingdings" pitchFamily="2" charset="2"/>
              </a:rPr>
              <a:t>（</a:t>
            </a:r>
            <a:r>
              <a:rPr lang="zh-CN" altLang="en-US" sz="1400" dirty="0" smtClean="0">
                <a:sym typeface="Wingdings" pitchFamily="2" charset="2"/>
                <a:hlinkClick r:id="rId3"/>
              </a:rPr>
              <a:t>示例</a:t>
            </a:r>
            <a:r>
              <a:rPr lang="zh-CN" altLang="en-US" sz="1400" dirty="0" smtClean="0">
                <a:sym typeface="Wingdings" pitchFamily="2" charset="2"/>
              </a:rPr>
              <a:t>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URI Scheme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507288" cy="5440635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中如何</a:t>
            </a:r>
            <a:r>
              <a:rPr lang="en-US" altLang="zh-CN" dirty="0" smtClean="0"/>
              <a:t>Handle Scheme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public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shouldOverrideUrlLoading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WebView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wv</a:t>
            </a:r>
            <a:r>
              <a:rPr lang="en-US" altLang="zh-CN" sz="1400" dirty="0"/>
              <a:t>, String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    ......   </a:t>
            </a:r>
            <a:endParaRPr lang="en-US" altLang="zh-CN" sz="1400" dirty="0" smtClean="0"/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 smtClean="0"/>
              <a:t>    else if (null !=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 &amp;&amp; </a:t>
            </a:r>
            <a:r>
              <a:rPr lang="en-US" altLang="zh-CN" sz="1400" dirty="0" err="1" smtClean="0"/>
              <a:t>url.startsWith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bookplace</a:t>
            </a:r>
            <a:r>
              <a:rPr lang="en-US" altLang="zh-CN" sz="1400" dirty="0" smtClean="0"/>
              <a:t>"))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 smtClean="0"/>
              <a:t>    {            </a:t>
            </a:r>
            <a:endParaRPr lang="en-US" altLang="zh-CN" sz="1400" dirty="0"/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SchemeUtil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schemeUtil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SchemeUtil.getInstance</a:t>
            </a:r>
            <a:r>
              <a:rPr lang="en-US" altLang="zh-CN" sz="1400" dirty="0"/>
              <a:t>();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            Uri </a:t>
            </a:r>
            <a:r>
              <a:rPr lang="en-US" altLang="zh-CN" sz="1400" dirty="0" err="1"/>
              <a:t>uri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Uri.parse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);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uri.getQuery</a:t>
            </a:r>
            <a:r>
              <a:rPr lang="en-US" altLang="zh-CN" sz="1400" dirty="0"/>
              <a:t>();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schemeUtil.handleScheme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url</a:t>
            </a:r>
            <a:r>
              <a:rPr lang="en-US" altLang="zh-CN" sz="1400" dirty="0" smtClean="0"/>
              <a:t>);        </a:t>
            </a:r>
            <a:endParaRPr lang="en-US" altLang="zh-CN" sz="1400" dirty="0"/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smtClean="0"/>
              <a:t>    return </a:t>
            </a:r>
            <a:r>
              <a:rPr lang="en-US" altLang="zh-CN" sz="1400" dirty="0"/>
              <a:t>true;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    }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/>
              <a:t>    ......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r>
              <a:rPr lang="en-US" altLang="zh-CN" sz="1400" dirty="0" smtClean="0"/>
              <a:t>}</a:t>
            </a:r>
          </a:p>
          <a:p>
            <a:pPr marL="457200" lvl="1" indent="0">
              <a:lnSpc>
                <a:spcPts val="1400"/>
              </a:lnSpc>
              <a:buClrTx/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528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User-Agent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512643"/>
          </a:xfrm>
        </p:spPr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en-US" altLang="zh-CN" sz="2000" dirty="0" smtClean="0"/>
              <a:t>User-Agent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User-Agent?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zh-CN" altLang="en-US" dirty="0"/>
              <a:t>它是一个通用的概念，用来标识用户身份，大多数情况下，它代表一个客户端的</a:t>
            </a:r>
            <a:r>
              <a:rPr lang="zh-CN" altLang="en-US" dirty="0" smtClean="0"/>
              <a:t>身份。</a:t>
            </a:r>
            <a:r>
              <a:rPr lang="en-US" altLang="zh-CN" dirty="0"/>
              <a:t>User Agent</a:t>
            </a:r>
            <a:r>
              <a:rPr lang="zh-CN" altLang="en-US" dirty="0"/>
              <a:t>中文名为用户代理，简称 </a:t>
            </a:r>
            <a:r>
              <a:rPr lang="en-US" altLang="zh-CN" dirty="0"/>
              <a:t>UA</a:t>
            </a:r>
            <a:r>
              <a:rPr lang="zh-CN" altLang="en-US" dirty="0"/>
              <a:t>，它是一个特殊字符串头，使得服务器能够识别客户使用的操作系统及版本、</a:t>
            </a:r>
            <a:r>
              <a:rPr lang="en-US" altLang="zh-CN" dirty="0"/>
              <a:t>CPU </a:t>
            </a:r>
            <a:r>
              <a:rPr lang="zh-CN" altLang="en-US" dirty="0"/>
              <a:t>类型、浏览器及版本、浏览器渲染引擎、浏览器语言、浏览器插件等。</a:t>
            </a:r>
            <a:endParaRPr lang="en-US" altLang="zh-CN" dirty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如何获取当前浏览器的</a:t>
            </a:r>
            <a:r>
              <a:rPr lang="en-US" altLang="zh-CN" dirty="0" smtClean="0"/>
              <a:t>user-agent?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zh-CN" altLang="en-US" dirty="0" smtClean="0"/>
              <a:t>使用</a:t>
            </a:r>
            <a:r>
              <a:rPr lang="en-US" altLang="zh-CN" dirty="0"/>
              <a:t>Chrome</a:t>
            </a:r>
            <a:r>
              <a:rPr lang="zh-CN" altLang="en-US" dirty="0"/>
              <a:t>的</a:t>
            </a:r>
            <a:r>
              <a:rPr lang="en-US" altLang="zh-CN" dirty="0"/>
              <a:t>develop </a:t>
            </a:r>
            <a:r>
              <a:rPr lang="en-US" altLang="zh-CN" dirty="0" smtClean="0"/>
              <a:t>tool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zh-CN" altLang="en-US" dirty="0"/>
              <a:t>在线工具：</a:t>
            </a:r>
            <a:r>
              <a:rPr lang="en-US" altLang="zh-CN" sz="1400" u="sng" dirty="0">
                <a:solidFill>
                  <a:srgbClr val="0000FF"/>
                </a:solidFill>
              </a:rPr>
              <a:t>http://whatsmyuseragent.com/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/>
              <a:t>如何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User-Agent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dirty="0"/>
              <a:t>Chrome: </a:t>
            </a:r>
            <a:r>
              <a:rPr lang="en-US" altLang="zh-CN" sz="1400" u="sng" dirty="0">
                <a:solidFill>
                  <a:srgbClr val="0000FF"/>
                </a:solidFill>
              </a:rPr>
              <a:t>http://</a:t>
            </a:r>
            <a:r>
              <a:rPr lang="en-US" altLang="zh-CN" sz="1400" u="sng" dirty="0" smtClean="0">
                <a:solidFill>
                  <a:srgbClr val="0000FF"/>
                </a:solidFill>
              </a:rPr>
              <a:t>www.dotblogs.com.tw/ajun/archive/2011/07/12/31499.aspx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dirty="0"/>
              <a:t>Firefox</a:t>
            </a:r>
            <a:r>
              <a:rPr lang="en-US" altLang="zh-CN" sz="1400" dirty="0"/>
              <a:t>: </a:t>
            </a:r>
            <a:r>
              <a:rPr lang="en-US" altLang="zh-CN" sz="1400" u="sng" dirty="0">
                <a:solidFill>
                  <a:srgbClr val="0000FF"/>
                </a:solidFill>
              </a:rPr>
              <a:t>http://chrispederick.com/work/user-agent-switcher</a:t>
            </a:r>
            <a:r>
              <a:rPr lang="en-US" altLang="zh-CN" sz="1400" u="sng" dirty="0" smtClean="0">
                <a:solidFill>
                  <a:srgbClr val="0000FF"/>
                </a:solidFill>
              </a:rPr>
              <a:t>/</a:t>
            </a:r>
            <a:endParaRPr lang="en-US" altLang="zh-CN" sz="1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User-Agent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435280" cy="5512643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/>
              <a:t>一般格式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ClrTx/>
              <a:buNone/>
            </a:pPr>
            <a:r>
              <a:rPr lang="en-US" altLang="zh-CN" sz="1400" dirty="0" smtClean="0"/>
              <a:t>Mozilla</a:t>
            </a:r>
            <a:r>
              <a:rPr lang="en-US" altLang="zh-CN" sz="1400" dirty="0"/>
              <a:t>/[version] ([system and browser information]) [platform] ([platform details]) [extensions]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dirty="0"/>
              <a:t>User-Agent examples: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200" b="1" dirty="0" smtClean="0"/>
              <a:t>Firefox 3.0: </a:t>
            </a:r>
            <a:r>
              <a:rPr lang="en-US" altLang="zh-CN" sz="1200" dirty="0" smtClean="0"/>
              <a:t>Mozilla/5.0 (Windows; U; Windows NT 6.1; en-US; rv:1.9) Gecko/2008052906 Firefox/3.0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200" b="1" dirty="0" smtClean="0"/>
              <a:t>Chrome: </a:t>
            </a:r>
            <a:r>
              <a:rPr lang="en-US" altLang="zh-CN" sz="1200" dirty="0" smtClean="0"/>
              <a:t>Mozilla/5.0 (Windows NT 6.1) </a:t>
            </a:r>
            <a:r>
              <a:rPr lang="en-US" altLang="zh-CN" sz="1200" dirty="0" err="1" smtClean="0"/>
              <a:t>AppleWebKit</a:t>
            </a:r>
            <a:r>
              <a:rPr lang="en-US" altLang="zh-CN" sz="1200" dirty="0" smtClean="0"/>
              <a:t>/535.1 (KHTML, like Gecko) Chrome/14.0.814.0 Safari/535.1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200" b="1" dirty="0" smtClean="0"/>
              <a:t>Android 3.1: </a:t>
            </a:r>
            <a:r>
              <a:rPr lang="en-US" altLang="zh-CN" sz="1200" dirty="0" smtClean="0"/>
              <a:t>Mozilla/5.0 (Linux; U; Android 3.1; en-us; AT100 Build/HMJ37) </a:t>
            </a:r>
            <a:r>
              <a:rPr lang="en-US" altLang="zh-CN" sz="1200" dirty="0" err="1" smtClean="0"/>
              <a:t>AppleWebKit</a:t>
            </a:r>
            <a:r>
              <a:rPr lang="en-US" altLang="zh-CN" sz="1200" dirty="0" smtClean="0"/>
              <a:t>/534.13 (KHTML, like Gecko) Version/4.0 Safari/534.13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200" b="1" dirty="0" err="1" smtClean="0"/>
              <a:t>FryingPan</a:t>
            </a:r>
            <a:r>
              <a:rPr lang="zh-CN" altLang="en-US" sz="1200" b="1" dirty="0" smtClean="0"/>
              <a:t>：</a:t>
            </a:r>
            <a:r>
              <a:rPr lang="en-US" altLang="zh-CN" sz="1200" dirty="0">
                <a:solidFill>
                  <a:srgbClr val="0000FF"/>
                </a:solidFill>
              </a:rPr>
              <a:t>BookLive-5-; BookLiveAff-00002; BL-Line-</a:t>
            </a:r>
            <a:r>
              <a:rPr lang="en-US" altLang="zh-CN" sz="1200" dirty="0" err="1">
                <a:solidFill>
                  <a:srgbClr val="0000FF"/>
                </a:solidFill>
              </a:rPr>
              <a:t>Wifi</a:t>
            </a:r>
            <a:r>
              <a:rPr lang="en-US" altLang="zh-CN" sz="1200" dirty="0">
                <a:solidFill>
                  <a:srgbClr val="0000FF"/>
                </a:solidFill>
              </a:rPr>
              <a:t>; BLAPI-;</a:t>
            </a:r>
            <a:endParaRPr lang="en-US" altLang="zh-CN" sz="1200" dirty="0" smtClean="0">
              <a:solidFill>
                <a:srgbClr val="0000FF"/>
              </a:solidFill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中如何</a:t>
            </a:r>
            <a:r>
              <a:rPr lang="zh-CN" altLang="en-US" dirty="0"/>
              <a:t>设置</a:t>
            </a:r>
            <a:r>
              <a:rPr lang="en-US" altLang="zh-CN" dirty="0"/>
              <a:t>:</a:t>
            </a:r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sz="1400" dirty="0" err="1"/>
              <a:t>WebSettings.getSettings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setUserAgentString</a:t>
            </a:r>
            <a:r>
              <a:rPr lang="en-US" altLang="zh-CN" sz="1400" dirty="0"/>
              <a:t>(“XXXXXXXXXXXX”);</a:t>
            </a:r>
          </a:p>
        </p:txBody>
      </p:sp>
    </p:spTree>
    <p:extLst>
      <p:ext uri="{BB962C8B-B14F-4D97-AF65-F5344CB8AC3E}">
        <p14:creationId xmlns:p14="http://schemas.microsoft.com/office/powerpoint/2010/main" val="11805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512643"/>
          </a:xfrm>
        </p:spPr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en-US" altLang="zh-CN" sz="2000" dirty="0" smtClean="0"/>
              <a:t>Cookie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Cookie?</a:t>
            </a:r>
          </a:p>
          <a:p>
            <a:pPr marL="457200" lvl="1" indent="0">
              <a:buClrTx/>
              <a:buNone/>
            </a:pPr>
            <a:r>
              <a:rPr lang="en-US" altLang="zh-CN" dirty="0" smtClean="0"/>
              <a:t>Cookie</a:t>
            </a:r>
            <a:r>
              <a:rPr lang="zh-CN" altLang="en-US" dirty="0" smtClean="0"/>
              <a:t>是存在内存中或硬盘中的一些数据，用来和服务器打交道。</a:t>
            </a:r>
            <a:endParaRPr lang="en-US" altLang="zh-CN" dirty="0" smtClean="0"/>
          </a:p>
          <a:p>
            <a:pPr marL="457200" lvl="1" indent="0">
              <a:buClrTx/>
              <a:buNone/>
            </a:pPr>
            <a:r>
              <a:rPr lang="en-US" altLang="zh-CN" sz="1200" u="sng" dirty="0" smtClean="0">
                <a:solidFill>
                  <a:srgbClr val="0000FF"/>
                </a:solidFill>
              </a:rPr>
              <a:t>http://en.wikipedia.org/wiki/HTTP_cookie#cite_note-mscookie-11</a:t>
            </a:r>
          </a:p>
          <a:p>
            <a:pPr marL="457200" lvl="1" indent="0">
              <a:buClrTx/>
              <a:buNone/>
            </a:pPr>
            <a:r>
              <a:rPr lang="en-US" altLang="zh-CN" sz="1200" u="sng" dirty="0" smtClean="0">
                <a:solidFill>
                  <a:srgbClr val="0000FF"/>
                </a:solidFill>
              </a:rPr>
              <a:t>http://baike.baidu.com/view/835.htm</a:t>
            </a:r>
          </a:p>
          <a:p>
            <a:pPr marL="457200" lvl="1" indent="0">
              <a:buClrTx/>
              <a:buNone/>
            </a:pPr>
            <a:r>
              <a:rPr lang="en-US" altLang="zh-CN" sz="1200" u="sng" dirty="0" smtClean="0">
                <a:solidFill>
                  <a:srgbClr val="0000FF"/>
                </a:solidFill>
              </a:rPr>
              <a:t>http://zh.wikipedia.org/wiki/Cookie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2">
              <a:lnSpc>
                <a:spcPct val="100000"/>
              </a:lnSpc>
              <a:buClrTx/>
              <a:buFont typeface="Wingdings" pitchFamily="2" charset="2"/>
              <a:buChar char="ü"/>
            </a:pPr>
            <a:r>
              <a:rPr lang="zh-CN" altLang="en-US" dirty="0"/>
              <a:t>记录用户登录</a:t>
            </a:r>
            <a:r>
              <a:rPr lang="zh-CN" altLang="en-US" dirty="0" smtClean="0"/>
              <a:t>信息（</a:t>
            </a:r>
            <a:r>
              <a:rPr lang="en-US" altLang="zh-CN" dirty="0"/>
              <a:t>authentication</a:t>
            </a:r>
            <a:r>
              <a:rPr lang="zh-CN" altLang="en-US" dirty="0" smtClean="0"/>
              <a:t>），下次</a:t>
            </a:r>
            <a:r>
              <a:rPr lang="zh-CN" altLang="en-US" dirty="0"/>
              <a:t>访问时可以不需要输入自己的用户名、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lvl="2">
              <a:lnSpc>
                <a:spcPct val="100000"/>
              </a:lnSpc>
              <a:buClrTx/>
              <a:buFont typeface="Wingdings" pitchFamily="2" charset="2"/>
              <a:buChar char="ü"/>
            </a:pPr>
            <a:r>
              <a:rPr lang="zh-CN" altLang="en-US" dirty="0" smtClean="0"/>
              <a:t>记录用户喜好，使网站</a:t>
            </a:r>
            <a:r>
              <a:rPr lang="zh-CN" altLang="en-US" dirty="0"/>
              <a:t>个人</a:t>
            </a:r>
            <a:r>
              <a:rPr lang="zh-CN" altLang="en-US" dirty="0" smtClean="0"/>
              <a:t>化，如某个用户在</a:t>
            </a:r>
            <a:r>
              <a:rPr lang="en-US" altLang="zh-CN" dirty="0" smtClean="0"/>
              <a:t>CNN </a:t>
            </a:r>
            <a:r>
              <a:rPr lang="zh-CN" altLang="en-US" dirty="0"/>
              <a:t>网站</a:t>
            </a:r>
            <a:r>
              <a:rPr lang="zh-CN" altLang="en-US" dirty="0" smtClean="0"/>
              <a:t>，不想</a:t>
            </a:r>
            <a:r>
              <a:rPr lang="zh-CN" altLang="en-US" dirty="0"/>
              <a:t>查看任何商务</a:t>
            </a:r>
            <a:r>
              <a:rPr lang="zh-CN" altLang="en-US" dirty="0" smtClean="0"/>
              <a:t>新闻，用户可以将之设置，下次</a:t>
            </a:r>
            <a:r>
              <a:rPr lang="zh-CN" altLang="en-US" dirty="0"/>
              <a:t>访问</a:t>
            </a:r>
            <a:r>
              <a:rPr lang="zh-CN" altLang="en-US" dirty="0" smtClean="0"/>
              <a:t>时就不会再出现</a:t>
            </a:r>
            <a:r>
              <a:rPr lang="zh-CN" altLang="en-US" dirty="0"/>
              <a:t>商务</a:t>
            </a:r>
            <a:r>
              <a:rPr lang="zh-CN" altLang="en-US" dirty="0" smtClean="0"/>
              <a:t>新闻。</a:t>
            </a:r>
            <a:endParaRPr lang="en-US" altLang="zh-CN" dirty="0" smtClean="0"/>
          </a:p>
          <a:p>
            <a:pPr lvl="2">
              <a:lnSpc>
                <a:spcPct val="100000"/>
              </a:lnSpc>
              <a:buClrTx/>
              <a:buFont typeface="Wingdings" pitchFamily="2" charset="2"/>
              <a:buChar char="ü"/>
            </a:pPr>
            <a:r>
              <a:rPr lang="zh-CN" altLang="en-US" dirty="0"/>
              <a:t>网上</a:t>
            </a:r>
            <a:r>
              <a:rPr lang="zh-CN" altLang="en-US" dirty="0" smtClean="0"/>
              <a:t>购物，比如购买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种物品和统一结账时，从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中提取购买列表。</a:t>
            </a: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存放位置</a:t>
            </a:r>
            <a:endParaRPr lang="en-US" altLang="zh-CN" dirty="0" smtClean="0"/>
          </a:p>
          <a:p>
            <a:pPr lvl="2">
              <a:buClrTx/>
              <a:buFont typeface="Wingdings" pitchFamily="2" charset="2"/>
              <a:buChar char="ü"/>
            </a:pPr>
            <a:r>
              <a:rPr lang="en-US" altLang="zh-CN" dirty="0"/>
              <a:t>Android</a:t>
            </a:r>
            <a:r>
              <a:rPr lang="zh-CN" altLang="en-US" dirty="0"/>
              <a:t>中为安全的考虑，每个应用程序都会有独立的</a:t>
            </a:r>
            <a:r>
              <a:rPr lang="en-US" altLang="zh-CN" dirty="0"/>
              <a:t>cookie</a:t>
            </a:r>
            <a:r>
              <a:rPr lang="zh-CN" altLang="en-US" dirty="0"/>
              <a:t>，各个应用程序不能共享</a:t>
            </a:r>
            <a:r>
              <a:rPr lang="en-US" altLang="zh-CN" dirty="0" smtClean="0"/>
              <a:t>cookie</a:t>
            </a:r>
            <a:endParaRPr lang="en-US" altLang="zh-CN" dirty="0"/>
          </a:p>
          <a:p>
            <a:pPr>
              <a:buClrTx/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ClrTx/>
              <a:buFont typeface="Wingdings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32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440635"/>
          </a:xfrm>
        </p:spPr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zh-CN" altLang="en-US" sz="2000" dirty="0" smtClean="0"/>
              <a:t>原理</a:t>
            </a:r>
            <a:endParaRPr lang="en-US" altLang="zh-CN" sz="2000" dirty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比如访问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www.example.org/index.html</a:t>
            </a: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endParaRPr lang="en-US" altLang="zh-CN" dirty="0"/>
          </a:p>
          <a:p>
            <a:pPr lvl="1">
              <a:buClrTx/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endParaRPr lang="en-US" altLang="zh-CN" dirty="0"/>
          </a:p>
          <a:p>
            <a:pPr lvl="1">
              <a:buClrTx/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endParaRPr lang="en-US" altLang="zh-CN" dirty="0"/>
          </a:p>
          <a:p>
            <a:pPr lvl="1">
              <a:buClrTx/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endParaRPr lang="en-US" altLang="zh-CN" dirty="0"/>
          </a:p>
          <a:p>
            <a:pPr lvl="1">
              <a:buClrTx/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kern="1200" dirty="0" err="1" smtClean="0"/>
              <a:t>FryingPan</a:t>
            </a:r>
            <a:r>
              <a:rPr lang="zh-CN" altLang="en-US" kern="1200" dirty="0" smtClean="0"/>
              <a:t>的</a:t>
            </a:r>
            <a:r>
              <a:rPr lang="en-US" altLang="zh-CN" kern="1200" dirty="0" smtClean="0"/>
              <a:t>Cookies:</a:t>
            </a:r>
          </a:p>
          <a:p>
            <a:pPr marL="457200" lvl="1" indent="0">
              <a:buClrTx/>
              <a:buNone/>
            </a:pPr>
            <a:r>
              <a:rPr lang="en-US" altLang="zh-CN" sz="1400" b="1" kern="1200" dirty="0" smtClean="0"/>
              <a:t>HANDY_LI=</a:t>
            </a:r>
            <a:r>
              <a:rPr lang="en-US" altLang="zh-CN" sz="1400" kern="1200" dirty="0" smtClean="0"/>
              <a:t>4ad69710e7fc2fade9caa525d452e8973b73f6156bc2dc1d31140f64d4e1a8bfc2e3810af42c</a:t>
            </a:r>
            <a:r>
              <a:rPr lang="en-US" altLang="zh-CN" sz="1400" kern="1200" dirty="0"/>
              <a:t>; </a:t>
            </a:r>
            <a:r>
              <a:rPr lang="en-US" altLang="zh-CN" sz="1400" b="1" kern="1200" dirty="0" smtClean="0"/>
              <a:t>HANDY_LC=</a:t>
            </a:r>
            <a:r>
              <a:rPr lang="en-US" altLang="zh-CN" sz="1400" kern="1200" dirty="0" smtClean="0"/>
              <a:t>9</a:t>
            </a:r>
            <a:r>
              <a:rPr lang="en-US" altLang="zh-CN" sz="1400" kern="1200" dirty="0"/>
              <a:t>; </a:t>
            </a:r>
          </a:p>
          <a:p>
            <a:pPr lvl="1">
              <a:buClrTx/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8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56490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17016"/>
              </p:ext>
            </p:extLst>
          </p:nvPr>
        </p:nvGraphicFramePr>
        <p:xfrm>
          <a:off x="683568" y="2153637"/>
          <a:ext cx="7920882" cy="307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3888432"/>
                <a:gridCol w="2016226"/>
              </a:tblGrid>
              <a:tr h="3452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Browser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Request/Response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</a:tr>
              <a:tr h="431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Request:----</a:t>
                      </a:r>
                      <a:r>
                        <a:rPr kumimoji="1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endParaRPr kumimoji="1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 /index.html HTTP/1.1</a:t>
                      </a:r>
                      <a:b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Host: www.example.org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945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HTTP/1.1 200 OK</a:t>
                      </a:r>
                      <a:b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Content-type: text/html</a:t>
                      </a:r>
                      <a:b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Set-Cookie: name=value</a:t>
                      </a: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Set-Cookie: name2=value2; Expires=Wed, 09 Jun 2021 10:18:14 GMT</a:t>
                      </a: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b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(content of page)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Response:</a:t>
                      </a:r>
                      <a:r>
                        <a:rPr kumimoji="1" lang="en-US" altLang="zh-CN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----</a:t>
                      </a:r>
                      <a:endParaRPr kumimoji="1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881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Request:----</a:t>
                      </a:r>
                      <a:r>
                        <a:rPr kumimoji="1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endParaRPr kumimoji="1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 /spec.html HTTP/1.1</a:t>
                      </a:r>
                      <a:b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Host: www.example.org</a:t>
                      </a:r>
                      <a:b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Cookie: name=value; name2=value2</a:t>
                      </a: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Accept: */*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2252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4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网络模块处理的特点</a:t>
            </a:r>
            <a:endParaRPr lang="en-US" altLang="zh-CN" dirty="0" smtClean="0"/>
          </a:p>
          <a:p>
            <a:r>
              <a:rPr lang="zh-CN" altLang="en-US" dirty="0" smtClean="0"/>
              <a:t>整体结构及流程</a:t>
            </a:r>
            <a:endParaRPr lang="en-US" altLang="zh-CN" dirty="0" smtClean="0"/>
          </a:p>
          <a:p>
            <a:r>
              <a:rPr lang="zh-CN" altLang="en-US" dirty="0"/>
              <a:t>模块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en-US" altLang="zh-CN" dirty="0"/>
              <a:t>URI </a:t>
            </a:r>
            <a:r>
              <a:rPr lang="en-US" altLang="zh-CN" dirty="0" smtClean="0"/>
              <a:t>Scheme</a:t>
            </a:r>
          </a:p>
          <a:p>
            <a:r>
              <a:rPr lang="en-US" altLang="zh-CN" dirty="0" smtClean="0"/>
              <a:t>User-Agent</a:t>
            </a:r>
          </a:p>
          <a:p>
            <a:r>
              <a:rPr lang="en-US" altLang="zh-CN" dirty="0" smtClean="0"/>
              <a:t>Cookies</a:t>
            </a:r>
          </a:p>
          <a:p>
            <a:r>
              <a:rPr lang="zh-CN" altLang="en-US" dirty="0" smtClean="0"/>
              <a:t>其它：如何写</a:t>
            </a:r>
            <a:r>
              <a:rPr lang="en-US" altLang="zh-CN" dirty="0" smtClean="0"/>
              <a:t>QA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en-US" altLang="zh-CN" sz="2000" dirty="0" err="1" smtClean="0"/>
              <a:t>FryingPan</a:t>
            </a:r>
            <a:r>
              <a:rPr lang="zh-CN" altLang="en-US" sz="2000" dirty="0" smtClean="0"/>
              <a:t>中使用的是</a:t>
            </a:r>
            <a:r>
              <a:rPr lang="en-US" altLang="zh-CN" sz="2000" dirty="0"/>
              <a:t>Session </a:t>
            </a:r>
            <a:r>
              <a:rPr lang="en-US" altLang="zh-CN" sz="2000" dirty="0" smtClean="0"/>
              <a:t>cookie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US" altLang="zh-CN" sz="1600" dirty="0"/>
              <a:t>Session 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的特点是当关闭掉</a:t>
            </a:r>
            <a:r>
              <a:rPr lang="en-US" altLang="zh-CN" sz="1600" dirty="0" err="1" smtClean="0"/>
              <a:t>webbrowser</a:t>
            </a:r>
            <a:r>
              <a:rPr lang="zh-CN" altLang="en-US" sz="1600" dirty="0" smtClean="0"/>
              <a:t>，该</a:t>
            </a:r>
            <a:r>
              <a:rPr lang="en-US" altLang="zh-CN" sz="1600" dirty="0" smtClean="0"/>
              <a:t>cookies</a:t>
            </a:r>
            <a:r>
              <a:rPr lang="zh-CN" altLang="en-US" sz="1600" dirty="0" smtClean="0"/>
              <a:t>就会被清除掉。所以，不做任何处理，在</a:t>
            </a:r>
            <a:r>
              <a:rPr lang="en-US" altLang="zh-CN" sz="1600" dirty="0" smtClean="0"/>
              <a:t>OOBE</a:t>
            </a:r>
            <a:r>
              <a:rPr lang="zh-CN" altLang="en-US" sz="1600" dirty="0" smtClean="0"/>
              <a:t>处登陆后，再次进入</a:t>
            </a:r>
            <a:r>
              <a:rPr lang="en-US" altLang="zh-CN" sz="1600" dirty="0" err="1" smtClean="0"/>
              <a:t>booklive</a:t>
            </a:r>
            <a:r>
              <a:rPr lang="zh-CN" altLang="en-US" sz="1600" dirty="0" smtClean="0"/>
              <a:t>网站，就不会自动登陆。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解决办法：在当</a:t>
            </a:r>
            <a:r>
              <a:rPr lang="en-US" altLang="zh-CN" sz="1600" dirty="0" smtClean="0"/>
              <a:t>login</a:t>
            </a:r>
            <a:r>
              <a:rPr lang="zh-CN" altLang="en-US" sz="1600" dirty="0" smtClean="0"/>
              <a:t>后，保存</a:t>
            </a:r>
            <a:r>
              <a:rPr lang="en-US" altLang="zh-CN" sz="1600" dirty="0" smtClean="0"/>
              <a:t>login cookie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share preference</a:t>
            </a:r>
            <a:r>
              <a:rPr lang="zh-CN" altLang="en-US" sz="1600" dirty="0" smtClean="0"/>
              <a:t>，下次登陆，先要</a:t>
            </a:r>
            <a:r>
              <a:rPr lang="en-US" altLang="zh-CN" sz="1600" dirty="0" smtClean="0"/>
              <a:t>remove</a:t>
            </a:r>
            <a:r>
              <a:rPr lang="zh-CN" altLang="en-US" sz="1600" dirty="0" smtClean="0"/>
              <a:t>掉过期的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，然后再重新设置登陆</a:t>
            </a:r>
            <a:r>
              <a:rPr lang="en-US" altLang="zh-CN" sz="1600" dirty="0" smtClean="0"/>
              <a:t>cookies.</a:t>
            </a:r>
          </a:p>
          <a:p>
            <a:pPr marL="457200" lvl="1" indent="0">
              <a:buClrTx/>
              <a:buNone/>
            </a:pPr>
            <a:r>
              <a:rPr lang="en-US" altLang="zh-CN" sz="1600" dirty="0"/>
              <a:t>1. save</a:t>
            </a:r>
          </a:p>
          <a:p>
            <a:pPr marL="457200" lvl="1" indent="0">
              <a:buClrTx/>
              <a:buNone/>
            </a:pPr>
            <a:r>
              <a:rPr lang="en-US" altLang="zh-CN" sz="1400" dirty="0"/>
              <a:t>String </a:t>
            </a:r>
            <a:r>
              <a:rPr lang="en-US" altLang="zh-CN" sz="1400" dirty="0" err="1"/>
              <a:t>loginCookies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CookieManager.getInstance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getCookie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NetworkConstant.SERVER_URL</a:t>
            </a:r>
            <a:r>
              <a:rPr lang="en-US" altLang="zh-CN" sz="1400" dirty="0"/>
              <a:t>);</a:t>
            </a:r>
          </a:p>
          <a:p>
            <a:pPr marL="457200" lvl="1" indent="0">
              <a:buClrTx/>
              <a:buNone/>
            </a:pPr>
            <a:endParaRPr lang="en-US" altLang="zh-CN" sz="1600" dirty="0"/>
          </a:p>
          <a:p>
            <a:pPr marL="457200" lvl="1" indent="0">
              <a:buClrTx/>
              <a:buNone/>
            </a:pPr>
            <a:r>
              <a:rPr lang="en-US" altLang="zh-CN" sz="1600" dirty="0" smtClean="0"/>
              <a:t>2. re-set</a:t>
            </a:r>
          </a:p>
          <a:p>
            <a:pPr marL="457200" lvl="1" indent="0">
              <a:buClrTx/>
              <a:buNone/>
            </a:pPr>
            <a:r>
              <a:rPr lang="en-US" altLang="zh-CN" sz="1400" dirty="0" err="1"/>
              <a:t>CookieManager.getInstance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removeSessionCookie</a:t>
            </a:r>
            <a:r>
              <a:rPr lang="en-US" altLang="zh-CN" sz="1400" dirty="0"/>
              <a:t>();            </a:t>
            </a:r>
          </a:p>
          <a:p>
            <a:pPr marL="457200" lvl="1" indent="0">
              <a:buClrTx/>
              <a:buNone/>
            </a:pPr>
            <a:r>
              <a:rPr lang="en-US" altLang="zh-CN" sz="1400" dirty="0" err="1"/>
              <a:t>CookieManager.getInstance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setCookie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loginCookies</a:t>
            </a:r>
            <a:r>
              <a:rPr lang="en-US" altLang="zh-CN" sz="1400" dirty="0"/>
              <a:t>);</a:t>
            </a:r>
          </a:p>
          <a:p>
            <a:pPr marL="457200" lvl="1" indent="0">
              <a:buClrTx/>
              <a:buNone/>
            </a:pPr>
            <a:endParaRPr lang="en-US" altLang="zh-CN" sz="1600" dirty="0"/>
          </a:p>
          <a:p>
            <a:pPr>
              <a:buClrTx/>
              <a:buFont typeface="Wingdings" pitchFamily="2" charset="2"/>
              <a:buChar char="l"/>
            </a:pPr>
            <a:endParaRPr lang="en-US" altLang="zh-CN" sz="2000" dirty="0"/>
          </a:p>
          <a:p>
            <a:pPr>
              <a:buClrTx/>
              <a:buFont typeface="Wingdings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7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其它：如何写</a:t>
            </a:r>
            <a:r>
              <a:rPr lang="en-US" altLang="zh-CN" dirty="0" smtClean="0"/>
              <a:t>QA</a:t>
            </a:r>
            <a:r>
              <a:rPr lang="zh-CN" altLang="en-US" dirty="0" smtClean="0"/>
              <a:t>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1381125"/>
            <a:ext cx="785083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80"/>
              </a:spcAft>
              <a:buClr>
                <a:schemeClr val="accent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ts val="384"/>
              </a:spcAft>
              <a:buClr>
                <a:schemeClr val="tx1"/>
              </a:buClr>
              <a:buFont typeface="微软雅黑" pitchFamily="34" charset="-122"/>
              <a:buChar char="-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buClrTx/>
              <a:buFont typeface="Wingdings" pitchFamily="2" charset="2"/>
              <a:buChar char="Ø"/>
            </a:pPr>
            <a:r>
              <a:rPr lang="zh-CN" altLang="en-US" sz="1800" dirty="0"/>
              <a:t>目的：问客户</a:t>
            </a:r>
            <a:r>
              <a:rPr lang="zh-CN" altLang="en-US" sz="1800" dirty="0" smtClean="0"/>
              <a:t>问题，帮助客户解决问题</a:t>
            </a:r>
            <a:endParaRPr lang="en-US" altLang="zh-CN" sz="1800" dirty="0"/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1800" dirty="0" smtClean="0"/>
              <a:t>什么情况下需要问</a:t>
            </a:r>
            <a:r>
              <a:rPr lang="en-US" altLang="zh-CN" sz="1800" dirty="0" smtClean="0"/>
              <a:t>QA</a:t>
            </a:r>
            <a:r>
              <a:rPr lang="zh-CN" altLang="en-US" sz="1800" dirty="0" smtClean="0"/>
              <a:t>？</a:t>
            </a:r>
            <a:endParaRPr lang="en-US" altLang="zh-CN" sz="1800" dirty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/>
              <a:t>试样</a:t>
            </a:r>
            <a:r>
              <a:rPr lang="zh-CN" altLang="en-US" sz="1600" dirty="0" smtClean="0"/>
              <a:t>不明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联协问题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/>
              <a:t>指摘</a:t>
            </a:r>
            <a:r>
              <a:rPr lang="zh-CN" altLang="en-US" sz="1600" dirty="0" smtClean="0"/>
              <a:t>问题</a:t>
            </a:r>
            <a:endParaRPr lang="en-US" altLang="zh-CN" sz="1600" dirty="0" smtClean="0"/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zh-CN" altLang="en-US" dirty="0" smtClean="0"/>
              <a:t>要点</a:t>
            </a:r>
            <a:endParaRPr lang="en-US" altLang="zh-CN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问题点要明确，简明扼要，一句话就要表明自己的观点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注意语气，一般都要以询问的方式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要注意条理性，注意先后次序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能列出</a:t>
            </a:r>
            <a:r>
              <a:rPr lang="en-US" altLang="zh-CN" sz="1600" dirty="0" smtClean="0"/>
              <a:t>step</a:t>
            </a:r>
            <a:r>
              <a:rPr lang="zh-CN" altLang="en-US" sz="1600" dirty="0" smtClean="0"/>
              <a:t>的，就一定要写明</a:t>
            </a:r>
            <a:r>
              <a:rPr lang="en-US" altLang="zh-CN" sz="1600" dirty="0" smtClean="0"/>
              <a:t>step</a:t>
            </a:r>
            <a:r>
              <a:rPr lang="zh-CN" altLang="en-US" sz="1600" dirty="0" smtClean="0"/>
              <a:t>，不要堆在一起</a:t>
            </a:r>
            <a:r>
              <a:rPr lang="zh-CN" altLang="zh-CN" sz="1600" dirty="0"/>
              <a:t>给客户造成视觉</a:t>
            </a:r>
            <a:r>
              <a:rPr lang="zh-CN" altLang="zh-CN" sz="1600" dirty="0" smtClean="0"/>
              <a:t>误差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/>
              <a:t>能贴图的一定要贴图，这样比较</a:t>
            </a:r>
            <a:r>
              <a:rPr lang="zh-CN" altLang="en-US" sz="1600" dirty="0" smtClean="0"/>
              <a:t>直观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endParaRPr lang="en-US" altLang="zh-CN" sz="1600" dirty="0"/>
          </a:p>
          <a:p>
            <a:pPr>
              <a:buClrTx/>
              <a:buFont typeface="Wingdings" pitchFamily="2" charset="2"/>
              <a:buChar char="l"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其它：如何写</a:t>
            </a:r>
            <a:r>
              <a:rPr lang="en-US" altLang="zh-CN" dirty="0"/>
              <a:t>QA</a:t>
            </a:r>
            <a:r>
              <a:rPr lang="zh-CN" altLang="en-US" dirty="0"/>
              <a:t>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/>
              <a:t>可以在关键处将字体加粗、变色等，给予客户明显的</a:t>
            </a:r>
            <a:r>
              <a:rPr lang="zh-CN" altLang="en-US" sz="1600" dirty="0" smtClean="0"/>
              <a:t>提示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必要</a:t>
            </a:r>
            <a:r>
              <a:rPr lang="zh-CN" altLang="en-US" sz="1600" dirty="0"/>
              <a:t>情况下，需要贴代码，将我们的做法交给客户</a:t>
            </a:r>
            <a:r>
              <a:rPr lang="en-US" altLang="zh-CN" sz="1600" dirty="0"/>
              <a:t>Check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有</a:t>
            </a:r>
            <a:r>
              <a:rPr lang="zh-CN" altLang="en-US" sz="1600" dirty="0"/>
              <a:t>必要引用文档的，一定要说明是哪个</a:t>
            </a:r>
            <a:r>
              <a:rPr lang="zh-CN" altLang="en-US" sz="1600" dirty="0" smtClean="0"/>
              <a:t>文档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/>
              <a:t>有</a:t>
            </a:r>
            <a:r>
              <a:rPr lang="zh-CN" altLang="en-US" sz="1600" dirty="0" smtClean="0"/>
              <a:t>必要引用</a:t>
            </a:r>
            <a:r>
              <a:rPr lang="en-US" altLang="zh-CN" sz="1600" dirty="0"/>
              <a:t>l</a:t>
            </a:r>
            <a:r>
              <a:rPr lang="en-US" altLang="zh-CN" sz="1600" dirty="0" smtClean="0"/>
              <a:t>og</a:t>
            </a:r>
            <a:r>
              <a:rPr lang="zh-CN" altLang="en-US" sz="1600" dirty="0" smtClean="0"/>
              <a:t>的，要将</a:t>
            </a:r>
            <a:r>
              <a:rPr lang="en-US" altLang="zh-CN" sz="1600" dirty="0" smtClean="0"/>
              <a:t>log</a:t>
            </a:r>
            <a:r>
              <a:rPr lang="zh-CN" altLang="en-US" sz="1600" dirty="0" smtClean="0"/>
              <a:t>贴出来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因为测试环境的不同，需要明确说明测试环境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en-US" altLang="zh-CN" sz="1600" dirty="0" smtClean="0"/>
              <a:t>……</a:t>
            </a: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zh-CN" altLang="en-US" kern="1200" dirty="0" smtClean="0">
                <a:cs typeface="+mn-cs"/>
              </a:rPr>
              <a:t>经常遇到的问题</a:t>
            </a:r>
            <a:endParaRPr lang="en-US" altLang="zh-CN" kern="1200" dirty="0" smtClean="0">
              <a:cs typeface="+mn-cs"/>
            </a:endParaRPr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客户</a:t>
            </a:r>
            <a:r>
              <a:rPr lang="zh-CN" altLang="en-US" sz="1600" dirty="0"/>
              <a:t>不理解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答非所问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dirty="0"/>
              <a:t>客户不</a:t>
            </a:r>
            <a:r>
              <a:rPr lang="zh-CN" altLang="en-US" sz="1600" dirty="0" smtClean="0"/>
              <a:t>回答</a:t>
            </a:r>
            <a:endParaRPr lang="en-US" altLang="zh-CN" sz="1600" dirty="0" smtClean="0"/>
          </a:p>
          <a:p>
            <a:pPr lvl="1">
              <a:buClrTx/>
              <a:buFont typeface="Wingdings" pitchFamily="2" charset="2"/>
              <a:buChar char="ü"/>
            </a:pPr>
            <a:r>
              <a:rPr lang="zh-CN" altLang="en-US" sz="1600" kern="1200" smtClean="0"/>
              <a:t>写</a:t>
            </a:r>
            <a:r>
              <a:rPr lang="en-US" altLang="zh-CN" sz="1600" kern="1200" smtClean="0"/>
              <a:t>QA</a:t>
            </a:r>
            <a:r>
              <a:rPr lang="zh-CN" altLang="en-US" sz="1600" kern="1200" dirty="0" smtClean="0"/>
              <a:t>者心态</a:t>
            </a:r>
            <a:endParaRPr lang="en-US" altLang="zh-CN" sz="1600" kern="1200" dirty="0"/>
          </a:p>
          <a:p>
            <a:pPr lvl="1">
              <a:buClrTx/>
              <a:buFont typeface="Wingdings" pitchFamily="2" charset="2"/>
              <a:buChar char="ü"/>
            </a:pPr>
            <a:endParaRPr lang="zh-CN" altLang="en-US" sz="1600" dirty="0"/>
          </a:p>
          <a:p>
            <a:pPr lvl="1">
              <a:buClrTx/>
              <a:buFont typeface="Wingdings" pitchFamily="2" charset="2"/>
              <a:buChar char="ü"/>
            </a:pPr>
            <a:endParaRPr lang="en-US" altLang="zh-CN" sz="1600" dirty="0"/>
          </a:p>
          <a:p>
            <a:pPr lvl="1">
              <a:buClrTx/>
              <a:buFont typeface="Wingdings" pitchFamily="2" charset="2"/>
              <a:buChar char="ü"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4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3600" dirty="0" smtClean="0"/>
              <a:t>Q&amp;A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4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zh-CN" altLang="en-US" sz="2000" dirty="0"/>
              <a:t>网络模块的处理一般有以下几个特点</a:t>
            </a:r>
            <a:endParaRPr lang="en-US" altLang="zh-CN" sz="2000" dirty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非实时性</a:t>
            </a:r>
            <a:endParaRPr lang="en-US" altLang="zh-CN" dirty="0" smtClean="0"/>
          </a:p>
          <a:p>
            <a:pPr lvl="2">
              <a:buClrTx/>
              <a:buFont typeface="Wingdings" pitchFamily="2" charset="2"/>
              <a:buChar char="l"/>
            </a:pPr>
            <a:r>
              <a:rPr lang="zh-CN" altLang="en-US" dirty="0" smtClean="0"/>
              <a:t>所有与网络操作都需要采用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/>
              <a:t>网络</a:t>
            </a:r>
            <a:r>
              <a:rPr lang="zh-CN" altLang="en-US" dirty="0" smtClean="0"/>
              <a:t>状</a:t>
            </a:r>
            <a:r>
              <a:rPr lang="zh-CN" altLang="en-US" dirty="0"/>
              <a:t>况</a:t>
            </a:r>
            <a:r>
              <a:rPr lang="zh-CN" altLang="en-US" dirty="0" smtClean="0"/>
              <a:t>不可</a:t>
            </a:r>
            <a:r>
              <a:rPr lang="zh-CN" altLang="en-US" dirty="0"/>
              <a:t>控</a:t>
            </a:r>
            <a:endParaRPr lang="en-US" altLang="zh-CN" dirty="0"/>
          </a:p>
          <a:p>
            <a:pPr lvl="2">
              <a:buClrTx/>
              <a:buFont typeface="Wingdings" pitchFamily="2" charset="2"/>
              <a:buChar char="l"/>
            </a:pPr>
            <a:r>
              <a:rPr lang="zh-CN" altLang="en-US" dirty="0"/>
              <a:t>要时刻注意网络错误的</a:t>
            </a:r>
            <a:r>
              <a:rPr lang="zh-CN" altLang="en-US" dirty="0" smtClean="0"/>
              <a:t>处理，比如下载的时候</a:t>
            </a:r>
            <a:endParaRPr lang="en-US" altLang="zh-CN" dirty="0"/>
          </a:p>
          <a:p>
            <a:pPr lvl="2">
              <a:buClrTx/>
              <a:buFont typeface="Wingdings" pitchFamily="2" charset="2"/>
              <a:buChar char="l"/>
            </a:pPr>
            <a:r>
              <a:rPr lang="zh-CN" altLang="en-US" dirty="0" smtClean="0"/>
              <a:t>网络状态可参考</a:t>
            </a:r>
            <a:r>
              <a:rPr lang="en-US" altLang="zh-CN" dirty="0" err="1" smtClean="0"/>
              <a:t>HttpStatus</a:t>
            </a:r>
            <a:r>
              <a:rPr lang="zh-CN" altLang="en-US" dirty="0" smtClean="0"/>
              <a:t>类，更加具体的说明可参考</a:t>
            </a:r>
            <a:r>
              <a:rPr lang="en-US" altLang="zh-CN" dirty="0" smtClean="0"/>
              <a:t>RFC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marL="1371600" lvl="3" indent="0"/>
            <a:r>
              <a:rPr lang="en-US" altLang="zh-CN" sz="1400" dirty="0"/>
              <a:t>http://www.ietf.org/rfc/rfc1945.txt</a:t>
            </a:r>
          </a:p>
          <a:p>
            <a:pPr marL="1371600" lvl="3" indent="0"/>
            <a:r>
              <a:rPr lang="en-US" altLang="zh-CN" sz="1400" dirty="0"/>
              <a:t>http://www.ietf.org/rfc/rfc2616.txt</a:t>
            </a:r>
          </a:p>
        </p:txBody>
      </p:sp>
    </p:spTree>
    <p:extLst>
      <p:ext uri="{BB962C8B-B14F-4D97-AF65-F5344CB8AC3E}">
        <p14:creationId xmlns:p14="http://schemas.microsoft.com/office/powerpoint/2010/main" val="11360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整体结构及流程</a:t>
            </a:r>
            <a:endParaRPr lang="en-US" altLang="zh-C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4292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35521" y="1205061"/>
            <a:ext cx="8229600" cy="5248275"/>
          </a:xfrm>
        </p:spPr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en-US" altLang="zh-CN" sz="2000" dirty="0" err="1"/>
              <a:t>FryingPan</a:t>
            </a:r>
            <a:r>
              <a:rPr lang="zh-CN" altLang="en-US" sz="2000" dirty="0"/>
              <a:t>网络模块示意图</a:t>
            </a:r>
          </a:p>
        </p:txBody>
      </p:sp>
    </p:spTree>
    <p:extLst>
      <p:ext uri="{BB962C8B-B14F-4D97-AF65-F5344CB8AC3E}">
        <p14:creationId xmlns:p14="http://schemas.microsoft.com/office/powerpoint/2010/main" val="42433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整体结构及流程</a:t>
            </a:r>
            <a:endParaRPr lang="en-US" altLang="zh-CN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zh-CN" altLang="en-US" sz="2000" dirty="0" smtClean="0"/>
              <a:t>典型的</a:t>
            </a:r>
            <a:r>
              <a:rPr lang="en-US" altLang="zh-CN" sz="2000" dirty="0" smtClean="0"/>
              <a:t>Fetch Books </a:t>
            </a:r>
            <a:r>
              <a:rPr lang="zh-CN" altLang="en-US" sz="2000" dirty="0" smtClean="0"/>
              <a:t>流程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65" y="1607393"/>
            <a:ext cx="48291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7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6" y="1414611"/>
            <a:ext cx="82296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zh-CN" altLang="en-US" sz="2000" dirty="0"/>
              <a:t>继承关系</a:t>
            </a:r>
          </a:p>
        </p:txBody>
      </p:sp>
    </p:spTree>
    <p:extLst>
      <p:ext uri="{BB962C8B-B14F-4D97-AF65-F5344CB8AC3E}">
        <p14:creationId xmlns:p14="http://schemas.microsoft.com/office/powerpoint/2010/main" val="42433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zh-CN" altLang="en-US" sz="2000" dirty="0"/>
              <a:t>继承关系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21240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36" y="1484784"/>
            <a:ext cx="35814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5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zh-CN" altLang="en-US" sz="2000" dirty="0" smtClean="0"/>
              <a:t>函数还是类？</a:t>
            </a:r>
            <a:endParaRPr lang="en-US" altLang="zh-CN" sz="2000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dirty="0"/>
              <a:t>NetworkbusinessBL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+ N</a:t>
            </a:r>
            <a:r>
              <a:rPr lang="zh-CN" altLang="en-US" dirty="0" smtClean="0"/>
              <a:t>个静态函数</a:t>
            </a:r>
            <a:endParaRPr lang="en-US" altLang="zh-CN" dirty="0" smtClean="0"/>
          </a:p>
          <a:p>
            <a:pPr lvl="2">
              <a:buClrTx/>
              <a:buFont typeface="Wingdings" pitchFamily="2" charset="2"/>
              <a:buChar char="l"/>
            </a:pPr>
            <a:r>
              <a:rPr lang="zh-CN" altLang="en-US" dirty="0" smtClean="0"/>
              <a:t>优点：类少，代码量少</a:t>
            </a:r>
            <a:endParaRPr lang="en-US" altLang="zh-CN" dirty="0" smtClean="0"/>
          </a:p>
          <a:p>
            <a:pPr lvl="2">
              <a:buClrTx/>
              <a:buFont typeface="Wingdings" pitchFamily="2" charset="2"/>
              <a:buChar char="l"/>
            </a:pPr>
            <a:r>
              <a:rPr lang="zh-CN" altLang="en-US" dirty="0"/>
              <a:t>缺点</a:t>
            </a:r>
            <a:r>
              <a:rPr lang="zh-CN" altLang="en-US" dirty="0" smtClean="0"/>
              <a:t>：不</a:t>
            </a:r>
            <a:r>
              <a:rPr lang="zh-CN" altLang="en-US" dirty="0"/>
              <a:t>易于控制单个</a:t>
            </a:r>
            <a:r>
              <a:rPr lang="zh-CN" altLang="en-US" dirty="0" smtClean="0"/>
              <a:t>业务，不易于分工</a:t>
            </a:r>
            <a:endParaRPr lang="en-US" altLang="zh-CN" dirty="0"/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dirty="0" err="1" smtClean="0"/>
              <a:t>AbsAsyncNetworkTask</a:t>
            </a:r>
            <a:r>
              <a:rPr lang="zh-CN" altLang="en-US" dirty="0" smtClean="0"/>
              <a:t>基类 </a:t>
            </a:r>
            <a:r>
              <a:rPr lang="en-US" altLang="zh-CN" dirty="0" smtClean="0"/>
              <a:t>+ N</a:t>
            </a:r>
            <a:r>
              <a:rPr lang="zh-CN" altLang="en-US" dirty="0" smtClean="0"/>
              <a:t>个派生类（实现</a:t>
            </a:r>
            <a:r>
              <a:rPr lang="en-US" altLang="zh-CN" dirty="0" err="1" smtClean="0"/>
              <a:t>doInBackground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lvl="2">
              <a:buClrTx/>
              <a:buFont typeface="Wingdings" pitchFamily="2" charset="2"/>
              <a:buChar char="l"/>
            </a:pPr>
            <a:r>
              <a:rPr lang="zh-CN" altLang="en-US" dirty="0"/>
              <a:t>优点</a:t>
            </a:r>
            <a:r>
              <a:rPr lang="zh-CN" altLang="en-US" dirty="0" smtClean="0"/>
              <a:t>：</a:t>
            </a:r>
            <a:r>
              <a:rPr lang="zh-CN" altLang="en-US" dirty="0"/>
              <a:t>业务耦合</a:t>
            </a:r>
            <a:r>
              <a:rPr lang="zh-CN" altLang="en-US" dirty="0" smtClean="0"/>
              <a:t>性极小，独立，易于</a:t>
            </a:r>
            <a:r>
              <a:rPr lang="zh-CN" altLang="en-US" dirty="0"/>
              <a:t>控制单个</a:t>
            </a:r>
            <a:r>
              <a:rPr lang="zh-CN" altLang="en-US" dirty="0" smtClean="0"/>
              <a:t>业务，容易分工，基类的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修正能反映到各子模块，</a:t>
            </a:r>
            <a:r>
              <a:rPr lang="zh-CN" altLang="en-US" dirty="0"/>
              <a:t>随着业务量</a:t>
            </a:r>
            <a:r>
              <a:rPr lang="zh-CN" altLang="en-US" dirty="0" smtClean="0"/>
              <a:t>的增多，业务类会逐渐变多，但不用改动其它技能的源代码</a:t>
            </a:r>
            <a:endParaRPr lang="en-US" altLang="zh-CN" dirty="0"/>
          </a:p>
          <a:p>
            <a:pPr lvl="2">
              <a:buClrTx/>
              <a:buFont typeface="Wingdings" pitchFamily="2" charset="2"/>
              <a:buChar char="l"/>
            </a:pPr>
            <a:r>
              <a:rPr lang="zh-CN" altLang="en-US" dirty="0" smtClean="0"/>
              <a:t>缺点：类多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3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224611"/>
          </a:xfrm>
        </p:spPr>
        <p:txBody>
          <a:bodyPr/>
          <a:lstStyle/>
          <a:p>
            <a:pPr>
              <a:buClrTx/>
              <a:buFont typeface="Wingdings" pitchFamily="2" charset="2"/>
              <a:buChar char="l"/>
            </a:pPr>
            <a:r>
              <a:rPr lang="en-US" altLang="zh-CN" sz="2000" dirty="0" err="1"/>
              <a:t>AbsAsyncNetworkTask</a:t>
            </a:r>
            <a:r>
              <a:rPr lang="zh-CN" altLang="en-US" sz="2000" dirty="0"/>
              <a:t>基</a:t>
            </a:r>
            <a:r>
              <a:rPr lang="zh-CN" altLang="en-US" sz="2000" dirty="0" smtClean="0"/>
              <a:t>类设计</a:t>
            </a:r>
            <a:endParaRPr lang="en-US" altLang="zh-CN" sz="2000" dirty="0" smtClean="0"/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dirty="0" smtClean="0"/>
              <a:t>为什么不用</a:t>
            </a:r>
            <a:r>
              <a:rPr lang="en-US" altLang="zh-CN" dirty="0" err="1"/>
              <a:t>android.os.AsyncTask</a:t>
            </a:r>
            <a:r>
              <a:rPr lang="en-US" altLang="zh-CN" dirty="0"/>
              <a:t>&lt;</a:t>
            </a:r>
            <a:r>
              <a:rPr lang="en-US" altLang="zh-CN" dirty="0" err="1"/>
              <a:t>Params</a:t>
            </a:r>
            <a:r>
              <a:rPr lang="en-US" altLang="zh-CN" dirty="0"/>
              <a:t>, Progress, Result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类？</a:t>
            </a:r>
            <a:endParaRPr lang="en-US" altLang="zh-CN" dirty="0" smtClean="0"/>
          </a:p>
          <a:p>
            <a:pPr lvl="2">
              <a:buClrTx/>
              <a:buFont typeface="Wingdings" pitchFamily="2" charset="2"/>
              <a:buChar char="l"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1714500" lvl="3" indent="-342900">
              <a:buFont typeface="Wingdings" pitchFamily="2" charset="2"/>
              <a:buChar char="ü"/>
            </a:pPr>
            <a:r>
              <a:rPr lang="zh-CN" altLang="en-US" sz="1600" dirty="0"/>
              <a:t>现有的基类，使用</a:t>
            </a:r>
            <a:r>
              <a:rPr lang="en-US" altLang="zh-CN" sz="1600" dirty="0" err="1" smtClean="0"/>
              <a:t>java.util.concurrent</a:t>
            </a:r>
            <a:r>
              <a:rPr lang="zh-CN" altLang="en-US" sz="1600" dirty="0" smtClean="0"/>
              <a:t>框架</a:t>
            </a:r>
            <a:r>
              <a:rPr lang="zh-CN" altLang="en-US" sz="1600" dirty="0"/>
              <a:t>来管理线程以及任务的执行的，</a:t>
            </a:r>
            <a:r>
              <a:rPr lang="en-US" altLang="zh-CN" sz="1600" dirty="0"/>
              <a:t>concurrent</a:t>
            </a:r>
            <a:r>
              <a:rPr lang="zh-CN" altLang="en-US" sz="1600" dirty="0"/>
              <a:t>框架是一个非常成熟，高效的框架，经过了严格的测试。</a:t>
            </a:r>
            <a:endParaRPr lang="en-US" altLang="zh-CN" sz="1600" dirty="0"/>
          </a:p>
          <a:p>
            <a:pPr marL="1714500" lvl="3" indent="-342900">
              <a:buFont typeface="Wingdings" pitchFamily="2" charset="2"/>
              <a:buChar char="ü"/>
            </a:pPr>
            <a:r>
              <a:rPr lang="zh-CN" altLang="en-US" sz="1600" dirty="0"/>
              <a:t>参数全是泛型。</a:t>
            </a:r>
            <a:endParaRPr lang="en-US" altLang="zh-CN" sz="1600" dirty="0"/>
          </a:p>
          <a:p>
            <a:pPr lvl="2">
              <a:buClrTx/>
              <a:buFont typeface="Wingdings" pitchFamily="2" charset="2"/>
              <a:buChar char="l"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1714500" lvl="3" indent="-342900">
              <a:buClrTx/>
              <a:buFont typeface="Wingdings" pitchFamily="2" charset="2"/>
              <a:buChar char="ü"/>
            </a:pPr>
            <a:r>
              <a:rPr lang="zh-CN" altLang="en-US" sz="1600" dirty="0"/>
              <a:t>一旦线程运行进来，就没有办法控制后台线程的</a:t>
            </a:r>
            <a:r>
              <a:rPr lang="en-US" altLang="zh-CN" sz="1600" dirty="0"/>
              <a:t>pause/resume</a:t>
            </a:r>
            <a:r>
              <a:rPr lang="zh-CN" altLang="en-US" sz="1600" dirty="0"/>
              <a:t>，只能</a:t>
            </a:r>
            <a:r>
              <a:rPr lang="en-US" altLang="zh-CN" sz="1600" dirty="0"/>
              <a:t>cancel</a:t>
            </a:r>
            <a:r>
              <a:rPr lang="zh-CN" altLang="en-US" sz="1600" dirty="0"/>
              <a:t>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1714500" lvl="3" indent="-342900">
              <a:buClrTx/>
              <a:buFont typeface="Wingdings" pitchFamily="2" charset="2"/>
              <a:buChar char="ü"/>
            </a:pPr>
            <a:r>
              <a:rPr lang="zh-CN" altLang="en-US" sz="1600" dirty="0" smtClean="0"/>
              <a:t>参数传递比较费劲</a:t>
            </a:r>
            <a:endParaRPr lang="en-US" altLang="zh-CN" sz="1600" dirty="0"/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dirty="0" err="1" smtClean="0"/>
              <a:t>AbsAsyncNetworkTask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dirty="0" smtClean="0"/>
              <a:t>使用</a:t>
            </a:r>
            <a:r>
              <a:rPr lang="en-US" altLang="zh-CN" dirty="0"/>
              <a:t>Handler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listener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dirty="0" smtClean="0"/>
              <a:t>派生类需要在 </a:t>
            </a:r>
            <a:r>
              <a:rPr lang="en-US" altLang="zh-CN" dirty="0" err="1" smtClean="0"/>
              <a:t>doInBackground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中实现具体的业务逻辑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3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ZT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44494</TotalTime>
  <Words>1655</Words>
  <Application>Microsoft Office PowerPoint</Application>
  <PresentationFormat>全屏显示(4:3)</PresentationFormat>
  <Paragraphs>278</Paragraphs>
  <Slides>23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LZT</vt:lpstr>
      <vt:lpstr>Network 模块分析</vt:lpstr>
      <vt:lpstr>目录</vt:lpstr>
      <vt:lpstr>概述</vt:lpstr>
      <vt:lpstr>整体结构及流程</vt:lpstr>
      <vt:lpstr>整体结构及流程</vt:lpstr>
      <vt:lpstr>模块设计</vt:lpstr>
      <vt:lpstr>模块设计</vt:lpstr>
      <vt:lpstr>模块设计</vt:lpstr>
      <vt:lpstr>模块设计</vt:lpstr>
      <vt:lpstr>模块设计</vt:lpstr>
      <vt:lpstr>模块设计</vt:lpstr>
      <vt:lpstr>模块设计</vt:lpstr>
      <vt:lpstr>URI Scheme</vt:lpstr>
      <vt:lpstr>URI Scheme</vt:lpstr>
      <vt:lpstr>URI Scheme</vt:lpstr>
      <vt:lpstr>User-Agent</vt:lpstr>
      <vt:lpstr>User-Agent</vt:lpstr>
      <vt:lpstr>Cookie</vt:lpstr>
      <vt:lpstr>Cookie</vt:lpstr>
      <vt:lpstr>Cookie</vt:lpstr>
      <vt:lpstr>其它：如何写QA？</vt:lpstr>
      <vt:lpstr>其它：如何写QA？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LeeHong</dc:creator>
  <cp:lastModifiedBy>liul</cp:lastModifiedBy>
  <cp:revision>737</cp:revision>
  <dcterms:created xsi:type="dcterms:W3CDTF">2011-08-28T07:37:48Z</dcterms:created>
  <dcterms:modified xsi:type="dcterms:W3CDTF">2012-01-04T10:00:39Z</dcterms:modified>
</cp:coreProperties>
</file>