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5" r:id="rId3"/>
    <p:sldId id="258" r:id="rId4"/>
    <p:sldId id="286" r:id="rId5"/>
    <p:sldId id="290" r:id="rId6"/>
    <p:sldId id="259" r:id="rId7"/>
    <p:sldId id="288" r:id="rId8"/>
    <p:sldId id="260" r:id="rId9"/>
    <p:sldId id="289" r:id="rId10"/>
    <p:sldId id="261" r:id="rId11"/>
    <p:sldId id="262" r:id="rId12"/>
    <p:sldId id="265" r:id="rId13"/>
    <p:sldId id="266" r:id="rId14"/>
    <p:sldId id="267" r:id="rId15"/>
    <p:sldId id="268" r:id="rId16"/>
    <p:sldId id="291" r:id="rId17"/>
    <p:sldId id="269" r:id="rId18"/>
    <p:sldId id="270" r:id="rId19"/>
    <p:sldId id="293" r:id="rId20"/>
    <p:sldId id="271" r:id="rId21"/>
    <p:sldId id="292" r:id="rId22"/>
    <p:sldId id="272" r:id="rId23"/>
    <p:sldId id="273" r:id="rId24"/>
    <p:sldId id="274" r:id="rId25"/>
    <p:sldId id="275" r:id="rId26"/>
    <p:sldId id="276" r:id="rId27"/>
    <p:sldId id="277" r:id="rId28"/>
    <p:sldId id="287" r:id="rId29"/>
    <p:sldId id="294" r:id="rId30"/>
    <p:sldId id="28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716" autoAdjust="0"/>
  </p:normalViewPr>
  <p:slideViewPr>
    <p:cSldViewPr>
      <p:cViewPr>
        <p:scale>
          <a:sx n="75" d="100"/>
          <a:sy n="75" d="100"/>
        </p:scale>
        <p:origin x="-78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9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98688-1DAE-4EB6-B031-6E69AEAC3254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7D7EA-29DE-4071-A93E-90DE0B4047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1A2AB-700E-4123-8E31-B23E9900453E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BE911-FAAA-4EF9-90BC-A80515F20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演示安装</a:t>
            </a:r>
            <a:r>
              <a:rPr lang="en-US" altLang="zh-CN" dirty="0" smtClean="0"/>
              <a:t>ADT</a:t>
            </a:r>
            <a:r>
              <a:rPr lang="zh-CN" altLang="en-US" dirty="0" smtClean="0"/>
              <a:t>等开发环境。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演示安装</a:t>
            </a:r>
            <a:r>
              <a:rPr lang="en-US" altLang="zh-CN" dirty="0" smtClean="0"/>
              <a:t>ADT</a:t>
            </a:r>
            <a:r>
              <a:rPr lang="zh-CN" altLang="en-US" dirty="0" smtClean="0"/>
              <a:t>等开发环境。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演示安装</a:t>
            </a:r>
            <a:r>
              <a:rPr lang="en-US" altLang="zh-CN" dirty="0" smtClean="0"/>
              <a:t>ADT</a:t>
            </a:r>
            <a:r>
              <a:rPr lang="zh-CN" altLang="en-US" dirty="0" smtClean="0"/>
              <a:t>等开发环境。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演示安装</a:t>
            </a:r>
            <a:r>
              <a:rPr lang="en-US" altLang="zh-CN" dirty="0" smtClean="0"/>
              <a:t>ADT</a:t>
            </a:r>
            <a:r>
              <a:rPr lang="zh-CN" altLang="en-US" dirty="0" smtClean="0"/>
              <a:t>等开发环境。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演示安装</a:t>
            </a:r>
            <a:r>
              <a:rPr lang="en-US" altLang="zh-CN" dirty="0" smtClean="0"/>
              <a:t>ADT</a:t>
            </a:r>
            <a:r>
              <a:rPr lang="zh-CN" altLang="en-US" dirty="0" smtClean="0"/>
              <a:t>等开发环境。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演示安装</a:t>
            </a:r>
            <a:r>
              <a:rPr lang="en-US" altLang="zh-CN" dirty="0" smtClean="0"/>
              <a:t>ADT</a:t>
            </a:r>
            <a:r>
              <a:rPr lang="zh-CN" altLang="en-US" dirty="0" smtClean="0"/>
              <a:t>等开发环境。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演示安装</a:t>
            </a:r>
            <a:r>
              <a:rPr lang="en-US" altLang="zh-CN" dirty="0" smtClean="0"/>
              <a:t>ADT</a:t>
            </a:r>
            <a:r>
              <a:rPr lang="zh-CN" altLang="en-US" dirty="0" smtClean="0"/>
              <a:t>等开发环境。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演示安装</a:t>
            </a:r>
            <a:r>
              <a:rPr lang="en-US" altLang="zh-CN" dirty="0" smtClean="0"/>
              <a:t>ADT</a:t>
            </a:r>
            <a:r>
              <a:rPr lang="zh-CN" altLang="en-US" dirty="0" smtClean="0"/>
              <a:t>等开发环境。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演示安装</a:t>
            </a:r>
            <a:r>
              <a:rPr lang="en-US" altLang="zh-CN" dirty="0" smtClean="0"/>
              <a:t>ADT</a:t>
            </a:r>
            <a:r>
              <a:rPr lang="zh-CN" altLang="en-US" dirty="0" smtClean="0"/>
              <a:t>等开发环境。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演示安装</a:t>
            </a:r>
            <a:r>
              <a:rPr lang="en-US" altLang="zh-CN" dirty="0" smtClean="0"/>
              <a:t>ADT</a:t>
            </a:r>
            <a:r>
              <a:rPr lang="zh-CN" altLang="en-US" dirty="0" smtClean="0"/>
              <a:t>等开发环境。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演示安装</a:t>
            </a:r>
            <a:r>
              <a:rPr lang="en-US" altLang="zh-CN" dirty="0" smtClean="0"/>
              <a:t>ADT</a:t>
            </a:r>
            <a:r>
              <a:rPr lang="zh-CN" altLang="en-US" dirty="0" smtClean="0"/>
              <a:t>等开发环境。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Z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zt-01111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図 16" descr="lzt_logo1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5025" y="6188075"/>
            <a:ext cx="2286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6159500" y="6164263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1200" b="1">
                <a:solidFill>
                  <a:srgbClr val="0C197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北京利达智通信息技术有限公司</a:t>
            </a:r>
            <a:endParaRPr kumimoji="1" lang="ja-JP" altLang="en-US" sz="1200" b="1">
              <a:solidFill>
                <a:srgbClr val="0C197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83313" y="6405563"/>
            <a:ext cx="2895600" cy="214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8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BEIJING LIDAZHITONG</a:t>
            </a:r>
            <a:r>
              <a:rPr lang="en-US" altLang="ja-JP" sz="8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 </a:t>
            </a:r>
            <a:r>
              <a:rPr lang="en-US" altLang="zh-CN" sz="8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INFO TECHNOLOGY CO.，LTD</a:t>
            </a:r>
            <a:r>
              <a:rPr lang="en-US" altLang="ja-JP" sz="800" b="1">
                <a:solidFill>
                  <a:srgbClr val="0C1975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.</a:t>
            </a:r>
            <a:endParaRPr kumimoji="1" lang="ja-JP" altLang="en-US" sz="800" b="1">
              <a:solidFill>
                <a:srgbClr val="0C1975"/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524000" y="1905000"/>
            <a:ext cx="6629400" cy="1012825"/>
          </a:xfrm>
        </p:spPr>
        <p:txBody>
          <a:bodyPr/>
          <a:lstStyle>
            <a:lvl1pPr algn="ctr">
              <a:defRPr sz="4000" b="1" i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spcAft>
                <a:spcPts val="384"/>
              </a:spcAft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ja-JP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図 12" descr="lzt-1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550" y="365125"/>
            <a:ext cx="880745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ＭＳ Ｐゴシック" pitchFamily="34" charset="-128"/>
              </a:defRPr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518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ja-JP" dirty="0" smtClean="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pic>
        <p:nvPicPr>
          <p:cNvPr id="1035" name="図 18" descr="lzt_logo1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05613" y="6519863"/>
            <a:ext cx="152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テキスト ボックス 19"/>
          <p:cNvSpPr txBox="1"/>
          <p:nvPr/>
        </p:nvSpPr>
        <p:spPr>
          <a:xfrm>
            <a:off x="6921500" y="6462713"/>
            <a:ext cx="2895600" cy="24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1000" b="1">
                <a:solidFill>
                  <a:srgbClr val="0C1975"/>
                </a:solidFill>
                <a:latin typeface="Microsoft YaHei" pitchFamily="34" charset="-122"/>
                <a:ea typeface="Microsoft YaHei" pitchFamily="34" charset="-122"/>
              </a:rPr>
              <a:t>北京利达智通信息技术有限公司</a:t>
            </a:r>
            <a:endParaRPr kumimoji="1" lang="ja-JP" altLang="en-US" sz="1000" b="1">
              <a:solidFill>
                <a:srgbClr val="0C1975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34200" y="6661150"/>
            <a:ext cx="289560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6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BEIJING LIDAZHITONG</a:t>
            </a:r>
            <a:r>
              <a:rPr lang="en-US" altLang="ja-JP" sz="6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 </a:t>
            </a:r>
            <a:r>
              <a:rPr lang="en-US" altLang="zh-CN" sz="6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INFO TECHNOLOGY CO.，LTD</a:t>
            </a:r>
            <a:endParaRPr kumimoji="1" lang="ja-JP" altLang="en-US" sz="600" b="1">
              <a:solidFill>
                <a:srgbClr val="0C1975"/>
              </a:solidFill>
              <a:ea typeface="굴림" pitchFamily="34" charset="-127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ts val="1200"/>
        </a:spcBef>
        <a:spcAft>
          <a:spcPts val="120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00000"/>
        </a:lnSpc>
        <a:spcBef>
          <a:spcPct val="20000"/>
        </a:spcBef>
        <a:spcAft>
          <a:spcPts val="480"/>
        </a:spcAft>
        <a:buClr>
          <a:schemeClr val="accent1"/>
        </a:buClr>
        <a:buFont typeface="Wingdings" pitchFamily="2" charset="2"/>
        <a:buChar char="§"/>
        <a:defRPr sz="18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Font typeface="微软雅黑" pitchFamily="34" charset="-122"/>
        <a:buChar char="-"/>
        <a:defRPr sz="16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FryingPan</a:t>
            </a:r>
            <a:r>
              <a:rPr lang="zh-CN" altLang="en-US" dirty="0" smtClean="0"/>
              <a:t>知识点总结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QA4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：如何解决书棚界面上下滑动性能问题？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en-US" altLang="zh-CN" sz="1600" dirty="0" smtClean="0"/>
              <a:t>gallery</a:t>
            </a:r>
            <a:r>
              <a:rPr lang="zh-CN" altLang="en-US" sz="1600" dirty="0" smtClean="0"/>
              <a:t>的每个</a:t>
            </a:r>
            <a:r>
              <a:rPr lang="en-US" altLang="zh-CN" sz="1600" dirty="0" smtClean="0"/>
              <a:t>item</a:t>
            </a:r>
            <a:r>
              <a:rPr lang="zh-CN" altLang="en-US" sz="1600" dirty="0" smtClean="0"/>
              <a:t>不要用复杂布局，而是直接继而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，接管所有的绘制。</a:t>
            </a:r>
            <a:r>
              <a:rPr lang="en-US" altLang="zh-CN" sz="1600" b="1" dirty="0" smtClean="0"/>
              <a:t>BookView2</a:t>
            </a:r>
            <a:r>
              <a:rPr lang="zh-CN" altLang="en-US" sz="1600" dirty="0" smtClean="0"/>
              <a:t>这个类，绘制出所有的书的状态。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如果</a:t>
            </a:r>
            <a:r>
              <a:rPr lang="en-US" altLang="zh-CN" sz="1600" dirty="0" err="1" smtClean="0"/>
              <a:t>gallrey</a:t>
            </a:r>
            <a:r>
              <a:rPr lang="zh-CN" altLang="en-US" sz="1600" dirty="0" smtClean="0"/>
              <a:t>数据没有发生改变时，不要向其</a:t>
            </a:r>
            <a:r>
              <a:rPr lang="en-US" altLang="zh-CN" sz="1600" dirty="0" smtClean="0"/>
              <a:t>adapter</a:t>
            </a:r>
            <a:r>
              <a:rPr lang="zh-CN" altLang="en-US" sz="1600" dirty="0" smtClean="0"/>
              <a:t>要数据，而是从自己的缓存中取。这一步可以参考</a:t>
            </a:r>
            <a:r>
              <a:rPr lang="en-US" altLang="zh-CN" sz="1600" dirty="0" err="1" smtClean="0"/>
              <a:t>TosGallery</a:t>
            </a:r>
            <a:r>
              <a:rPr lang="zh-CN" altLang="en-US" sz="1600" dirty="0" smtClean="0"/>
              <a:t>类的</a:t>
            </a:r>
            <a:r>
              <a:rPr lang="en-US" altLang="zh-CN" sz="1600" dirty="0" err="1" smtClean="0"/>
              <a:t>makeAndAddView</a:t>
            </a:r>
            <a:r>
              <a:rPr lang="zh-CN" altLang="en-US" sz="1600" dirty="0" smtClean="0"/>
              <a:t>方法的</a:t>
            </a:r>
            <a:r>
              <a:rPr lang="en-US" altLang="zh-CN" sz="1600" dirty="0" smtClean="0"/>
              <a:t>1088</a:t>
            </a:r>
            <a:r>
              <a:rPr lang="zh-CN" altLang="en-US" sz="1600" dirty="0" smtClean="0"/>
              <a:t>行。</a:t>
            </a:r>
            <a:endParaRPr lang="en-US" altLang="zh-CN" sz="16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QA5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：如何实现文本渐变颜色效果？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483018"/>
            <a:ext cx="7416824" cy="397031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3F7F5F"/>
                </a:solidFill>
                <a:latin typeface="Consolas"/>
              </a:rPr>
              <a:t>// Set the gradient to the </a:t>
            </a:r>
            <a:r>
              <a:rPr lang="en-US" altLang="zh-CN" sz="1400" dirty="0" err="1" smtClean="0">
                <a:solidFill>
                  <a:srgbClr val="3F7F5F"/>
                </a:solidFill>
                <a:latin typeface="Consolas"/>
              </a:rPr>
              <a:t>TextPaint</a:t>
            </a:r>
            <a:r>
              <a:rPr lang="en-US" altLang="zh-CN" sz="1400" dirty="0" smtClean="0">
                <a:solidFill>
                  <a:srgbClr val="3F7F5F"/>
                </a:solidFill>
                <a:latin typeface="Consolas"/>
              </a:rPr>
              <a:t> object.</a:t>
            </a:r>
          </a:p>
          <a:p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TextPaint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paint =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</a:rPr>
              <a:t>.getPaint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paint.getTextBounds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strText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, 0,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strText.length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altLang="zh-CN" sz="1400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m_bounds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endParaRPr lang="zh-CN" altLang="en-US" sz="1400" dirty="0" smtClean="0">
              <a:latin typeface="Consolas"/>
            </a:endParaRP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altLang="zh-CN" sz="1400" b="1" dirty="0" err="1" smtClean="0">
                <a:solidFill>
                  <a:srgbClr val="0000C0"/>
                </a:solidFill>
                <a:latin typeface="Consolas"/>
              </a:rPr>
              <a:t>m_gradient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400" dirty="0" err="1" smtClean="0">
                <a:solidFill>
                  <a:srgbClr val="0000C0"/>
                </a:solidFill>
                <a:latin typeface="Consolas"/>
              </a:rPr>
              <a:t>m_gradient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</a:rPr>
              <a:t>LinearGradient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0,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0,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0,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zh-CN" sz="1400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m_bounds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.</a:t>
            </a:r>
            <a:r>
              <a:rPr lang="en-US" altLang="zh-CN" sz="1400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bottom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- </a:t>
            </a:r>
            <a:r>
              <a:rPr lang="en-US" altLang="zh-CN" sz="1400" dirty="0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m_bounds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.</a:t>
            </a:r>
            <a:r>
              <a:rPr lang="en-US" altLang="zh-CN" sz="1400" dirty="0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top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zh-CN" sz="1400" dirty="0" err="1" smtClean="0">
                <a:solidFill>
                  <a:srgbClr val="0000C0"/>
                </a:solidFill>
                <a:latin typeface="Consolas"/>
              </a:rPr>
              <a:t>m_gradientColors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TileMode.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/>
              </a:rPr>
              <a:t>CLAMP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paint.setShader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dirty="0" err="1" smtClean="0">
                <a:solidFill>
                  <a:srgbClr val="0000C0"/>
                </a:solidFill>
                <a:latin typeface="Consolas"/>
              </a:rPr>
              <a:t>m_gradient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400" b="1" dirty="0" err="1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</a:rPr>
              <a:t>.onDraw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(canvas);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QA6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：如何实现</a:t>
            </a:r>
            <a:r>
              <a:rPr lang="en-US" altLang="zh-CN" dirty="0" smtClean="0"/>
              <a:t>Overlap</a:t>
            </a:r>
            <a:r>
              <a:rPr lang="zh-CN" altLang="en-US" dirty="0" smtClean="0"/>
              <a:t>图片效果？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A：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参考</a:t>
            </a:r>
            <a:r>
              <a:rPr lang="en-US" altLang="zh-CN" sz="1600" dirty="0" err="1" smtClean="0"/>
              <a:t>OverlapBitmapUtil</a:t>
            </a:r>
            <a:r>
              <a:rPr lang="zh-CN" altLang="en-US" sz="1600" dirty="0" smtClean="0"/>
              <a:t>这个类</a:t>
            </a:r>
            <a:endParaRPr lang="en-US" altLang="zh-CN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endParaRPr lang="zh-CN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96952"/>
            <a:ext cx="7416824" cy="353943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Canvas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canvas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Canvas(bitmap);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       Matrix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matrix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Matrix();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RectF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dstRect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</a:rPr>
              <a:t>RectF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1400" dirty="0" smtClean="0">
                <a:solidFill>
                  <a:srgbClr val="3F7F5F"/>
                </a:solidFill>
                <a:latin typeface="Consolas"/>
              </a:rPr>
              <a:t>// The filter to anti alias.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PaintFlagsDrawFilter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paintFilter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</a:rPr>
              <a:t>PaintFlagsDrawFilter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(0, 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</a:rPr>
              <a:t>Paint.</a:t>
            </a:r>
            <a:r>
              <a:rPr lang="en-US" altLang="zh-CN" sz="1400" b="1" i="1" dirty="0" err="1" smtClean="0">
                <a:solidFill>
                  <a:srgbClr val="0000C0"/>
                </a:solidFill>
                <a:latin typeface="Consolas"/>
              </a:rPr>
              <a:t>FILTER_BITMAP_FLAG</a:t>
            </a:r>
            <a:r>
              <a:rPr lang="en-US" altLang="zh-CN" sz="1400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|</a:t>
            </a:r>
            <a:r>
              <a:rPr lang="en-US" altLang="zh-CN" sz="1400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i="1" dirty="0" err="1" smtClean="0">
                <a:solidFill>
                  <a:srgbClr val="000000"/>
                </a:solidFill>
                <a:latin typeface="Consolas"/>
              </a:rPr>
              <a:t>Paint.</a:t>
            </a:r>
            <a:r>
              <a:rPr lang="en-US" altLang="zh-CN" sz="1400" b="1" i="1" dirty="0" err="1" smtClean="0">
                <a:solidFill>
                  <a:srgbClr val="0000C0"/>
                </a:solidFill>
                <a:latin typeface="Consolas"/>
              </a:rPr>
              <a:t>ANTI_ALIAS_FLAG</a:t>
            </a:r>
            <a:r>
              <a:rPr lang="en-US" altLang="zh-CN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400" b="1" i="1" dirty="0" smtClean="0">
                <a:solidFill>
                  <a:srgbClr val="000000"/>
                </a:solidFill>
                <a:latin typeface="Consolas"/>
              </a:rPr>
              <a:t>…</a:t>
            </a:r>
          </a:p>
          <a:p>
            <a:endParaRPr lang="en-US" altLang="zh-CN" sz="1400" b="1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400" dirty="0" smtClean="0">
                <a:solidFill>
                  <a:srgbClr val="3F7F5F"/>
                </a:solidFill>
                <a:latin typeface="Consolas"/>
              </a:rPr>
              <a:t>// Set the matrix rotate angle.</a:t>
            </a:r>
          </a:p>
          <a:p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matrix.setRotate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bmpInfo.</a:t>
            </a:r>
            <a:r>
              <a:rPr lang="en-US" altLang="zh-CN" sz="1400" dirty="0" err="1" smtClean="0">
                <a:solidFill>
                  <a:srgbClr val="0000C0"/>
                </a:solidFill>
                <a:latin typeface="Consolas"/>
              </a:rPr>
              <a:t>rotate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dstRect.</a:t>
            </a:r>
            <a:r>
              <a:rPr lang="en-US" altLang="zh-CN" sz="1400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dstRect.</a:t>
            </a:r>
            <a:r>
              <a:rPr lang="en-US" altLang="zh-CN" sz="1400" dirty="0" err="1" smtClean="0">
                <a:solidFill>
                  <a:srgbClr val="0000C0"/>
                </a:solidFill>
                <a:latin typeface="Consolas"/>
              </a:rPr>
              <a:t>top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400" dirty="0" smtClean="0">
                <a:solidFill>
                  <a:srgbClr val="3F7F5F"/>
                </a:solidFill>
                <a:latin typeface="Consolas"/>
              </a:rPr>
              <a:t>// Save the operation to the canvas.</a:t>
            </a:r>
          </a:p>
          <a:p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canvas.save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1400" dirty="0" smtClean="0">
                <a:solidFill>
                  <a:srgbClr val="3F7F5F"/>
                </a:solidFill>
                <a:latin typeface="Consolas"/>
              </a:rPr>
              <a:t>// Set the matrix to the canvas.</a:t>
            </a:r>
          </a:p>
          <a:p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canvas.setMatrix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(matrix);</a:t>
            </a:r>
          </a:p>
          <a:p>
            <a:r>
              <a:rPr lang="en-US" altLang="zh-CN" sz="1400" dirty="0" smtClean="0">
                <a:solidFill>
                  <a:srgbClr val="3F7F5F"/>
                </a:solidFill>
                <a:latin typeface="Consolas"/>
              </a:rPr>
              <a:t>// Set the paint filter to filter bitmap and anti alias.</a:t>
            </a:r>
          </a:p>
          <a:p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canvas.setDrawFilter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paintFilter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QA7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：如何优化从</a:t>
            </a:r>
            <a:r>
              <a:rPr lang="en-US" altLang="zh-CN" dirty="0" err="1" smtClean="0"/>
              <a:t>SDCard</a:t>
            </a:r>
            <a:r>
              <a:rPr lang="zh-CN" altLang="en-US" dirty="0" smtClean="0"/>
              <a:t>中查找图片的性能？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第一次不需要把所有的图片的缩略图取出来，当用户向下滑动时，再去取，一次取</a:t>
            </a:r>
            <a:r>
              <a:rPr lang="en-US" altLang="zh-CN" sz="1600" dirty="0" smtClean="0"/>
              <a:t>1 – 2</a:t>
            </a:r>
            <a:r>
              <a:rPr lang="zh-CN" altLang="en-US" sz="1600" dirty="0" smtClean="0"/>
              <a:t>屏的图片的缩略图。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取缩略图的方法可以优化，我们可以参考</a:t>
            </a:r>
            <a:r>
              <a:rPr lang="en-US" altLang="zh-CN" sz="1600" dirty="0" smtClean="0"/>
              <a:t>gallery 3d</a:t>
            </a:r>
            <a:r>
              <a:rPr lang="zh-CN" altLang="en-US" sz="1600" dirty="0" smtClean="0"/>
              <a:t>程序，它取图片的缩略图效率很高，目前我们的程序里也用到了它的部分代码。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参考</a:t>
            </a:r>
            <a:r>
              <a:rPr lang="en-US" altLang="zh-CN" sz="1600" b="1" dirty="0" err="1" smtClean="0"/>
              <a:t>TosImageViewer</a:t>
            </a:r>
            <a:r>
              <a:rPr lang="zh-CN" altLang="en-US" sz="1600" dirty="0" smtClean="0"/>
              <a:t>类，这里面会对线程作一些特殊的处理。（线程暂停，唤醒）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取缩略图的方法参考</a:t>
            </a:r>
            <a:r>
              <a:rPr lang="en-US" altLang="zh-CN" sz="1600" b="1" dirty="0" smtClean="0"/>
              <a:t>BitmapUtil2#makeBitmap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QA8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：如何存储书架背景图片？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A：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关于这个问题，我之前的想法一直是把选择的图片文件加载成</a:t>
            </a:r>
            <a:r>
              <a:rPr lang="en-US" altLang="zh-CN" sz="1600" dirty="0" smtClean="0"/>
              <a:t>bitmap</a:t>
            </a:r>
            <a:r>
              <a:rPr lang="zh-CN" altLang="en-US" sz="1600" dirty="0" smtClean="0"/>
              <a:t>并显示在界面上，在程序退出时，再把这个</a:t>
            </a:r>
            <a:r>
              <a:rPr lang="en-US" altLang="zh-CN" sz="1600" dirty="0" smtClean="0"/>
              <a:t>bitmap</a:t>
            </a:r>
            <a:r>
              <a:rPr lang="zh-CN" altLang="en-US" sz="1600" dirty="0" smtClean="0"/>
              <a:t>保存成文件，这样做的话，会导致很多</a:t>
            </a:r>
            <a:r>
              <a:rPr lang="en-US" altLang="zh-CN" sz="1600" dirty="0" smtClean="0"/>
              <a:t>OOM</a:t>
            </a:r>
            <a:r>
              <a:rPr lang="zh-CN" altLang="en-US" sz="1600" dirty="0" smtClean="0"/>
              <a:t>的问题。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最后的解决方法是，当用户选择一张图片后，我就把这个文件存到</a:t>
            </a:r>
            <a:r>
              <a:rPr lang="en-US" altLang="zh-CN" sz="1600" dirty="0" smtClean="0"/>
              <a:t>/data/data/package/files</a:t>
            </a:r>
            <a:r>
              <a:rPr lang="zh-CN" altLang="en-US" sz="1600" dirty="0" smtClean="0"/>
              <a:t>目录下面，然后再加载这个文件，生成相应的</a:t>
            </a:r>
            <a:r>
              <a:rPr lang="en-US" altLang="zh-CN" sz="1600" dirty="0" smtClean="0"/>
              <a:t>bitmap</a:t>
            </a:r>
            <a:r>
              <a:rPr lang="zh-CN" altLang="en-US" sz="1600" dirty="0" smtClean="0"/>
              <a:t>，并显示在界面上。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QA9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GridView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ListView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WebView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ScrollView</a:t>
            </a:r>
            <a:r>
              <a:rPr lang="zh-CN" altLang="en-US" dirty="0" smtClean="0"/>
              <a:t>如何实现</a:t>
            </a:r>
            <a:r>
              <a:rPr lang="en-US" altLang="zh-CN" dirty="0" smtClean="0"/>
              <a:t>scroll over</a:t>
            </a:r>
            <a:r>
              <a:rPr lang="zh-CN" altLang="en-US" dirty="0" smtClean="0"/>
              <a:t>效果？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A：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en-US" altLang="zh-CN" sz="1600" dirty="0" smtClean="0"/>
              <a:t>android 2.3</a:t>
            </a:r>
            <a:r>
              <a:rPr lang="zh-CN" altLang="en-US" sz="1600" dirty="0" smtClean="0"/>
              <a:t>提供了一个方法：</a:t>
            </a:r>
            <a:r>
              <a:rPr lang="en-US" altLang="zh-CN" sz="1600" dirty="0" err="1" smtClean="0"/>
              <a:t>setOverScrollMode</a:t>
            </a:r>
            <a:r>
              <a:rPr lang="zh-CN" altLang="en-US" sz="1600" dirty="0" smtClean="0"/>
              <a:t>用于设置这样的效果。</a:t>
            </a:r>
            <a:endParaRPr lang="en-US" altLang="zh-CN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573016"/>
            <a:ext cx="7416824" cy="310854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400" dirty="0" smtClean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</a:rPr>
              <a:t>setOverScrollMode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mode)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</a:rPr>
              <a:t>.setOverScrollMode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(mode);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altLang="zh-CN" sz="1400" b="1" dirty="0" err="1" smtClean="0">
                <a:solidFill>
                  <a:srgbClr val="0000C0"/>
                </a:solidFill>
                <a:latin typeface="Consolas"/>
              </a:rPr>
              <a:t>m_overScrollUtil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zh-CN" sz="1400" dirty="0" err="1" smtClean="0">
                <a:solidFill>
                  <a:srgbClr val="0000C0"/>
                </a:solidFill>
                <a:latin typeface="Consolas"/>
              </a:rPr>
              <a:t>m_overScrollUtil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</a:rPr>
              <a:t>OverScrollEdgeGlowUtil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</a:rPr>
              <a:t>OverScrollEdgeGlowUtil.</a:t>
            </a:r>
            <a:r>
              <a:rPr lang="en-US" altLang="zh-CN" sz="1400" b="1" i="1" dirty="0" err="1" smtClean="0">
                <a:solidFill>
                  <a:srgbClr val="0000C0"/>
                </a:solidFill>
                <a:latin typeface="Consolas"/>
              </a:rPr>
              <a:t>CLASS_ABSLISTVIEW</a:t>
            </a:r>
            <a:r>
              <a:rPr lang="en-US" altLang="zh-CN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1400" dirty="0" err="1" smtClean="0">
                <a:solidFill>
                  <a:srgbClr val="0000C0"/>
                </a:solidFill>
                <a:latin typeface="Consolas"/>
              </a:rPr>
              <a:t>m_overScrollUtil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.setOverScrollMode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(mode);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QA9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A：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我们可以看系统的源码，它里面用到一个隐藏类</a:t>
            </a:r>
            <a:r>
              <a:rPr lang="en-US" altLang="zh-CN" sz="1600" dirty="0" err="1" smtClean="0"/>
              <a:t>EdgeGlow</a:t>
            </a:r>
            <a:r>
              <a:rPr lang="zh-CN" altLang="en-US" sz="1600" dirty="0" smtClean="0"/>
              <a:t>，这个类的构造方法可以设置</a:t>
            </a:r>
            <a:r>
              <a:rPr lang="en-US" altLang="zh-CN" sz="1600" dirty="0" smtClean="0"/>
              <a:t>edge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glow</a:t>
            </a:r>
            <a:r>
              <a:rPr lang="zh-CN" altLang="en-US" sz="1600" dirty="0" smtClean="0"/>
              <a:t>的图片，我们只要想办法能访问这个类就行了。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我们的解决方法是，新建一个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工程并生成</a:t>
            </a:r>
            <a:r>
              <a:rPr lang="en-US" altLang="zh-CN" sz="1600" dirty="0" smtClean="0"/>
              <a:t>jar</a:t>
            </a:r>
            <a:r>
              <a:rPr lang="zh-CN" altLang="en-US" sz="1600" dirty="0" smtClean="0"/>
              <a:t>包，里面就有</a:t>
            </a:r>
            <a:r>
              <a:rPr lang="en-US" altLang="zh-CN" sz="1600" dirty="0" err="1" smtClean="0"/>
              <a:t>EdgeGlow</a:t>
            </a:r>
            <a:r>
              <a:rPr lang="zh-CN" altLang="en-US" sz="1600" dirty="0" smtClean="0"/>
              <a:t>这个类，我们由于看不到构造函数，所以只需要声明构造函数就行了，别的什么都不用添加。注意，它的包名必须跟系统中</a:t>
            </a:r>
            <a:r>
              <a:rPr lang="en-US" altLang="zh-CN" sz="1600" dirty="0" err="1" smtClean="0"/>
              <a:t>EdgeGlow</a:t>
            </a:r>
            <a:r>
              <a:rPr lang="zh-CN" altLang="en-US" sz="1600" dirty="0" smtClean="0"/>
              <a:t>类的包名一样。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可以参考</a:t>
            </a:r>
            <a:r>
              <a:rPr lang="en-US" altLang="zh-CN" sz="1600" dirty="0" err="1" smtClean="0"/>
              <a:t>FryingPan</a:t>
            </a:r>
            <a:r>
              <a:rPr lang="en-US" altLang="zh-CN" sz="1600" dirty="0" smtClean="0"/>
              <a:t>\</a:t>
            </a:r>
            <a:r>
              <a:rPr lang="en-US" altLang="zh-CN" sz="1600" dirty="0" err="1" smtClean="0"/>
              <a:t>libs</a:t>
            </a:r>
            <a:r>
              <a:rPr lang="en-US" altLang="zh-CN" sz="1600" dirty="0" smtClean="0"/>
              <a:t>\tosedgeglow.jar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QA10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：如何改变</a:t>
            </a:r>
            <a:r>
              <a:rPr lang="en-US" altLang="zh-CN" dirty="0" err="1" smtClean="0"/>
              <a:t>ProgressDialog</a:t>
            </a:r>
            <a:r>
              <a:rPr lang="zh-CN" altLang="en-US" dirty="0" smtClean="0"/>
              <a:t>文本字体大小？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A：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这个实现很简单了，继承一个</a:t>
            </a:r>
            <a:r>
              <a:rPr lang="en-US" altLang="zh-CN" sz="1600" dirty="0" err="1" smtClean="0"/>
              <a:t>ProgressDialog</a:t>
            </a:r>
            <a:r>
              <a:rPr lang="zh-CN" altLang="en-US" sz="1600" dirty="0" smtClean="0"/>
              <a:t>类，通过反射来修改</a:t>
            </a:r>
            <a:r>
              <a:rPr lang="en-US" altLang="zh-CN" sz="1600" b="1" dirty="0" err="1" smtClean="0"/>
              <a:t>mMessageView</a:t>
            </a:r>
            <a:r>
              <a:rPr lang="zh-CN" altLang="en-US" sz="1600" dirty="0" smtClean="0"/>
              <a:t>的字体大小。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代码请参考</a:t>
            </a:r>
            <a:r>
              <a:rPr lang="en-US" altLang="zh-CN" sz="1600" b="1" dirty="0" err="1" smtClean="0"/>
              <a:t>com.toshiba.ebook.bookplace.widget.TosProgressDialog</a:t>
            </a:r>
            <a:r>
              <a:rPr lang="zh-CN" altLang="en-US" sz="1600" dirty="0" smtClean="0"/>
              <a:t>类。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QA11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：如何优化书架截图的性能？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A：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这个实现也很简单，不要去显示地调用</a:t>
            </a:r>
            <a:r>
              <a:rPr lang="en-US" altLang="zh-CN" sz="1600" dirty="0" err="1" smtClean="0"/>
              <a:t>View#buildDrawingCache</a:t>
            </a:r>
            <a:r>
              <a:rPr lang="zh-CN" altLang="en-US" sz="1600" dirty="0" smtClean="0"/>
              <a:t>，这个函数内部会创建</a:t>
            </a:r>
            <a:r>
              <a:rPr lang="en-US" altLang="zh-CN" sz="1600" dirty="0" smtClean="0"/>
              <a:t>bitmap</a:t>
            </a:r>
            <a:r>
              <a:rPr lang="zh-CN" altLang="en-US" sz="1600" dirty="0" smtClean="0"/>
              <a:t>，可能会导致</a:t>
            </a:r>
            <a:r>
              <a:rPr lang="en-US" altLang="zh-CN" sz="1600" dirty="0" smtClean="0"/>
              <a:t>OOM，</a:t>
            </a:r>
            <a:r>
              <a:rPr lang="zh-CN" altLang="en-US" sz="1600" dirty="0" smtClean="0"/>
              <a:t>所以我们最本质是让</a:t>
            </a:r>
            <a:r>
              <a:rPr lang="en-US" altLang="zh-CN" sz="1600" dirty="0" err="1" smtClean="0"/>
              <a:t>View#draw</a:t>
            </a:r>
            <a:r>
              <a:rPr lang="zh-CN" altLang="en-US" sz="1600" dirty="0" smtClean="0"/>
              <a:t>到一个</a:t>
            </a:r>
            <a:r>
              <a:rPr lang="en-US" altLang="zh-CN" sz="1600" dirty="0" smtClean="0"/>
              <a:t>canvas</a:t>
            </a:r>
            <a:r>
              <a:rPr lang="zh-CN" altLang="en-US" sz="1600" dirty="0" smtClean="0"/>
              <a:t>，而这个</a:t>
            </a:r>
            <a:r>
              <a:rPr lang="en-US" altLang="zh-CN" sz="1600" dirty="0" smtClean="0"/>
              <a:t>canvas</a:t>
            </a:r>
            <a:r>
              <a:rPr lang="zh-CN" altLang="en-US" sz="1600" dirty="0" smtClean="0"/>
              <a:t>里面维护了一个</a:t>
            </a:r>
            <a:r>
              <a:rPr lang="en-US" altLang="zh-CN" sz="1600" dirty="0" smtClean="0"/>
              <a:t>bitmap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由于书架编辑界面，书架缩略图很小，所以怎么把一个很大的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绘制在一张很小的</a:t>
            </a:r>
            <a:r>
              <a:rPr lang="en-US" altLang="zh-CN" sz="1600" dirty="0" smtClean="0"/>
              <a:t>bitmap</a:t>
            </a:r>
            <a:r>
              <a:rPr lang="zh-CN" altLang="en-US" sz="1600" dirty="0" smtClean="0"/>
              <a:t>上？ 请参考</a:t>
            </a:r>
            <a:r>
              <a:rPr lang="en-US" altLang="zh-CN" sz="1600" b="1" dirty="0" err="1" smtClean="0"/>
              <a:t>BookShelfLayout#getBookShelfLayoutThumbnail</a:t>
            </a:r>
            <a:r>
              <a:rPr lang="en-US" altLang="zh-CN" sz="1600" b="1" dirty="0" smtClean="0"/>
              <a:t>()</a:t>
            </a:r>
            <a:r>
              <a:rPr lang="zh-CN" altLang="en-US" sz="1600" dirty="0" smtClean="0"/>
              <a:t>方法。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endParaRPr lang="zh-CN" altLang="en-US" sz="16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955684"/>
            <a:ext cx="7416824" cy="156966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altLang="zh-CN" sz="1200" b="1" dirty="0" err="1" smtClean="0">
                <a:solidFill>
                  <a:srgbClr val="0000C0"/>
                </a:solidFill>
                <a:latin typeface="Consolas"/>
              </a:rPr>
              <a:t>m_captureBitmap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Canvas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canvas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Canvas(</a:t>
            </a:r>
            <a:r>
              <a:rPr lang="en-US" altLang="zh-CN" sz="1200" b="1" dirty="0" err="1" smtClean="0">
                <a:solidFill>
                  <a:srgbClr val="0000C0"/>
                </a:solidFill>
                <a:latin typeface="Consolas"/>
              </a:rPr>
              <a:t>m_captureBitmap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canvas.save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canvas.scale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fScaleRatioX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fScaleRatioY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altLang="zh-CN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nsolas"/>
              </a:rPr>
              <a:t>.draw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(canvas);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canvas.restore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QA12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Drag&amp;Drop</a:t>
            </a:r>
            <a:r>
              <a:rPr lang="zh-CN" altLang="en-US" dirty="0" smtClean="0"/>
              <a:t>中如何实现查找拖拽源？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A：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参考</a:t>
            </a:r>
            <a:r>
              <a:rPr lang="en-US" altLang="zh-CN" sz="1600" b="1" dirty="0" err="1" smtClean="0"/>
              <a:t>DragController#findDragSource</a:t>
            </a:r>
            <a:r>
              <a:rPr lang="en-US" altLang="zh-CN" sz="1600" b="1" dirty="0" smtClean="0"/>
              <a:t>()</a:t>
            </a:r>
            <a:r>
              <a:rPr lang="zh-CN" altLang="en-US" sz="1600" dirty="0" smtClean="0"/>
              <a:t>和</a:t>
            </a:r>
            <a:r>
              <a:rPr lang="en-US" altLang="zh-CN" sz="1600" b="1" dirty="0" err="1" smtClean="0"/>
              <a:t>DragControll#findEventTarget</a:t>
            </a:r>
            <a:r>
              <a:rPr lang="zh-CN" altLang="en-US" sz="1600" dirty="0" smtClean="0"/>
              <a:t>这两个方法。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en-US" altLang="zh-CN" sz="1600" b="1" dirty="0" err="1" smtClean="0"/>
              <a:t>com.toshiba.ebook.bookplace.dragdrop.DragController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QA1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5368627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：如何解决</a:t>
            </a:r>
            <a:r>
              <a:rPr lang="en-US" altLang="zh-CN" dirty="0" smtClean="0"/>
              <a:t>BookView2</a:t>
            </a:r>
            <a:r>
              <a:rPr lang="zh-CN" altLang="en-US" dirty="0" smtClean="0"/>
              <a:t>动画残影问题？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、如何重现这个问题</a:t>
            </a:r>
            <a:r>
              <a:rPr lang="en-US" altLang="zh-CN" sz="1600" dirty="0" smtClean="0"/>
              <a:t>?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、造成这种现象的原因是什么？</a:t>
            </a:r>
            <a:endParaRPr lang="en-US" altLang="zh-CN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 smtClean="0"/>
              <a:t>3</a:t>
            </a:r>
            <a:r>
              <a:rPr lang="zh-CN" altLang="en-US" sz="1600" dirty="0" smtClean="0"/>
              <a:t>、如何解决这个问题？</a:t>
            </a:r>
            <a:endParaRPr lang="en-US" altLang="zh-CN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600" dirty="0" smtClean="0"/>
          </a:p>
          <a:p>
            <a:pPr>
              <a:buNone/>
            </a:pPr>
            <a:endParaRPr lang="zh-CN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996952"/>
            <a:ext cx="3836530" cy="33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QA12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Drag&amp;Drop</a:t>
            </a:r>
            <a:r>
              <a:rPr lang="zh-CN" altLang="en-US" dirty="0" smtClean="0"/>
              <a:t>中如何实现查找拖拽源？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960379"/>
            <a:ext cx="7416824" cy="470898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nsolas"/>
              </a:rPr>
              <a:t>IDragSource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findDragSource</a:t>
            </a:r>
            <a:r>
              <a:rPr lang="en-US" altLang="zh-CN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altLang="zh-CN" sz="1200" b="1" dirty="0" err="1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int</a:t>
            </a:r>
            <a:r>
              <a:rPr lang="en-US" altLang="zh-CN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x, </a:t>
            </a:r>
            <a:r>
              <a:rPr lang="en-US" altLang="zh-CN" sz="1200" b="1" dirty="0" err="1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int</a:t>
            </a:r>
            <a:r>
              <a:rPr lang="en-US" altLang="zh-CN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y, View group)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View target =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findEventTarget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(x, y, group);</a:t>
            </a:r>
          </a:p>
          <a:p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    if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!= target)</a:t>
            </a:r>
          </a:p>
          <a:p>
            <a:r>
              <a:rPr lang="zh-CN" alt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(target </a:t>
            </a:r>
            <a:r>
              <a:rPr lang="en-US" altLang="zh-CN" sz="1200" b="1" dirty="0" err="1" smtClean="0">
                <a:solidFill>
                  <a:srgbClr val="7F0055"/>
                </a:solidFill>
                <a:latin typeface="Consolas"/>
              </a:rPr>
              <a:t>instanceof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nsolas"/>
              </a:rPr>
              <a:t>IDragSource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zh-CN" alt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nsolas"/>
              </a:rPr>
              <a:t>IDragSource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)target;</a:t>
            </a:r>
          </a:p>
          <a:p>
            <a:r>
              <a:rPr lang="zh-CN" alt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else</a:t>
            </a:r>
          </a:p>
          <a:p>
            <a:r>
              <a:rPr lang="zh-CN" alt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ViewParent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parent =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target.getParent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!= parent)</a:t>
            </a:r>
          </a:p>
          <a:p>
            <a:r>
              <a:rPr lang="zh-CN" altLang="en-US" sz="12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(parent </a:t>
            </a:r>
            <a:r>
              <a:rPr lang="en-US" altLang="zh-CN" sz="1200" b="1" dirty="0" err="1" smtClean="0">
                <a:solidFill>
                  <a:srgbClr val="7F0055"/>
                </a:solidFill>
                <a:latin typeface="Consolas"/>
              </a:rPr>
              <a:t>instanceof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nsolas"/>
              </a:rPr>
              <a:t>IDragSource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zh-CN" altLang="en-US" sz="12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nsolas"/>
              </a:rPr>
              <a:t>IDragSource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)parent;</a:t>
            </a:r>
          </a:p>
          <a:p>
            <a:r>
              <a:rPr lang="zh-CN" altLang="en-US" sz="12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	      parent =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parent.getParent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zh-CN" altLang="en-US" sz="12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zh-CN" alt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zh-CN" alt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zh-CN" alt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QA12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Drag&amp;Drop</a:t>
            </a:r>
            <a:r>
              <a:rPr lang="zh-CN" altLang="en-US" dirty="0" smtClean="0"/>
              <a:t>中如何实现查找拖拽源？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838429"/>
            <a:ext cx="7416824" cy="526297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View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nsolas"/>
              </a:rPr>
              <a:t>findEventTarget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x, </a:t>
            </a:r>
            <a:r>
              <a:rPr lang="en-US" altLang="zh-CN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y, View v)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    if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nsolas"/>
              </a:rPr>
              <a:t>View.</a:t>
            </a:r>
            <a:r>
              <a:rPr lang="en-US" altLang="zh-CN" sz="1200" b="1" i="1" dirty="0" err="1" smtClean="0">
                <a:solidFill>
                  <a:srgbClr val="0000C0"/>
                </a:solidFill>
                <a:latin typeface="Consolas"/>
              </a:rPr>
              <a:t>VISIBLE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nsolas"/>
              </a:rPr>
              <a:t>v.getVisibility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();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zh-CN" alt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zh-CN" alt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getLocationOnScreen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(v, </a:t>
            </a:r>
            <a:r>
              <a:rPr lang="en-US" altLang="zh-CN" sz="1200" dirty="0" err="1" smtClean="0">
                <a:solidFill>
                  <a:srgbClr val="0000C0"/>
                </a:solidFill>
                <a:latin typeface="Consolas"/>
              </a:rPr>
              <a:t>m_rectTemp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sz="1200" b="1" dirty="0" err="1" smtClean="0">
                <a:solidFill>
                  <a:srgbClr val="0000C0"/>
                </a:solidFill>
                <a:latin typeface="Consolas"/>
              </a:rPr>
              <a:t>m_rectTemp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nsolas"/>
              </a:rPr>
              <a:t>.contains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(x, y))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(v </a:t>
            </a:r>
            <a:r>
              <a:rPr lang="en-US" altLang="zh-CN" sz="1200" b="1" dirty="0" err="1" smtClean="0">
                <a:solidFill>
                  <a:srgbClr val="7F0055"/>
                </a:solidFill>
                <a:latin typeface="Consolas"/>
              </a:rPr>
              <a:t>instanceof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nsolas"/>
              </a:rPr>
              <a:t>ViewGroup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ViewGroup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group = (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ViewGroup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)v;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zh-CN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count =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nsolas"/>
              </a:rPr>
              <a:t>group.getChildCount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nn-NO" altLang="zh-CN" sz="12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nn-NO" altLang="zh-CN" sz="12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altLang="zh-CN" sz="12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altLang="zh-CN" sz="1200" b="1" dirty="0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altLang="zh-CN" sz="1200" b="1" dirty="0" smtClean="0">
                <a:solidFill>
                  <a:srgbClr val="000000"/>
                </a:solidFill>
                <a:latin typeface="Consolas"/>
              </a:rPr>
              <a:t> i = count - 1; i &gt;= 0; i--)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            View child =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group.getChildAt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            View target =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findEventTarget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(x, y, child);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!= target)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target;</a:t>
            </a:r>
          </a:p>
          <a:p>
            <a:r>
              <a:rPr lang="zh-CN" altLang="en-US" sz="12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zh-CN" altLang="en-US" sz="12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getLocationOnScreen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(group, </a:t>
            </a:r>
            <a:r>
              <a:rPr lang="en-US" altLang="zh-CN" sz="1200" dirty="0" err="1" smtClean="0">
                <a:solidFill>
                  <a:srgbClr val="0000C0"/>
                </a:solidFill>
                <a:latin typeface="Consolas"/>
              </a:rPr>
              <a:t>m_rectTemp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sz="1200" b="1" dirty="0" err="1" smtClean="0">
                <a:solidFill>
                  <a:srgbClr val="0000C0"/>
                </a:solidFill>
                <a:latin typeface="Consolas"/>
              </a:rPr>
              <a:t>m_rectTemp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nsolas"/>
              </a:rPr>
              <a:t>.contains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(x, y))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group;</a:t>
            </a:r>
          </a:p>
          <a:p>
            <a:r>
              <a:rPr lang="zh-CN" altLang="en-US" sz="12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zh-CN" alt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else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v;</a:t>
            </a:r>
          </a:p>
          <a:p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zh-CN" alt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QA13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：如何实现书籍的各种类型排序？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这个问题的实现，最本质就是需要我们提供很多比较器。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en-US" altLang="zh-CN" sz="1600" b="1" dirty="0" err="1" smtClean="0"/>
              <a:t>Com.toshiba.ebook.bookplace.bl.BookSortComparator</a:t>
            </a:r>
            <a:r>
              <a:rPr lang="zh-CN" altLang="en-US" sz="1600" dirty="0" smtClean="0"/>
              <a:t>类。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QA14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：书籍，层，书架，组之间的数据结构关系是什么？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我们定义了很多数据结构：</a:t>
            </a:r>
            <a:r>
              <a:rPr lang="en-US" altLang="zh-CN" sz="1600" dirty="0" err="1" smtClean="0"/>
              <a:t>BookShelf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BookShelfLayer</a:t>
            </a:r>
            <a:r>
              <a:rPr lang="en-US" altLang="zh-CN" sz="1600" dirty="0" smtClean="0"/>
              <a:t>, Book, </a:t>
            </a:r>
            <a:r>
              <a:rPr lang="en-US" altLang="zh-CN" sz="1600" dirty="0" err="1" smtClean="0"/>
              <a:t>BookGroup</a:t>
            </a:r>
            <a:r>
              <a:rPr lang="en-US" altLang="zh-CN" sz="1600" dirty="0" smtClean="0"/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en-US" altLang="zh-CN" sz="1600" dirty="0" err="1" smtClean="0"/>
              <a:t>BookShelf</a:t>
            </a:r>
            <a:r>
              <a:rPr lang="zh-CN" altLang="en-US" sz="1600" dirty="0" smtClean="0"/>
              <a:t>包含很多层，</a:t>
            </a:r>
            <a:r>
              <a:rPr lang="en-US" altLang="zh-CN" sz="1600" dirty="0" err="1" smtClean="0"/>
              <a:t>BookShelfLayer</a:t>
            </a:r>
            <a:r>
              <a:rPr lang="zh-CN" altLang="en-US" sz="1600" dirty="0" smtClean="0"/>
              <a:t>包含很多书。一个组其实也是一本书，它继承于</a:t>
            </a:r>
            <a:r>
              <a:rPr lang="en-US" altLang="zh-CN" sz="1600" dirty="0" smtClean="0"/>
              <a:t>Book</a:t>
            </a:r>
            <a:r>
              <a:rPr lang="zh-CN" altLang="en-US" sz="1600" dirty="0" smtClean="0"/>
              <a:t>类。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可以从</a:t>
            </a:r>
            <a:r>
              <a:rPr lang="en-US" altLang="zh-CN" sz="1600" dirty="0" smtClean="0"/>
              <a:t>Book</a:t>
            </a:r>
            <a:r>
              <a:rPr lang="zh-CN" altLang="en-US" sz="1600" dirty="0" smtClean="0"/>
              <a:t>里反向取到其所在的层，书架。</a:t>
            </a:r>
            <a:endParaRPr lang="zh-CN" altLang="en-US" sz="1600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3059832" y="5157192"/>
            <a:ext cx="1584176" cy="475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latin typeface="Arial" pitchFamily="34" charset="0"/>
              </a:rPr>
              <a:t>BookShelf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059832" y="5949280"/>
            <a:ext cx="2160240" cy="475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latin typeface="Arial" pitchFamily="34" charset="0"/>
              </a:rPr>
              <a:t>BookShelfLayer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64096" y="5157192"/>
            <a:ext cx="1584176" cy="1267288"/>
            <a:chOff x="1187624" y="5301208"/>
            <a:chExt cx="1584176" cy="1267288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187624" y="6093296"/>
              <a:ext cx="1584176" cy="475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err="1" smtClean="0">
                  <a:latin typeface="Arial" pitchFamily="34" charset="0"/>
                </a:rPr>
                <a:t>BookGroup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1187624" y="5301208"/>
              <a:ext cx="1584176" cy="475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>
                  <a:latin typeface="Arial" pitchFamily="34" charset="0"/>
                </a:rPr>
                <a:t>Book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9" name="直接箭头连接符 8"/>
            <p:cNvCxnSpPr>
              <a:stCxn id="6" idx="0"/>
              <a:endCxn id="7" idx="2"/>
            </p:cNvCxnSpPr>
            <p:nvPr/>
          </p:nvCxnSpPr>
          <p:spPr bwMode="auto">
            <a:xfrm flipV="1">
              <a:off x="1979712" y="5776408"/>
              <a:ext cx="0" cy="3168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QA15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：如何判断多点</a:t>
            </a:r>
            <a:r>
              <a:rPr lang="en-US" altLang="zh-CN" dirty="0" smtClean="0"/>
              <a:t>Touch</a:t>
            </a:r>
            <a:r>
              <a:rPr lang="zh-CN" altLang="en-US" dirty="0" smtClean="0"/>
              <a:t>事件？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A：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参考</a:t>
            </a:r>
            <a:r>
              <a:rPr lang="en-US" altLang="zh-CN" sz="1600" b="1" dirty="0" err="1" smtClean="0"/>
              <a:t>com.toshiba.ebook.bookplace.util.GestureHelperUtil</a:t>
            </a:r>
            <a:r>
              <a:rPr lang="zh-CN" altLang="en-US" sz="1600" dirty="0" smtClean="0"/>
              <a:t>类。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最本质是处理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的</a:t>
            </a:r>
            <a:r>
              <a:rPr lang="en-US" altLang="zh-CN" sz="1600" b="1" dirty="0" err="1" smtClean="0"/>
              <a:t>View#onTouchEvent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QA16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：如何实现书架背景图片剪切？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参考</a:t>
            </a:r>
            <a:r>
              <a:rPr lang="en-US" altLang="zh-CN" sz="1600" b="1" dirty="0" err="1" smtClean="0"/>
              <a:t>com.toshiba.ebook.bookplace.util.ScaleClipBitmapDrawable</a:t>
            </a:r>
            <a:r>
              <a:rPr lang="zh-CN" altLang="en-US" sz="1600" dirty="0" smtClean="0"/>
              <a:t>类。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这个类继承于</a:t>
            </a:r>
            <a:r>
              <a:rPr lang="en-US" altLang="zh-CN" sz="1600" dirty="0" err="1" smtClean="0"/>
              <a:t>BitmapDrawable</a:t>
            </a:r>
            <a:r>
              <a:rPr lang="zh-CN" altLang="en-US" sz="1600" dirty="0" smtClean="0"/>
              <a:t>类，我们重写其</a:t>
            </a:r>
            <a:r>
              <a:rPr lang="en-US" altLang="zh-CN" sz="1600" dirty="0" err="1" smtClean="0"/>
              <a:t>BitmapDrawable#drawy</a:t>
            </a:r>
            <a:r>
              <a:rPr lang="zh-CN" altLang="en-US" sz="1600" dirty="0" smtClean="0"/>
              <a:t>方法。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en-US" altLang="zh-CN" sz="1600" b="1" dirty="0" err="1" smtClean="0"/>
              <a:t>setClipMatrix</a:t>
            </a:r>
            <a:r>
              <a:rPr lang="zh-CN" altLang="en-US" sz="1600" dirty="0" smtClean="0"/>
              <a:t>这个方法用于计算剪切的矩阵。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437112"/>
            <a:ext cx="7416824" cy="160043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draw(Canvas 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</a:rPr>
              <a:t>canvas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400" dirty="0" smtClean="0">
                <a:solidFill>
                  <a:srgbClr val="3F7F5F"/>
                </a:solidFill>
                <a:latin typeface="Consolas"/>
              </a:rPr>
              <a:t>// Do not call </a:t>
            </a:r>
            <a:r>
              <a:rPr lang="en-US" altLang="zh-CN" sz="1400" dirty="0" err="1" smtClean="0">
                <a:solidFill>
                  <a:srgbClr val="3F7F5F"/>
                </a:solidFill>
                <a:latin typeface="Consolas"/>
              </a:rPr>
              <a:t>super.draw</a:t>
            </a:r>
            <a:r>
              <a:rPr lang="en-US" altLang="zh-CN" sz="1400" dirty="0" smtClean="0">
                <a:solidFill>
                  <a:srgbClr val="3F7F5F"/>
                </a:solidFill>
                <a:latin typeface="Consolas"/>
              </a:rPr>
              <a:t>(), we do this is for special specification.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400" dirty="0" smtClean="0">
                <a:solidFill>
                  <a:srgbClr val="3F7F5F"/>
                </a:solidFill>
                <a:latin typeface="Consolas"/>
              </a:rPr>
              <a:t>// Draw the bitmap width the specified matrix.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canvas.drawBitmap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</a:rPr>
              <a:t>.getBitmap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400" b="1" dirty="0" err="1" smtClean="0">
                <a:solidFill>
                  <a:srgbClr val="0000C0"/>
                </a:solidFill>
                <a:latin typeface="Consolas"/>
              </a:rPr>
              <a:t>m_matrix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1400" b="1" dirty="0" err="1" smtClean="0">
                <a:solidFill>
                  <a:srgbClr val="0000C0"/>
                </a:solidFill>
                <a:latin typeface="Consolas"/>
              </a:rPr>
              <a:t>m_paint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QA17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：如何计算字节总数？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A：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参考</a:t>
            </a:r>
            <a:r>
              <a:rPr lang="en-US" altLang="zh-CN" sz="1600" b="1" dirty="0" err="1" smtClean="0"/>
              <a:t>com.toshiba.ebook.bookplace.util.TextUtil</a:t>
            </a:r>
            <a:r>
              <a:rPr lang="zh-CN" altLang="en-US" sz="1600" dirty="0" smtClean="0"/>
              <a:t>类。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QA18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：如何实现监听动画播放过程？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A：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这个在</a:t>
            </a:r>
            <a:r>
              <a:rPr lang="en-US" altLang="zh-CN" sz="1600" b="1" dirty="0" err="1" smtClean="0"/>
              <a:t>com.toshiba.ebook.bookplace.anim.TosTranslateAnimation</a:t>
            </a:r>
            <a:r>
              <a:rPr lang="zh-CN" altLang="en-US" sz="1600" dirty="0" smtClean="0"/>
              <a:t>类里面用到。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我们需要重写</a:t>
            </a:r>
            <a:r>
              <a:rPr lang="en-US" altLang="zh-CN" sz="1600" dirty="0" err="1" smtClean="0"/>
              <a:t>Animation#getTransformation</a:t>
            </a:r>
            <a:r>
              <a:rPr lang="zh-CN" altLang="en-US" sz="1600" dirty="0" smtClean="0"/>
              <a:t>方法，它最本质是上返回一个</a:t>
            </a:r>
            <a:r>
              <a:rPr lang="en-US" altLang="zh-CN" sz="1600" dirty="0" smtClean="0"/>
              <a:t>Transformation</a:t>
            </a:r>
            <a:r>
              <a:rPr lang="zh-CN" altLang="en-US" sz="1600" dirty="0" smtClean="0"/>
              <a:t>类型的对象，这里面包含了当前动画的矩阵，还有</a:t>
            </a:r>
            <a:r>
              <a:rPr lang="en-US" altLang="zh-CN" sz="1600" dirty="0" smtClean="0"/>
              <a:t>alpha</a:t>
            </a:r>
            <a:r>
              <a:rPr lang="zh-CN" altLang="en-US" sz="1600" dirty="0" smtClean="0"/>
              <a:t>值。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这个函数在什么地方调用？</a:t>
            </a:r>
            <a:endParaRPr lang="en-US" altLang="zh-CN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微软雅黑" pitchFamily="34" charset="-122"/>
              <a:buChar char="−"/>
            </a:pPr>
            <a:r>
              <a:rPr lang="en-US" altLang="zh-CN" sz="1600" dirty="0" err="1" smtClean="0"/>
              <a:t>ViewGroup#drawChild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，大约</a:t>
            </a:r>
            <a:r>
              <a:rPr lang="en-US" altLang="zh-CN" sz="1600" dirty="0" smtClean="0"/>
              <a:t>1511</a:t>
            </a:r>
            <a:r>
              <a:rPr lang="zh-CN" altLang="en-US" sz="1600" dirty="0" smtClean="0"/>
              <a:t>行。</a:t>
            </a:r>
            <a:endParaRPr lang="en-US" altLang="zh-CN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微软雅黑" pitchFamily="34" charset="-122"/>
              <a:buChar char="−"/>
            </a:pPr>
            <a:r>
              <a:rPr lang="en-US" altLang="zh-CN" sz="1600" dirty="0" err="1" smtClean="0"/>
              <a:t>View#draw</a:t>
            </a:r>
            <a:r>
              <a:rPr lang="en-US" altLang="zh-CN" sz="1600" dirty="0" smtClean="0"/>
              <a:t>() -&gt; </a:t>
            </a:r>
            <a:r>
              <a:rPr lang="en-US" altLang="zh-CN" sz="1600" dirty="0" err="1" smtClean="0"/>
              <a:t>ViewGroup#dispatchDraw</a:t>
            </a:r>
            <a:r>
              <a:rPr lang="en-US" altLang="zh-CN" sz="1600" dirty="0" smtClean="0"/>
              <a:t>() -&gt; </a:t>
            </a:r>
            <a:r>
              <a:rPr lang="en-US" altLang="zh-CN" sz="1600" dirty="0" err="1" smtClean="0"/>
              <a:t>ViewGroup#drawChild</a:t>
            </a:r>
            <a:r>
              <a:rPr lang="en-US" altLang="zh-CN" sz="1600" dirty="0" smtClean="0"/>
              <a:t>()</a:t>
            </a:r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QA19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：不断发送通知，</a:t>
            </a:r>
            <a:r>
              <a:rPr lang="en-US" altLang="zh-CN" dirty="0" smtClean="0"/>
              <a:t>Notification</a:t>
            </a:r>
            <a:r>
              <a:rPr lang="zh-CN" altLang="en-US" dirty="0" smtClean="0"/>
              <a:t>可能会出现</a:t>
            </a:r>
            <a:r>
              <a:rPr lang="en-US" altLang="zh-CN" dirty="0" smtClean="0"/>
              <a:t>ANR</a:t>
            </a:r>
          </a:p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关于这个问题，根据我的调查结果，我推测这是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BUG，</a:t>
            </a:r>
            <a:r>
              <a:rPr lang="zh-CN" altLang="en-US" sz="1600" dirty="0" smtClean="0"/>
              <a:t>有可能会导致通知栏消失。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可以参考</a:t>
            </a:r>
            <a:r>
              <a:rPr lang="en-US" altLang="zh-CN" sz="1600" b="1" dirty="0" err="1" smtClean="0"/>
              <a:t>FryingPan</a:t>
            </a:r>
            <a:r>
              <a:rPr lang="en-US" altLang="zh-CN" sz="1600" b="1" dirty="0" smtClean="0"/>
              <a:t>\Document\QA\QA-1221.docx</a:t>
            </a:r>
            <a:r>
              <a:rPr lang="zh-CN" altLang="en-US" sz="1600" dirty="0" smtClean="0"/>
              <a:t>这个文档。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QA20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：绘制文本时，如何换行，并且可能出现省略号？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指定宽度，得到字符串应该的行数？这个问题请参考</a:t>
            </a:r>
            <a:r>
              <a:rPr lang="en-US" altLang="zh-CN" sz="1600" b="1" dirty="0" smtClean="0"/>
              <a:t>BookView2#getTextLines</a:t>
            </a:r>
            <a:r>
              <a:rPr lang="zh-CN" altLang="en-US" sz="1600" dirty="0" smtClean="0"/>
              <a:t>方法。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最本质用</a:t>
            </a:r>
            <a:r>
              <a:rPr lang="en-US" altLang="zh-CN" sz="1600" b="1" dirty="0" err="1" smtClean="0"/>
              <a:t>Paint#breakText</a:t>
            </a:r>
            <a:r>
              <a:rPr lang="zh-CN" altLang="en-US" sz="1600" dirty="0" smtClean="0"/>
              <a:t>方法来得到其行数。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关于出现省略号，参考</a:t>
            </a:r>
            <a:r>
              <a:rPr lang="en-US" altLang="zh-CN" sz="1600" b="1" dirty="0" smtClean="0"/>
              <a:t>BookView2#onDrawText</a:t>
            </a:r>
            <a:r>
              <a:rPr lang="zh-CN" altLang="en-US" sz="1600" b="1" dirty="0" smtClean="0"/>
              <a:t>方法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QA1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5368627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如何重现这个问题？用如下代码，同时，</a:t>
            </a:r>
            <a:r>
              <a:rPr lang="en-US" altLang="zh-CN" sz="1600" dirty="0" err="1" smtClean="0"/>
              <a:t>ImageView</a:t>
            </a:r>
            <a:r>
              <a:rPr lang="zh-CN" altLang="en-US" sz="1600" dirty="0" smtClean="0"/>
              <a:t>图片一定要设置成</a:t>
            </a:r>
            <a:r>
              <a:rPr lang="en-US" altLang="zh-CN" sz="1600" dirty="0" smtClean="0"/>
              <a:t>background</a:t>
            </a:r>
            <a:r>
              <a:rPr lang="zh-CN" altLang="en-US" sz="1600" dirty="0" smtClean="0"/>
              <a:t>，而不要设置其</a:t>
            </a:r>
            <a:r>
              <a:rPr lang="en-US" altLang="zh-CN" sz="1600" dirty="0" err="1" smtClean="0"/>
              <a:t>src</a:t>
            </a:r>
            <a:r>
              <a:rPr lang="zh-CN" altLang="en-US" sz="1600" dirty="0" smtClean="0"/>
              <a:t>，不然可能问题不会重现。</a:t>
            </a:r>
            <a:endParaRPr lang="en-US" altLang="zh-CN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600" dirty="0" smtClean="0"/>
          </a:p>
          <a:p>
            <a:pPr>
              <a:buNone/>
            </a:pPr>
            <a:endParaRPr lang="zh-CN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739692"/>
            <a:ext cx="7416824" cy="378565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200" dirty="0" smtClean="0"/>
          </a:p>
          <a:p>
            <a:pPr>
              <a:lnSpc>
                <a:spcPts val="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200" dirty="0" smtClean="0"/>
              <a:t>private </a:t>
            </a:r>
            <a:r>
              <a:rPr lang="en-US" altLang="zh-CN" sz="1200" dirty="0" err="1" smtClean="0"/>
              <a:t>boolean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offsetChild</a:t>
            </a:r>
            <a:r>
              <a:rPr lang="en-US" altLang="zh-CN" sz="1200" dirty="0" smtClean="0"/>
              <a:t>(View child,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offset, </a:t>
            </a:r>
            <a:r>
              <a:rPr lang="en-US" altLang="zh-CN" sz="1200" dirty="0" err="1" smtClean="0"/>
              <a:t>boolean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toLeft</a:t>
            </a:r>
            <a:r>
              <a:rPr lang="en-US" altLang="zh-CN" sz="1200" dirty="0" smtClean="0"/>
              <a:t>)</a:t>
            </a:r>
          </a:p>
          <a:p>
            <a:pPr>
              <a:lnSpc>
                <a:spcPts val="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200" dirty="0" smtClean="0"/>
              <a:t>{</a:t>
            </a:r>
          </a:p>
          <a:p>
            <a:pPr>
              <a:lnSpc>
                <a:spcPts val="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nOffset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toLeft</a:t>
            </a:r>
            <a:r>
              <a:rPr lang="en-US" altLang="zh-CN" sz="1200" dirty="0" smtClean="0"/>
              <a:t> ? (-1) * offset : offset;</a:t>
            </a:r>
          </a:p>
          <a:p>
            <a:pPr>
              <a:lnSpc>
                <a:spcPts val="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child.layout</a:t>
            </a:r>
            <a:r>
              <a:rPr lang="en-US" altLang="zh-CN" sz="1200" dirty="0" smtClean="0"/>
              <a:t>(</a:t>
            </a:r>
          </a:p>
          <a:p>
            <a:pPr>
              <a:lnSpc>
                <a:spcPts val="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200" dirty="0" smtClean="0"/>
              <a:t>                </a:t>
            </a:r>
            <a:r>
              <a:rPr lang="en-US" altLang="zh-CN" sz="1200" dirty="0" err="1" smtClean="0"/>
              <a:t>child.getLeft</a:t>
            </a:r>
            <a:r>
              <a:rPr lang="en-US" altLang="zh-CN" sz="1200" dirty="0" smtClean="0"/>
              <a:t>()  + </a:t>
            </a:r>
            <a:r>
              <a:rPr lang="en-US" altLang="zh-CN" sz="1200" dirty="0" err="1" smtClean="0"/>
              <a:t>nOffset</a:t>
            </a:r>
            <a:r>
              <a:rPr lang="en-US" altLang="zh-CN" sz="1200" dirty="0" smtClean="0"/>
              <a:t>,</a:t>
            </a:r>
          </a:p>
          <a:p>
            <a:pPr>
              <a:lnSpc>
                <a:spcPts val="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200" dirty="0" smtClean="0"/>
              <a:t>                </a:t>
            </a:r>
            <a:r>
              <a:rPr lang="en-US" altLang="zh-CN" sz="1200" dirty="0" err="1" smtClean="0"/>
              <a:t>child.getTop</a:t>
            </a:r>
            <a:r>
              <a:rPr lang="en-US" altLang="zh-CN" sz="1200" dirty="0" smtClean="0"/>
              <a:t>(),</a:t>
            </a:r>
          </a:p>
          <a:p>
            <a:pPr>
              <a:lnSpc>
                <a:spcPts val="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200" dirty="0" smtClean="0"/>
              <a:t>                </a:t>
            </a:r>
            <a:r>
              <a:rPr lang="en-US" altLang="zh-CN" sz="1200" dirty="0" err="1" smtClean="0"/>
              <a:t>child.getRight</a:t>
            </a:r>
            <a:r>
              <a:rPr lang="en-US" altLang="zh-CN" sz="1200" dirty="0" smtClean="0"/>
              <a:t>() + </a:t>
            </a:r>
            <a:r>
              <a:rPr lang="en-US" altLang="zh-CN" sz="1200" dirty="0" err="1" smtClean="0"/>
              <a:t>nOffset</a:t>
            </a:r>
            <a:r>
              <a:rPr lang="en-US" altLang="zh-CN" sz="1200" dirty="0" smtClean="0"/>
              <a:t>,</a:t>
            </a:r>
          </a:p>
          <a:p>
            <a:pPr>
              <a:lnSpc>
                <a:spcPts val="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200" dirty="0" smtClean="0"/>
              <a:t>                </a:t>
            </a:r>
            <a:r>
              <a:rPr lang="en-US" altLang="zh-CN" sz="1200" dirty="0" err="1" smtClean="0"/>
              <a:t>child.getBottom</a:t>
            </a:r>
            <a:r>
              <a:rPr lang="en-US" altLang="zh-CN" sz="1200" dirty="0" smtClean="0"/>
              <a:t>());</a:t>
            </a:r>
          </a:p>
          <a:p>
            <a:pPr>
              <a:lnSpc>
                <a:spcPts val="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200" dirty="0" smtClean="0"/>
              <a:t>        </a:t>
            </a:r>
          </a:p>
          <a:p>
            <a:pPr>
              <a:lnSpc>
                <a:spcPts val="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TranslateAnimation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ta</a:t>
            </a:r>
            <a:r>
              <a:rPr lang="en-US" altLang="zh-CN" sz="1200" dirty="0" smtClean="0"/>
              <a:t> = new </a:t>
            </a:r>
            <a:r>
              <a:rPr lang="en-US" altLang="zh-CN" sz="1200" dirty="0" err="1" smtClean="0"/>
              <a:t>TranslateAnimation</a:t>
            </a:r>
            <a:r>
              <a:rPr lang="en-US" altLang="zh-CN" sz="1200" dirty="0" smtClean="0"/>
              <a:t>(-1 * </a:t>
            </a:r>
            <a:r>
              <a:rPr lang="en-US" altLang="zh-CN" sz="1200" dirty="0" err="1" smtClean="0"/>
              <a:t>nOffset</a:t>
            </a:r>
            <a:r>
              <a:rPr lang="en-US" altLang="zh-CN" sz="1200" dirty="0" smtClean="0"/>
              <a:t>, 0, 0, 0);</a:t>
            </a:r>
          </a:p>
          <a:p>
            <a:pPr>
              <a:lnSpc>
                <a:spcPts val="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ta.setDuration</a:t>
            </a:r>
            <a:r>
              <a:rPr lang="en-US" altLang="zh-CN" sz="1200" dirty="0" smtClean="0"/>
              <a:t>(800);</a:t>
            </a:r>
          </a:p>
          <a:p>
            <a:pPr>
              <a:lnSpc>
                <a:spcPts val="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child.startAnimation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ta</a:t>
            </a:r>
            <a:r>
              <a:rPr lang="en-US" altLang="zh-CN" sz="1200" dirty="0" smtClean="0"/>
              <a:t>);</a:t>
            </a:r>
          </a:p>
          <a:p>
            <a:pPr>
              <a:lnSpc>
                <a:spcPts val="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200" dirty="0" smtClean="0"/>
              <a:t>        return true;</a:t>
            </a:r>
          </a:p>
          <a:p>
            <a:pPr>
              <a:lnSpc>
                <a:spcPts val="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200" dirty="0" smtClean="0"/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sz="4000" dirty="0" smtClean="0"/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QA1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5368627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造成这种问题的本质原因是由于绘制区域的问题，很奇怪，向右的动画没有问题，向左的有问题。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解决方法通常是重写其</a:t>
            </a:r>
            <a:r>
              <a:rPr lang="en-US" altLang="zh-CN" sz="1600" dirty="0" smtClean="0"/>
              <a:t>parent</a:t>
            </a:r>
            <a:r>
              <a:rPr lang="zh-CN" altLang="en-US" sz="1600" dirty="0" smtClean="0"/>
              <a:t>（不是继承关系中的</a:t>
            </a:r>
            <a:r>
              <a:rPr lang="en-US" altLang="zh-CN" sz="1600" dirty="0" smtClean="0"/>
              <a:t>parent</a:t>
            </a:r>
            <a:r>
              <a:rPr lang="zh-CN" altLang="en-US" sz="1600" dirty="0" smtClean="0"/>
              <a:t>）的</a:t>
            </a:r>
            <a:r>
              <a:rPr lang="en-US" altLang="zh-CN" sz="1600" dirty="0" smtClean="0"/>
              <a:t>invalidate(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方法，把刷新区域扩大。</a:t>
            </a:r>
            <a:endParaRPr lang="en-US" altLang="zh-CN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如：</a:t>
            </a:r>
            <a:r>
              <a:rPr lang="pt-BR" altLang="zh-CN" sz="1600" dirty="0" smtClean="0"/>
              <a:t>super.invalidate(l, t, r + 5, b);</a:t>
            </a:r>
            <a:endParaRPr lang="en-US" altLang="zh-CN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600" dirty="0" smtClean="0"/>
          </a:p>
          <a:p>
            <a:pPr>
              <a:buNone/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QA2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：如何禁止保存密码对话框弹出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OOBE Web Account</a:t>
            </a:r>
            <a:r>
              <a:rPr lang="zh-CN" altLang="en-US" sz="1600" dirty="0" smtClean="0"/>
              <a:t>界面，点击</a:t>
            </a:r>
            <a:r>
              <a:rPr lang="en-US" altLang="zh-CN" sz="1600" dirty="0" smtClean="0"/>
              <a:t>Login</a:t>
            </a:r>
            <a:r>
              <a:rPr lang="zh-CN" altLang="en-US" sz="1600" dirty="0" smtClean="0"/>
              <a:t>时，会弹出保存密码对话框。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最终，会调用</a:t>
            </a:r>
            <a:r>
              <a:rPr lang="en-US" altLang="zh-CN" sz="1600" dirty="0" err="1" smtClean="0"/>
              <a:t>WebView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onSavePassword</a:t>
            </a:r>
            <a:r>
              <a:rPr lang="zh-CN" altLang="en-US" sz="1600" dirty="0" smtClean="0"/>
              <a:t>方法，这个方法是默认权限，所以派生类没有办法重写它。我们可以通过看源码得知，询问对话框是在这个方法里面弹出来的。下面是一些核心代码。</a:t>
            </a:r>
            <a:endParaRPr lang="en-US" altLang="zh-CN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4217020"/>
            <a:ext cx="7416824" cy="230832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 smtClean="0"/>
              <a:t>       </a:t>
            </a:r>
            <a:r>
              <a:rPr lang="en-US" altLang="zh-CN" sz="1200" dirty="0" err="1" smtClean="0"/>
              <a:t>boolean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rVal</a:t>
            </a:r>
            <a:r>
              <a:rPr lang="en-US" altLang="zh-CN" sz="1200" dirty="0" smtClean="0"/>
              <a:t> = false;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 smtClean="0"/>
              <a:t>       if (</a:t>
            </a:r>
            <a:r>
              <a:rPr lang="en-US" altLang="zh-CN" sz="1200" dirty="0" err="1" smtClean="0"/>
              <a:t>resumeMsg</a:t>
            </a:r>
            <a:r>
              <a:rPr lang="en-US" altLang="zh-CN" sz="1200" dirty="0" smtClean="0"/>
              <a:t> == null)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 smtClean="0"/>
              <a:t>           // null </a:t>
            </a:r>
            <a:r>
              <a:rPr lang="en-US" altLang="zh-CN" sz="1200" dirty="0" err="1" smtClean="0"/>
              <a:t>resumeMsg</a:t>
            </a:r>
            <a:r>
              <a:rPr lang="en-US" altLang="zh-CN" sz="1200" dirty="0" smtClean="0"/>
              <a:t> implies saving password silently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 smtClean="0"/>
              <a:t>          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mDatabase.setUsernamePassword</a:t>
            </a:r>
            <a:r>
              <a:rPr lang="en-US" altLang="zh-CN" sz="1200" dirty="0" smtClean="0">
                <a:solidFill>
                  <a:srgbClr val="FF0000"/>
                </a:solidFill>
              </a:rPr>
              <a:t>(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schemePlusHost</a:t>
            </a:r>
            <a:r>
              <a:rPr lang="en-US" altLang="zh-CN" sz="1200" dirty="0" smtClean="0">
                <a:solidFill>
                  <a:srgbClr val="FF0000"/>
                </a:solidFill>
              </a:rPr>
              <a:t>, username, password);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 smtClean="0"/>
              <a:t>       } else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 smtClean="0"/>
              <a:t>           // show dialog to prompt user to save password.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 smtClean="0"/>
              <a:t>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QA2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4419" y="1228725"/>
            <a:ext cx="3075161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QA2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我们可以重写</a:t>
            </a:r>
            <a:r>
              <a:rPr lang="en-US" altLang="zh-CN" sz="1600" dirty="0" err="1" smtClean="0"/>
              <a:t>onSavePassword</a:t>
            </a:r>
            <a:r>
              <a:rPr lang="zh-CN" altLang="en-US" sz="1600" dirty="0" smtClean="0"/>
              <a:t>方法，直接保存用户密码，不用调用</a:t>
            </a:r>
            <a:r>
              <a:rPr lang="en-US" altLang="zh-CN" sz="1600" dirty="0" smtClean="0"/>
              <a:t>super</a:t>
            </a:r>
            <a:r>
              <a:rPr lang="zh-CN" altLang="en-US" sz="1600" dirty="0" smtClean="0"/>
              <a:t>的方法。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它有一个成员变量</a:t>
            </a:r>
            <a:r>
              <a:rPr lang="en-US" altLang="zh-CN" sz="1600" dirty="0" err="1" smtClean="0"/>
              <a:t>mDatabase</a:t>
            </a:r>
            <a:r>
              <a:rPr lang="en-US" altLang="zh-CN" sz="1600" dirty="0" smtClean="0"/>
              <a:t>，</a:t>
            </a:r>
            <a:r>
              <a:rPr lang="zh-CN" altLang="en-US" sz="1600" dirty="0" smtClean="0"/>
              <a:t>我们无法正常访问，所以需要反射来调用，由于</a:t>
            </a:r>
            <a:r>
              <a:rPr lang="en-US" altLang="zh-CN" sz="1600" dirty="0" err="1" smtClean="0"/>
              <a:t>onSavePassword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是默认权限，所以为了能编译通过，我们不能加</a:t>
            </a:r>
            <a:r>
              <a:rPr lang="en-US" altLang="zh-CN" sz="1600" dirty="0" smtClean="0"/>
              <a:t>@override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979510"/>
            <a:ext cx="7416824" cy="196977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 smtClean="0"/>
              <a:t>// Set the accessible to true.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 err="1" smtClean="0"/>
              <a:t>setUsernamePassword.setAccessible</a:t>
            </a:r>
            <a:r>
              <a:rPr lang="en-US" altLang="zh-CN" sz="1200" dirty="0" smtClean="0"/>
              <a:t>(true);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 smtClean="0"/>
              <a:t>// Save the password silently.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setUsernamePassword.invoke</a:t>
            </a:r>
            <a:r>
              <a:rPr lang="en-US" altLang="zh-CN" sz="1200" dirty="0" smtClean="0"/>
              <a:t>(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 smtClean="0"/>
              <a:t>     </a:t>
            </a:r>
            <a:r>
              <a:rPr lang="en-US" altLang="zh-CN" sz="1200" dirty="0" err="1" smtClean="0"/>
              <a:t>mDatabase.get</a:t>
            </a:r>
            <a:r>
              <a:rPr lang="en-US" altLang="zh-CN" sz="1200" dirty="0" smtClean="0"/>
              <a:t>(this),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 smtClean="0"/>
              <a:t>     new Object[] { </a:t>
            </a:r>
            <a:r>
              <a:rPr lang="en-US" altLang="zh-CN" sz="1200" dirty="0" err="1" smtClean="0"/>
              <a:t>schemePlusHost</a:t>
            </a:r>
            <a:r>
              <a:rPr lang="en-US" altLang="zh-CN" sz="1200" dirty="0" smtClean="0"/>
              <a:t>, username, password 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QA3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：如何解决</a:t>
            </a:r>
            <a:r>
              <a:rPr lang="en-US" altLang="zh-CN" dirty="0" smtClean="0"/>
              <a:t>OOM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A：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dirty="0" smtClean="0"/>
              <a:t>关于</a:t>
            </a:r>
            <a:r>
              <a:rPr lang="en-US" altLang="zh-CN" sz="1600" dirty="0" smtClean="0"/>
              <a:t>Out of Memory</a:t>
            </a:r>
            <a:r>
              <a:rPr lang="zh-CN" altLang="en-US" sz="1600" dirty="0" smtClean="0"/>
              <a:t>的问题，一般情况下只能是尽可能的优化，而不能真正避免，对内存，性能的优化往往是一个项目中的难点。</a:t>
            </a:r>
            <a:endParaRPr lang="en-US" altLang="zh-CN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en-US" altLang="zh-CN" sz="1600" dirty="0" err="1" smtClean="0"/>
              <a:t>FryingPan</a:t>
            </a:r>
            <a:r>
              <a:rPr lang="zh-CN" altLang="en-US" sz="1600" dirty="0" smtClean="0"/>
              <a:t>里面针对内存的优化方法：</a:t>
            </a:r>
            <a:endParaRPr lang="en-US" altLang="zh-CN" sz="16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 typeface="微软雅黑" pitchFamily="34" charset="-122"/>
              <a:buChar char="−"/>
            </a:pPr>
            <a:r>
              <a:rPr lang="zh-CN" altLang="en-US" sz="1600" dirty="0" smtClean="0"/>
              <a:t>书架切换</a:t>
            </a:r>
            <a:endParaRPr lang="en-US" altLang="zh-CN" sz="16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 typeface="微软雅黑" pitchFamily="34" charset="-122"/>
              <a:buChar char="−"/>
            </a:pPr>
            <a:r>
              <a:rPr lang="zh-CN" altLang="en-US" sz="1600" dirty="0" smtClean="0"/>
              <a:t>取得书架缩略图</a:t>
            </a:r>
            <a:endParaRPr lang="en-US" altLang="zh-CN" sz="16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 typeface="微软雅黑" pitchFamily="34" charset="-122"/>
              <a:buChar char="−"/>
            </a:pPr>
            <a:r>
              <a:rPr lang="zh-CN" altLang="en-US" sz="1600" dirty="0" smtClean="0"/>
              <a:t>显示书架背景图片</a:t>
            </a:r>
            <a:endParaRPr lang="en-US" altLang="zh-CN" sz="16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QA3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A：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b="1" dirty="0" smtClean="0"/>
              <a:t>书架切换：</a:t>
            </a:r>
            <a:endParaRPr lang="en-US" altLang="zh-CN" sz="1600" b="1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微软雅黑" pitchFamily="34" charset="-122"/>
              <a:buChar char="−"/>
            </a:pPr>
            <a:r>
              <a:rPr lang="zh-CN" altLang="en-US" sz="1600" dirty="0" smtClean="0"/>
              <a:t>并不是对书架的</a:t>
            </a:r>
            <a:r>
              <a:rPr lang="en-US" altLang="zh-CN" sz="1600" dirty="0" smtClean="0"/>
              <a:t>layout</a:t>
            </a:r>
            <a:r>
              <a:rPr lang="zh-CN" altLang="en-US" sz="1600" dirty="0" smtClean="0"/>
              <a:t>作动画，而是针对两张图片作动画，这两张图是绘制出来的，而不是通过</a:t>
            </a:r>
            <a:r>
              <a:rPr lang="en-US" altLang="zh-CN" sz="1600" dirty="0" smtClean="0"/>
              <a:t>drawing cache</a:t>
            </a:r>
            <a:r>
              <a:rPr lang="zh-CN" altLang="en-US" sz="1600" dirty="0" smtClean="0"/>
              <a:t>得到的。</a:t>
            </a:r>
            <a:endParaRPr lang="en-US" altLang="zh-CN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b="1" dirty="0" smtClean="0"/>
              <a:t>取得书架缩略图</a:t>
            </a:r>
            <a:endParaRPr lang="en-US" altLang="zh-CN" sz="1600" b="1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微软雅黑" pitchFamily="34" charset="-122"/>
              <a:buChar char="−"/>
            </a:pPr>
            <a:r>
              <a:rPr lang="zh-CN" altLang="en-US" sz="1600" dirty="0" smtClean="0"/>
              <a:t>这个跟上一步类似，不要去每次创建</a:t>
            </a:r>
            <a:r>
              <a:rPr lang="en-US" altLang="zh-CN" sz="1600" dirty="0" smtClean="0"/>
              <a:t>drawing cache, </a:t>
            </a:r>
            <a:r>
              <a:rPr lang="zh-CN" altLang="en-US" sz="1600" dirty="0" smtClean="0"/>
              <a:t>因为调用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buildDrawingCache</a:t>
            </a:r>
            <a:r>
              <a:rPr lang="zh-CN" altLang="en-US" sz="1600" dirty="0" smtClean="0"/>
              <a:t>方法，它内部也会创建</a:t>
            </a:r>
            <a:r>
              <a:rPr lang="en-US" altLang="zh-CN" sz="1600" dirty="0" smtClean="0"/>
              <a:t>bitmap</a:t>
            </a:r>
            <a:r>
              <a:rPr lang="zh-CN" altLang="en-US" sz="1600" dirty="0" smtClean="0"/>
              <a:t>，而这一步可能导致</a:t>
            </a:r>
            <a:r>
              <a:rPr lang="en-US" altLang="zh-CN" sz="1600" dirty="0" smtClean="0"/>
              <a:t>OOM，</a:t>
            </a:r>
            <a:r>
              <a:rPr lang="zh-CN" altLang="en-US" sz="1600" dirty="0" smtClean="0"/>
              <a:t>我们的做法是把一个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绘制在一张很小的缩略图上。</a:t>
            </a:r>
            <a:endParaRPr lang="en-US" altLang="zh-CN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l"/>
            </a:pPr>
            <a:r>
              <a:rPr lang="zh-CN" altLang="en-US" sz="1600" b="1" dirty="0" smtClean="0"/>
              <a:t>显示书架背景图片</a:t>
            </a:r>
            <a:endParaRPr lang="en-US" altLang="zh-CN" sz="1600" b="1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微软雅黑" pitchFamily="34" charset="-122"/>
              <a:buChar char="−"/>
            </a:pPr>
            <a:r>
              <a:rPr lang="zh-CN" altLang="en-US" sz="1600" dirty="0" smtClean="0"/>
              <a:t>从一个文件中加载得到</a:t>
            </a:r>
            <a:r>
              <a:rPr lang="en-US" altLang="zh-CN" sz="1600" dirty="0" smtClean="0"/>
              <a:t>bitmap</a:t>
            </a:r>
            <a:r>
              <a:rPr lang="zh-CN" altLang="en-US" sz="1600" dirty="0" smtClean="0"/>
              <a:t>，这些操作也可能引发</a:t>
            </a:r>
            <a:r>
              <a:rPr lang="en-US" altLang="zh-CN" sz="1600" dirty="0" smtClean="0"/>
              <a:t>OOM，</a:t>
            </a:r>
            <a:r>
              <a:rPr lang="zh-CN" altLang="en-US" sz="1600" dirty="0" smtClean="0"/>
              <a:t>所以我们需要加上</a:t>
            </a:r>
            <a:r>
              <a:rPr lang="en-US" altLang="zh-CN" sz="1600" dirty="0" smtClean="0"/>
              <a:t>sample size</a:t>
            </a:r>
            <a:r>
              <a:rPr lang="zh-CN" altLang="en-US" sz="1600" dirty="0" smtClean="0"/>
              <a:t>，而这个数值不是写死的，而是动态计算，大家可以参考</a:t>
            </a:r>
            <a:r>
              <a:rPr lang="en-US" altLang="zh-CN" sz="1600" dirty="0" smtClean="0"/>
              <a:t>gallery 3d</a:t>
            </a:r>
            <a:r>
              <a:rPr lang="zh-CN" altLang="en-US" sz="1600" dirty="0" smtClean="0"/>
              <a:t>这个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的实现。 </a:t>
            </a:r>
            <a:r>
              <a:rPr lang="en-US" altLang="zh-CN" sz="1600" dirty="0" err="1" smtClean="0"/>
              <a:t>BitmapUtil#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getAppropriateSampleSize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微软雅黑" pitchFamily="34" charset="-122"/>
              <a:buChar char="−"/>
            </a:pPr>
            <a:endParaRPr lang="en-US" altLang="zh-CN" sz="16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ZT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2230</Words>
  <Application>Microsoft Office PowerPoint</Application>
  <PresentationFormat>全屏显示(4:3)</PresentationFormat>
  <Paragraphs>327</Paragraphs>
  <Slides>30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LZT</vt:lpstr>
      <vt:lpstr>FryingPan知识点总结</vt:lpstr>
      <vt:lpstr>QA1</vt:lpstr>
      <vt:lpstr>QA1</vt:lpstr>
      <vt:lpstr>QA1</vt:lpstr>
      <vt:lpstr>QA2</vt:lpstr>
      <vt:lpstr>QA2</vt:lpstr>
      <vt:lpstr>QA2</vt:lpstr>
      <vt:lpstr>QA3</vt:lpstr>
      <vt:lpstr>QA3</vt:lpstr>
      <vt:lpstr>QA4</vt:lpstr>
      <vt:lpstr>QA5</vt:lpstr>
      <vt:lpstr>QA6</vt:lpstr>
      <vt:lpstr>QA7</vt:lpstr>
      <vt:lpstr>QA8</vt:lpstr>
      <vt:lpstr>QA9</vt:lpstr>
      <vt:lpstr>QA9</vt:lpstr>
      <vt:lpstr>QA10</vt:lpstr>
      <vt:lpstr>QA11</vt:lpstr>
      <vt:lpstr>QA12</vt:lpstr>
      <vt:lpstr>QA12</vt:lpstr>
      <vt:lpstr>QA12</vt:lpstr>
      <vt:lpstr>QA13</vt:lpstr>
      <vt:lpstr>QA14</vt:lpstr>
      <vt:lpstr>QA15</vt:lpstr>
      <vt:lpstr>QA16</vt:lpstr>
      <vt:lpstr>QA17</vt:lpstr>
      <vt:lpstr>QA18</vt:lpstr>
      <vt:lpstr>QA19</vt:lpstr>
      <vt:lpstr>QA20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LeeHong</dc:creator>
  <cp:lastModifiedBy>lihongWin7</cp:lastModifiedBy>
  <cp:revision>314</cp:revision>
  <dcterms:created xsi:type="dcterms:W3CDTF">2011-08-28T07:37:48Z</dcterms:created>
  <dcterms:modified xsi:type="dcterms:W3CDTF">2011-12-27T01:34:18Z</dcterms:modified>
</cp:coreProperties>
</file>