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77" r:id="rId3"/>
    <p:sldId id="286" r:id="rId4"/>
    <p:sldId id="285" r:id="rId5"/>
    <p:sldId id="287" r:id="rId6"/>
    <p:sldId id="325" r:id="rId7"/>
    <p:sldId id="288" r:id="rId8"/>
    <p:sldId id="289" r:id="rId9"/>
    <p:sldId id="290" r:id="rId10"/>
    <p:sldId id="291" r:id="rId11"/>
    <p:sldId id="294" r:id="rId12"/>
    <p:sldId id="298" r:id="rId13"/>
    <p:sldId id="302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39" r:id="rId33"/>
    <p:sldId id="342" r:id="rId34"/>
    <p:sldId id="341" r:id="rId35"/>
    <p:sldId id="344" r:id="rId36"/>
    <p:sldId id="345" r:id="rId37"/>
    <p:sldId id="299" r:id="rId38"/>
    <p:sldId id="330" r:id="rId39"/>
    <p:sldId id="331" r:id="rId40"/>
    <p:sldId id="332" r:id="rId41"/>
    <p:sldId id="300" r:id="rId42"/>
    <p:sldId id="326" r:id="rId43"/>
    <p:sldId id="329" r:id="rId44"/>
    <p:sldId id="303" r:id="rId45"/>
    <p:sldId id="333" r:id="rId46"/>
    <p:sldId id="334" r:id="rId47"/>
    <p:sldId id="304" r:id="rId48"/>
    <p:sldId id="335" r:id="rId49"/>
    <p:sldId id="336" r:id="rId50"/>
    <p:sldId id="337" r:id="rId51"/>
    <p:sldId id="301" r:id="rId52"/>
    <p:sldId id="327" r:id="rId53"/>
    <p:sldId id="328" r:id="rId54"/>
    <p:sldId id="346" r:id="rId55"/>
    <p:sldId id="338" r:id="rId56"/>
    <p:sldId id="324" r:id="rId57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1C4"/>
    <a:srgbClr val="0D5EFF"/>
    <a:srgbClr val="003BB0"/>
    <a:srgbClr val="C0DCF6"/>
    <a:srgbClr val="65AAE9"/>
    <a:srgbClr val="84A5CA"/>
    <a:srgbClr val="5F5F5F"/>
    <a:srgbClr val="4D4D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9" autoAdjust="0"/>
    <p:restoredTop sz="94660" autoAdjust="0"/>
  </p:normalViewPr>
  <p:slideViewPr>
    <p:cSldViewPr>
      <p:cViewPr>
        <p:scale>
          <a:sx n="93" d="100"/>
          <a:sy n="93" d="100"/>
        </p:scale>
        <p:origin x="-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C6C9A-0E0C-4D6C-A672-67188D19232A}" type="doc">
      <dgm:prSet loTypeId="urn:microsoft.com/office/officeart/2005/8/layout/chevron1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F4C8169-A5D5-48C1-B9CC-B8DE450BBE4D}">
      <dgm:prSet phldrT="[文本]" custT="1"/>
      <dgm:spPr/>
      <dgm:t>
        <a:bodyPr/>
        <a:lstStyle/>
        <a:p>
          <a:r>
            <a:rPr lang="zh-CN" sz="900" baseline="0" dirty="0" smtClean="0"/>
            <a:t>到达</a:t>
          </a:r>
          <a:r>
            <a:rPr lang="en-US" sz="900" baseline="0" dirty="0" smtClean="0"/>
            <a:t>source working copy </a:t>
          </a:r>
          <a:r>
            <a:rPr lang="zh-CN" sz="900" baseline="0" dirty="0" smtClean="0"/>
            <a:t>的</a:t>
          </a:r>
          <a:r>
            <a:rPr lang="en-US" sz="900" baseline="0" dirty="0" smtClean="0"/>
            <a:t>root </a:t>
          </a:r>
          <a:r>
            <a:rPr lang="zh-CN" sz="900" baseline="0" dirty="0" smtClean="0"/>
            <a:t>文件夹路径下</a:t>
          </a:r>
          <a:endParaRPr lang="zh-CN" altLang="en-US" sz="900" baseline="0" dirty="0"/>
        </a:p>
      </dgm:t>
    </dgm:pt>
    <dgm:pt modelId="{FE546F5C-13B0-4FB1-BE6B-7AAC9E054652}" type="parTrans" cxnId="{EFD3106D-6AEA-4D09-9DC9-3ABF2B1F8DE5}">
      <dgm:prSet/>
      <dgm:spPr/>
      <dgm:t>
        <a:bodyPr/>
        <a:lstStyle/>
        <a:p>
          <a:endParaRPr lang="zh-CN" altLang="en-US"/>
        </a:p>
      </dgm:t>
    </dgm:pt>
    <dgm:pt modelId="{656BF93D-80F0-4BFE-8A3A-9F4C589C47D1}" type="sibTrans" cxnId="{EFD3106D-6AEA-4D09-9DC9-3ABF2B1F8DE5}">
      <dgm:prSet/>
      <dgm:spPr/>
      <dgm:t>
        <a:bodyPr/>
        <a:lstStyle/>
        <a:p>
          <a:endParaRPr lang="zh-CN" altLang="en-US"/>
        </a:p>
      </dgm:t>
    </dgm:pt>
    <dgm:pt modelId="{26DDC808-0D64-4CA4-9ACC-6F40B465A2B4}">
      <dgm:prSet phldrT="[文本]" custT="1"/>
      <dgm:spPr/>
      <dgm:t>
        <a:bodyPr/>
        <a:lstStyle/>
        <a:p>
          <a:pPr rtl="0"/>
          <a:r>
            <a:rPr lang="zh-CN" sz="900" baseline="0" dirty="0" smtClean="0"/>
            <a:t>确认当前</a:t>
          </a:r>
          <a:r>
            <a:rPr lang="en-US" sz="900" baseline="0" dirty="0" smtClean="0"/>
            <a:t>working copy </a:t>
          </a:r>
          <a:r>
            <a:rPr lang="zh-CN" sz="900" baseline="0" dirty="0" smtClean="0"/>
            <a:t>的状态</a:t>
          </a:r>
          <a:endParaRPr lang="zh-CN" altLang="en-US" sz="900" baseline="0" dirty="0"/>
        </a:p>
      </dgm:t>
    </dgm:pt>
    <dgm:pt modelId="{B7D7973D-7BC8-4C5F-AF9D-51259C482C94}" type="parTrans" cxnId="{B37E4C92-F6D0-4500-9FD1-911B17808DF3}">
      <dgm:prSet/>
      <dgm:spPr/>
      <dgm:t>
        <a:bodyPr/>
        <a:lstStyle/>
        <a:p>
          <a:endParaRPr lang="zh-CN" altLang="en-US"/>
        </a:p>
      </dgm:t>
    </dgm:pt>
    <dgm:pt modelId="{FDF2F1C3-3867-485C-97E9-2B70880351C8}" type="sibTrans" cxnId="{B37E4C92-F6D0-4500-9FD1-911B17808DF3}">
      <dgm:prSet/>
      <dgm:spPr/>
      <dgm:t>
        <a:bodyPr/>
        <a:lstStyle/>
        <a:p>
          <a:endParaRPr lang="zh-CN" altLang="en-US"/>
        </a:p>
      </dgm:t>
    </dgm:pt>
    <dgm:pt modelId="{2B95BBA6-CBCD-4A8C-96BF-04004EF2AAFB}">
      <dgm:prSet phldrT="[文本]" custT="1"/>
      <dgm:spPr/>
      <dgm:t>
        <a:bodyPr/>
        <a:lstStyle/>
        <a:p>
          <a:r>
            <a:rPr lang="zh-CN" sz="900" baseline="0" dirty="0" smtClean="0"/>
            <a:t>确认需要提交的内容</a:t>
          </a:r>
          <a:endParaRPr lang="zh-CN" altLang="en-US" sz="700" dirty="0"/>
        </a:p>
      </dgm:t>
    </dgm:pt>
    <dgm:pt modelId="{B395E5CF-B957-48F6-9A2E-D75FE4B5E0F8}" type="parTrans" cxnId="{A96A314E-6EDD-40AA-A502-334768BBD4E5}">
      <dgm:prSet/>
      <dgm:spPr/>
      <dgm:t>
        <a:bodyPr/>
        <a:lstStyle/>
        <a:p>
          <a:endParaRPr lang="zh-CN" altLang="en-US"/>
        </a:p>
      </dgm:t>
    </dgm:pt>
    <dgm:pt modelId="{5C1CC097-8A53-4909-9745-97EBB507DFF2}" type="sibTrans" cxnId="{A96A314E-6EDD-40AA-A502-334768BBD4E5}">
      <dgm:prSet/>
      <dgm:spPr/>
      <dgm:t>
        <a:bodyPr/>
        <a:lstStyle/>
        <a:p>
          <a:endParaRPr lang="zh-CN" altLang="en-US"/>
        </a:p>
      </dgm:t>
    </dgm:pt>
    <dgm:pt modelId="{9E126A9F-1711-47EB-A68D-9CB58592A45D}">
      <dgm:prSet phldrT="[文本]" custT="1"/>
      <dgm:spPr/>
      <dgm:t>
        <a:bodyPr/>
        <a:lstStyle/>
        <a:p>
          <a:pPr rtl="0"/>
          <a:r>
            <a:rPr lang="en-US" sz="900" baseline="0" dirty="0" smtClean="0"/>
            <a:t>Commit </a:t>
          </a:r>
          <a:r>
            <a:rPr lang="zh-CN" sz="900" baseline="0" dirty="0" smtClean="0"/>
            <a:t>代码</a:t>
          </a:r>
          <a:endParaRPr lang="zh-CN" altLang="en-US" sz="900" baseline="0" dirty="0" smtClean="0"/>
        </a:p>
      </dgm:t>
    </dgm:pt>
    <dgm:pt modelId="{5C6A9F93-CEBC-4452-8B95-EAC7ED1C44FB}" type="parTrans" cxnId="{F64149EF-4628-472D-A982-90AFD31EE6C0}">
      <dgm:prSet/>
      <dgm:spPr/>
      <dgm:t>
        <a:bodyPr/>
        <a:lstStyle/>
        <a:p>
          <a:endParaRPr lang="zh-CN" altLang="en-US"/>
        </a:p>
      </dgm:t>
    </dgm:pt>
    <dgm:pt modelId="{C5EDE346-C8D7-44D8-ADCD-63DB12B2F15F}" type="sibTrans" cxnId="{F64149EF-4628-472D-A982-90AFD31EE6C0}">
      <dgm:prSet/>
      <dgm:spPr/>
      <dgm:t>
        <a:bodyPr/>
        <a:lstStyle/>
        <a:p>
          <a:endParaRPr lang="zh-CN" altLang="en-US"/>
        </a:p>
      </dgm:t>
    </dgm:pt>
    <dgm:pt modelId="{052B4C77-A62E-4B7A-BDA1-7294AA258229}">
      <dgm:prSet phldrT="[文本]" custT="1"/>
      <dgm:spPr/>
      <dgm:t>
        <a:bodyPr/>
        <a:lstStyle/>
        <a:p>
          <a:pPr rtl="0"/>
          <a:r>
            <a:rPr lang="en-US" altLang="zh-CN" sz="900" baseline="0" dirty="0" smtClean="0"/>
            <a:t>Update</a:t>
          </a:r>
        </a:p>
        <a:p>
          <a:pPr rtl="0"/>
          <a:r>
            <a:rPr lang="zh-CN" altLang="en-US" sz="900" baseline="0" dirty="0" smtClean="0"/>
            <a:t>更新</a:t>
          </a:r>
          <a:r>
            <a:rPr lang="en-US" altLang="zh-CN" sz="900" baseline="0" dirty="0" smtClean="0"/>
            <a:t>working copy</a:t>
          </a:r>
          <a:endParaRPr lang="zh-CN" altLang="en-US" sz="900" baseline="0" dirty="0" smtClean="0"/>
        </a:p>
      </dgm:t>
    </dgm:pt>
    <dgm:pt modelId="{ACFD2766-3746-4DA3-BF07-1F2C44D5C915}" type="sibTrans" cxnId="{2CB65635-B3B9-4CAB-8759-0B8F97E9E306}">
      <dgm:prSet/>
      <dgm:spPr/>
      <dgm:t>
        <a:bodyPr/>
        <a:lstStyle/>
        <a:p>
          <a:endParaRPr lang="zh-CN" altLang="en-US"/>
        </a:p>
      </dgm:t>
    </dgm:pt>
    <dgm:pt modelId="{16BAEC64-650E-448D-9124-9325C4C8EB0B}" type="parTrans" cxnId="{2CB65635-B3B9-4CAB-8759-0B8F97E9E306}">
      <dgm:prSet/>
      <dgm:spPr/>
      <dgm:t>
        <a:bodyPr/>
        <a:lstStyle/>
        <a:p>
          <a:endParaRPr lang="zh-CN" altLang="en-US"/>
        </a:p>
      </dgm:t>
    </dgm:pt>
    <dgm:pt modelId="{90577B0A-2CEC-48B9-98DF-74A6DCA519C1}">
      <dgm:prSet phldrT="[文本]" custT="1"/>
      <dgm:spPr/>
      <dgm:t>
        <a:bodyPr/>
        <a:lstStyle/>
        <a:p>
          <a:pPr rtl="0"/>
          <a:r>
            <a:rPr lang="zh-CN" sz="900" baseline="0" dirty="0" smtClean="0"/>
            <a:t>确认当前</a:t>
          </a:r>
          <a:r>
            <a:rPr lang="en-US" sz="900" baseline="0" dirty="0" smtClean="0"/>
            <a:t>working copy </a:t>
          </a:r>
          <a:r>
            <a:rPr lang="zh-CN" sz="900" baseline="0" dirty="0" smtClean="0"/>
            <a:t>的状态，</a:t>
          </a:r>
          <a:r>
            <a:rPr lang="en-US" sz="900" baseline="0" dirty="0" smtClean="0"/>
            <a:t> </a:t>
          </a:r>
          <a:r>
            <a:rPr lang="zh-CN" sz="900" baseline="0" dirty="0" smtClean="0"/>
            <a:t>检查是否有漏提交的内容</a:t>
          </a:r>
          <a:endParaRPr lang="zh-CN" altLang="en-US" sz="900" baseline="0" dirty="0" smtClean="0"/>
        </a:p>
      </dgm:t>
    </dgm:pt>
    <dgm:pt modelId="{4B2C9356-AB4A-44D8-AB79-B079ED599A4B}" type="parTrans" cxnId="{17158EDD-8589-4DDB-95AC-D32BE63CA189}">
      <dgm:prSet/>
      <dgm:spPr/>
      <dgm:t>
        <a:bodyPr/>
        <a:lstStyle/>
        <a:p>
          <a:endParaRPr lang="zh-CN" altLang="en-US"/>
        </a:p>
      </dgm:t>
    </dgm:pt>
    <dgm:pt modelId="{142FE443-71C9-4980-BC97-72B442333D4A}" type="sibTrans" cxnId="{17158EDD-8589-4DDB-95AC-D32BE63CA189}">
      <dgm:prSet/>
      <dgm:spPr/>
      <dgm:t>
        <a:bodyPr/>
        <a:lstStyle/>
        <a:p>
          <a:endParaRPr lang="zh-CN" altLang="en-US"/>
        </a:p>
      </dgm:t>
    </dgm:pt>
    <dgm:pt modelId="{5E707E54-9E29-4303-A160-7285A0AA1FE8}" type="pres">
      <dgm:prSet presAssocID="{FA7C6C9A-0E0C-4D6C-A672-67188D1923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6B00BC-804D-48AF-9FCB-1E02BFF9E287}" type="pres">
      <dgm:prSet presAssocID="{CF4C8169-A5D5-48C1-B9CC-B8DE450BBE4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171A24-B263-4A81-BDE0-206C7238A6A2}" type="pres">
      <dgm:prSet presAssocID="{656BF93D-80F0-4BFE-8A3A-9F4C589C47D1}" presName="parTxOnlySpace" presStyleCnt="0"/>
      <dgm:spPr/>
    </dgm:pt>
    <dgm:pt modelId="{EAD4DD6D-418F-437C-B227-7A8F47A42385}" type="pres">
      <dgm:prSet presAssocID="{26DDC808-0D64-4CA4-9ACC-6F40B465A2B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39B0B-4540-48F3-B690-7F3F2A3B70BB}" type="pres">
      <dgm:prSet presAssocID="{FDF2F1C3-3867-485C-97E9-2B70880351C8}" presName="parTxOnlySpace" presStyleCnt="0"/>
      <dgm:spPr/>
    </dgm:pt>
    <dgm:pt modelId="{1A085FCD-98B9-431C-A97E-3063A7CDF637}" type="pres">
      <dgm:prSet presAssocID="{2B95BBA6-CBCD-4A8C-96BF-04004EF2AAF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283533-3CB7-41B9-A617-9CD0A3B9035F}" type="pres">
      <dgm:prSet presAssocID="{5C1CC097-8A53-4909-9745-97EBB507DFF2}" presName="parTxOnlySpace" presStyleCnt="0"/>
      <dgm:spPr/>
    </dgm:pt>
    <dgm:pt modelId="{49C7BE39-8FFA-431D-8FB1-8EF30981C67C}" type="pres">
      <dgm:prSet presAssocID="{052B4C77-A62E-4B7A-BDA1-7294AA25822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7ED1C7-9B71-4E9A-A428-7BA38FC33B00}" type="pres">
      <dgm:prSet presAssocID="{ACFD2766-3746-4DA3-BF07-1F2C44D5C915}" presName="parTxOnlySpace" presStyleCnt="0"/>
      <dgm:spPr/>
    </dgm:pt>
    <dgm:pt modelId="{1E26CBA4-443F-4766-9FA3-30AF5F003AD7}" type="pres">
      <dgm:prSet presAssocID="{9E126A9F-1711-47EB-A68D-9CB58592A45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9F27C-340F-477E-97AF-E8762E2ED279}" type="pres">
      <dgm:prSet presAssocID="{C5EDE346-C8D7-44D8-ADCD-63DB12B2F15F}" presName="parTxOnlySpace" presStyleCnt="0"/>
      <dgm:spPr/>
    </dgm:pt>
    <dgm:pt modelId="{4AA8F261-977D-4B33-A6F5-34F4C81B1B3E}" type="pres">
      <dgm:prSet presAssocID="{90577B0A-2CEC-48B9-98DF-74A6DCA519C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BEF784-C49B-476A-B559-62B8F40FA3E2}" type="presOf" srcId="{052B4C77-A62E-4B7A-BDA1-7294AA258229}" destId="{49C7BE39-8FFA-431D-8FB1-8EF30981C67C}" srcOrd="0" destOrd="0" presId="urn:microsoft.com/office/officeart/2005/8/layout/chevron1"/>
    <dgm:cxn modelId="{F64149EF-4628-472D-A982-90AFD31EE6C0}" srcId="{FA7C6C9A-0E0C-4D6C-A672-67188D19232A}" destId="{9E126A9F-1711-47EB-A68D-9CB58592A45D}" srcOrd="4" destOrd="0" parTransId="{5C6A9F93-CEBC-4452-8B95-EAC7ED1C44FB}" sibTransId="{C5EDE346-C8D7-44D8-ADCD-63DB12B2F15F}"/>
    <dgm:cxn modelId="{17158EDD-8589-4DDB-95AC-D32BE63CA189}" srcId="{FA7C6C9A-0E0C-4D6C-A672-67188D19232A}" destId="{90577B0A-2CEC-48B9-98DF-74A6DCA519C1}" srcOrd="5" destOrd="0" parTransId="{4B2C9356-AB4A-44D8-AB79-B079ED599A4B}" sibTransId="{142FE443-71C9-4980-BC97-72B442333D4A}"/>
    <dgm:cxn modelId="{2CB65635-B3B9-4CAB-8759-0B8F97E9E306}" srcId="{FA7C6C9A-0E0C-4D6C-A672-67188D19232A}" destId="{052B4C77-A62E-4B7A-BDA1-7294AA258229}" srcOrd="3" destOrd="0" parTransId="{16BAEC64-650E-448D-9124-9325C4C8EB0B}" sibTransId="{ACFD2766-3746-4DA3-BF07-1F2C44D5C915}"/>
    <dgm:cxn modelId="{38BF0496-C51A-466C-834D-42D22BEF30E9}" type="presOf" srcId="{CF4C8169-A5D5-48C1-B9CC-B8DE450BBE4D}" destId="{C66B00BC-804D-48AF-9FCB-1E02BFF9E287}" srcOrd="0" destOrd="0" presId="urn:microsoft.com/office/officeart/2005/8/layout/chevron1"/>
    <dgm:cxn modelId="{D38F7AE7-DA72-44B3-9261-931AD5134886}" type="presOf" srcId="{26DDC808-0D64-4CA4-9ACC-6F40B465A2B4}" destId="{EAD4DD6D-418F-437C-B227-7A8F47A42385}" srcOrd="0" destOrd="0" presId="urn:microsoft.com/office/officeart/2005/8/layout/chevron1"/>
    <dgm:cxn modelId="{A96A314E-6EDD-40AA-A502-334768BBD4E5}" srcId="{FA7C6C9A-0E0C-4D6C-A672-67188D19232A}" destId="{2B95BBA6-CBCD-4A8C-96BF-04004EF2AAFB}" srcOrd="2" destOrd="0" parTransId="{B395E5CF-B957-48F6-9A2E-D75FE4B5E0F8}" sibTransId="{5C1CC097-8A53-4909-9745-97EBB507DFF2}"/>
    <dgm:cxn modelId="{CBDB2ABD-BE2E-4281-9AEC-1F01EA38102E}" type="presOf" srcId="{90577B0A-2CEC-48B9-98DF-74A6DCA519C1}" destId="{4AA8F261-977D-4B33-A6F5-34F4C81B1B3E}" srcOrd="0" destOrd="0" presId="urn:microsoft.com/office/officeart/2005/8/layout/chevron1"/>
    <dgm:cxn modelId="{B37E4C92-F6D0-4500-9FD1-911B17808DF3}" srcId="{FA7C6C9A-0E0C-4D6C-A672-67188D19232A}" destId="{26DDC808-0D64-4CA4-9ACC-6F40B465A2B4}" srcOrd="1" destOrd="0" parTransId="{B7D7973D-7BC8-4C5F-AF9D-51259C482C94}" sibTransId="{FDF2F1C3-3867-485C-97E9-2B70880351C8}"/>
    <dgm:cxn modelId="{F7557FCF-B726-4FEA-A1B1-4BC327AC1012}" type="presOf" srcId="{2B95BBA6-CBCD-4A8C-96BF-04004EF2AAFB}" destId="{1A085FCD-98B9-431C-A97E-3063A7CDF637}" srcOrd="0" destOrd="0" presId="urn:microsoft.com/office/officeart/2005/8/layout/chevron1"/>
    <dgm:cxn modelId="{B3410343-07E0-4072-95CA-4F7F601CBAF7}" type="presOf" srcId="{9E126A9F-1711-47EB-A68D-9CB58592A45D}" destId="{1E26CBA4-443F-4766-9FA3-30AF5F003AD7}" srcOrd="0" destOrd="0" presId="urn:microsoft.com/office/officeart/2005/8/layout/chevron1"/>
    <dgm:cxn modelId="{1F02560B-3349-45D8-8904-9CB7D93D2592}" type="presOf" srcId="{FA7C6C9A-0E0C-4D6C-A672-67188D19232A}" destId="{5E707E54-9E29-4303-A160-7285A0AA1FE8}" srcOrd="0" destOrd="0" presId="urn:microsoft.com/office/officeart/2005/8/layout/chevron1"/>
    <dgm:cxn modelId="{EFD3106D-6AEA-4D09-9DC9-3ABF2B1F8DE5}" srcId="{FA7C6C9A-0E0C-4D6C-A672-67188D19232A}" destId="{CF4C8169-A5D5-48C1-B9CC-B8DE450BBE4D}" srcOrd="0" destOrd="0" parTransId="{FE546F5C-13B0-4FB1-BE6B-7AAC9E054652}" sibTransId="{656BF93D-80F0-4BFE-8A3A-9F4C589C47D1}"/>
    <dgm:cxn modelId="{4AD3B900-119A-4060-A2B8-28A28EA3D326}" type="presParOf" srcId="{5E707E54-9E29-4303-A160-7285A0AA1FE8}" destId="{C66B00BC-804D-48AF-9FCB-1E02BFF9E287}" srcOrd="0" destOrd="0" presId="urn:microsoft.com/office/officeart/2005/8/layout/chevron1"/>
    <dgm:cxn modelId="{1182A5A5-3F28-4195-AE96-867B26FAB693}" type="presParOf" srcId="{5E707E54-9E29-4303-A160-7285A0AA1FE8}" destId="{EC171A24-B263-4A81-BDE0-206C7238A6A2}" srcOrd="1" destOrd="0" presId="urn:microsoft.com/office/officeart/2005/8/layout/chevron1"/>
    <dgm:cxn modelId="{E388FD45-F355-4AA3-BEF9-6B13DC047D9C}" type="presParOf" srcId="{5E707E54-9E29-4303-A160-7285A0AA1FE8}" destId="{EAD4DD6D-418F-437C-B227-7A8F47A42385}" srcOrd="2" destOrd="0" presId="urn:microsoft.com/office/officeart/2005/8/layout/chevron1"/>
    <dgm:cxn modelId="{A79CC03B-3302-4521-B1FD-A1F9920E7C95}" type="presParOf" srcId="{5E707E54-9E29-4303-A160-7285A0AA1FE8}" destId="{CB539B0B-4540-48F3-B690-7F3F2A3B70BB}" srcOrd="3" destOrd="0" presId="urn:microsoft.com/office/officeart/2005/8/layout/chevron1"/>
    <dgm:cxn modelId="{CB9EB388-49CC-4C9C-AE6B-CEB5518FBE71}" type="presParOf" srcId="{5E707E54-9E29-4303-A160-7285A0AA1FE8}" destId="{1A085FCD-98B9-431C-A97E-3063A7CDF637}" srcOrd="4" destOrd="0" presId="urn:microsoft.com/office/officeart/2005/8/layout/chevron1"/>
    <dgm:cxn modelId="{CF914EFF-BBD9-47BF-885E-06D757EF6A76}" type="presParOf" srcId="{5E707E54-9E29-4303-A160-7285A0AA1FE8}" destId="{76283533-3CB7-41B9-A617-9CD0A3B9035F}" srcOrd="5" destOrd="0" presId="urn:microsoft.com/office/officeart/2005/8/layout/chevron1"/>
    <dgm:cxn modelId="{05250995-7689-491A-AAC5-23F92D5D6FF7}" type="presParOf" srcId="{5E707E54-9E29-4303-A160-7285A0AA1FE8}" destId="{49C7BE39-8FFA-431D-8FB1-8EF30981C67C}" srcOrd="6" destOrd="0" presId="urn:microsoft.com/office/officeart/2005/8/layout/chevron1"/>
    <dgm:cxn modelId="{C63819A4-28B3-4265-A442-61A81F57D1EB}" type="presParOf" srcId="{5E707E54-9E29-4303-A160-7285A0AA1FE8}" destId="{B97ED1C7-9B71-4E9A-A428-7BA38FC33B00}" srcOrd="7" destOrd="0" presId="urn:microsoft.com/office/officeart/2005/8/layout/chevron1"/>
    <dgm:cxn modelId="{67515315-28E0-4219-83C2-739435EC39B6}" type="presParOf" srcId="{5E707E54-9E29-4303-A160-7285A0AA1FE8}" destId="{1E26CBA4-443F-4766-9FA3-30AF5F003AD7}" srcOrd="8" destOrd="0" presId="urn:microsoft.com/office/officeart/2005/8/layout/chevron1"/>
    <dgm:cxn modelId="{2CA631D9-633C-4CCB-8CBF-B1D931276224}" type="presParOf" srcId="{5E707E54-9E29-4303-A160-7285A0AA1FE8}" destId="{8D89F27C-340F-477E-97AF-E8762E2ED279}" srcOrd="9" destOrd="0" presId="urn:microsoft.com/office/officeart/2005/8/layout/chevron1"/>
    <dgm:cxn modelId="{15CA49B3-FB21-4A39-8B45-51B7B416F7A8}" type="presParOf" srcId="{5E707E54-9E29-4303-A160-7285A0AA1FE8}" destId="{4AA8F261-977D-4B33-A6F5-34F4C81B1B3E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6B00BC-804D-48AF-9FCB-1E02BFF9E287}">
      <dsp:nvSpPr>
        <dsp:cNvPr id="0" name=""/>
        <dsp:cNvSpPr/>
      </dsp:nvSpPr>
      <dsp:spPr>
        <a:xfrm>
          <a:off x="4278" y="1319956"/>
          <a:ext cx="1591716" cy="63668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baseline="0" dirty="0" smtClean="0"/>
            <a:t>到达</a:t>
          </a:r>
          <a:r>
            <a:rPr lang="en-US" sz="900" kern="1200" baseline="0" dirty="0" smtClean="0"/>
            <a:t>source working copy </a:t>
          </a:r>
          <a:r>
            <a:rPr lang="zh-CN" sz="900" kern="1200" baseline="0" dirty="0" smtClean="0"/>
            <a:t>的</a:t>
          </a:r>
          <a:r>
            <a:rPr lang="en-US" sz="900" kern="1200" baseline="0" dirty="0" smtClean="0"/>
            <a:t>root </a:t>
          </a:r>
          <a:r>
            <a:rPr lang="zh-CN" sz="900" kern="1200" baseline="0" dirty="0" smtClean="0"/>
            <a:t>文件夹路径下</a:t>
          </a:r>
          <a:endParaRPr lang="zh-CN" altLang="en-US" sz="900" kern="1200" baseline="0" dirty="0"/>
        </a:p>
      </dsp:txBody>
      <dsp:txXfrm>
        <a:off x="4278" y="1319956"/>
        <a:ext cx="1591716" cy="636686"/>
      </dsp:txXfrm>
    </dsp:sp>
    <dsp:sp modelId="{EAD4DD6D-418F-437C-B227-7A8F47A42385}">
      <dsp:nvSpPr>
        <dsp:cNvPr id="0" name=""/>
        <dsp:cNvSpPr/>
      </dsp:nvSpPr>
      <dsp:spPr>
        <a:xfrm>
          <a:off x="1436823" y="1319956"/>
          <a:ext cx="1591716" cy="63668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baseline="0" dirty="0" smtClean="0"/>
            <a:t>确认当前</a:t>
          </a:r>
          <a:r>
            <a:rPr lang="en-US" sz="900" kern="1200" baseline="0" dirty="0" smtClean="0"/>
            <a:t>working copy </a:t>
          </a:r>
          <a:r>
            <a:rPr lang="zh-CN" sz="900" kern="1200" baseline="0" dirty="0" smtClean="0"/>
            <a:t>的状态</a:t>
          </a:r>
          <a:endParaRPr lang="zh-CN" altLang="en-US" sz="900" kern="1200" baseline="0" dirty="0"/>
        </a:p>
      </dsp:txBody>
      <dsp:txXfrm>
        <a:off x="1436823" y="1319956"/>
        <a:ext cx="1591716" cy="636686"/>
      </dsp:txXfrm>
    </dsp:sp>
    <dsp:sp modelId="{1A085FCD-98B9-431C-A97E-3063A7CDF637}">
      <dsp:nvSpPr>
        <dsp:cNvPr id="0" name=""/>
        <dsp:cNvSpPr/>
      </dsp:nvSpPr>
      <dsp:spPr>
        <a:xfrm>
          <a:off x="2869369" y="1319956"/>
          <a:ext cx="1591716" cy="63668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baseline="0" dirty="0" smtClean="0"/>
            <a:t>确认需要提交的内容</a:t>
          </a:r>
          <a:endParaRPr lang="zh-CN" altLang="en-US" sz="700" kern="1200" dirty="0"/>
        </a:p>
      </dsp:txBody>
      <dsp:txXfrm>
        <a:off x="2869369" y="1319956"/>
        <a:ext cx="1591716" cy="636686"/>
      </dsp:txXfrm>
    </dsp:sp>
    <dsp:sp modelId="{49C7BE39-8FFA-431D-8FB1-8EF30981C67C}">
      <dsp:nvSpPr>
        <dsp:cNvPr id="0" name=""/>
        <dsp:cNvSpPr/>
      </dsp:nvSpPr>
      <dsp:spPr>
        <a:xfrm>
          <a:off x="4301914" y="1319956"/>
          <a:ext cx="1591716" cy="63668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baseline="0" dirty="0" smtClean="0"/>
            <a:t>Update</a:t>
          </a:r>
        </a:p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baseline="0" dirty="0" smtClean="0"/>
            <a:t>更新</a:t>
          </a:r>
          <a:r>
            <a:rPr lang="en-US" altLang="zh-CN" sz="900" kern="1200" baseline="0" dirty="0" smtClean="0"/>
            <a:t>working copy</a:t>
          </a:r>
          <a:endParaRPr lang="zh-CN" altLang="en-US" sz="900" kern="1200" baseline="0" dirty="0" smtClean="0"/>
        </a:p>
      </dsp:txBody>
      <dsp:txXfrm>
        <a:off x="4301914" y="1319956"/>
        <a:ext cx="1591716" cy="636686"/>
      </dsp:txXfrm>
    </dsp:sp>
    <dsp:sp modelId="{1E26CBA4-443F-4766-9FA3-30AF5F003AD7}">
      <dsp:nvSpPr>
        <dsp:cNvPr id="0" name=""/>
        <dsp:cNvSpPr/>
      </dsp:nvSpPr>
      <dsp:spPr>
        <a:xfrm>
          <a:off x="5734459" y="1319956"/>
          <a:ext cx="1591716" cy="63668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/>
            <a:t>Commit </a:t>
          </a:r>
          <a:r>
            <a:rPr lang="zh-CN" sz="900" kern="1200" baseline="0" dirty="0" smtClean="0"/>
            <a:t>代码</a:t>
          </a:r>
          <a:endParaRPr lang="zh-CN" altLang="en-US" sz="900" kern="1200" baseline="0" dirty="0" smtClean="0"/>
        </a:p>
      </dsp:txBody>
      <dsp:txXfrm>
        <a:off x="5734459" y="1319956"/>
        <a:ext cx="1591716" cy="636686"/>
      </dsp:txXfrm>
    </dsp:sp>
    <dsp:sp modelId="{4AA8F261-977D-4B33-A6F5-34F4C81B1B3E}">
      <dsp:nvSpPr>
        <dsp:cNvPr id="0" name=""/>
        <dsp:cNvSpPr/>
      </dsp:nvSpPr>
      <dsp:spPr>
        <a:xfrm>
          <a:off x="7167004" y="1319956"/>
          <a:ext cx="1591716" cy="63668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kern="1200" baseline="0" dirty="0" smtClean="0"/>
            <a:t>确认当前</a:t>
          </a:r>
          <a:r>
            <a:rPr lang="en-US" sz="900" kern="1200" baseline="0" dirty="0" smtClean="0"/>
            <a:t>working copy </a:t>
          </a:r>
          <a:r>
            <a:rPr lang="zh-CN" sz="900" kern="1200" baseline="0" dirty="0" smtClean="0"/>
            <a:t>的状态，</a:t>
          </a:r>
          <a:r>
            <a:rPr lang="en-US" sz="900" kern="1200" baseline="0" dirty="0" smtClean="0"/>
            <a:t> </a:t>
          </a:r>
          <a:r>
            <a:rPr lang="zh-CN" sz="900" kern="1200" baseline="0" dirty="0" smtClean="0"/>
            <a:t>检查是否有漏提交的内容</a:t>
          </a:r>
          <a:endParaRPr lang="zh-CN" altLang="en-US" sz="900" kern="1200" baseline="0" dirty="0" smtClean="0"/>
        </a:p>
      </dsp:txBody>
      <dsp:txXfrm>
        <a:off x="7167004" y="1319956"/>
        <a:ext cx="1591716" cy="636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1A0F924-B791-413A-B709-A03FB6A597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592734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FBC9F4-0895-4E73-8591-135136763B1E}" type="datetimeFigureOut">
              <a:rPr lang="zh-CN" altLang="en-US"/>
              <a:pPr>
                <a:defRPr/>
              </a:pPr>
              <a:t>2012/8/2</a:t>
            </a:fld>
            <a:endParaRPr lang="zh-CN" altLang="en-US"/>
          </a:p>
        </p:txBody>
      </p:sp>
      <p:sp>
        <p:nvSpPr>
          <p:cNvPr id="717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6200" y="685800"/>
            <a:ext cx="4470400" cy="3352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915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34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915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8534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15A8E7-36BB-4D11-8293-FE550EB99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8952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zt-01111副本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図 16" descr="lzt_logo1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025" y="6188075"/>
            <a:ext cx="228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 userDrawn="1"/>
        </p:nvSpPr>
        <p:spPr>
          <a:xfrm>
            <a:off x="6159500" y="6164263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200" b="1">
                <a:solidFill>
                  <a:srgbClr val="0C197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200" b="1">
              <a:solidFill>
                <a:srgbClr val="0C197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6183313" y="6405563"/>
            <a:ext cx="2895600" cy="214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</a:t>
            </a:r>
            <a:endParaRPr kumimoji="1" lang="ja-JP" altLang="en-US" sz="800" b="1">
              <a:solidFill>
                <a:srgbClr val="0C1975"/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524000" y="1905000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en-US" altLang="ja-JP" dirty="0"/>
              <a:t>Click to edit Master </a:t>
            </a:r>
            <a:br>
              <a:rPr lang="en-US" altLang="ja-JP" dirty="0"/>
            </a:br>
            <a:r>
              <a:rPr lang="en-US" altLang="ja-JP" dirty="0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2F01-F544-4367-85D2-F7FF092F8B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F28E5-6471-43C8-9B25-323E7D1489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4752E-60FD-4015-ABB1-5B2C07124A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5A0D-0D98-4CD5-B05A-9D9FE3A7CC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EFDBE-8D2A-48BB-8286-C78F126EDE1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39028-B0EF-483F-887B-644502DEE1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0C95-AD21-461F-880A-F2775BAE71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5D38-B663-41C0-B677-723DCE2727E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2A6A4-81AE-48AE-A3E7-6FAD377983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BAE71-E911-49B3-AA16-CEB41602CB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12" descr="lzt-1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550" y="365125"/>
            <a:ext cx="880745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ＭＳ Ｐゴシック" pitchFamily="34" charset="-128"/>
              </a:defRPr>
            </a:lvl1pPr>
          </a:lstStyle>
          <a:p>
            <a:pPr>
              <a:defRPr/>
            </a:pPr>
            <a:fld id="{329BC651-D1AC-4EA1-B5EB-7472A8FD5D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518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1035" name="図 18" descr="lzt_logo1.gi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5613" y="6519863"/>
            <a:ext cx="152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 userDrawn="1"/>
        </p:nvSpPr>
        <p:spPr>
          <a:xfrm>
            <a:off x="6921500" y="6462713"/>
            <a:ext cx="289560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000" b="1">
                <a:solidFill>
                  <a:srgbClr val="0C1975"/>
                </a:solidFill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000" b="1">
              <a:solidFill>
                <a:srgbClr val="0C1975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6934200" y="6661150"/>
            <a:ext cx="28956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endParaRPr kumimoji="1" lang="ja-JP" altLang="en-US" sz="600" b="1">
              <a:solidFill>
                <a:srgbClr val="0C1975"/>
              </a:solidFill>
              <a:ea typeface="굴림" pitchFamily="34" charset="-127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zhihu.com/question/1974835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/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code.google.com/p/tortoiseg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download.eclipse.org/egit/updates-1.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1295400" y="2438400"/>
            <a:ext cx="66294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漫谈版本管理</a:t>
            </a:r>
            <a:endParaRPr lang="en-US" altLang="ja-JP" sz="4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36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NJ1S</a:t>
            </a:r>
          </a:p>
          <a:p>
            <a:r>
              <a:rPr lang="en-US" altLang="zh-CN" b="1" dirty="0" smtClean="0"/>
              <a:t>2012/08/01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10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版本管理编年史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第三代版本管理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以分布式网络管理依赖为特征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代表产品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1. 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BitKeeper</a:t>
            </a: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1204912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Sun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的内部管理工具，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Linux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的内核代码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2002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年也用这个工具，其实，很多开源工程都在用这个工具，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2005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年这个工具的东家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BitMover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对大家对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BitKeeper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逆向工程很不满，于是停止支持开源，于是出现了</a:t>
            </a: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</a:t>
            </a: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.Git</a:t>
            </a:r>
          </a:p>
          <a:p>
            <a:pPr marL="1204912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的第一个版本是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Linux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之父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Linus Torvalds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亲手操刀设计和实现的（据说只用了一个周末），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Linus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不仅仅给出一个原始设计（简单的、干净的、天才的），同时，他也用自己那独一无二的风格催生了这个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项目</a:t>
            </a:r>
            <a:endParaRPr lang="en-US" altLang="ja-JP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3. Mercurial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hg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1204912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Mercurial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中文就是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"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水银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"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的意思，而在化学上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"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水银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"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写着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hg,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因此得名。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版本管理工具使用现状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版本管理工具使用现状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第一代版本管理已经退出历史舞台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第二代版本管理使用量最大，范围最广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第三代版本管理正在领导趋势，成为主流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12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Create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Checkout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Commit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Update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Add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Edit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Delete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Rename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Move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13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Status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Diff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Revert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Log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Tag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Branch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Merge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Resolve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14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Create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创建一个代码仓库（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repository</a:t>
            </a: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362200"/>
            <a:ext cx="20859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86000"/>
            <a:ext cx="20859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Checkout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创建一个代码仓库（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repository</a:t>
            </a: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）工作拷贝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16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Commit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将工作拷贝的修改作为一个新的改变集（</a:t>
            </a:r>
            <a:r>
              <a:rPr lang="en-US" altLang="zh-CN" sz="2000" dirty="0" err="1" smtClean="0">
                <a:latin typeface="Microsoft YaHei" pitchFamily="34" charset="-122"/>
                <a:ea typeface="Microsoft YaHei" pitchFamily="34" charset="-122"/>
              </a:rPr>
              <a:t>Changesets</a:t>
            </a: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）应用到代码仓库。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505200"/>
            <a:ext cx="47625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17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Update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依据代码仓库更新工作拷贝。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429000"/>
            <a:ext cx="47625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18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Add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添加一个文件或者文件夹。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20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215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19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Edit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修改一个文件。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20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215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63AA21-6666-4E4F-99AB-FA45C3F9614B}" type="slidenum">
              <a:rPr lang="en-US" altLang="ja-JP">
                <a:ea typeface="ＭＳ Ｐゴシック" charset="-128"/>
              </a:rPr>
              <a:pPr/>
              <a:t>2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目录</a:t>
            </a:r>
            <a:endParaRPr lang="ja-JP" altLang="en-US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4100" name="Group 69"/>
          <p:cNvGrpSpPr>
            <a:grpSpLocks/>
          </p:cNvGrpSpPr>
          <p:nvPr/>
        </p:nvGrpSpPr>
        <p:grpSpPr bwMode="auto">
          <a:xfrm>
            <a:off x="1966913" y="1905000"/>
            <a:ext cx="5043487" cy="530225"/>
            <a:chOff x="1239" y="1200"/>
            <a:chExt cx="3177" cy="334"/>
          </a:xfrm>
        </p:grpSpPr>
        <p:sp>
          <p:nvSpPr>
            <p:cNvPr id="4119" name="Line 46"/>
            <p:cNvSpPr>
              <a:spLocks noChangeShapeType="1"/>
            </p:cNvSpPr>
            <p:nvPr/>
          </p:nvSpPr>
          <p:spPr bwMode="auto">
            <a:xfrm>
              <a:off x="1392" y="1486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4120" name="Group 47"/>
            <p:cNvGrpSpPr>
              <a:grpSpLocks/>
            </p:cNvGrpSpPr>
            <p:nvPr/>
          </p:nvGrpSpPr>
          <p:grpSpPr bwMode="auto">
            <a:xfrm>
              <a:off x="1239" y="1419"/>
              <a:ext cx="115" cy="115"/>
              <a:chOff x="1239" y="1515"/>
              <a:chExt cx="115" cy="115"/>
            </a:xfrm>
          </p:grpSpPr>
          <p:sp>
            <p:nvSpPr>
              <p:cNvPr id="4122" name="AutoShape 48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123" name="AutoShape 49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4121" name="Text Box 50"/>
            <p:cNvSpPr txBox="1">
              <a:spLocks noChangeArrowheads="1"/>
            </p:cNvSpPr>
            <p:nvPr/>
          </p:nvSpPr>
          <p:spPr bwMode="auto">
            <a:xfrm>
              <a:off x="1488" y="1200"/>
              <a:ext cx="205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版本管理及其现实意义</a:t>
              </a:r>
              <a:endParaRPr lang="en-US" altLang="ja-JP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01" name="Group 51"/>
          <p:cNvGrpSpPr>
            <a:grpSpLocks/>
          </p:cNvGrpSpPr>
          <p:nvPr/>
        </p:nvGrpSpPr>
        <p:grpSpPr bwMode="auto">
          <a:xfrm>
            <a:off x="1966913" y="3167069"/>
            <a:ext cx="5043487" cy="182563"/>
            <a:chOff x="1239" y="1515"/>
            <a:chExt cx="3177" cy="115"/>
          </a:xfrm>
        </p:grpSpPr>
        <p:sp>
          <p:nvSpPr>
            <p:cNvPr id="4114" name="Line 52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4115" name="Group 53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117" name="AutoShape 5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118" name="AutoShape 5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</p:grpSp>
      </p:grpSp>
      <p:grpSp>
        <p:nvGrpSpPr>
          <p:cNvPr id="4102" name="Group 57"/>
          <p:cNvGrpSpPr>
            <a:grpSpLocks/>
          </p:cNvGrpSpPr>
          <p:nvPr/>
        </p:nvGrpSpPr>
        <p:grpSpPr bwMode="auto">
          <a:xfrm>
            <a:off x="1966913" y="4084644"/>
            <a:ext cx="5043487" cy="182563"/>
            <a:chOff x="1239" y="1515"/>
            <a:chExt cx="3177" cy="115"/>
          </a:xfrm>
        </p:grpSpPr>
        <p:sp>
          <p:nvSpPr>
            <p:cNvPr id="4109" name="Line 5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4110" name="Group 5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112" name="AutoShape 6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113" name="AutoShape 6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</p:grpSp>
      </p:grpSp>
      <p:grpSp>
        <p:nvGrpSpPr>
          <p:cNvPr id="4103" name="Group 63"/>
          <p:cNvGrpSpPr>
            <a:grpSpLocks/>
          </p:cNvGrpSpPr>
          <p:nvPr/>
        </p:nvGrpSpPr>
        <p:grpSpPr bwMode="auto">
          <a:xfrm>
            <a:off x="1966913" y="4995869"/>
            <a:ext cx="5043487" cy="182563"/>
            <a:chOff x="1239" y="1515"/>
            <a:chExt cx="3177" cy="115"/>
          </a:xfrm>
        </p:grpSpPr>
        <p:sp>
          <p:nvSpPr>
            <p:cNvPr id="4104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4105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107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108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</p:grpSp>
      </p:grp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2364732" y="2819400"/>
            <a:ext cx="23391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版本管理编年史</a:t>
            </a:r>
            <a:endParaRPr lang="en-US" altLang="ja-JP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2362200" y="3726879"/>
            <a:ext cx="26468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版本管理工具现状</a:t>
            </a:r>
            <a:endParaRPr lang="en-US" altLang="ja-JP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2364732" y="4643735"/>
            <a:ext cx="23391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版本管理元操作</a:t>
            </a:r>
            <a:endParaRPr lang="en-US" altLang="ja-JP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20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Delete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删除一个文件或文件夹。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215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Rename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重命名一个文件或文件夹。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215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22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Move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移动一个文件或文件夹。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215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23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Status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列出对工作拷贝的所有修改。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215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24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Diff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列出对工作拷贝的所有修改的细节。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743200"/>
            <a:ext cx="215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Revert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回滚对工作拷贝的所有修改。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215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26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Log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列出对工作拷贝的所有修改的历史。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215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27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Tag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为代码仓库的某个版本附加一个有意义的适合阅读的名字。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21526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28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Branch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创建另一个开发分支。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981200"/>
            <a:ext cx="21526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29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Merge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将一个分支的修改合并到另外一个分支。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667000"/>
            <a:ext cx="215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63AA21-6666-4E4F-99AB-FA45C3F9614B}" type="slidenum">
              <a:rPr lang="en-US" altLang="ja-JP">
                <a:ea typeface="ＭＳ Ｐゴシック" charset="-128"/>
              </a:rPr>
              <a:pPr/>
              <a:t>3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目录</a:t>
            </a:r>
            <a:endParaRPr lang="ja-JP" altLang="en-US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966913" y="3167062"/>
            <a:ext cx="5043487" cy="182563"/>
            <a:chOff x="1239" y="1515"/>
            <a:chExt cx="3177" cy="115"/>
          </a:xfrm>
        </p:grpSpPr>
        <p:sp>
          <p:nvSpPr>
            <p:cNvPr id="4114" name="Line 52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117" name="AutoShape 5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118" name="AutoShape 5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</p:grp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1966913" y="4084637"/>
            <a:ext cx="5043487" cy="182563"/>
            <a:chOff x="1239" y="1515"/>
            <a:chExt cx="3177" cy="115"/>
          </a:xfrm>
        </p:grpSpPr>
        <p:sp>
          <p:nvSpPr>
            <p:cNvPr id="4109" name="Line 5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112" name="AutoShape 6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113" name="AutoShape 6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</p:grpSp>
      </p:grp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2364732" y="2819393"/>
            <a:ext cx="196239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操作简介</a:t>
            </a:r>
            <a:endParaRPr lang="en-US" altLang="ja-JP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2362200" y="3726872"/>
            <a:ext cx="227017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可视化插件</a:t>
            </a:r>
            <a:endParaRPr lang="en-US" altLang="ja-JP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1966913" y="2179637"/>
            <a:ext cx="5043487" cy="182563"/>
            <a:chOff x="1239" y="1515"/>
            <a:chExt cx="3177" cy="115"/>
          </a:xfrm>
        </p:grpSpPr>
        <p:sp>
          <p:nvSpPr>
            <p:cNvPr id="17" name="Line 52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8" name="Group 53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5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20" name="AutoShape 5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</p:grpSp>
      </p:grp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2364732" y="1831968"/>
            <a:ext cx="21739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SVN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操作简介</a:t>
            </a:r>
            <a:endParaRPr lang="en-US" altLang="ja-JP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30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Resolve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处理来自一次合并操作造成的冲突。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0" y="2695575"/>
            <a:ext cx="215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31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Lock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防止其他人修改一个文件。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667000"/>
            <a:ext cx="228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SVN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Commit </a:t>
            </a:r>
            <a:r>
              <a:rPr lang="zh-CN" altLang="en-US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整体原则</a:t>
            </a:r>
            <a:endParaRPr lang="en-US" altLang="zh-CN" b="1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endParaRPr lang="en-US" altLang="zh-CN" b="1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lvl="1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20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Commit </a:t>
            </a:r>
            <a:r>
              <a:rPr lang="zh-CN" altLang="en-US" sz="20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到版本控制</a:t>
            </a:r>
            <a:r>
              <a:rPr lang="en-US" altLang="zh-CN" sz="20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Server</a:t>
            </a:r>
            <a:r>
              <a:rPr lang="zh-CN" altLang="en-US" sz="20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上的每一个版本都必须是能够编译通过的代码</a:t>
            </a:r>
            <a:endParaRPr lang="en-US" altLang="zh-CN" sz="2000" kern="1200" dirty="0" smtClean="0"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lvl="1"/>
            <a:endParaRPr lang="en-US" altLang="zh-CN" dirty="0" smtClean="0"/>
          </a:p>
          <a:p>
            <a:pPr marL="747713" lvl="1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20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Commit </a:t>
            </a:r>
            <a:r>
              <a:rPr lang="zh-CN" altLang="zh-CN" sz="20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的代码注释完备，可维护信息详细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SVN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被禁止的</a:t>
            </a:r>
            <a:r>
              <a:rPr lang="en-US" altLang="zh-CN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Commit</a:t>
            </a:r>
            <a:r>
              <a:rPr lang="zh-CN" altLang="en-US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行为</a:t>
            </a:r>
            <a:endParaRPr lang="en-US" altLang="zh-CN" b="1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endParaRPr lang="en-US" altLang="zh-CN" dirty="0" smtClean="0"/>
          </a:p>
          <a:p>
            <a:pPr marL="747713" lvl="1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漏提交或错误提交代码致使工程编译不能通过</a:t>
            </a:r>
            <a:endParaRPr lang="en-US" altLang="zh-CN" sz="2000" kern="1200" dirty="0" smtClean="0"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lvl="1"/>
            <a:endParaRPr lang="en-US" altLang="zh-CN" dirty="0" smtClean="0"/>
          </a:p>
          <a:p>
            <a:pPr marL="747713" lvl="1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zh-CN" sz="20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提交与实现功能无关的代码（测试数据，测试逻辑）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SVN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Commit </a:t>
            </a:r>
            <a:r>
              <a:rPr lang="zh-CN" altLang="en-US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标准操作流程（</a:t>
            </a:r>
            <a:r>
              <a:rPr lang="en-US" altLang="zh-CN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SOP</a:t>
            </a:r>
            <a:r>
              <a:rPr lang="zh-CN" altLang="en-US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b="1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defRPr/>
            </a:pPr>
            <a:endParaRPr lang="en-US" altLang="zh-CN" b="1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lvl="1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2000" kern="1200" dirty="0" smtClean="0"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  <p:graphicFrame>
        <p:nvGraphicFramePr>
          <p:cNvPr id="6" name="图示 5"/>
          <p:cNvGraphicFramePr/>
          <p:nvPr/>
        </p:nvGraphicFramePr>
        <p:xfrm>
          <a:off x="152400" y="1295400"/>
          <a:ext cx="8763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4114800"/>
            <a:ext cx="6248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需要注意的事项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lvl="1" algn="l">
              <a:buFont typeface="Wingdings" pitchFamily="2" charset="2"/>
              <a:buChar char="p"/>
            </a:pPr>
            <a:r>
              <a:rPr lang="en-US" altLang="zh-CN" dirty="0" smtClean="0"/>
              <a:t> 	</a:t>
            </a:r>
            <a:r>
              <a:rPr lang="zh-CN" altLang="zh-CN" dirty="0" smtClean="0"/>
              <a:t>每次提交前需要确认需要提交的内容</a:t>
            </a:r>
          </a:p>
          <a:p>
            <a:pPr lvl="1" algn="l">
              <a:buFont typeface="Wingdings" pitchFamily="2" charset="2"/>
              <a:buChar char="p"/>
            </a:pPr>
            <a:r>
              <a:rPr lang="en-US" altLang="zh-CN" dirty="0" smtClean="0"/>
              <a:t> 	</a:t>
            </a:r>
            <a:r>
              <a:rPr lang="zh-CN" altLang="en-US" dirty="0" smtClean="0"/>
              <a:t>提交后确认是否有漏提交的内容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SVN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如何编辑冲突</a:t>
            </a:r>
            <a:endParaRPr lang="en-US" altLang="zh-CN" b="1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lvl="1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什么是冲突？</a:t>
            </a:r>
            <a:endParaRPr lang="en-US" altLang="zh-CN" sz="2000" kern="1200" dirty="0" smtClean="0"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1147763" lvl="2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600" kern="1200" dirty="0" smtClean="0">
                <a:latin typeface="Microsoft YaHei" pitchFamily="34" charset="-122"/>
                <a:ea typeface="Microsoft YaHei" pitchFamily="34" charset="-122"/>
              </a:rPr>
              <a:t>同一块代码被多个人同时编辑就会造成冲突</a:t>
            </a:r>
            <a:endParaRPr lang="en-US" altLang="zh-CN" sz="1600" kern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147763" lvl="2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6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后提交代码的人在更新的时候就会被提示冲突</a:t>
            </a:r>
            <a:endParaRPr lang="en-US" altLang="zh-CN" sz="1600" kern="1200" dirty="0" smtClean="0"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747713" lvl="1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如何处理或编辑冲突？</a:t>
            </a:r>
            <a:endParaRPr lang="en-US" altLang="zh-CN" sz="2000" kern="1200" dirty="0" smtClean="0"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1147763" lvl="2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6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确认冲突代码块的性质</a:t>
            </a:r>
            <a:endParaRPr lang="en-US" altLang="zh-CN" sz="1600" kern="1200" dirty="0" smtClean="0"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1147763" lvl="2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6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根据冲突性质选择是否或如何将自己的代码</a:t>
            </a:r>
            <a:r>
              <a:rPr lang="en-US" altLang="zh-CN" sz="16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Merge</a:t>
            </a:r>
            <a:r>
              <a:rPr lang="zh-CN" altLang="en-US" sz="16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进去</a:t>
            </a:r>
            <a:endParaRPr lang="en-US" altLang="zh-CN" sz="1600" kern="1200" dirty="0" smtClean="0"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747713" lvl="1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处理冲突的原则</a:t>
            </a:r>
            <a:endParaRPr lang="en-US" altLang="zh-CN" sz="2000" kern="1200" dirty="0" smtClean="0"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pPr marL="1147763" lvl="2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6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在不覆盖他人的代码的情况下（</a:t>
            </a:r>
            <a:r>
              <a:rPr lang="zh-CN" altLang="en-US" sz="1600" kern="12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+mn-cs"/>
              </a:rPr>
              <a:t>很重要！</a:t>
            </a:r>
            <a:r>
              <a:rPr lang="zh-CN" altLang="en-US" sz="1600" kern="1200" dirty="0" smtClean="0">
                <a:latin typeface="Microsoft YaHei" pitchFamily="34" charset="-122"/>
                <a:ea typeface="Microsoft YaHei" pitchFamily="34" charset="-122"/>
                <a:cs typeface="+mn-cs"/>
              </a:rPr>
              <a:t>）将自己的代码提交</a:t>
            </a:r>
            <a:endParaRPr lang="en-US" altLang="zh-CN" sz="1600" kern="1200" dirty="0" smtClean="0">
              <a:latin typeface="Microsoft YaHei" pitchFamily="34" charset="-122"/>
              <a:ea typeface="Microsoft YaHei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SVN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关于插件</a:t>
            </a:r>
            <a:endParaRPr lang="en-US" altLang="zh-CN" b="1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lvl="1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2000" dirty="0" smtClean="0"/>
              <a:t>SVN </a:t>
            </a:r>
            <a:r>
              <a:rPr lang="zh-CN" altLang="en-US" sz="2000" dirty="0" smtClean="0"/>
              <a:t>插件</a:t>
            </a:r>
            <a:r>
              <a:rPr lang="en-US" altLang="zh-CN" sz="2000" dirty="0" smtClean="0"/>
              <a:t> SVN </a:t>
            </a:r>
            <a:r>
              <a:rPr lang="zh-CN" altLang="en-US" sz="2000" dirty="0" smtClean="0"/>
              <a:t>服务器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</a:p>
          <a:p>
            <a:pPr marL="1147763" lvl="2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600" kern="1200" dirty="0" smtClean="0">
                <a:latin typeface="Microsoft YaHei" pitchFamily="34" charset="-122"/>
                <a:ea typeface="Microsoft YaHei" pitchFamily="34" charset="-122"/>
              </a:rPr>
              <a:t>http://192.168.5.243/svn/NJ1S_Works/Tools/SVN_plugin</a:t>
            </a:r>
            <a:endParaRPr lang="en-US" altLang="zh-CN" sz="1600" kern="12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37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Clone</a:t>
            </a:r>
          </a:p>
          <a:p>
            <a:pPr marL="7477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push</a:t>
            </a:r>
          </a:p>
          <a:p>
            <a:pPr marL="7477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</a:rPr>
              <a:t>pull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38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Clone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基于一份代码仓库创建一份代码仓库实例的拷贝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971800"/>
            <a:ext cx="47529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05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39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Pull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从远程代码仓库实例拷贝改动集（</a:t>
            </a:r>
            <a:r>
              <a:rPr lang="en-US" altLang="zh-CN" sz="2000" dirty="0" err="1" smtClean="0">
                <a:latin typeface="Microsoft YaHei" pitchFamily="34" charset="-122"/>
                <a:ea typeface="Microsoft YaHei" pitchFamily="34" charset="-122"/>
              </a:rPr>
              <a:t>Changsets</a:t>
            </a: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）到本地代码仓库实例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20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476625"/>
            <a:ext cx="47625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67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版本管理及其现实意义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版本管理也称为版本控制（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Version Control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endParaRPr lang="en-US" altLang="zh-CN" sz="1200" dirty="0" smtClean="0"/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endParaRPr lang="en-US" altLang="zh-CN" sz="1200" dirty="0" smtClean="0"/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版本管理也称为版本控制，是是维护工程蓝图的标准作法，能追踪工程蓝图从诞生一直到定案的过程。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					----Wikipedia</a:t>
            </a: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具体到软件工程上来说，版本管理是一种技巧手段，借用它可以使同一团队的不同人对同一程序的同一文件的编辑同步</a:t>
            </a:r>
            <a:endParaRPr lang="ja-JP" altLang="en-US" sz="1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40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版本管理元操作（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Push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</a:rPr>
              <a:t>将本地代码仓库实例的改动集推送到远程代码仓库实例</a:t>
            </a:r>
            <a:endParaRPr lang="en-US" altLang="zh-CN" sz="20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429000"/>
            <a:ext cx="47529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781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操作简介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77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err="1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简介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452438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	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官方网站：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  <a:hlinkClick r:id="rId2"/>
              </a:rPr>
              <a:t>http://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git-scm.com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452438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是一个由林纳斯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·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托瓦兹为了更好地管理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linux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内核开发而创立的分布式版本控制／软件配置管理软件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Torvalds 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开始着手开发 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是为了作为一种过渡方案来替代 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BitKeeper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，后者之前一直是 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Linux 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内核开发人员在全球使用的主要源代码工具。开放源码社区中的有些人觉得 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BitKeeper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的许可证并不适合开放源码社区的工作，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因此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托瓦兹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决定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着手研究许可证更为灵活的版本控制系统。尽管最初 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的开发是为了辅助 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Linux 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内核开发的过程，但是我们已经发现在很多其他自由软件项目中也使用了 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。例如，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X.org 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最近就迁移到 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上来了，很多 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Freedesktop.org 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的项目也迁移到了 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上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657" y="1828800"/>
            <a:ext cx="2186943" cy="913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42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操作简介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77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err="1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简介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林纳斯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·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托瓦兹自嘲地取了这个名字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"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"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。在英式英语中指一个愚笨或者不开心的人。</a:t>
            </a: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452438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“	I'm an egotistical bastard, and I name all my projects after myself. First Linux, now 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.”</a:t>
            </a:r>
          </a:p>
          <a:p>
            <a:pPr marL="452438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目前使用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管理源代码的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知名开源项目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：</a:t>
            </a: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1081088" lvl="1" indent="-171450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Git</a:t>
            </a: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1081088" lvl="1" indent="-171450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Android</a:t>
            </a:r>
          </a:p>
          <a:p>
            <a:pPr marL="1081088" lvl="1" indent="-171450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LinuxKernel</a:t>
            </a: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1081088" lvl="1" indent="-171450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Qt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支持</a:t>
            </a: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的源码存取服务：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2049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Github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http:// github.com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2049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Googlecode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2049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Sourceforge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2049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Javaforge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909638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61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43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操作简介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7700" y="131338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err="1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简介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国内团队使用</a:t>
            </a: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管理项目源代码的情况：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452438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http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  <a:hlinkClick r:id="rId2"/>
              </a:rPr>
              <a:t>://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  <a:hlinkClick r:id="rId2"/>
              </a:rPr>
              <a:t>www.zhihu.com/question/19748359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452438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909638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5788" y="2369211"/>
            <a:ext cx="3242066" cy="30002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1397" y="2402272"/>
            <a:ext cx="373432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07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44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操作简介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err="1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 优势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b="1" dirty="0" smtClean="0">
                <a:latin typeface="Microsoft YaHei" pitchFamily="34" charset="-122"/>
                <a:ea typeface="Microsoft YaHei" pitchFamily="34" charset="-122"/>
              </a:rPr>
              <a:t>快！效率高；</a:t>
            </a:r>
            <a:endParaRPr lang="en-US" altLang="zh-CN" sz="1200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b="1" dirty="0">
                <a:latin typeface="Microsoft YaHei" pitchFamily="34" charset="-122"/>
                <a:ea typeface="Microsoft YaHei" pitchFamily="34" charset="-122"/>
              </a:rPr>
              <a:t>分支更快、</a:t>
            </a:r>
            <a:r>
              <a:rPr lang="zh-CN" altLang="en-US" sz="1200" b="1" dirty="0" smtClean="0">
                <a:latin typeface="Microsoft YaHei" pitchFamily="34" charset="-122"/>
                <a:ea typeface="Microsoft YaHei" pitchFamily="34" charset="-122"/>
              </a:rPr>
              <a:t>更容易，合并更容易；</a:t>
            </a:r>
            <a:endParaRPr lang="en-US" altLang="zh-CN" sz="1200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b="1" dirty="0">
                <a:latin typeface="Microsoft YaHei" pitchFamily="34" charset="-122"/>
                <a:ea typeface="Microsoft YaHei" pitchFamily="34" charset="-122"/>
              </a:rPr>
              <a:t>支持离线工作；本地</a:t>
            </a:r>
            <a:r>
              <a:rPr lang="zh-CN" altLang="en-US" sz="1200" b="1" dirty="0" smtClean="0">
                <a:latin typeface="Microsoft YaHei" pitchFamily="34" charset="-122"/>
                <a:ea typeface="Microsoft YaHei" pitchFamily="34" charset="-122"/>
              </a:rPr>
              <a:t>提交与远程提交分离；</a:t>
            </a:r>
            <a:endParaRPr lang="en-US" altLang="zh-CN" sz="1200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灵活可变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的工作流程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操作简介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快，效率高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是由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C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语言编写的，虽然说语言的实现并不是影响实现效率的唯一因素，但是从这一个侧面也能够看出工具效率。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2534162"/>
              </p:ext>
            </p:extLst>
          </p:nvPr>
        </p:nvGraphicFramePr>
        <p:xfrm>
          <a:off x="1524000" y="3248660"/>
          <a:ext cx="6096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Subversion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svnserve</a:t>
                      </a:r>
                      <a:r>
                        <a:rPr lang="en-US" altLang="zh-CN" dirty="0" smtClean="0"/>
                        <a:t> on</a:t>
                      </a:r>
                    </a:p>
                    <a:p>
                      <a:pPr algn="ctr"/>
                      <a:r>
                        <a:rPr lang="en-US" altLang="zh-CN" dirty="0" smtClean="0"/>
                        <a:t>127.0.0.1)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Mercurial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21.9 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 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 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30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46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操作简介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分支更快，更容易，合并更容易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分支操作在</a:t>
            </a: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上是一个代价很小的操作。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不像其他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CVCS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工具，</a:t>
            </a: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在创建，合并，衍合分支上代价很小。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3220092"/>
            <a:ext cx="784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支持</a:t>
            </a: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离线工作，本地提交与远程提交分离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本地也可以代码管理，使得在没有网络的地方提交代码成为可能。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如果服务器出现故障，本地的版本管理依然存在，不会受到太大的影响。</a:t>
            </a: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6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47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操作简介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err="1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 不足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b="1" dirty="0" smtClean="0">
                <a:latin typeface="Microsoft YaHei" pitchFamily="34" charset="-122"/>
                <a:ea typeface="Microsoft YaHei" pitchFamily="34" charset="-122"/>
              </a:rPr>
              <a:t>Lock</a:t>
            </a: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b="1" dirty="0" smtClean="0">
                <a:latin typeface="Microsoft YaHei" pitchFamily="34" charset="-122"/>
                <a:ea typeface="Microsoft YaHei" pitchFamily="34" charset="-122"/>
              </a:rPr>
              <a:t>基于文件夹的访问权限控制</a:t>
            </a:r>
            <a:endParaRPr lang="en-US" altLang="zh-CN" sz="1200" b="1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b="1" dirty="0" smtClean="0">
                <a:latin typeface="Microsoft YaHei" pitchFamily="34" charset="-122"/>
                <a:ea typeface="Microsoft YaHei" pitchFamily="34" charset="-122"/>
              </a:rPr>
              <a:t>易用性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48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操作简介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Lock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既然是分布式的版本管理工具，网络方面的一些功能就自然会弱化，锁就是其中一个被弱化的功能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哪些项目会受到这一限制影响而不适合使用</a:t>
            </a: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管理源代码呢？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12049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过多使用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二进制资源（如图片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）等不能很好支持</a:t>
            </a: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autoMerge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资源的项目。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19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49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操作简介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基于文件夹的访问控制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SVN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可以对处于版本管理中的每个文件夹路径设置不同的访问权限。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这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是</a:t>
            </a: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的一个短板，因为</a:t>
            </a: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拿到的是整个代码仓库的代码，不存在对某个文件夹路径的访问控制问题。而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CVCS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的工具就不同了，由于访问控制是放在服务器端，因此对文件夹的权限控制就会容易很多。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如果有访问权限控制的项目请慎重选择</a:t>
            </a: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等分布式版本管理工具。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1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版本管理及其现实意义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版本管理的现实意义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实验试错并推动软件工程向前发展的手段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如果没有版本管理会变成什么样子？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2049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无法跟踪文件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改动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366838" lvl="2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有人删除或者添加了一个文件时，你很难发现；这种情况也会发现在我们自己身上，有时候误删的事也会有。或者还会有不小心的覆盖等。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2049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无法对代码的拥有者进行权限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366838" lvl="2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代码完全暴露在所有的开发者面前，任何人都可以随意进行增、删、改操作，无法指定明确的人对代码进行负责。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204913" lvl="1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代码冲突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困难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366838" lvl="2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大家同时修改一个公共文件时，解决冲突也是个很头疼的问题。最原始方法是手动打开冲突文件，逐行比较，再手工粘帖复制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452438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50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操作简介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易用性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易用性是制约</a:t>
            </a:r>
            <a:r>
              <a:rPr lang="en-US" altLang="zh-CN" sz="1200" dirty="0" err="1" smtClean="0"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发展的最主要的原因。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操作命令多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缺少操作简洁的工具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strike="sngStrike" dirty="0" smtClean="0">
                <a:latin typeface="Microsoft YaHei" pitchFamily="34" charset="-122"/>
                <a:ea typeface="Microsoft YaHei" pitchFamily="34" charset="-122"/>
              </a:rPr>
              <a:t>平台的制约</a:t>
            </a:r>
            <a:endParaRPr lang="en-US" altLang="zh-CN" sz="1200" strike="sngStrike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3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51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可视化插件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err="1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Gitbash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	</a:t>
            </a:r>
          </a:p>
          <a:p>
            <a:pPr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kern="0" dirty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zh-CN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  <a:hlinkClick r:id="rId2"/>
              </a:rPr>
              <a:t>http</a:t>
            </a:r>
            <a:r>
              <a:rPr lang="en-US" altLang="zh-CN" kern="0" dirty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  <a:hlinkClick r:id="rId2"/>
              </a:rPr>
              <a:t>://</a:t>
            </a:r>
            <a:r>
              <a:rPr lang="en-US" altLang="zh-CN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  <a:hlinkClick r:id="rId2"/>
              </a:rPr>
              <a:t>git-scm.com/download/win</a:t>
            </a:r>
            <a:endParaRPr lang="en-US" altLang="zh-CN" kern="0" dirty="0" smtClean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kern="0" dirty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zh-CN" kern="0" dirty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  <a:hlinkClick r:id="rId3"/>
              </a:rPr>
              <a:t>http://code.google.com/p/msysgit</a:t>
            </a:r>
            <a:r>
              <a:rPr lang="en-US" altLang="zh-CN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  <a:hlinkClick r:id="rId3"/>
              </a:rPr>
              <a:t>/</a:t>
            </a:r>
            <a:endParaRPr lang="en-US" altLang="zh-CN" kern="0" dirty="0" smtClean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kern="0" dirty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1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kern="0" dirty="0" err="1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Gitbash</a:t>
            </a:r>
            <a:r>
              <a:rPr lang="en-US" altLang="zh-CN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并不是真正意义上的</a:t>
            </a:r>
            <a:r>
              <a:rPr lang="en-US" altLang="zh-CN" kern="0" dirty="0" err="1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可视化插件，但是它是其他插件安装之前必须安装的插件，在它出现之前</a:t>
            </a:r>
            <a:r>
              <a:rPr lang="en-US" altLang="zh-CN" kern="0" dirty="0" err="1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还没有</a:t>
            </a:r>
            <a:r>
              <a:rPr lang="en-US" altLang="zh-CN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windows</a:t>
            </a:r>
            <a:r>
              <a:rPr lang="zh-CN" altLang="en-US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下的实现。</a:t>
            </a:r>
            <a:endParaRPr lang="en-US" altLang="zh-CN" kern="0" dirty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981200"/>
            <a:ext cx="1000265" cy="10193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1866139"/>
            <a:ext cx="2834179" cy="173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52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可视化插件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4737" y="11811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err="1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TortoiseGit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sz="1600" kern="0" dirty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	</a:t>
            </a:r>
            <a:r>
              <a:rPr lang="en-US" altLang="zh-CN" sz="1600" kern="0" dirty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  <a:hlinkClick r:id="rId2"/>
              </a:rPr>
              <a:t>http://code.google.com/p/tortoisegit</a:t>
            </a:r>
            <a:r>
              <a:rPr lang="en-US" altLang="zh-CN" sz="1600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  <a:hlinkClick r:id="rId2"/>
              </a:rPr>
              <a:t>/</a:t>
            </a:r>
            <a:endParaRPr lang="en-US" altLang="zh-CN" sz="1600" kern="0" dirty="0" smtClean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600" kern="0" dirty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1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sz="1600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熟悉么？小乌龟又回来了，相信用惯了</a:t>
            </a:r>
            <a:r>
              <a:rPr lang="en-US" altLang="zh-CN" sz="1600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SVN</a:t>
            </a:r>
            <a:r>
              <a:rPr lang="zh-CN" altLang="en-US" sz="1600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小乌龟插件的你用不了多长时间就会很快上手</a:t>
            </a:r>
            <a:r>
              <a:rPr lang="en-US" altLang="zh-CN" sz="1600" kern="0" dirty="0" err="1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zh-CN" altLang="en-US" sz="1600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操作。</a:t>
            </a:r>
            <a:endParaRPr lang="en-US" altLang="zh-CN" sz="1600" kern="0" dirty="0" smtClean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973987"/>
            <a:ext cx="1905000" cy="15312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6119" y="2080881"/>
            <a:ext cx="2831762" cy="13861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1906973"/>
            <a:ext cx="2319779" cy="15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57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53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可视化插件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altLang="zh-CN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Eclipse </a:t>
            </a:r>
            <a:r>
              <a:rPr lang="en-US" altLang="zh-CN" sz="2800" b="1" kern="0" dirty="0" err="1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Egit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600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sz="1600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	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600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  <a:hlinkClick r:id="rId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600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  <a:hlinkClick r:id="rId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600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  <a:hlinkClick r:id="rId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600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  <a:hlinkClick r:id="rId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sz="1600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	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600" kern="0" dirty="0" smtClean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600" kern="0" dirty="0" smtClean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600" kern="0" dirty="0" smtClean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600" kern="0" dirty="0" smtClean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sz="1600" kern="0" dirty="0" smtClean="0">
                <a:solidFill>
                  <a:srgbClr val="003BB0"/>
                </a:solidFill>
                <a:latin typeface="Microsoft YaHei" pitchFamily="34" charset="-122"/>
                <a:ea typeface="Microsoft YaHei" pitchFamily="34" charset="-122"/>
              </a:rPr>
              <a:t>	http://download.eclipse.org/egit/updates-1.3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600" kern="0" dirty="0" smtClean="0">
              <a:solidFill>
                <a:srgbClr val="003BB0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5" name="图片 4" descr="eg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981200"/>
            <a:ext cx="3173105" cy="3796393"/>
          </a:xfrm>
          <a:prstGeom prst="rect">
            <a:avLst/>
          </a:prstGeom>
        </p:spPr>
      </p:pic>
      <p:pic>
        <p:nvPicPr>
          <p:cNvPr id="6" name="图片 5" descr="egit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1981200"/>
            <a:ext cx="3596158" cy="2578857"/>
          </a:xfrm>
          <a:prstGeom prst="rect">
            <a:avLst/>
          </a:prstGeom>
        </p:spPr>
      </p:pic>
      <p:pic>
        <p:nvPicPr>
          <p:cNvPr id="7" name="图片 6" descr="egi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2743200"/>
            <a:ext cx="1524000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74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Git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可视化插件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b="1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关于插件</a:t>
            </a:r>
            <a:endParaRPr lang="en-US" altLang="zh-CN" b="1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lvl="1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插件</a:t>
            </a:r>
            <a:r>
              <a:rPr lang="en-US" altLang="zh-CN" sz="2000" dirty="0" smtClean="0"/>
              <a:t> SVN </a:t>
            </a:r>
            <a:r>
              <a:rPr lang="zh-CN" altLang="en-US" sz="2000" dirty="0" smtClean="0"/>
              <a:t>服务器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地址</a:t>
            </a:r>
          </a:p>
          <a:p>
            <a:pPr marL="1147763" lvl="2" indent="-295275">
              <a:lnSpc>
                <a:spcPct val="150000"/>
              </a:lnSpc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en-US" altLang="zh-CN" sz="1600" dirty="0" smtClean="0"/>
              <a:t>http://192.168.5.243/svn/NJ1S_Works/Tools/Git_plugin</a:t>
            </a:r>
            <a:endParaRPr lang="en-US" altLang="zh-CN" sz="1600" kern="12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4752E-60FD-4015-ABB1-5B2C07124AD5}" type="slidenum">
              <a:rPr lang="en-US" altLang="ja-JP" smtClean="0"/>
              <a:pPr>
                <a:defRPr/>
              </a:pPr>
              <a:t>54</a:t>
            </a:fld>
            <a:endParaRPr lang="en-US" altLang="ja-JP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20C457-CD92-4212-88FC-2B4C065CB614}" type="slidenum">
              <a:rPr lang="en-US" altLang="ja-JP">
                <a:ea typeface="ＭＳ Ｐゴシック" charset="-128"/>
              </a:rPr>
              <a:pPr/>
              <a:t>55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12963" y="2971800"/>
            <a:ext cx="4648199" cy="83099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QA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20C457-CD92-4212-88FC-2B4C065CB614}" type="slidenum">
              <a:rPr lang="en-US" altLang="ja-JP">
                <a:ea typeface="ＭＳ Ｐゴシック" charset="-128"/>
              </a:rPr>
              <a:pPr/>
              <a:t>56</a:t>
            </a:fld>
            <a:endParaRPr lang="en-US" altLang="ja-JP">
              <a:ea typeface="ＭＳ Ｐゴシック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5900" y="1981200"/>
            <a:ext cx="6172200" cy="41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6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6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版本管理编年史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版本管理划分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452438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依据版本管理特征划分</a:t>
            </a:r>
            <a:endParaRPr lang="en-US" altLang="zh-CN" sz="1200" dirty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LVCS(Local Version control System)</a:t>
            </a:r>
          </a:p>
          <a:p>
            <a:pPr marL="1489075" lvl="1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Arial" pitchFamily="34" charset="0"/>
              <a:buChar char="•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第一代版本管理</a:t>
            </a:r>
            <a:endParaRPr lang="en-US" altLang="ja-JP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endParaRPr lang="en-US" altLang="ja-JP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ja-JP" sz="1200" dirty="0" smtClean="0">
                <a:latin typeface="Microsoft YaHei" pitchFamily="34" charset="-122"/>
                <a:ea typeface="Microsoft YaHei" pitchFamily="34" charset="-122"/>
              </a:rPr>
              <a:t>CV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C</a:t>
            </a:r>
            <a:r>
              <a:rPr lang="en-US" altLang="ja-JP" sz="1200" dirty="0" smtClean="0">
                <a:latin typeface="Microsoft YaHei" pitchFamily="34" charset="-122"/>
                <a:ea typeface="Microsoft YaHei" pitchFamily="34" charset="-122"/>
              </a:rPr>
              <a:t>S (Centralized Version  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Control System</a:t>
            </a:r>
            <a:r>
              <a:rPr lang="en-US" altLang="ja-JP" sz="1200" dirty="0" smtClean="0">
                <a:latin typeface="Microsoft YaHei" pitchFamily="34" charset="-122"/>
                <a:ea typeface="Microsoft YaHei" pitchFamily="34" charset="-122"/>
              </a:rPr>
              <a:t>)</a:t>
            </a:r>
          </a:p>
          <a:p>
            <a:pPr marL="1489075" lvl="1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Arial" pitchFamily="34" charset="0"/>
              <a:buChar char="•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第二代版本管理</a:t>
            </a:r>
            <a:endParaRPr lang="en-US" altLang="ja-JP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endParaRPr lang="en-US" altLang="ja-JP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DVCS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Distribute Version Control System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489075" lvl="1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Arial" pitchFamily="34" charset="0"/>
              <a:buChar char="•"/>
              <a:defRPr/>
            </a:pP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第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三代版本管理</a:t>
            </a:r>
            <a:endParaRPr lang="ja-JP" altLang="en-US" sz="1200" dirty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68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7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版本管理编年史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2438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endParaRPr lang="ja-JP" altLang="en-US" sz="1200" dirty="0"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447800"/>
            <a:ext cx="76200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8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版本管理编年史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第一代版本管理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本地管理为特征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代表产品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1. Unix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下的发行包 </a:t>
            </a:r>
            <a:r>
              <a:rPr lang="en-US" altLang="zh-CN" sz="1200" dirty="0" err="1">
                <a:latin typeface="Microsoft YaHei" pitchFamily="34" charset="-122"/>
                <a:ea typeface="Microsoft YaHei" pitchFamily="34" charset="-122"/>
              </a:rPr>
              <a:t>rcs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 </a:t>
            </a:r>
          </a:p>
          <a:p>
            <a:pPr marL="747712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	1982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年的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RCS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。现在你可能还能在</a:t>
            </a:r>
            <a:r>
              <a:rPr lang="en-US" altLang="zh-CN" sz="1200" dirty="0">
                <a:latin typeface="Microsoft YaHei" pitchFamily="34" charset="-122"/>
                <a:ea typeface="Microsoft YaHei" pitchFamily="34" charset="-122"/>
              </a:rPr>
              <a:t>Unix</a:t>
            </a: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的发布包中找到它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CCB4D-4D35-40C0-9B06-1B8B95575B10}" type="slidenum">
              <a:rPr lang="en-US" altLang="ja-JP">
                <a:ea typeface="ＭＳ Ｐゴシック" charset="-128"/>
              </a:rPr>
              <a:pPr/>
              <a:t>9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版本管理编年史</a:t>
            </a:r>
            <a:endParaRPr lang="ja-JP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kern="0" dirty="0" smtClean="0">
                <a:solidFill>
                  <a:srgbClr val="003B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第二代版本管理</a:t>
            </a:r>
            <a:endParaRPr lang="en-US" altLang="zh-CN" sz="28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1000" b="1" kern="0" dirty="0" smtClean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>
                <a:latin typeface="Microsoft YaHei" pitchFamily="34" charset="-122"/>
                <a:ea typeface="Microsoft YaHei" pitchFamily="34" charset="-122"/>
              </a:rPr>
              <a:t>单一的</a:t>
            </a: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中心网络服务依赖（服务器）网络为特征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747713" indent="-295275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n"/>
              <a:defRPr/>
            </a:pPr>
            <a:r>
              <a:rPr lang="zh-CN" altLang="en-US" sz="1200" dirty="0" smtClean="0">
                <a:latin typeface="Microsoft YaHei" pitchFamily="34" charset="-122"/>
                <a:ea typeface="Microsoft YaHei" pitchFamily="34" charset="-122"/>
              </a:rPr>
              <a:t>代表产品</a:t>
            </a:r>
            <a:endParaRPr lang="en-US" altLang="zh-CN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1. CVS</a:t>
            </a:r>
          </a:p>
          <a:p>
            <a:pPr marL="1489075" lvl="1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endParaRPr lang="en-US" altLang="ja-JP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031875" indent="-2841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buFont typeface="Wingdings" pitchFamily="2" charset="2"/>
              <a:buChar char="Ø"/>
              <a:defRPr/>
            </a:pPr>
            <a:r>
              <a:rPr lang="en-US" altLang="zh-CN" sz="1200" dirty="0" smtClean="0">
                <a:latin typeface="Microsoft YaHei" pitchFamily="34" charset="-122"/>
                <a:ea typeface="Microsoft YaHei" pitchFamily="34" charset="-122"/>
              </a:rPr>
              <a:t>2.SVN</a:t>
            </a:r>
          </a:p>
          <a:p>
            <a:pPr marL="747712" algn="l" eaLnBrk="0" hangingPunct="0">
              <a:lnSpc>
                <a:spcPct val="150000"/>
              </a:lnSpc>
              <a:spcBef>
                <a:spcPct val="20000"/>
              </a:spcBef>
              <a:buClr>
                <a:srgbClr val="1225AF"/>
              </a:buClr>
              <a:defRPr/>
            </a:pPr>
            <a:endParaRPr lang="ja-JP" altLang="en-US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algn="l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altLang="zh-CN" sz="2800" b="1" kern="0" dirty="0">
              <a:solidFill>
                <a:srgbClr val="003B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</TotalTime>
  <Words>1712</Words>
  <Application>Microsoft Office PowerPoint</Application>
  <PresentationFormat>全屏显示(4:3)</PresentationFormat>
  <Paragraphs>443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sample</vt:lpstr>
      <vt:lpstr>幻灯片 1</vt:lpstr>
      <vt:lpstr>目录</vt:lpstr>
      <vt:lpstr>目录</vt:lpstr>
      <vt:lpstr>版本管理及其现实意义</vt:lpstr>
      <vt:lpstr>版本管理及其现实意义</vt:lpstr>
      <vt:lpstr>版本管理编年史</vt:lpstr>
      <vt:lpstr>版本管理编年史</vt:lpstr>
      <vt:lpstr>版本管理编年史</vt:lpstr>
      <vt:lpstr>版本管理编年史</vt:lpstr>
      <vt:lpstr>版本管理编年史</vt:lpstr>
      <vt:lpstr>版本管理工具使用现状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版本管理元操作（1）</vt:lpstr>
      <vt:lpstr>SVN版本管理</vt:lpstr>
      <vt:lpstr>SVN版本管理</vt:lpstr>
      <vt:lpstr>SVN版本管理</vt:lpstr>
      <vt:lpstr>SVN版本管理</vt:lpstr>
      <vt:lpstr>SVN版本管理</vt:lpstr>
      <vt:lpstr>版本管理元操作（2）</vt:lpstr>
      <vt:lpstr>版本管理元操作（2）</vt:lpstr>
      <vt:lpstr>版本管理元操作（2）</vt:lpstr>
      <vt:lpstr>版本管理元操作（2）</vt:lpstr>
      <vt:lpstr>Git 操作简介</vt:lpstr>
      <vt:lpstr>Git 操作简介</vt:lpstr>
      <vt:lpstr>Git 操作简介</vt:lpstr>
      <vt:lpstr>Git 操作简介</vt:lpstr>
      <vt:lpstr>Git 操作简介</vt:lpstr>
      <vt:lpstr>Git 操作简介</vt:lpstr>
      <vt:lpstr>Git 操作简介</vt:lpstr>
      <vt:lpstr>Git 操作简介</vt:lpstr>
      <vt:lpstr>Git 操作简介</vt:lpstr>
      <vt:lpstr>Git 操作简介</vt:lpstr>
      <vt:lpstr>Git 可视化插件</vt:lpstr>
      <vt:lpstr>Git 可视化插件</vt:lpstr>
      <vt:lpstr>Git 可视化插件</vt:lpstr>
      <vt:lpstr>Git 可视化插件</vt:lpstr>
      <vt:lpstr>幻灯片 55</vt:lpstr>
      <vt:lpstr>幻灯片 56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LZT</dc:creator>
  <cp:lastModifiedBy>Richard</cp:lastModifiedBy>
  <cp:revision>181</cp:revision>
  <dcterms:created xsi:type="dcterms:W3CDTF">2004-08-26T06:30:40Z</dcterms:created>
  <dcterms:modified xsi:type="dcterms:W3CDTF">2012-08-02T05:50:27Z</dcterms:modified>
</cp:coreProperties>
</file>