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77" r:id="rId3"/>
    <p:sldId id="308" r:id="rId4"/>
    <p:sldId id="307" r:id="rId5"/>
    <p:sldId id="309" r:id="rId6"/>
    <p:sldId id="310" r:id="rId7"/>
    <p:sldId id="311" r:id="rId8"/>
    <p:sldId id="285" r:id="rId9"/>
    <p:sldId id="312" r:id="rId10"/>
    <p:sldId id="286" r:id="rId11"/>
    <p:sldId id="287" r:id="rId12"/>
    <p:sldId id="288" r:id="rId13"/>
    <p:sldId id="289" r:id="rId14"/>
    <p:sldId id="290" r:id="rId15"/>
    <p:sldId id="291" r:id="rId16"/>
    <p:sldId id="306" r:id="rId17"/>
    <p:sldId id="313" r:id="rId18"/>
    <p:sldId id="295" r:id="rId19"/>
    <p:sldId id="302" r:id="rId20"/>
    <p:sldId id="294" r:id="rId21"/>
    <p:sldId id="297" r:id="rId22"/>
    <p:sldId id="298" r:id="rId23"/>
    <p:sldId id="303" r:id="rId24"/>
    <p:sldId id="301" r:id="rId25"/>
    <p:sldId id="299" r:id="rId26"/>
    <p:sldId id="300" r:id="rId27"/>
    <p:sldId id="304" r:id="rId28"/>
    <p:sldId id="305" r:id="rId29"/>
    <p:sldId id="284" r:id="rId30"/>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C4"/>
    <a:srgbClr val="0D5EFF"/>
    <a:srgbClr val="003BB0"/>
    <a:srgbClr val="C0DCF6"/>
    <a:srgbClr val="65AAE9"/>
    <a:srgbClr val="84A5CA"/>
    <a:srgbClr val="5F5F5F"/>
    <a:srgbClr val="4D4D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9" autoAdjust="0"/>
    <p:restoredTop sz="66066" autoAdjust="0"/>
  </p:normalViewPr>
  <p:slideViewPr>
    <p:cSldViewPr>
      <p:cViewPr>
        <p:scale>
          <a:sx n="75" d="100"/>
          <a:sy n="75" d="100"/>
        </p:scale>
        <p:origin x="-63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ja-JP"/>
          </a:p>
        </p:txBody>
      </p:sp>
      <p:sp>
        <p:nvSpPr>
          <p:cNvPr id="112643"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ja-JP"/>
          </a:p>
        </p:txBody>
      </p:sp>
      <p:sp>
        <p:nvSpPr>
          <p:cNvPr id="112644"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ja-JP"/>
          </a:p>
        </p:txBody>
      </p:sp>
      <p:sp>
        <p:nvSpPr>
          <p:cNvPr id="112645"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1A0F924-B791-413A-B709-A03FB6A597D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050"/>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zh-CN" altLang="en-US"/>
          </a:p>
        </p:txBody>
      </p:sp>
      <p:sp>
        <p:nvSpPr>
          <p:cNvPr id="49155" name="Rectangle 2051"/>
          <p:cNvSpPr>
            <a:spLocks noGrp="1" noChangeArrowheads="1"/>
          </p:cNvSpPr>
          <p:nvPr>
            <p:ph type="dt" idx="1"/>
          </p:nvPr>
        </p:nvSpPr>
        <p:spPr bwMode="auto">
          <a:xfrm>
            <a:off x="40386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62FBC9F4-0895-4E73-8591-135136763B1E}" type="datetimeFigureOut">
              <a:rPr lang="zh-CN" altLang="en-US"/>
              <a:pPr>
                <a:defRPr/>
              </a:pPr>
              <a:t>2011/9/9</a:t>
            </a:fld>
            <a:endParaRPr lang="zh-CN" altLang="en-US"/>
          </a:p>
        </p:txBody>
      </p:sp>
      <p:sp>
        <p:nvSpPr>
          <p:cNvPr id="7172" name="Rectangle 2052"/>
          <p:cNvSpPr>
            <a:spLocks noGrp="1" noRot="1" noChangeAspect="1" noChangeArrowheads="1" noTextEdit="1"/>
          </p:cNvSpPr>
          <p:nvPr>
            <p:ph type="sldImg" idx="2"/>
          </p:nvPr>
        </p:nvSpPr>
        <p:spPr bwMode="auto">
          <a:xfrm>
            <a:off x="1346200" y="685800"/>
            <a:ext cx="4470400" cy="3352800"/>
          </a:xfrm>
          <a:prstGeom prst="rect">
            <a:avLst/>
          </a:prstGeom>
          <a:noFill/>
          <a:ln w="9525">
            <a:solidFill>
              <a:srgbClr val="000000"/>
            </a:solidFill>
            <a:miter lim="800000"/>
            <a:headEnd/>
            <a:tailEnd/>
          </a:ln>
        </p:spPr>
      </p:sp>
      <p:sp>
        <p:nvSpPr>
          <p:cNvPr id="49157" name="Rectangle 2053"/>
          <p:cNvSpPr>
            <a:spLocks noGrp="1" noChangeArrowheads="1"/>
          </p:cNvSpPr>
          <p:nvPr>
            <p:ph type="body" sz="quarter" idx="3"/>
          </p:nvPr>
        </p:nvSpPr>
        <p:spPr bwMode="auto">
          <a:xfrm>
            <a:off x="914400" y="4267200"/>
            <a:ext cx="52578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2054"/>
          <p:cNvSpPr>
            <a:spLocks noGrp="1" noChangeArrowheads="1"/>
          </p:cNvSpPr>
          <p:nvPr>
            <p:ph type="ftr" sz="quarter" idx="4"/>
          </p:nvPr>
        </p:nvSpPr>
        <p:spPr bwMode="auto">
          <a:xfrm>
            <a:off x="0" y="85344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zh-CN" altLang="en-US"/>
          </a:p>
        </p:txBody>
      </p:sp>
      <p:sp>
        <p:nvSpPr>
          <p:cNvPr id="49159" name="Rectangle 2055"/>
          <p:cNvSpPr>
            <a:spLocks noGrp="1" noChangeArrowheads="1"/>
          </p:cNvSpPr>
          <p:nvPr>
            <p:ph type="sldNum" sz="quarter" idx="5"/>
          </p:nvPr>
        </p:nvSpPr>
        <p:spPr bwMode="auto">
          <a:xfrm>
            <a:off x="4038600" y="85344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F15A8E7-36BB-4D11-8293-FE550EB998A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alibri"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eveloper.android.com/guide/topics/fundamental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a:t>
            </a:r>
            <a:r>
              <a:rPr kumimoji="1" lang="en-US" altLang="zh-CN" sz="1200" b="0" i="0" kern="1200" dirty="0" smtClean="0">
                <a:solidFill>
                  <a:schemeClr val="tx1"/>
                </a:solidFill>
                <a:latin typeface="Calibri" pitchFamily="34" charset="0"/>
                <a:ea typeface="+mn-ea"/>
                <a:cs typeface="+mn-cs"/>
              </a:rPr>
              <a:t>Google</a:t>
            </a:r>
            <a:r>
              <a:rPr kumimoji="1" lang="zh-CN" altLang="en-US" sz="1200" b="0" i="0" kern="1200" dirty="0" smtClean="0">
                <a:solidFill>
                  <a:schemeClr val="tx1"/>
                </a:solidFill>
                <a:latin typeface="Calibri" pitchFamily="34" charset="0"/>
                <a:ea typeface="+mn-ea"/>
                <a:cs typeface="+mn-cs"/>
              </a:rPr>
              <a:t>于</a:t>
            </a:r>
            <a:r>
              <a:rPr kumimoji="1" lang="en-US" altLang="zh-CN" sz="1200" b="0" i="0" kern="1200" dirty="0" smtClean="0">
                <a:solidFill>
                  <a:schemeClr val="tx1"/>
                </a:solidFill>
                <a:latin typeface="Calibri" pitchFamily="34" charset="0"/>
                <a:ea typeface="+mn-ea"/>
                <a:cs typeface="+mn-cs"/>
              </a:rPr>
              <a:t>07</a:t>
            </a:r>
            <a:r>
              <a:rPr kumimoji="1" lang="zh-CN" altLang="en-US" sz="1200" b="0" i="0" kern="1200" dirty="0" smtClean="0">
                <a:solidFill>
                  <a:schemeClr val="tx1"/>
                </a:solidFill>
                <a:latin typeface="Calibri" pitchFamily="34" charset="0"/>
                <a:ea typeface="+mn-ea"/>
                <a:cs typeface="+mn-cs"/>
              </a:rPr>
              <a:t>年</a:t>
            </a:r>
            <a:r>
              <a:rPr kumimoji="1" lang="en-US" altLang="zh-CN" sz="1200" b="0" i="0" kern="1200" dirty="0" smtClean="0">
                <a:solidFill>
                  <a:schemeClr val="tx1"/>
                </a:solidFill>
                <a:latin typeface="Calibri" pitchFamily="34" charset="0"/>
                <a:ea typeface="+mn-ea"/>
                <a:cs typeface="+mn-cs"/>
              </a:rPr>
              <a:t>11</a:t>
            </a:r>
            <a:r>
              <a:rPr kumimoji="1" lang="zh-CN" altLang="en-US" sz="1200" b="0" i="0" kern="1200" dirty="0" smtClean="0">
                <a:solidFill>
                  <a:schemeClr val="tx1"/>
                </a:solidFill>
                <a:latin typeface="Calibri" pitchFamily="34" charset="0"/>
                <a:ea typeface="+mn-ea"/>
                <a:cs typeface="+mn-cs"/>
              </a:rPr>
              <a:t>月</a:t>
            </a:r>
            <a:r>
              <a:rPr kumimoji="1" lang="en-US" altLang="zh-CN" sz="1200" b="0" i="0" kern="1200" dirty="0" smtClean="0">
                <a:solidFill>
                  <a:schemeClr val="tx1"/>
                </a:solidFill>
                <a:latin typeface="Calibri" pitchFamily="34" charset="0"/>
                <a:ea typeface="+mn-ea"/>
                <a:cs typeface="+mn-cs"/>
              </a:rPr>
              <a:t>5</a:t>
            </a:r>
            <a:r>
              <a:rPr kumimoji="1" lang="zh-CN" altLang="en-US" sz="1200" b="0" i="0" kern="1200" dirty="0" smtClean="0">
                <a:solidFill>
                  <a:schemeClr val="tx1"/>
                </a:solidFill>
                <a:latin typeface="Calibri" pitchFamily="34" charset="0"/>
                <a:ea typeface="+mn-ea"/>
                <a:cs typeface="+mn-cs"/>
              </a:rPr>
              <a:t>日宣布的基于</a:t>
            </a:r>
            <a:r>
              <a:rPr kumimoji="1" lang="en-US" altLang="zh-CN" sz="1200" b="0" i="0" kern="1200" dirty="0" smtClean="0">
                <a:solidFill>
                  <a:schemeClr val="tx1"/>
                </a:solidFill>
                <a:latin typeface="Calibri" pitchFamily="34" charset="0"/>
                <a:ea typeface="+mn-ea"/>
                <a:cs typeface="+mn-cs"/>
              </a:rPr>
              <a:t>Linux</a:t>
            </a:r>
            <a:r>
              <a:rPr kumimoji="1" lang="zh-CN" altLang="en-US" sz="1200" b="0" i="0" kern="1200" dirty="0" smtClean="0">
                <a:solidFill>
                  <a:schemeClr val="tx1"/>
                </a:solidFill>
                <a:latin typeface="Calibri" pitchFamily="34" charset="0"/>
                <a:ea typeface="+mn-ea"/>
                <a:cs typeface="+mn-cs"/>
              </a:rPr>
              <a:t>平台开源手机操作系统名称，该平台由操作系统、中间件、用户界面和应用软件组成，号称是首个为移动终端打造的真正开放和完整的移动软件。</a:t>
            </a:r>
          </a:p>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a:t>
            </a:r>
            <a:r>
              <a:rPr kumimoji="1" lang="en-US" altLang="zh-CN" sz="1200" b="0" i="0" kern="1200" dirty="0" smtClean="0">
                <a:solidFill>
                  <a:schemeClr val="tx1"/>
                </a:solidFill>
                <a:latin typeface="Calibri" pitchFamily="34" charset="0"/>
                <a:ea typeface="+mn-ea"/>
                <a:cs typeface="+mn-cs"/>
              </a:rPr>
              <a:t>Google</a:t>
            </a:r>
            <a:r>
              <a:rPr kumimoji="1" lang="zh-CN" altLang="en-US" sz="1200" b="0" i="0" kern="1200" dirty="0" smtClean="0">
                <a:solidFill>
                  <a:schemeClr val="tx1"/>
                </a:solidFill>
                <a:latin typeface="Calibri" pitchFamily="34" charset="0"/>
                <a:ea typeface="+mn-ea"/>
                <a:cs typeface="+mn-cs"/>
              </a:rPr>
              <a:t>开发的基于</a:t>
            </a:r>
            <a:r>
              <a:rPr kumimoji="1" lang="en-US" altLang="zh-CN" sz="1200" b="0" i="0" kern="1200" dirty="0" smtClean="0">
                <a:solidFill>
                  <a:schemeClr val="tx1"/>
                </a:solidFill>
                <a:latin typeface="Calibri" pitchFamily="34" charset="0"/>
                <a:ea typeface="+mn-ea"/>
                <a:cs typeface="+mn-cs"/>
              </a:rPr>
              <a:t>Linux</a:t>
            </a:r>
            <a:r>
              <a:rPr kumimoji="1" lang="zh-CN" altLang="en-US" sz="1200" b="0" i="0" kern="1200" dirty="0" smtClean="0">
                <a:solidFill>
                  <a:schemeClr val="tx1"/>
                </a:solidFill>
                <a:latin typeface="Calibri" pitchFamily="34" charset="0"/>
                <a:ea typeface="+mn-ea"/>
                <a:cs typeface="+mn-cs"/>
              </a:rPr>
              <a:t>平台的开源手机操作系统。它包括操作系统、用户界面和应用程序</a:t>
            </a:r>
            <a:r>
              <a:rPr kumimoji="1" lang="en-US" altLang="zh-CN" sz="1200" b="0" i="0" kern="1200" dirty="0" smtClean="0">
                <a:solidFill>
                  <a:schemeClr val="tx1"/>
                </a:solidFill>
                <a:latin typeface="Calibri" pitchFamily="34" charset="0"/>
                <a:ea typeface="+mn-ea"/>
                <a:cs typeface="+mn-cs"/>
              </a:rPr>
              <a:t>——</a:t>
            </a:r>
            <a:r>
              <a:rPr kumimoji="1" lang="zh-CN" altLang="en-US" sz="1200" b="0" i="0" kern="1200" dirty="0" smtClean="0">
                <a:solidFill>
                  <a:schemeClr val="tx1"/>
                </a:solidFill>
                <a:latin typeface="Calibri" pitchFamily="34" charset="0"/>
                <a:ea typeface="+mn-ea"/>
                <a:cs typeface="+mn-cs"/>
              </a:rPr>
              <a:t>移动电话工作所需的全部软件，而且不存在任何以往阻碍移动产业创新的专有权障碍。谷歌与开放手机联盟合作开发了</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，这个联盟由包括中国移动、摩托罗拉、高通、宏达和</a:t>
            </a:r>
            <a:r>
              <a:rPr kumimoji="1" lang="en-US" altLang="zh-CN" sz="1200" b="0" i="0" kern="1200" dirty="0" smtClean="0">
                <a:solidFill>
                  <a:schemeClr val="tx1"/>
                </a:solidFill>
                <a:latin typeface="Calibri" pitchFamily="34" charset="0"/>
                <a:ea typeface="+mn-ea"/>
                <a:cs typeface="+mn-cs"/>
              </a:rPr>
              <a:t>T-Mobile</a:t>
            </a:r>
            <a:r>
              <a:rPr kumimoji="1" lang="zh-CN" altLang="en-US" sz="1200" b="0" i="0" kern="1200" dirty="0" smtClean="0">
                <a:solidFill>
                  <a:schemeClr val="tx1"/>
                </a:solidFill>
                <a:latin typeface="Calibri" pitchFamily="34" charset="0"/>
                <a:ea typeface="+mn-ea"/>
                <a:cs typeface="+mn-cs"/>
              </a:rPr>
              <a:t>在内的</a:t>
            </a:r>
            <a:r>
              <a:rPr kumimoji="1" lang="en-US" altLang="zh-CN" sz="1200" b="0" i="0" kern="1200" dirty="0" smtClean="0">
                <a:solidFill>
                  <a:schemeClr val="tx1"/>
                </a:solidFill>
                <a:latin typeface="Calibri" pitchFamily="34" charset="0"/>
                <a:ea typeface="+mn-ea"/>
                <a:cs typeface="+mn-cs"/>
              </a:rPr>
              <a:t>30</a:t>
            </a:r>
            <a:r>
              <a:rPr kumimoji="1" lang="zh-CN" altLang="en-US" sz="1200" b="0" i="0" kern="1200" dirty="0" smtClean="0">
                <a:solidFill>
                  <a:schemeClr val="tx1"/>
                </a:solidFill>
                <a:latin typeface="Calibri" pitchFamily="34" charset="0"/>
                <a:ea typeface="+mn-ea"/>
                <a:cs typeface="+mn-cs"/>
              </a:rPr>
              <a:t>多家技术和无线应用的领军企业组成。通过与运营商、设备制造商、开发商和其他有关各方结成深层次的合作伙伴关系，希望借助建立标准化、开放式的移动电话软件平台，在移动产业内形成一个开放式的生态系统。我们认为此举必将推进更好、更快的创新，为移动用户提供不可预知的应用和服务。</a:t>
            </a:r>
          </a:p>
          <a:p>
            <a:r>
              <a:rPr kumimoji="1" lang="zh-CN" altLang="en-US" sz="1200" b="0" i="0" kern="1200" dirty="0" smtClean="0">
                <a:solidFill>
                  <a:schemeClr val="tx1"/>
                </a:solidFill>
                <a:latin typeface="Calibri" pitchFamily="34" charset="0"/>
                <a:ea typeface="+mn-ea"/>
                <a:cs typeface="+mn-cs"/>
              </a:rPr>
              <a:t> </a:t>
            </a:r>
          </a:p>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的</a:t>
            </a:r>
            <a:r>
              <a:rPr kumimoji="1" lang="en-US" altLang="zh-CN" sz="1200" b="0" i="0" kern="1200" dirty="0" smtClean="0">
                <a:solidFill>
                  <a:schemeClr val="tx1"/>
                </a:solidFill>
                <a:latin typeface="Calibri" pitchFamily="34" charset="0"/>
                <a:ea typeface="+mn-ea"/>
                <a:cs typeface="+mn-cs"/>
              </a:rPr>
              <a:t>34</a:t>
            </a:r>
            <a:r>
              <a:rPr kumimoji="1" lang="zh-CN" altLang="en-US" sz="1200" b="0" i="0" kern="1200" dirty="0" smtClean="0">
                <a:solidFill>
                  <a:schemeClr val="tx1"/>
                </a:solidFill>
                <a:latin typeface="Calibri" pitchFamily="34" charset="0"/>
                <a:ea typeface="+mn-ea"/>
                <a:cs typeface="+mn-cs"/>
              </a:rPr>
              <a:t>家手机联盟</a:t>
            </a:r>
          </a:p>
          <a:p>
            <a:r>
              <a:rPr kumimoji="1" lang="zh-CN" altLang="en-US" sz="1200" b="0" i="0" kern="1200" dirty="0" smtClean="0">
                <a:solidFill>
                  <a:schemeClr val="tx1"/>
                </a:solidFill>
                <a:latin typeface="Calibri" pitchFamily="34" charset="0"/>
                <a:ea typeface="+mn-ea"/>
                <a:cs typeface="+mn-cs"/>
              </a:rPr>
              <a:t>开放手机联盟的成立和</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的推出是对现状的重大改变，在带来初步效益之前，还需要不小的耐心和高昂的投入。但是，我们认为全球移动用户从中能获得的潜在利益是值得付出这些努力的。</a:t>
            </a:r>
          </a:p>
          <a:p>
            <a:r>
              <a:rPr kumimoji="1" lang="zh-CN" altLang="en-US" sz="1200" b="0" i="0" kern="1200" dirty="0" smtClean="0">
                <a:solidFill>
                  <a:schemeClr val="tx1"/>
                </a:solidFill>
                <a:latin typeface="Calibri" pitchFamily="34" charset="0"/>
                <a:ea typeface="+mn-ea"/>
                <a:cs typeface="+mn-cs"/>
              </a:rPr>
              <a:t>与</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相似，</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采用</a:t>
            </a:r>
            <a:r>
              <a:rPr kumimoji="1" lang="en-US" altLang="zh-CN" sz="1200" b="0" i="0" kern="1200" dirty="0" err="1" smtClean="0">
                <a:solidFill>
                  <a:schemeClr val="tx1"/>
                </a:solidFill>
                <a:latin typeface="Calibri" pitchFamily="34" charset="0"/>
                <a:ea typeface="+mn-ea"/>
                <a:cs typeface="+mn-cs"/>
              </a:rPr>
              <a:t>WebKit</a:t>
            </a:r>
            <a:r>
              <a:rPr kumimoji="1" lang="zh-CN" altLang="en-US" sz="1200" b="0" i="0" kern="1200" dirty="0" smtClean="0">
                <a:solidFill>
                  <a:schemeClr val="tx1"/>
                </a:solidFill>
                <a:latin typeface="Calibri" pitchFamily="34" charset="0"/>
                <a:ea typeface="+mn-ea"/>
                <a:cs typeface="+mn-cs"/>
              </a:rPr>
              <a:t>浏览器引擎，具备触摸屏、高级图形显示和上网功能，用户能够在手机上查看电子邮件、搜索网址和观看视频节目等，比</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等其他手机更强调搜索功能，界面更强大，可以说是一种融入全部</a:t>
            </a:r>
            <a:r>
              <a:rPr kumimoji="1" lang="en-US" altLang="zh-CN" sz="1200" b="0" i="0" kern="1200" dirty="0" smtClean="0">
                <a:solidFill>
                  <a:schemeClr val="tx1"/>
                </a:solidFill>
                <a:latin typeface="Calibri" pitchFamily="34" charset="0"/>
                <a:ea typeface="+mn-ea"/>
                <a:cs typeface="+mn-cs"/>
              </a:rPr>
              <a:t>Web</a:t>
            </a:r>
            <a:r>
              <a:rPr kumimoji="1" lang="zh-CN" altLang="en-US" sz="1200" b="0" i="0" kern="1200" dirty="0" smtClean="0">
                <a:solidFill>
                  <a:schemeClr val="tx1"/>
                </a:solidFill>
                <a:latin typeface="Calibri" pitchFamily="34" charset="0"/>
                <a:ea typeface="+mn-ea"/>
                <a:cs typeface="+mn-cs"/>
              </a:rPr>
              <a:t>应用的单一平台。</a:t>
            </a:r>
          </a:p>
          <a:p>
            <a:r>
              <a:rPr kumimoji="1" lang="zh-CN" altLang="en-US" sz="1200" b="0" i="0" kern="1200" dirty="0" smtClean="0">
                <a:solidFill>
                  <a:schemeClr val="tx1"/>
                </a:solidFill>
                <a:latin typeface="Calibri" pitchFamily="34" charset="0"/>
                <a:ea typeface="+mn-ea"/>
                <a:cs typeface="+mn-cs"/>
              </a:rPr>
              <a:t>但其最震撼人心之处在于</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手机系统的开放性和服务免费。</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是一个对第三方软件完全开放的平台，开发者在为其开发程序时拥有更大的自由度，突破了</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等只能添加为数不多的固定软件的枷锁；同时与</a:t>
            </a:r>
            <a:r>
              <a:rPr kumimoji="1" lang="en-US" altLang="zh-CN" sz="1200" b="0" i="0" kern="1200" dirty="0" err="1" smtClean="0">
                <a:solidFill>
                  <a:schemeClr val="tx1"/>
                </a:solidFill>
                <a:latin typeface="Calibri" pitchFamily="34" charset="0"/>
                <a:ea typeface="+mn-ea"/>
                <a:cs typeface="+mn-cs"/>
              </a:rPr>
              <a:t>WindowsMobile</a:t>
            </a:r>
            <a:r>
              <a:rPr kumimoji="1" lang="zh-CN" altLang="en-US" sz="1200" b="0" i="0" kern="1200" dirty="0" smtClean="0">
                <a:solidFill>
                  <a:schemeClr val="tx1"/>
                </a:solidFill>
                <a:latin typeface="Calibri" pitchFamily="34" charset="0"/>
                <a:ea typeface="+mn-ea"/>
                <a:cs typeface="+mn-cs"/>
              </a:rPr>
              <a:t>、</a:t>
            </a:r>
            <a:r>
              <a:rPr kumimoji="1" lang="en-US" altLang="zh-CN" sz="1200" b="0" i="0" kern="1200" dirty="0" err="1" smtClean="0">
                <a:solidFill>
                  <a:schemeClr val="tx1"/>
                </a:solidFill>
                <a:latin typeface="Calibri" pitchFamily="34" charset="0"/>
                <a:ea typeface="+mn-ea"/>
                <a:cs typeface="+mn-cs"/>
              </a:rPr>
              <a:t>Symbian</a:t>
            </a:r>
            <a:r>
              <a:rPr kumimoji="1" lang="zh-CN" altLang="en-US" sz="1200" b="0" i="0" kern="1200" dirty="0" smtClean="0">
                <a:solidFill>
                  <a:schemeClr val="tx1"/>
                </a:solidFill>
                <a:latin typeface="Calibri" pitchFamily="34" charset="0"/>
                <a:ea typeface="+mn-ea"/>
                <a:cs typeface="+mn-cs"/>
              </a:rPr>
              <a:t>等厂商不同，</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操作系统免费向开发人员提供，这样可节省近三成成本。</a:t>
            </a:r>
          </a:p>
          <a:p>
            <a:endParaRPr lang="zh-CN" altLang="en-US" dirty="0"/>
          </a:p>
        </p:txBody>
      </p:sp>
      <p:sp>
        <p:nvSpPr>
          <p:cNvPr id="4" name="Slide Number Placeholder 3"/>
          <p:cNvSpPr>
            <a:spLocks noGrp="1"/>
          </p:cNvSpPr>
          <p:nvPr>
            <p:ph type="sldNum" sz="quarter" idx="10"/>
          </p:nvPr>
        </p:nvSpPr>
        <p:spPr/>
        <p:txBody>
          <a:bodyPr/>
          <a:lstStyle/>
          <a:p>
            <a:pPr>
              <a:defRPr/>
            </a:pPr>
            <a:fld id="{0F15A8E7-36BB-4D11-8293-FE550EB998A6}" type="slidenum">
              <a:rPr lang="zh-CN" altLang="en-US" smtClean="0"/>
              <a:pPr>
                <a:defRPr/>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kumimoji="1" lang="en-US" sz="1200" kern="1200" dirty="0" err="1" smtClean="0">
                <a:solidFill>
                  <a:schemeClr val="tx1"/>
                </a:solidFill>
                <a:latin typeface="Calibri" pitchFamily="34" charset="0"/>
                <a:ea typeface="+mn-ea"/>
                <a:cs typeface="+mn-cs"/>
              </a:rPr>
              <a:t>重要性共分五层，依据重要性列表如下</a:t>
            </a:r>
            <a:r>
              <a:rPr kumimoji="1" lang="en-US" sz="1200" kern="1200" dirty="0" smtClean="0">
                <a:solidFill>
                  <a:schemeClr val="tx1"/>
                </a:solidFill>
                <a:latin typeface="Calibri" pitchFamily="34" charset="0"/>
                <a:ea typeface="+mn-ea"/>
                <a:cs typeface="+mn-cs"/>
              </a:rPr>
              <a:t>：</a:t>
            </a:r>
            <a:endParaRPr kumimoji="1" lang="zh-CN" altLang="en-US" sz="1800" kern="1200" dirty="0" smtClean="0">
              <a:solidFill>
                <a:schemeClr val="tx1"/>
              </a:solidFill>
              <a:latin typeface="Calibri" pitchFamily="34" charset="0"/>
              <a:ea typeface="+mn-ea"/>
              <a:cs typeface="+mn-cs"/>
            </a:endParaRPr>
          </a:p>
          <a:p>
            <a:pPr lvl="0"/>
            <a:r>
              <a:rPr kumimoji="1" lang="en-US" altLang="zh-CN" sz="1200" b="1" kern="1200" dirty="0" smtClean="0">
                <a:solidFill>
                  <a:schemeClr val="tx1"/>
                </a:solidFill>
                <a:latin typeface="Calibri" pitchFamily="34" charset="0"/>
                <a:ea typeface="+mn-ea"/>
                <a:cs typeface="+mn-cs"/>
              </a:rPr>
              <a:t>1</a:t>
            </a:r>
            <a:r>
              <a:rPr kumimoji="1" lang="zh-CN" altLang="en-US" sz="1200" b="1" kern="1200" dirty="0" smtClean="0">
                <a:solidFill>
                  <a:schemeClr val="tx1"/>
                </a:solidFill>
                <a:latin typeface="Calibri" pitchFamily="34" charset="0"/>
                <a:ea typeface="+mn-ea"/>
                <a:cs typeface="+mn-cs"/>
              </a:rPr>
              <a:t>、前台进程</a:t>
            </a:r>
            <a:r>
              <a:rPr kumimoji="1" lang="zh-CN" altLang="en-US" sz="1200" kern="1200" dirty="0" smtClean="0">
                <a:solidFill>
                  <a:schemeClr val="tx1"/>
                </a:solidFill>
                <a:latin typeface="Calibri" pitchFamily="34" charset="0"/>
                <a:ea typeface="+mn-ea"/>
                <a:cs typeface="+mn-cs"/>
              </a:rPr>
              <a:t>是用户操作所必须的。当满足如下任一条件时，进程被认为是处于前台的：</a:t>
            </a:r>
            <a:r>
              <a:rPr kumimoji="1" lang="en-US" sz="1200" kern="1200" dirty="0" smtClean="0">
                <a:solidFill>
                  <a:schemeClr val="tx1"/>
                </a:solidFill>
                <a:latin typeface="Calibri" pitchFamily="34" charset="0"/>
                <a:ea typeface="+mn-ea"/>
                <a:cs typeface="+mn-cs"/>
              </a:rPr>
              <a:t> </a:t>
            </a:r>
            <a:endParaRPr kumimoji="1" lang="zh-CN" altLang="en-US" sz="1800" kern="1200" dirty="0" smtClean="0">
              <a:solidFill>
                <a:schemeClr val="tx1"/>
              </a:solidFill>
              <a:latin typeface="Calibri" pitchFamily="34" charset="0"/>
              <a:ea typeface="+mn-ea"/>
              <a:cs typeface="+mn-cs"/>
            </a:endParaRPr>
          </a:p>
          <a:p>
            <a:pPr lvl="1"/>
            <a:r>
              <a:rPr kumimoji="1" lang="en-US" sz="1200" kern="1200" dirty="0" err="1" smtClean="0">
                <a:solidFill>
                  <a:schemeClr val="tx1"/>
                </a:solidFill>
                <a:latin typeface="Calibri" pitchFamily="34" charset="0"/>
                <a:ea typeface="+mn-ea"/>
                <a:cs typeface="+mn-cs"/>
              </a:rPr>
              <a:t>它运行着正在与用户交互的activity（Activity对象的</a:t>
            </a:r>
            <a:r>
              <a:rPr kumimoji="1" lang="en-US" sz="1200" kern="1200" dirty="0" smtClean="0">
                <a:solidFill>
                  <a:schemeClr val="tx1"/>
                </a:solidFill>
                <a:latin typeface="Calibri" pitchFamily="34" charset="0"/>
                <a:ea typeface="+mn-ea"/>
                <a:cs typeface="+mn-cs"/>
              </a:rPr>
              <a:t> </a:t>
            </a:r>
            <a:r>
              <a:rPr kumimoji="1" lang="en-US" sz="1200" kern="1200" dirty="0" err="1" smtClean="0">
                <a:solidFill>
                  <a:schemeClr val="tx1"/>
                </a:solidFill>
                <a:latin typeface="Calibri" pitchFamily="34" charset="0"/>
                <a:ea typeface="+mn-ea"/>
                <a:cs typeface="+mn-cs"/>
              </a:rPr>
              <a:t>onResume</a:t>
            </a:r>
            <a:r>
              <a:rPr kumimoji="1" lang="en-US" sz="1200" kern="1200" dirty="0" smtClean="0">
                <a:solidFill>
                  <a:schemeClr val="tx1"/>
                </a:solidFill>
                <a:latin typeface="Calibri" pitchFamily="34" charset="0"/>
                <a:ea typeface="+mn-ea"/>
                <a:cs typeface="+mn-cs"/>
              </a:rPr>
              <a:t>()  </a:t>
            </a:r>
            <a:r>
              <a:rPr kumimoji="1" lang="en-US" sz="1200" kern="1200" dirty="0" err="1" smtClean="0">
                <a:solidFill>
                  <a:schemeClr val="tx1"/>
                </a:solidFill>
                <a:latin typeface="Calibri" pitchFamily="34" charset="0"/>
                <a:ea typeface="+mn-ea"/>
                <a:cs typeface="+mn-cs"/>
              </a:rPr>
              <a:t>方法已被调用</a:t>
            </a:r>
            <a:r>
              <a:rPr kumimoji="1" lang="en-US" sz="1200" kern="1200" dirty="0" smtClean="0">
                <a:solidFill>
                  <a:schemeClr val="tx1"/>
                </a:solidFill>
                <a:latin typeface="Calibri" pitchFamily="34" charset="0"/>
                <a:ea typeface="+mn-ea"/>
                <a:cs typeface="+mn-cs"/>
              </a:rPr>
              <a:t>）。 </a:t>
            </a:r>
            <a:endParaRPr kumimoji="1" lang="zh-CN" altLang="en-US" sz="1800" kern="1200" dirty="0" smtClean="0">
              <a:solidFill>
                <a:schemeClr val="tx1"/>
              </a:solidFill>
              <a:latin typeface="Calibri" pitchFamily="34" charset="0"/>
              <a:ea typeface="+mn-ea"/>
              <a:cs typeface="+mn-cs"/>
            </a:endParaRPr>
          </a:p>
          <a:p>
            <a:pPr lvl="1"/>
            <a:r>
              <a:rPr kumimoji="1" lang="en-US" sz="1200" kern="1200" dirty="0" err="1" smtClean="0">
                <a:solidFill>
                  <a:schemeClr val="tx1"/>
                </a:solidFill>
                <a:latin typeface="Calibri" pitchFamily="34" charset="0"/>
                <a:ea typeface="+mn-ea"/>
                <a:cs typeface="+mn-cs"/>
              </a:rPr>
              <a:t>一个正在与用户交互的activity使用着它提供的一个服务</a:t>
            </a:r>
            <a:r>
              <a:rPr kumimoji="1" lang="en-US" sz="1200" kern="1200" dirty="0" smtClean="0">
                <a:solidFill>
                  <a:schemeClr val="tx1"/>
                </a:solidFill>
                <a:latin typeface="Calibri" pitchFamily="34" charset="0"/>
                <a:ea typeface="+mn-ea"/>
                <a:cs typeface="+mn-cs"/>
              </a:rPr>
              <a:t>。</a:t>
            </a:r>
            <a:endParaRPr kumimoji="1" lang="zh-CN" altLang="en-US" sz="1800" kern="1200" dirty="0" smtClean="0">
              <a:solidFill>
                <a:schemeClr val="tx1"/>
              </a:solidFill>
              <a:latin typeface="Calibri" pitchFamily="34" charset="0"/>
              <a:ea typeface="+mn-ea"/>
              <a:cs typeface="+mn-cs"/>
            </a:endParaRPr>
          </a:p>
          <a:p>
            <a:pPr lvl="1"/>
            <a:r>
              <a:rPr kumimoji="1" lang="en-US" sz="1200" kern="1200" dirty="0" err="1" smtClean="0">
                <a:solidFill>
                  <a:schemeClr val="tx1"/>
                </a:solidFill>
                <a:latin typeface="Calibri" pitchFamily="34" charset="0"/>
                <a:ea typeface="+mn-ea"/>
                <a:cs typeface="+mn-cs"/>
              </a:rPr>
              <a:t>它包含着一个正在执行生命周期回调方法（</a:t>
            </a:r>
            <a:r>
              <a:rPr kumimoji="1" lang="en-US" sz="1200" u="none" strike="noStrike" kern="1200" dirty="0" err="1" smtClean="0">
                <a:solidFill>
                  <a:schemeClr val="tx1"/>
                </a:solidFill>
                <a:latin typeface="Calibri" pitchFamily="34" charset="0"/>
                <a:ea typeface="+mn-ea"/>
                <a:cs typeface="+mn-cs"/>
              </a:rPr>
              <a:t>onCreate</a:t>
            </a:r>
            <a:r>
              <a:rPr kumimoji="1" lang="en-US" sz="1200" u="none" strike="noStrike" kern="1200" dirty="0" smtClean="0">
                <a:solidFill>
                  <a:schemeClr val="tx1"/>
                </a:solidFill>
                <a:latin typeface="Calibri" pitchFamily="34" charset="0"/>
                <a:ea typeface="+mn-ea"/>
                <a:cs typeface="+mn-cs"/>
              </a:rPr>
              <a:t>()</a:t>
            </a:r>
            <a:r>
              <a:rPr kumimoji="1" lang="en-US" sz="1200" kern="1200" dirty="0" smtClean="0">
                <a:solidFill>
                  <a:schemeClr val="tx1"/>
                </a:solidFill>
                <a:latin typeface="Calibri" pitchFamily="34" charset="0"/>
                <a:ea typeface="+mn-ea"/>
                <a:cs typeface="+mn-cs"/>
              </a:rPr>
              <a:t>、</a:t>
            </a:r>
            <a:r>
              <a:rPr kumimoji="1" lang="en-US" sz="1200" u="none" strike="noStrike" kern="1200" dirty="0" err="1" smtClean="0">
                <a:solidFill>
                  <a:schemeClr val="tx1"/>
                </a:solidFill>
                <a:latin typeface="Calibri" pitchFamily="34" charset="0"/>
                <a:ea typeface="+mn-ea"/>
                <a:cs typeface="+mn-cs"/>
              </a:rPr>
              <a:t>onStart</a:t>
            </a:r>
            <a:r>
              <a:rPr kumimoji="1" lang="en-US" sz="1200" u="none" strike="noStrike" kern="1200" dirty="0" smtClean="0">
                <a:solidFill>
                  <a:schemeClr val="tx1"/>
                </a:solidFill>
                <a:latin typeface="Calibri" pitchFamily="34" charset="0"/>
                <a:ea typeface="+mn-ea"/>
                <a:cs typeface="+mn-cs"/>
              </a:rPr>
              <a:t>()</a:t>
            </a:r>
            <a:r>
              <a:rPr kumimoji="1" lang="en-US" sz="1200" kern="1200" dirty="0" err="1" smtClean="0">
                <a:solidFill>
                  <a:schemeClr val="tx1"/>
                </a:solidFill>
                <a:latin typeface="Calibri" pitchFamily="34" charset="0"/>
                <a:ea typeface="+mn-ea"/>
                <a:cs typeface="+mn-cs"/>
              </a:rPr>
              <a:t>或</a:t>
            </a:r>
            <a:r>
              <a:rPr kumimoji="1" lang="en-US" sz="1200" u="none" strike="noStrike" kern="1200" dirty="0" err="1" smtClean="0">
                <a:solidFill>
                  <a:schemeClr val="tx1"/>
                </a:solidFill>
                <a:latin typeface="Calibri" pitchFamily="34" charset="0"/>
                <a:ea typeface="+mn-ea"/>
                <a:cs typeface="+mn-cs"/>
              </a:rPr>
              <a:t>onDestroy</a:t>
            </a:r>
            <a:r>
              <a:rPr kumimoji="1" lang="en-US" sz="1200" u="none" strike="noStrike" kern="1200" dirty="0" smtClean="0">
                <a:solidFill>
                  <a:schemeClr val="tx1"/>
                </a:solidFill>
                <a:latin typeface="Calibri" pitchFamily="34" charset="0"/>
                <a:ea typeface="+mn-ea"/>
                <a:cs typeface="+mn-cs"/>
              </a:rPr>
              <a:t>()</a:t>
            </a:r>
            <a:r>
              <a:rPr kumimoji="1" lang="en-US" sz="1200" kern="1200" dirty="0" smtClean="0">
                <a:solidFill>
                  <a:schemeClr val="tx1"/>
                </a:solidFill>
                <a:latin typeface="Calibri" pitchFamily="34" charset="0"/>
                <a:ea typeface="+mn-ea"/>
                <a:cs typeface="+mn-cs"/>
              </a:rPr>
              <a:t>）</a:t>
            </a:r>
            <a:r>
              <a:rPr kumimoji="1" lang="en-US" sz="1200" kern="1200" dirty="0" err="1" smtClean="0">
                <a:solidFill>
                  <a:schemeClr val="tx1"/>
                </a:solidFill>
                <a:latin typeface="Calibri" pitchFamily="34" charset="0"/>
                <a:ea typeface="+mn-ea"/>
                <a:cs typeface="+mn-cs"/>
              </a:rPr>
              <a:t>的</a:t>
            </a:r>
            <a:r>
              <a:rPr kumimoji="1" lang="en-US" sz="1200" u="none" strike="noStrike" kern="1200" dirty="0" err="1" smtClean="0">
                <a:solidFill>
                  <a:schemeClr val="tx1"/>
                </a:solidFill>
                <a:latin typeface="Calibri" pitchFamily="34" charset="0"/>
                <a:ea typeface="+mn-ea"/>
                <a:cs typeface="+mn-cs"/>
              </a:rPr>
              <a:t>Service</a:t>
            </a:r>
            <a:r>
              <a:rPr kumimoji="1" lang="en-US" sz="1200" kern="1200" dirty="0" err="1" smtClean="0">
                <a:solidFill>
                  <a:schemeClr val="tx1"/>
                </a:solidFill>
                <a:latin typeface="Calibri" pitchFamily="34" charset="0"/>
                <a:ea typeface="+mn-ea"/>
                <a:cs typeface="+mn-cs"/>
              </a:rPr>
              <a:t>对象</a:t>
            </a:r>
            <a:r>
              <a:rPr kumimoji="1" lang="en-US" sz="1200" kern="1200" dirty="0" smtClean="0">
                <a:solidFill>
                  <a:schemeClr val="tx1"/>
                </a:solidFill>
                <a:latin typeface="Calibri" pitchFamily="34" charset="0"/>
                <a:ea typeface="+mn-ea"/>
                <a:cs typeface="+mn-cs"/>
              </a:rPr>
              <a:t>。</a:t>
            </a:r>
            <a:endParaRPr kumimoji="1" lang="zh-CN" altLang="en-US" sz="1800" kern="1200" dirty="0" smtClean="0">
              <a:solidFill>
                <a:schemeClr val="tx1"/>
              </a:solidFill>
              <a:latin typeface="Calibri" pitchFamily="34" charset="0"/>
              <a:ea typeface="+mn-ea"/>
              <a:cs typeface="+mn-cs"/>
            </a:endParaRPr>
          </a:p>
          <a:p>
            <a:pPr lvl="1"/>
            <a:r>
              <a:rPr kumimoji="1" lang="en-US" sz="1200" kern="1200" dirty="0" err="1" smtClean="0">
                <a:solidFill>
                  <a:schemeClr val="tx1"/>
                </a:solidFill>
                <a:latin typeface="Calibri" pitchFamily="34" charset="0"/>
                <a:ea typeface="+mn-ea"/>
                <a:cs typeface="+mn-cs"/>
              </a:rPr>
              <a:t>它包含着一个正在执行</a:t>
            </a:r>
            <a:r>
              <a:rPr kumimoji="1" lang="en-US" sz="1200" kern="1200" dirty="0" smtClean="0">
                <a:solidFill>
                  <a:schemeClr val="tx1"/>
                </a:solidFill>
                <a:latin typeface="Calibri" pitchFamily="34" charset="0"/>
                <a:ea typeface="+mn-ea"/>
                <a:cs typeface="+mn-cs"/>
              </a:rPr>
              <a:t> </a:t>
            </a:r>
            <a:r>
              <a:rPr kumimoji="1" lang="en-US" sz="1200" u="none" strike="noStrike" kern="1200" dirty="0" err="1" smtClean="0">
                <a:solidFill>
                  <a:schemeClr val="tx1"/>
                </a:solidFill>
                <a:latin typeface="Calibri" pitchFamily="34" charset="0"/>
                <a:ea typeface="+mn-ea"/>
                <a:cs typeface="+mn-cs"/>
              </a:rPr>
              <a:t>onReceive</a:t>
            </a:r>
            <a:r>
              <a:rPr kumimoji="1" lang="en-US" sz="1200" u="none" strike="noStrike" kern="1200" dirty="0" smtClean="0">
                <a:solidFill>
                  <a:schemeClr val="tx1"/>
                </a:solidFill>
                <a:latin typeface="Calibri" pitchFamily="34" charset="0"/>
                <a:ea typeface="+mn-ea"/>
                <a:cs typeface="+mn-cs"/>
              </a:rPr>
              <a:t>()</a:t>
            </a:r>
            <a:r>
              <a:rPr kumimoji="1" lang="en-US" sz="1200" kern="1200" dirty="0" smtClean="0">
                <a:solidFill>
                  <a:schemeClr val="tx1"/>
                </a:solidFill>
                <a:latin typeface="Calibri" pitchFamily="34" charset="0"/>
                <a:ea typeface="+mn-ea"/>
                <a:cs typeface="+mn-cs"/>
              </a:rPr>
              <a:t> </a:t>
            </a:r>
            <a:r>
              <a:rPr kumimoji="1" lang="en-US" sz="1200" kern="1200" dirty="0" err="1" smtClean="0">
                <a:solidFill>
                  <a:schemeClr val="tx1"/>
                </a:solidFill>
                <a:latin typeface="Calibri" pitchFamily="34" charset="0"/>
                <a:ea typeface="+mn-ea"/>
                <a:cs typeface="+mn-cs"/>
              </a:rPr>
              <a:t>方法的</a:t>
            </a:r>
            <a:r>
              <a:rPr kumimoji="1" lang="en-US" sz="1200" u="none" strike="noStrike" kern="1200" dirty="0" err="1" smtClean="0">
                <a:solidFill>
                  <a:schemeClr val="tx1"/>
                </a:solidFill>
                <a:latin typeface="Calibri" pitchFamily="34" charset="0"/>
                <a:ea typeface="+mn-ea"/>
                <a:cs typeface="+mn-cs"/>
              </a:rPr>
              <a:t>BroadcastReceiver</a:t>
            </a:r>
            <a:r>
              <a:rPr kumimoji="1" lang="en-US" sz="1200" kern="1200" dirty="0" err="1" smtClean="0">
                <a:solidFill>
                  <a:schemeClr val="tx1"/>
                </a:solidFill>
                <a:latin typeface="Calibri" pitchFamily="34" charset="0"/>
                <a:ea typeface="+mn-ea"/>
                <a:cs typeface="+mn-cs"/>
              </a:rPr>
              <a:t>对象</a:t>
            </a:r>
            <a:r>
              <a:rPr kumimoji="1" lang="en-US" sz="1200" kern="1200" dirty="0" smtClean="0">
                <a:solidFill>
                  <a:schemeClr val="tx1"/>
                </a:solidFill>
                <a:latin typeface="Calibri" pitchFamily="34" charset="0"/>
                <a:ea typeface="+mn-ea"/>
                <a:cs typeface="+mn-cs"/>
              </a:rPr>
              <a:t>。</a:t>
            </a:r>
            <a:endParaRPr kumimoji="1" lang="zh-CN" altLang="en-US" sz="1800" kern="1200" dirty="0" smtClean="0">
              <a:solidFill>
                <a:schemeClr val="tx1"/>
              </a:solidFill>
              <a:latin typeface="Calibri" pitchFamily="34" charset="0"/>
              <a:ea typeface="+mn-ea"/>
              <a:cs typeface="+mn-cs"/>
            </a:endParaRPr>
          </a:p>
          <a:p>
            <a:r>
              <a:rPr kumimoji="1" lang="zh-CN" altLang="en-US" sz="1200" kern="1200" dirty="0" smtClean="0">
                <a:solidFill>
                  <a:schemeClr val="tx1"/>
                </a:solidFill>
                <a:latin typeface="Calibri" pitchFamily="34" charset="0"/>
                <a:ea typeface="+mn-ea"/>
                <a:cs typeface="+mn-cs"/>
              </a:rPr>
              <a:t>任一时间下，仅有少数进程会处于前台，仅当内存实在无法供给它们维持同时运行时才会被杀死。一般来说，在这种情况下，设备已然处于使用虚拟内存的状态，必须要杀死一些前台进程以用户界面保持响应。</a:t>
            </a:r>
            <a:endParaRPr kumimoji="1" lang="zh-CN" altLang="en-US" sz="1800" kern="1200" dirty="0" smtClean="0">
              <a:solidFill>
                <a:schemeClr val="tx1"/>
              </a:solidFill>
              <a:latin typeface="Calibri" pitchFamily="34" charset="0"/>
              <a:ea typeface="+mn-ea"/>
              <a:cs typeface="+mn-cs"/>
            </a:endParaRPr>
          </a:p>
          <a:p>
            <a:pPr lvl="0"/>
            <a:r>
              <a:rPr kumimoji="1" lang="en-US" altLang="zh-CN" sz="1200" b="1" kern="1200" dirty="0" smtClean="0">
                <a:solidFill>
                  <a:schemeClr val="tx1"/>
                </a:solidFill>
                <a:latin typeface="Calibri" pitchFamily="34" charset="0"/>
                <a:ea typeface="+mn-ea"/>
                <a:cs typeface="+mn-cs"/>
              </a:rPr>
              <a:t>2</a:t>
            </a:r>
            <a:r>
              <a:rPr kumimoji="1" lang="zh-CN" altLang="en-US" sz="1200" b="1" kern="1200" dirty="0" smtClean="0">
                <a:solidFill>
                  <a:schemeClr val="tx1"/>
                </a:solidFill>
                <a:latin typeface="Calibri" pitchFamily="34" charset="0"/>
                <a:ea typeface="+mn-ea"/>
                <a:cs typeface="+mn-cs"/>
              </a:rPr>
              <a:t>、可视进程</a:t>
            </a:r>
            <a:r>
              <a:rPr kumimoji="1" lang="zh-CN" altLang="en-US" sz="1200" kern="1200" dirty="0" smtClean="0">
                <a:solidFill>
                  <a:schemeClr val="tx1"/>
                </a:solidFill>
                <a:latin typeface="Calibri" pitchFamily="34" charset="0"/>
                <a:ea typeface="+mn-ea"/>
                <a:cs typeface="+mn-cs"/>
              </a:rPr>
              <a:t>没有前台组件，但仍可被用户在屏幕上所见。当满足如下任一条件时，进程被认为是可视的：、</a:t>
            </a:r>
            <a:endParaRPr kumimoji="1" lang="zh-CN" altLang="en-US" sz="1800" kern="1200" dirty="0" smtClean="0">
              <a:solidFill>
                <a:schemeClr val="tx1"/>
              </a:solidFill>
              <a:latin typeface="Calibri" pitchFamily="34" charset="0"/>
              <a:ea typeface="+mn-ea"/>
              <a:cs typeface="+mn-cs"/>
            </a:endParaRPr>
          </a:p>
          <a:p>
            <a:pPr lvl="1"/>
            <a:r>
              <a:rPr kumimoji="1" lang="en-US" sz="1200" kern="1200" dirty="0" err="1" smtClean="0">
                <a:solidFill>
                  <a:schemeClr val="tx1"/>
                </a:solidFill>
                <a:latin typeface="Calibri" pitchFamily="34" charset="0"/>
                <a:ea typeface="+mn-ea"/>
                <a:cs typeface="+mn-cs"/>
              </a:rPr>
              <a:t>它包含着一个不在前台，但仍然为用户可见的activity（它的</a:t>
            </a:r>
            <a:r>
              <a:rPr kumimoji="1" lang="en-US" sz="1200" u="none" strike="noStrike" kern="1200" dirty="0" err="1" smtClean="0">
                <a:solidFill>
                  <a:schemeClr val="tx1"/>
                </a:solidFill>
                <a:latin typeface="Calibri" pitchFamily="34" charset="0"/>
                <a:ea typeface="+mn-ea"/>
                <a:cs typeface="+mn-cs"/>
              </a:rPr>
              <a:t>onPause</a:t>
            </a:r>
            <a:r>
              <a:rPr kumimoji="1" lang="en-US" sz="1200" u="none" strike="noStrike" kern="1200" dirty="0" smtClean="0">
                <a:solidFill>
                  <a:schemeClr val="tx1"/>
                </a:solidFill>
                <a:latin typeface="Calibri" pitchFamily="34" charset="0"/>
                <a:ea typeface="+mn-ea"/>
                <a:cs typeface="+mn-cs"/>
              </a:rPr>
              <a:t>()</a:t>
            </a:r>
            <a:r>
              <a:rPr kumimoji="1" lang="en-US" sz="1200" kern="1200" dirty="0" err="1" smtClean="0">
                <a:solidFill>
                  <a:schemeClr val="tx1"/>
                </a:solidFill>
                <a:latin typeface="Calibri" pitchFamily="34" charset="0"/>
                <a:ea typeface="+mn-ea"/>
                <a:cs typeface="+mn-cs"/>
              </a:rPr>
              <a:t>方法被调用</a:t>
            </a:r>
            <a:r>
              <a:rPr kumimoji="1" lang="en-US" sz="1200" kern="1200" dirty="0" smtClean="0">
                <a:solidFill>
                  <a:schemeClr val="tx1"/>
                </a:solidFill>
                <a:latin typeface="Calibri" pitchFamily="34" charset="0"/>
                <a:ea typeface="+mn-ea"/>
                <a:cs typeface="+mn-cs"/>
              </a:rPr>
              <a:t>）。</a:t>
            </a:r>
            <a:r>
              <a:rPr kumimoji="1" lang="en-US" sz="1200" kern="1200" dirty="0" err="1" smtClean="0">
                <a:solidFill>
                  <a:schemeClr val="tx1"/>
                </a:solidFill>
                <a:latin typeface="Calibri" pitchFamily="34" charset="0"/>
                <a:ea typeface="+mn-ea"/>
                <a:cs typeface="+mn-cs"/>
              </a:rPr>
              <a:t>这种情况可能出现在以下情况：比如说，前台activity是一个对话框，而之前的activity位于其下并可以看到</a:t>
            </a:r>
            <a:r>
              <a:rPr kumimoji="1" lang="en-US" sz="1200" kern="1200" dirty="0" smtClean="0">
                <a:solidFill>
                  <a:schemeClr val="tx1"/>
                </a:solidFill>
                <a:latin typeface="Calibri" pitchFamily="34" charset="0"/>
                <a:ea typeface="+mn-ea"/>
                <a:cs typeface="+mn-cs"/>
              </a:rPr>
              <a:t>。 </a:t>
            </a:r>
            <a:endParaRPr kumimoji="1" lang="zh-CN" altLang="en-US" sz="1800" kern="1200" dirty="0" smtClean="0">
              <a:solidFill>
                <a:schemeClr val="tx1"/>
              </a:solidFill>
              <a:latin typeface="Calibri" pitchFamily="34" charset="0"/>
              <a:ea typeface="+mn-ea"/>
              <a:cs typeface="+mn-cs"/>
            </a:endParaRPr>
          </a:p>
          <a:p>
            <a:pPr lvl="1"/>
            <a:r>
              <a:rPr kumimoji="1" lang="en-US" sz="1200" kern="1200" dirty="0" err="1" smtClean="0">
                <a:solidFill>
                  <a:schemeClr val="tx1"/>
                </a:solidFill>
                <a:latin typeface="Calibri" pitchFamily="34" charset="0"/>
                <a:ea typeface="+mn-ea"/>
                <a:cs typeface="+mn-cs"/>
              </a:rPr>
              <a:t>它包含了一个绑定至一个可视的activity的服务</a:t>
            </a:r>
            <a:r>
              <a:rPr kumimoji="1" lang="en-US" sz="1200" kern="1200" dirty="0" smtClean="0">
                <a:solidFill>
                  <a:schemeClr val="tx1"/>
                </a:solidFill>
                <a:latin typeface="Calibri" pitchFamily="34" charset="0"/>
                <a:ea typeface="+mn-ea"/>
                <a:cs typeface="+mn-cs"/>
              </a:rPr>
              <a:t>。</a:t>
            </a:r>
            <a:endParaRPr kumimoji="1" lang="zh-CN" altLang="en-US" sz="1800" kern="1200" dirty="0" smtClean="0">
              <a:solidFill>
                <a:schemeClr val="tx1"/>
              </a:solidFill>
              <a:latin typeface="Calibri" pitchFamily="34" charset="0"/>
              <a:ea typeface="+mn-ea"/>
              <a:cs typeface="+mn-cs"/>
            </a:endParaRPr>
          </a:p>
          <a:p>
            <a:r>
              <a:rPr kumimoji="1" lang="zh-CN" altLang="en-US" sz="1200" kern="1200" dirty="0" smtClean="0">
                <a:solidFill>
                  <a:schemeClr val="tx1"/>
                </a:solidFill>
                <a:latin typeface="Calibri" pitchFamily="34" charset="0"/>
                <a:ea typeface="+mn-ea"/>
                <a:cs typeface="+mn-cs"/>
              </a:rPr>
              <a:t>可视进程依然被视为是很重要的，非到不杀死它们便无法维持前台进程运行时，才会被杀死。</a:t>
            </a:r>
            <a:endParaRPr kumimoji="1" lang="zh-CN" altLang="en-US" sz="1800" kern="1200" dirty="0" smtClean="0">
              <a:solidFill>
                <a:schemeClr val="tx1"/>
              </a:solidFill>
              <a:latin typeface="Calibri" pitchFamily="34" charset="0"/>
              <a:ea typeface="+mn-ea"/>
              <a:cs typeface="+mn-cs"/>
            </a:endParaRPr>
          </a:p>
          <a:p>
            <a:pPr lvl="0"/>
            <a:r>
              <a:rPr kumimoji="1" lang="en-US" altLang="zh-CN" sz="1200" b="1" kern="1200" dirty="0" smtClean="0">
                <a:solidFill>
                  <a:schemeClr val="tx1"/>
                </a:solidFill>
                <a:latin typeface="Calibri" pitchFamily="34" charset="0"/>
                <a:ea typeface="+mn-ea"/>
                <a:cs typeface="+mn-cs"/>
              </a:rPr>
              <a:t>3</a:t>
            </a:r>
            <a:r>
              <a:rPr kumimoji="1" lang="zh-CN" altLang="en-US" sz="1200" b="1" kern="1200" dirty="0" smtClean="0">
                <a:solidFill>
                  <a:schemeClr val="tx1"/>
                </a:solidFill>
                <a:latin typeface="Calibri" pitchFamily="34" charset="0"/>
                <a:ea typeface="+mn-ea"/>
                <a:cs typeface="+mn-cs"/>
              </a:rPr>
              <a:t>、服务进程</a:t>
            </a:r>
            <a:r>
              <a:rPr kumimoji="1" lang="zh-CN" altLang="en-US" sz="1200" kern="1200" dirty="0" smtClean="0">
                <a:solidFill>
                  <a:schemeClr val="tx1"/>
                </a:solidFill>
                <a:latin typeface="Calibri" pitchFamily="34" charset="0"/>
                <a:ea typeface="+mn-ea"/>
                <a:cs typeface="+mn-cs"/>
              </a:rPr>
              <a:t>是由 </a:t>
            </a:r>
            <a:r>
              <a:rPr kumimoji="1" lang="en-US" sz="1200" u="none" strike="noStrike" kern="1200" dirty="0" err="1" smtClean="0">
                <a:solidFill>
                  <a:schemeClr val="tx1"/>
                </a:solidFill>
                <a:latin typeface="Calibri" pitchFamily="34" charset="0"/>
                <a:ea typeface="+mn-ea"/>
                <a:cs typeface="+mn-cs"/>
              </a:rPr>
              <a:t>startService</a:t>
            </a:r>
            <a:r>
              <a:rPr kumimoji="1" lang="en-US" sz="1200" u="none" strike="noStrike" kern="1200" dirty="0" smtClean="0">
                <a:solidFill>
                  <a:schemeClr val="tx1"/>
                </a:solidFill>
                <a:latin typeface="Calibri" pitchFamily="34" charset="0"/>
                <a:ea typeface="+mn-ea"/>
                <a:cs typeface="+mn-cs"/>
              </a:rPr>
              <a:t>()</a:t>
            </a:r>
            <a:r>
              <a:rPr kumimoji="1" lang="en-US" sz="1200" kern="1200" dirty="0" smtClean="0">
                <a:solidFill>
                  <a:schemeClr val="tx1"/>
                </a:solidFill>
                <a:latin typeface="Calibri" pitchFamily="34" charset="0"/>
                <a:ea typeface="+mn-ea"/>
                <a:cs typeface="+mn-cs"/>
              </a:rPr>
              <a:t> </a:t>
            </a:r>
            <a:r>
              <a:rPr kumimoji="1" lang="zh-CN" altLang="en-US" sz="1200" kern="1200" dirty="0" smtClean="0">
                <a:solidFill>
                  <a:schemeClr val="tx1"/>
                </a:solidFill>
                <a:latin typeface="Calibri" pitchFamily="34" charset="0"/>
                <a:ea typeface="+mn-ea"/>
                <a:cs typeface="+mn-cs"/>
              </a:rPr>
              <a:t>方法启动的服务，它不会变成上述两类。尽管服务进程不会直接为用户所见，但它们一般都在做着用户所关心的事情（比如在后台播放</a:t>
            </a:r>
            <a:r>
              <a:rPr kumimoji="1" lang="en-US" sz="1200" kern="1200" dirty="0" smtClean="0">
                <a:solidFill>
                  <a:schemeClr val="tx1"/>
                </a:solidFill>
                <a:latin typeface="Calibri" pitchFamily="34" charset="0"/>
                <a:ea typeface="+mn-ea"/>
                <a:cs typeface="+mn-cs"/>
              </a:rPr>
              <a:t>mp3</a:t>
            </a:r>
            <a:r>
              <a:rPr kumimoji="1" lang="zh-CN" altLang="en-US" sz="1200" kern="1200" dirty="0" smtClean="0">
                <a:solidFill>
                  <a:schemeClr val="tx1"/>
                </a:solidFill>
                <a:latin typeface="Calibri" pitchFamily="34" charset="0"/>
                <a:ea typeface="+mn-ea"/>
                <a:cs typeface="+mn-cs"/>
              </a:rPr>
              <a:t>或者从网上下载东西）。所以系统会尽量维持它们的运行，除非系统内存不足以维持前台进程和可视进程的运行需要。</a:t>
            </a:r>
            <a:endParaRPr kumimoji="1" lang="zh-CN" altLang="en-US" sz="1800" kern="1200" dirty="0" smtClean="0">
              <a:solidFill>
                <a:schemeClr val="tx1"/>
              </a:solidFill>
              <a:latin typeface="Calibri" pitchFamily="34" charset="0"/>
              <a:ea typeface="+mn-ea"/>
              <a:cs typeface="+mn-cs"/>
            </a:endParaRPr>
          </a:p>
          <a:p>
            <a:pPr lvl="0"/>
            <a:r>
              <a:rPr kumimoji="1" lang="en-US" altLang="zh-CN" sz="1200" b="1" kern="1200" dirty="0" smtClean="0">
                <a:solidFill>
                  <a:schemeClr val="tx1"/>
                </a:solidFill>
                <a:latin typeface="Calibri" pitchFamily="34" charset="0"/>
                <a:ea typeface="+mn-ea"/>
                <a:cs typeface="+mn-cs"/>
              </a:rPr>
              <a:t>4</a:t>
            </a:r>
            <a:r>
              <a:rPr kumimoji="1" lang="zh-CN" altLang="en-US" sz="1200" b="1" kern="1200" dirty="0" smtClean="0">
                <a:solidFill>
                  <a:schemeClr val="tx1"/>
                </a:solidFill>
                <a:latin typeface="Calibri" pitchFamily="34" charset="0"/>
                <a:ea typeface="+mn-ea"/>
                <a:cs typeface="+mn-cs"/>
              </a:rPr>
              <a:t>、背景进程</a:t>
            </a:r>
            <a:r>
              <a:rPr kumimoji="1" lang="zh-CN" altLang="en-US" sz="1200" kern="1200" dirty="0" smtClean="0">
                <a:solidFill>
                  <a:schemeClr val="tx1"/>
                </a:solidFill>
                <a:latin typeface="Calibri" pitchFamily="34" charset="0"/>
                <a:ea typeface="+mn-ea"/>
                <a:cs typeface="+mn-cs"/>
              </a:rPr>
              <a:t>包含目前不为用户所见的</a:t>
            </a:r>
            <a:r>
              <a:rPr kumimoji="1" lang="en-US" sz="1200" kern="1200" dirty="0" smtClean="0">
                <a:solidFill>
                  <a:schemeClr val="tx1"/>
                </a:solidFill>
                <a:latin typeface="Calibri" pitchFamily="34" charset="0"/>
                <a:ea typeface="+mn-ea"/>
                <a:cs typeface="+mn-cs"/>
              </a:rPr>
              <a:t>activity</a:t>
            </a:r>
            <a:r>
              <a:rPr kumimoji="1" lang="zh-CN" altLang="en-US" sz="1200" kern="1200" dirty="0" smtClean="0">
                <a:solidFill>
                  <a:schemeClr val="tx1"/>
                </a:solidFill>
                <a:latin typeface="Calibri" pitchFamily="34" charset="0"/>
                <a:ea typeface="+mn-ea"/>
                <a:cs typeface="+mn-cs"/>
              </a:rPr>
              <a:t>（</a:t>
            </a:r>
            <a:r>
              <a:rPr kumimoji="1" lang="en-US" sz="1200" kern="1200" dirty="0" smtClean="0">
                <a:solidFill>
                  <a:schemeClr val="tx1"/>
                </a:solidFill>
                <a:latin typeface="Calibri" pitchFamily="34" charset="0"/>
                <a:ea typeface="+mn-ea"/>
                <a:cs typeface="+mn-cs"/>
              </a:rPr>
              <a:t>Activity</a:t>
            </a:r>
            <a:r>
              <a:rPr kumimoji="1" lang="zh-CN" altLang="en-US" sz="1200" kern="1200" dirty="0" smtClean="0">
                <a:solidFill>
                  <a:schemeClr val="tx1"/>
                </a:solidFill>
                <a:latin typeface="Calibri" pitchFamily="34" charset="0"/>
                <a:ea typeface="+mn-ea"/>
                <a:cs typeface="+mn-cs"/>
              </a:rPr>
              <a:t>对象的 </a:t>
            </a:r>
            <a:r>
              <a:rPr kumimoji="1" lang="en-US" sz="1200" u="none" strike="noStrike" kern="1200" dirty="0" err="1" smtClean="0">
                <a:solidFill>
                  <a:schemeClr val="tx1"/>
                </a:solidFill>
                <a:latin typeface="Calibri" pitchFamily="34" charset="0"/>
                <a:ea typeface="+mn-ea"/>
                <a:cs typeface="+mn-cs"/>
              </a:rPr>
              <a:t>onStop</a:t>
            </a:r>
            <a:r>
              <a:rPr kumimoji="1" lang="en-US" sz="1200" u="none" strike="noStrike" kern="1200" dirty="0" smtClean="0">
                <a:solidFill>
                  <a:schemeClr val="tx1"/>
                </a:solidFill>
                <a:latin typeface="Calibri" pitchFamily="34" charset="0"/>
                <a:ea typeface="+mn-ea"/>
                <a:cs typeface="+mn-cs"/>
              </a:rPr>
              <a:t>()</a:t>
            </a:r>
            <a:r>
              <a:rPr kumimoji="1" lang="zh-CN" altLang="en-US" sz="1200" kern="1200" dirty="0" smtClean="0">
                <a:solidFill>
                  <a:schemeClr val="tx1"/>
                </a:solidFill>
                <a:latin typeface="Calibri" pitchFamily="34" charset="0"/>
                <a:ea typeface="+mn-ea"/>
                <a:cs typeface="+mn-cs"/>
              </a:rPr>
              <a:t>方法已被调用）。这些进程与用户体验没有直接的联系，可以在任意时间被杀死以回收内存供前台进程、可视进程以及服务进程使用。一般来说，会有很多背景进程运行，所以它们一般存放于一个</a:t>
            </a:r>
            <a:r>
              <a:rPr kumimoji="1" lang="en-US" sz="1200" kern="1200" dirty="0" smtClean="0">
                <a:solidFill>
                  <a:schemeClr val="tx1"/>
                </a:solidFill>
                <a:latin typeface="Calibri" pitchFamily="34" charset="0"/>
                <a:ea typeface="+mn-ea"/>
                <a:cs typeface="+mn-cs"/>
              </a:rPr>
              <a:t>LRU</a:t>
            </a:r>
            <a:r>
              <a:rPr kumimoji="1" lang="zh-CN" altLang="en-US" sz="1200" kern="1200" dirty="0" smtClean="0">
                <a:solidFill>
                  <a:schemeClr val="tx1"/>
                </a:solidFill>
                <a:latin typeface="Calibri" pitchFamily="34" charset="0"/>
                <a:ea typeface="+mn-ea"/>
                <a:cs typeface="+mn-cs"/>
              </a:rPr>
              <a:t>（最后使用）列表中以确保最后被用户使用的</a:t>
            </a:r>
            <a:r>
              <a:rPr kumimoji="1" lang="en-US" sz="1200" kern="1200" dirty="0" smtClean="0">
                <a:solidFill>
                  <a:schemeClr val="tx1"/>
                </a:solidFill>
                <a:latin typeface="Calibri" pitchFamily="34" charset="0"/>
                <a:ea typeface="+mn-ea"/>
                <a:cs typeface="+mn-cs"/>
              </a:rPr>
              <a:t>activity</a:t>
            </a:r>
            <a:r>
              <a:rPr kumimoji="1" lang="zh-CN" altLang="en-US" sz="1200" kern="1200" dirty="0" smtClean="0">
                <a:solidFill>
                  <a:schemeClr val="tx1"/>
                </a:solidFill>
                <a:latin typeface="Calibri" pitchFamily="34" charset="0"/>
                <a:ea typeface="+mn-ea"/>
                <a:cs typeface="+mn-cs"/>
              </a:rPr>
              <a:t>最后被杀死。如果一个</a:t>
            </a:r>
            <a:r>
              <a:rPr kumimoji="1" lang="en-US" sz="1200" kern="1200" dirty="0" smtClean="0">
                <a:solidFill>
                  <a:schemeClr val="tx1"/>
                </a:solidFill>
                <a:latin typeface="Calibri" pitchFamily="34" charset="0"/>
                <a:ea typeface="+mn-ea"/>
                <a:cs typeface="+mn-cs"/>
              </a:rPr>
              <a:t>activity</a:t>
            </a:r>
            <a:r>
              <a:rPr kumimoji="1" lang="zh-CN" altLang="en-US" sz="1200" kern="1200" dirty="0" smtClean="0">
                <a:solidFill>
                  <a:schemeClr val="tx1"/>
                </a:solidFill>
                <a:latin typeface="Calibri" pitchFamily="34" charset="0"/>
                <a:ea typeface="+mn-ea"/>
                <a:cs typeface="+mn-cs"/>
              </a:rPr>
              <a:t>正确的实现了生命周期方法，并捕获了正确的状态，则杀死它的进程对用户体验不会有任何不良影响。</a:t>
            </a:r>
            <a:endParaRPr kumimoji="1" lang="zh-CN" altLang="en-US" sz="1800" kern="1200" dirty="0" smtClean="0">
              <a:solidFill>
                <a:schemeClr val="tx1"/>
              </a:solidFill>
              <a:latin typeface="Calibri" pitchFamily="34" charset="0"/>
              <a:ea typeface="+mn-ea"/>
              <a:cs typeface="+mn-cs"/>
            </a:endParaRPr>
          </a:p>
          <a:p>
            <a:pPr lvl="0"/>
            <a:r>
              <a:rPr kumimoji="1" lang="en-US" altLang="zh-CN" sz="1200" b="1" kern="1200" dirty="0" smtClean="0">
                <a:solidFill>
                  <a:schemeClr val="tx1"/>
                </a:solidFill>
                <a:latin typeface="Calibri" pitchFamily="34" charset="0"/>
                <a:ea typeface="+mn-ea"/>
                <a:cs typeface="+mn-cs"/>
              </a:rPr>
              <a:t>5</a:t>
            </a:r>
            <a:r>
              <a:rPr kumimoji="1" lang="zh-CN" altLang="en-US" sz="1200" b="1" kern="1200" dirty="0" smtClean="0">
                <a:solidFill>
                  <a:schemeClr val="tx1"/>
                </a:solidFill>
                <a:latin typeface="Calibri" pitchFamily="34" charset="0"/>
                <a:ea typeface="+mn-ea"/>
                <a:cs typeface="+mn-cs"/>
              </a:rPr>
              <a:t>、空进程</a:t>
            </a:r>
            <a:r>
              <a:rPr kumimoji="1" lang="zh-CN" altLang="en-US" sz="1200" kern="1200" dirty="0" smtClean="0">
                <a:solidFill>
                  <a:schemeClr val="tx1"/>
                </a:solidFill>
                <a:latin typeface="Calibri" pitchFamily="34" charset="0"/>
                <a:ea typeface="+mn-ea"/>
                <a:cs typeface="+mn-cs"/>
              </a:rPr>
              <a:t>不包含任何活动应用程序组件。这种进程存在的唯一原因是做为缓存以改善组件再次于其中运行时的启动时间。系统经常会杀死这种进程以保持进程缓存和系统内核缓存之间的平衡。</a:t>
            </a:r>
            <a:endParaRPr kumimoji="1" lang="en-US" altLang="zh-CN" sz="1200" kern="1200" dirty="0" smtClean="0">
              <a:solidFill>
                <a:schemeClr val="tx1"/>
              </a:solidFill>
              <a:latin typeface="Calibri" pitchFamily="34" charset="0"/>
              <a:ea typeface="+mn-ea"/>
              <a:cs typeface="+mn-cs"/>
            </a:endParaRPr>
          </a:p>
          <a:p>
            <a:pPr lvl="0"/>
            <a:endParaRPr kumimoji="1" lang="en-US" altLang="zh-CN" sz="1200" kern="1200" dirty="0" smtClean="0">
              <a:solidFill>
                <a:schemeClr val="tx1"/>
              </a:solidFill>
              <a:latin typeface="Calibri" pitchFamily="34" charset="0"/>
              <a:ea typeface="+mn-ea"/>
              <a:cs typeface="+mn-cs"/>
            </a:endParaRPr>
          </a:p>
          <a:p>
            <a:pPr lvl="0"/>
            <a:endParaRPr kumimoji="1" lang="en-US" altLang="zh-CN" sz="1200" kern="1200" dirty="0" smtClean="0">
              <a:solidFill>
                <a:schemeClr val="tx1"/>
              </a:solidFill>
              <a:latin typeface="Calibri" pitchFamily="34" charset="0"/>
              <a:ea typeface="+mn-ea"/>
              <a:cs typeface="+mn-cs"/>
            </a:endParaRPr>
          </a:p>
          <a:p>
            <a:r>
              <a:rPr kumimoji="1" lang="en-US" sz="1200" kern="1200" dirty="0" smtClean="0">
                <a:solidFill>
                  <a:schemeClr val="tx1"/>
                </a:solidFill>
                <a:latin typeface="Calibri" pitchFamily="34" charset="0"/>
                <a:ea typeface="+mn-ea"/>
                <a:cs typeface="+mn-cs"/>
              </a:rPr>
              <a:t>Android</a:t>
            </a:r>
            <a:r>
              <a:rPr kumimoji="1" lang="zh-CN" altLang="en-US" sz="1200" kern="1200" dirty="0" smtClean="0">
                <a:solidFill>
                  <a:schemeClr val="tx1"/>
                </a:solidFill>
                <a:latin typeface="Calibri" pitchFamily="34" charset="0"/>
                <a:ea typeface="+mn-ea"/>
                <a:cs typeface="+mn-cs"/>
              </a:rPr>
              <a:t>会依据进程中当前活跃组件的重要程度来尽可能高的估量一个进程的级别。比如说，如果一个进程中同时有一个服务和一个可视的</a:t>
            </a:r>
            <a:r>
              <a:rPr kumimoji="1" lang="en-US" sz="1200" kern="1200" dirty="0" smtClean="0">
                <a:solidFill>
                  <a:schemeClr val="tx1"/>
                </a:solidFill>
                <a:latin typeface="Calibri" pitchFamily="34" charset="0"/>
                <a:ea typeface="+mn-ea"/>
                <a:cs typeface="+mn-cs"/>
              </a:rPr>
              <a:t>activity</a:t>
            </a:r>
            <a:r>
              <a:rPr kumimoji="1" lang="zh-CN" altLang="en-US" sz="1200" kern="1200" dirty="0" smtClean="0">
                <a:solidFill>
                  <a:schemeClr val="tx1"/>
                </a:solidFill>
                <a:latin typeface="Calibri" pitchFamily="34" charset="0"/>
                <a:ea typeface="+mn-ea"/>
                <a:cs typeface="+mn-cs"/>
              </a:rPr>
              <a:t>，则进程会被判定为可视进程，而不是服务进程。</a:t>
            </a:r>
          </a:p>
          <a:p>
            <a:r>
              <a:rPr kumimoji="1" lang="zh-CN" altLang="en-US" sz="1200" kern="1200" dirty="0" smtClean="0">
                <a:solidFill>
                  <a:schemeClr val="tx1"/>
                </a:solidFill>
                <a:latin typeface="Calibri" pitchFamily="34" charset="0"/>
                <a:ea typeface="+mn-ea"/>
                <a:cs typeface="+mn-cs"/>
              </a:rPr>
              <a:t>此外，一个进程的级别可能会由于其它进程依赖于它而升高。一个为其它进程提供服务的进程级别永远高于使用它服务的进程。比如说，如果</a:t>
            </a:r>
            <a:r>
              <a:rPr kumimoji="1" lang="en-US" sz="1200" kern="1200" dirty="0" smtClean="0">
                <a:solidFill>
                  <a:schemeClr val="tx1"/>
                </a:solidFill>
                <a:latin typeface="Calibri" pitchFamily="34" charset="0"/>
                <a:ea typeface="+mn-ea"/>
                <a:cs typeface="+mn-cs"/>
              </a:rPr>
              <a:t>A</a:t>
            </a:r>
            <a:r>
              <a:rPr kumimoji="1" lang="zh-CN" altLang="en-US" sz="1200" kern="1200" dirty="0" smtClean="0">
                <a:solidFill>
                  <a:schemeClr val="tx1"/>
                </a:solidFill>
                <a:latin typeface="Calibri" pitchFamily="34" charset="0"/>
                <a:ea typeface="+mn-ea"/>
                <a:cs typeface="+mn-cs"/>
              </a:rPr>
              <a:t>进程中的内容提供者为进程</a:t>
            </a:r>
            <a:r>
              <a:rPr kumimoji="1" lang="en-US" sz="1200" kern="1200" dirty="0" smtClean="0">
                <a:solidFill>
                  <a:schemeClr val="tx1"/>
                </a:solidFill>
                <a:latin typeface="Calibri" pitchFamily="34" charset="0"/>
                <a:ea typeface="+mn-ea"/>
                <a:cs typeface="+mn-cs"/>
              </a:rPr>
              <a:t>B</a:t>
            </a:r>
            <a:r>
              <a:rPr kumimoji="1" lang="zh-CN" altLang="en-US" sz="1200" kern="1200" dirty="0" smtClean="0">
                <a:solidFill>
                  <a:schemeClr val="tx1"/>
                </a:solidFill>
                <a:latin typeface="Calibri" pitchFamily="34" charset="0"/>
                <a:ea typeface="+mn-ea"/>
                <a:cs typeface="+mn-cs"/>
              </a:rPr>
              <a:t>中的客户端提供服务，或进程</a:t>
            </a:r>
            <a:r>
              <a:rPr kumimoji="1" lang="en-US" sz="1200" kern="1200" dirty="0" smtClean="0">
                <a:solidFill>
                  <a:schemeClr val="tx1"/>
                </a:solidFill>
                <a:latin typeface="Calibri" pitchFamily="34" charset="0"/>
                <a:ea typeface="+mn-ea"/>
                <a:cs typeface="+mn-cs"/>
              </a:rPr>
              <a:t>A</a:t>
            </a:r>
            <a:r>
              <a:rPr kumimoji="1" lang="zh-CN" altLang="en-US" sz="1200" kern="1200" dirty="0" smtClean="0">
                <a:solidFill>
                  <a:schemeClr val="tx1"/>
                </a:solidFill>
                <a:latin typeface="Calibri" pitchFamily="34" charset="0"/>
                <a:ea typeface="+mn-ea"/>
                <a:cs typeface="+mn-cs"/>
              </a:rPr>
              <a:t>中的服务为进程</a:t>
            </a:r>
            <a:r>
              <a:rPr kumimoji="1" lang="en-US" sz="1200" kern="1200" dirty="0" smtClean="0">
                <a:solidFill>
                  <a:schemeClr val="tx1"/>
                </a:solidFill>
                <a:latin typeface="Calibri" pitchFamily="34" charset="0"/>
                <a:ea typeface="+mn-ea"/>
                <a:cs typeface="+mn-cs"/>
              </a:rPr>
              <a:t>B</a:t>
            </a:r>
            <a:r>
              <a:rPr kumimoji="1" lang="zh-CN" altLang="en-US" sz="1200" kern="1200" dirty="0" smtClean="0">
                <a:solidFill>
                  <a:schemeClr val="tx1"/>
                </a:solidFill>
                <a:latin typeface="Calibri" pitchFamily="34" charset="0"/>
                <a:ea typeface="+mn-ea"/>
                <a:cs typeface="+mn-cs"/>
              </a:rPr>
              <a:t>中的组件所绑定，则</a:t>
            </a:r>
            <a:r>
              <a:rPr kumimoji="1" lang="en-US" sz="1200" kern="1200" dirty="0" smtClean="0">
                <a:solidFill>
                  <a:schemeClr val="tx1"/>
                </a:solidFill>
                <a:latin typeface="Calibri" pitchFamily="34" charset="0"/>
                <a:ea typeface="+mn-ea"/>
                <a:cs typeface="+mn-cs"/>
              </a:rPr>
              <a:t>A</a:t>
            </a:r>
            <a:r>
              <a:rPr kumimoji="1" lang="zh-CN" altLang="en-US" sz="1200" kern="1200" dirty="0" smtClean="0">
                <a:solidFill>
                  <a:schemeClr val="tx1"/>
                </a:solidFill>
                <a:latin typeface="Calibri" pitchFamily="34" charset="0"/>
                <a:ea typeface="+mn-ea"/>
                <a:cs typeface="+mn-cs"/>
              </a:rPr>
              <a:t>进程最低也会被视为与进程</a:t>
            </a:r>
            <a:r>
              <a:rPr kumimoji="1" lang="en-US" sz="1200" kern="1200" dirty="0" smtClean="0">
                <a:solidFill>
                  <a:schemeClr val="tx1"/>
                </a:solidFill>
                <a:latin typeface="Calibri" pitchFamily="34" charset="0"/>
                <a:ea typeface="+mn-ea"/>
                <a:cs typeface="+mn-cs"/>
              </a:rPr>
              <a:t>B</a:t>
            </a:r>
            <a:r>
              <a:rPr kumimoji="1" lang="zh-CN" altLang="en-US" sz="1200" kern="1200" dirty="0" smtClean="0">
                <a:solidFill>
                  <a:schemeClr val="tx1"/>
                </a:solidFill>
                <a:latin typeface="Calibri" pitchFamily="34" charset="0"/>
                <a:ea typeface="+mn-ea"/>
                <a:cs typeface="+mn-cs"/>
              </a:rPr>
              <a:t>拥有同样的重要性。</a:t>
            </a:r>
          </a:p>
          <a:p>
            <a:r>
              <a:rPr kumimoji="1" lang="zh-CN" altLang="en-US" sz="1200" kern="1200" dirty="0" smtClean="0">
                <a:solidFill>
                  <a:schemeClr val="tx1"/>
                </a:solidFill>
                <a:latin typeface="Calibri" pitchFamily="34" charset="0"/>
                <a:ea typeface="+mn-ea"/>
                <a:cs typeface="+mn-cs"/>
              </a:rPr>
              <a:t>因为运行着一个服务的进程重要级别总高于一个背景</a:t>
            </a:r>
            <a:r>
              <a:rPr kumimoji="1" lang="en-US" sz="1200" kern="1200" dirty="0" smtClean="0">
                <a:solidFill>
                  <a:schemeClr val="tx1"/>
                </a:solidFill>
                <a:latin typeface="Calibri" pitchFamily="34" charset="0"/>
                <a:ea typeface="+mn-ea"/>
                <a:cs typeface="+mn-cs"/>
              </a:rPr>
              <a:t>activity</a:t>
            </a:r>
            <a:r>
              <a:rPr kumimoji="1" lang="zh-CN" altLang="en-US" sz="1200" kern="1200" dirty="0" smtClean="0">
                <a:solidFill>
                  <a:schemeClr val="tx1"/>
                </a:solidFill>
                <a:latin typeface="Calibri" pitchFamily="34" charset="0"/>
                <a:ea typeface="+mn-ea"/>
                <a:cs typeface="+mn-cs"/>
              </a:rPr>
              <a:t>。所以一个</a:t>
            </a:r>
            <a:r>
              <a:rPr kumimoji="1" lang="en-US" sz="1200" kern="1200" dirty="0" smtClean="0">
                <a:solidFill>
                  <a:schemeClr val="tx1"/>
                </a:solidFill>
                <a:latin typeface="Calibri" pitchFamily="34" charset="0"/>
                <a:ea typeface="+mn-ea"/>
                <a:cs typeface="+mn-cs"/>
              </a:rPr>
              <a:t>activity</a:t>
            </a:r>
            <a:r>
              <a:rPr kumimoji="1" lang="zh-CN" altLang="en-US" sz="1200" kern="1200" dirty="0" smtClean="0">
                <a:solidFill>
                  <a:schemeClr val="tx1"/>
                </a:solidFill>
                <a:latin typeface="Calibri" pitchFamily="34" charset="0"/>
                <a:ea typeface="+mn-ea"/>
                <a:cs typeface="+mn-cs"/>
              </a:rPr>
              <a:t>以启动一个服务的方式启动一个长时间运行过程比简单的衍生一个线程来进行处理要好。尤其是当处理过程比</a:t>
            </a:r>
            <a:r>
              <a:rPr kumimoji="1" lang="en-US" sz="1200" kern="1200" dirty="0" smtClean="0">
                <a:solidFill>
                  <a:schemeClr val="tx1"/>
                </a:solidFill>
                <a:latin typeface="Calibri" pitchFamily="34" charset="0"/>
                <a:ea typeface="+mn-ea"/>
                <a:cs typeface="+mn-cs"/>
              </a:rPr>
              <a:t>activity</a:t>
            </a:r>
            <a:r>
              <a:rPr kumimoji="1" lang="zh-CN" altLang="en-US" sz="1200" kern="1200" dirty="0" smtClean="0">
                <a:solidFill>
                  <a:schemeClr val="tx1"/>
                </a:solidFill>
                <a:latin typeface="Calibri" pitchFamily="34" charset="0"/>
                <a:ea typeface="+mn-ea"/>
                <a:cs typeface="+mn-cs"/>
              </a:rPr>
              <a:t>本身存在时间要长的情况之下。我们以背景音乐播放和上传一个相机拍摄的图片至网站上为例。使用服务则不论</a:t>
            </a:r>
            <a:r>
              <a:rPr kumimoji="1" lang="en-US" sz="1200" kern="1200" dirty="0" smtClean="0">
                <a:solidFill>
                  <a:schemeClr val="tx1"/>
                </a:solidFill>
                <a:latin typeface="Calibri" pitchFamily="34" charset="0"/>
                <a:ea typeface="+mn-ea"/>
                <a:cs typeface="+mn-cs"/>
              </a:rPr>
              <a:t>activity</a:t>
            </a:r>
            <a:r>
              <a:rPr kumimoji="1" lang="zh-CN" altLang="en-US" sz="1200" kern="1200" dirty="0" smtClean="0">
                <a:solidFill>
                  <a:schemeClr val="tx1"/>
                </a:solidFill>
                <a:latin typeface="Calibri" pitchFamily="34" charset="0"/>
                <a:ea typeface="+mn-ea"/>
                <a:cs typeface="+mn-cs"/>
              </a:rPr>
              <a:t>发生何事，都至少可以保证操作拥有</a:t>
            </a:r>
            <a:r>
              <a:rPr kumimoji="1" lang="en-US" sz="1200" kern="1200" dirty="0" smtClean="0">
                <a:solidFill>
                  <a:schemeClr val="tx1"/>
                </a:solidFill>
                <a:latin typeface="Calibri" pitchFamily="34" charset="0"/>
                <a:ea typeface="+mn-ea"/>
                <a:cs typeface="+mn-cs"/>
              </a:rPr>
              <a:t>“</a:t>
            </a:r>
            <a:r>
              <a:rPr kumimoji="1" lang="zh-CN" altLang="en-US" sz="1200" kern="1200" dirty="0" smtClean="0">
                <a:solidFill>
                  <a:schemeClr val="tx1"/>
                </a:solidFill>
                <a:latin typeface="Calibri" pitchFamily="34" charset="0"/>
                <a:ea typeface="+mn-ea"/>
                <a:cs typeface="+mn-cs"/>
              </a:rPr>
              <a:t>服务进程</a:t>
            </a:r>
            <a:r>
              <a:rPr kumimoji="1" lang="en-US" sz="1200" kern="1200" dirty="0" smtClean="0">
                <a:solidFill>
                  <a:schemeClr val="tx1"/>
                </a:solidFill>
                <a:latin typeface="Calibri" pitchFamily="34" charset="0"/>
                <a:ea typeface="+mn-ea"/>
                <a:cs typeface="+mn-cs"/>
              </a:rPr>
              <a:t>”</a:t>
            </a:r>
            <a:r>
              <a:rPr kumimoji="1" lang="zh-CN" altLang="en-US" sz="1200" kern="1200" dirty="0" smtClean="0">
                <a:solidFill>
                  <a:schemeClr val="tx1"/>
                </a:solidFill>
                <a:latin typeface="Calibri" pitchFamily="34" charset="0"/>
                <a:ea typeface="+mn-ea"/>
                <a:cs typeface="+mn-cs"/>
              </a:rPr>
              <a:t>的权限。如上一节</a:t>
            </a:r>
            <a:r>
              <a:rPr kumimoji="1" lang="en-US" sz="1200" u="none" strike="noStrike" kern="1200" dirty="0" err="1" smtClean="0">
                <a:solidFill>
                  <a:schemeClr val="tx1"/>
                </a:solidFill>
                <a:latin typeface="Calibri" pitchFamily="34" charset="0"/>
                <a:ea typeface="+mn-ea"/>
                <a:cs typeface="+mn-cs"/>
                <a:hlinkClick r:id="rId3"/>
              </a:rPr>
              <a:t>广播接收器生命周期</a:t>
            </a:r>
            <a:r>
              <a:rPr kumimoji="1" lang="en-US" sz="1200" kern="1200" dirty="0" smtClean="0">
                <a:solidFill>
                  <a:schemeClr val="tx1"/>
                </a:solidFill>
                <a:latin typeface="Calibri" pitchFamily="34" charset="0"/>
                <a:ea typeface="+mn-ea"/>
                <a:cs typeface="+mn-cs"/>
              </a:rPr>
              <a:t> </a:t>
            </a:r>
            <a:r>
              <a:rPr kumimoji="1" lang="zh-CN" altLang="en-US" sz="1200" kern="1200" dirty="0" smtClean="0">
                <a:solidFill>
                  <a:schemeClr val="tx1"/>
                </a:solidFill>
                <a:latin typeface="Calibri" pitchFamily="34" charset="0"/>
                <a:ea typeface="+mn-ea"/>
                <a:cs typeface="+mn-cs"/>
              </a:rPr>
              <a:t>所提到的，这也正是广播接收器使用服务，而不是使用线程来处理耗时任务的原因。</a:t>
            </a:r>
            <a:endParaRPr kumimoji="1" lang="zh-CN" altLang="en-US" sz="1800" kern="1200" dirty="0" smtClean="0">
              <a:solidFill>
                <a:schemeClr val="tx1"/>
              </a:solidFill>
              <a:latin typeface="Calibri"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这段代码好像很好地解决了你遇到的问题，因为它不会阻塞</a:t>
            </a:r>
            <a:r>
              <a:rPr lang="en-US" altLang="zh-CN" dirty="0" smtClean="0"/>
              <a:t>UI</a:t>
            </a:r>
            <a:r>
              <a:rPr lang="zh-CN" altLang="en-US" dirty="0" smtClean="0"/>
              <a:t>线程。很不幸，它违背了单线程模型：</a:t>
            </a:r>
            <a:r>
              <a:rPr lang="en-US" altLang="zh-CN" dirty="0" smtClean="0"/>
              <a:t>Android UI</a:t>
            </a:r>
            <a:r>
              <a:rPr lang="zh-CN" altLang="en-US" dirty="0" smtClean="0"/>
              <a:t>操作并不是线程安全的并且这些操作必须在</a:t>
            </a:r>
            <a:r>
              <a:rPr lang="en-US" altLang="zh-CN" dirty="0" smtClean="0"/>
              <a:t>UI</a:t>
            </a:r>
            <a:r>
              <a:rPr lang="zh-CN" altLang="en-US" dirty="0" smtClean="0"/>
              <a:t>线程中执行。在这段代码片段中，在一个工作者线程中使用</a:t>
            </a:r>
            <a:r>
              <a:rPr lang="en-US" altLang="zh-CN" dirty="0" err="1" smtClean="0"/>
              <a:t>ImageView</a:t>
            </a:r>
            <a:r>
              <a:rPr lang="zh-CN" altLang="en-US" dirty="0" smtClean="0"/>
              <a:t>的方法，这回引起一些很古怪的问题。查处这个问题并修复这个</a:t>
            </a:r>
            <a:r>
              <a:rPr lang="en-US" altLang="zh-CN" dirty="0" smtClean="0"/>
              <a:t>bug</a:t>
            </a:r>
            <a:r>
              <a:rPr lang="zh-CN" altLang="en-US" dirty="0" smtClean="0"/>
              <a:t>会很困难而且也很耗时。</a:t>
            </a:r>
            <a:endParaRPr lang="zh-CN" altLang="en-US" dirty="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21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正如你看到的，使用</a:t>
            </a:r>
            <a:r>
              <a:rPr lang="en-US" altLang="zh-CN" dirty="0" err="1" smtClean="0"/>
              <a:t>AsyncTask</a:t>
            </a:r>
            <a:r>
              <a:rPr lang="zh-CN" altLang="en-US" dirty="0" smtClean="0"/>
              <a:t>必须要继承它。使用</a:t>
            </a:r>
            <a:r>
              <a:rPr lang="en-US" altLang="zh-CN" dirty="0" err="1" smtClean="0"/>
              <a:t>AsyncTask</a:t>
            </a:r>
            <a:r>
              <a:rPr lang="zh-CN" altLang="en-US" dirty="0" smtClean="0"/>
              <a:t>非常重要的是：</a:t>
            </a:r>
            <a:r>
              <a:rPr lang="en-US" altLang="zh-CN" dirty="0" err="1" smtClean="0"/>
              <a:t>AsyncTask</a:t>
            </a:r>
            <a:r>
              <a:rPr lang="zh-CN" altLang="en-US" dirty="0" smtClean="0"/>
              <a:t>的实例必须在</a:t>
            </a:r>
            <a:r>
              <a:rPr lang="en-US" altLang="zh-CN" dirty="0" smtClean="0"/>
              <a:t>UI</a:t>
            </a:r>
            <a:r>
              <a:rPr lang="zh-CN" altLang="en-US" dirty="0" smtClean="0"/>
              <a:t>线程中创建而且只能被使用一次。你可以使用预读</a:t>
            </a:r>
            <a:r>
              <a:rPr lang="en-US" altLang="zh-CN" dirty="0" err="1" smtClean="0"/>
              <a:t>AsyncTask</a:t>
            </a:r>
            <a:r>
              <a:rPr lang="zh-CN" altLang="en-US" dirty="0" smtClean="0"/>
              <a:t>的文档来来了解如何使用这个类，下面大概地了解一下它是如何工作的：</a:t>
            </a:r>
          </a:p>
          <a:p>
            <a:r>
              <a:rPr lang="zh-CN" altLang="en-US" dirty="0" smtClean="0"/>
              <a:t> </a:t>
            </a:r>
          </a:p>
          <a:p>
            <a:r>
              <a:rPr lang="zh-CN" altLang="en-US" dirty="0" smtClean="0"/>
              <a:t>* 你可以使用泛型参数制定任务的参数、中间值（</a:t>
            </a:r>
            <a:r>
              <a:rPr lang="en-US" altLang="zh-CN" dirty="0" smtClean="0"/>
              <a:t>progress values</a:t>
            </a:r>
            <a:r>
              <a:rPr lang="zh-CN" altLang="en-US" dirty="0" smtClean="0"/>
              <a:t>）和任何的最终执行结果</a:t>
            </a:r>
          </a:p>
          <a:p>
            <a:r>
              <a:rPr lang="zh-CN" altLang="en-US" dirty="0" smtClean="0"/>
              <a:t>* </a:t>
            </a:r>
            <a:r>
              <a:rPr lang="en-US" altLang="zh-CN" dirty="0" err="1" smtClean="0"/>
              <a:t>doInBackground</a:t>
            </a:r>
            <a:r>
              <a:rPr lang="en-US" altLang="zh-CN" dirty="0" smtClean="0"/>
              <a:t>()</a:t>
            </a:r>
            <a:r>
              <a:rPr lang="zh-CN" altLang="en-US" dirty="0" smtClean="0"/>
              <a:t>方法会自动地在工作者线程中执行</a:t>
            </a:r>
          </a:p>
          <a:p>
            <a:r>
              <a:rPr lang="zh-CN" altLang="en-US" dirty="0" smtClean="0"/>
              <a:t>* </a:t>
            </a:r>
            <a:r>
              <a:rPr lang="en-US" altLang="zh-CN" dirty="0" err="1" smtClean="0"/>
              <a:t>onPreExecute</a:t>
            </a:r>
            <a:r>
              <a:rPr lang="en-US" altLang="zh-CN" dirty="0" smtClean="0"/>
              <a:t>()</a:t>
            </a:r>
            <a:r>
              <a:rPr lang="zh-CN" altLang="en-US" dirty="0" smtClean="0"/>
              <a:t>、</a:t>
            </a:r>
            <a:r>
              <a:rPr lang="en-US" altLang="zh-CN" dirty="0" err="1" smtClean="0"/>
              <a:t>onPostExecute</a:t>
            </a:r>
            <a:r>
              <a:rPr lang="en-US" altLang="zh-CN" dirty="0" smtClean="0"/>
              <a:t>()</a:t>
            </a:r>
            <a:r>
              <a:rPr lang="zh-CN" altLang="en-US" dirty="0" smtClean="0"/>
              <a:t>和</a:t>
            </a:r>
            <a:r>
              <a:rPr lang="en-US" altLang="zh-CN" dirty="0" err="1" smtClean="0"/>
              <a:t>onProgressUpdate</a:t>
            </a:r>
            <a:r>
              <a:rPr lang="en-US" altLang="zh-CN" dirty="0" smtClean="0"/>
              <a:t>()</a:t>
            </a:r>
            <a:r>
              <a:rPr lang="zh-CN" altLang="en-US" dirty="0" smtClean="0"/>
              <a:t>方法会在</a:t>
            </a:r>
            <a:r>
              <a:rPr lang="en-US" altLang="zh-CN" dirty="0" smtClean="0"/>
              <a:t>UI</a:t>
            </a:r>
            <a:r>
              <a:rPr lang="zh-CN" altLang="en-US" dirty="0" smtClean="0"/>
              <a:t>线程中被调用</a:t>
            </a:r>
          </a:p>
          <a:p>
            <a:r>
              <a:rPr lang="zh-CN" altLang="en-US" dirty="0" smtClean="0"/>
              <a:t>* </a:t>
            </a:r>
            <a:r>
              <a:rPr lang="en-US" altLang="zh-CN" dirty="0" err="1" smtClean="0"/>
              <a:t>doInBackground</a:t>
            </a:r>
            <a:r>
              <a:rPr lang="en-US" altLang="zh-CN" dirty="0" smtClean="0"/>
              <a:t>()</a:t>
            </a:r>
            <a:r>
              <a:rPr lang="zh-CN" altLang="en-US" dirty="0" smtClean="0"/>
              <a:t>方法的返回值会被传递给</a:t>
            </a:r>
            <a:r>
              <a:rPr lang="en-US" altLang="zh-CN" dirty="0" err="1" smtClean="0"/>
              <a:t>onPostExecute</a:t>
            </a:r>
            <a:r>
              <a:rPr lang="en-US" altLang="zh-CN" dirty="0" smtClean="0"/>
              <a:t>()</a:t>
            </a:r>
            <a:r>
              <a:rPr lang="zh-CN" altLang="en-US" dirty="0" smtClean="0"/>
              <a:t>方法</a:t>
            </a:r>
          </a:p>
          <a:p>
            <a:r>
              <a:rPr lang="zh-CN" altLang="en-US" dirty="0" smtClean="0"/>
              <a:t>* 在</a:t>
            </a:r>
            <a:r>
              <a:rPr lang="en-US" altLang="zh-CN" dirty="0" err="1" smtClean="0"/>
              <a:t>doInBackground</a:t>
            </a:r>
            <a:r>
              <a:rPr lang="en-US" altLang="zh-CN" dirty="0" smtClean="0"/>
              <a:t>()</a:t>
            </a:r>
            <a:r>
              <a:rPr lang="zh-CN" altLang="en-US" dirty="0" smtClean="0"/>
              <a:t>方法中你可以调用</a:t>
            </a:r>
            <a:r>
              <a:rPr lang="en-US" altLang="zh-CN" dirty="0" err="1" smtClean="0"/>
              <a:t>publishProgress</a:t>
            </a:r>
            <a:r>
              <a:rPr lang="en-US" altLang="zh-CN" dirty="0" smtClean="0"/>
              <a:t>()</a:t>
            </a:r>
            <a:r>
              <a:rPr lang="zh-CN" altLang="en-US" dirty="0" smtClean="0"/>
              <a:t>方法，每一次调用都会使</a:t>
            </a:r>
            <a:r>
              <a:rPr lang="en-US" altLang="zh-CN" dirty="0" smtClean="0"/>
              <a:t>UI</a:t>
            </a:r>
            <a:r>
              <a:rPr lang="zh-CN" altLang="en-US" dirty="0" smtClean="0"/>
              <a:t>线程执行一次 </a:t>
            </a:r>
            <a:r>
              <a:rPr lang="en-US" altLang="zh-CN" dirty="0" err="1" smtClean="0"/>
              <a:t>onProgressUpdate</a:t>
            </a:r>
            <a:r>
              <a:rPr lang="en-US" altLang="zh-CN" dirty="0" smtClean="0"/>
              <a:t>()</a:t>
            </a:r>
            <a:r>
              <a:rPr lang="zh-CN" altLang="en-US" dirty="0" smtClean="0"/>
              <a:t>方法</a:t>
            </a:r>
          </a:p>
          <a:p>
            <a:r>
              <a:rPr lang="zh-CN" altLang="en-US" dirty="0" smtClean="0"/>
              <a:t>* 你可以在任何时候任何线程中取消这个任务</a:t>
            </a:r>
            <a:endParaRPr lang="zh-CN" altLang="en-US" dirty="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Activity</a:t>
            </a:r>
            <a:r>
              <a:rPr lang="zh-CN" altLang="en-US" baseline="0" dirty="0" smtClean="0"/>
              <a:t> 是应用的眼睛，其展示给用户，可以用来交互</a:t>
            </a:r>
            <a:endParaRPr lang="en-US" altLang="zh-CN" baseline="0" dirty="0" smtClean="0"/>
          </a:p>
          <a:p>
            <a:endParaRPr lang="en-US" altLang="zh-CN" baseline="0" dirty="0" smtClean="0"/>
          </a:p>
          <a:p>
            <a:r>
              <a:rPr lang="en-US" altLang="zh-CN" baseline="0" dirty="0" smtClean="0"/>
              <a:t>Broadcast Receiver</a:t>
            </a:r>
            <a:r>
              <a:rPr lang="zh-CN" altLang="en-US" baseline="0" dirty="0" smtClean="0"/>
              <a:t>是耳朵，接受发生的</a:t>
            </a:r>
            <a:r>
              <a:rPr lang="en-US" altLang="zh-CN" baseline="0" dirty="0" smtClean="0"/>
              <a:t>Intent</a:t>
            </a:r>
          </a:p>
          <a:p>
            <a:endParaRPr lang="en-US" altLang="zh-CN" baseline="0" dirty="0" smtClean="0"/>
          </a:p>
          <a:p>
            <a:r>
              <a:rPr lang="en-US" altLang="zh-CN" baseline="0" dirty="0" smtClean="0"/>
              <a:t>Service </a:t>
            </a:r>
            <a:r>
              <a:rPr lang="zh-CN" altLang="en-US" baseline="0" dirty="0" smtClean="0"/>
              <a:t>是手，把事情做完</a:t>
            </a:r>
            <a:endParaRPr lang="en-US" altLang="zh-CN" dirty="0" smtClean="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还有另外一种用</a:t>
            </a:r>
            <a:r>
              <a:rPr lang="en-US" altLang="zh-CN" dirty="0" smtClean="0"/>
              <a:t>Handler</a:t>
            </a:r>
            <a:r>
              <a:rPr lang="zh-CN" altLang="en-US" dirty="0" smtClean="0"/>
              <a:t>来进行线程间通信的方式，那就是用</a:t>
            </a:r>
            <a:r>
              <a:rPr lang="en-US" altLang="zh-CN" dirty="0" smtClean="0"/>
              <a:t>Handler</a:t>
            </a:r>
            <a:r>
              <a:rPr lang="zh-CN" altLang="en-US" dirty="0" smtClean="0"/>
              <a:t>来传递一个</a:t>
            </a:r>
            <a:r>
              <a:rPr lang="en-US" altLang="zh-CN" dirty="0" err="1" smtClean="0"/>
              <a:t>runnable</a:t>
            </a:r>
            <a:r>
              <a:rPr lang="zh-CN" altLang="en-US" dirty="0" smtClean="0"/>
              <a:t>对象，而不是一个</a:t>
            </a:r>
            <a:r>
              <a:rPr lang="en-US" altLang="zh-CN" dirty="0" smtClean="0"/>
              <a:t>message</a:t>
            </a:r>
            <a:r>
              <a:rPr lang="zh-CN" altLang="en-US" dirty="0" smtClean="0"/>
              <a:t>。</a:t>
            </a:r>
          </a:p>
          <a:p>
            <a:r>
              <a:rPr lang="en-US" altLang="zh-CN" dirty="0" smtClean="0"/>
              <a:t/>
            </a:r>
            <a:br>
              <a:rPr lang="en-US" altLang="zh-CN" dirty="0" smtClean="0"/>
            </a:br>
            <a:endParaRPr lang="en-US" altLang="zh-CN" dirty="0" smtClean="0"/>
          </a:p>
          <a:p>
            <a:r>
              <a:rPr lang="zh-CN" altLang="en-US" dirty="0" smtClean="0"/>
              <a:t>使用步骤</a:t>
            </a:r>
          </a:p>
          <a:p>
            <a:r>
              <a:rPr lang="en-US" altLang="zh-CN" dirty="0" smtClean="0"/>
              <a:t>1</a:t>
            </a:r>
            <a:r>
              <a:rPr lang="zh-CN" altLang="en-US" dirty="0" smtClean="0"/>
              <a:t>、 在主线程中定义</a:t>
            </a:r>
            <a:r>
              <a:rPr lang="en-US" altLang="zh-CN" dirty="0" smtClean="0"/>
              <a:t>Handler</a:t>
            </a:r>
            <a:r>
              <a:rPr lang="zh-CN" altLang="en-US" dirty="0" smtClean="0"/>
              <a:t>对象</a:t>
            </a:r>
          </a:p>
          <a:p>
            <a:r>
              <a:rPr lang="en-US" altLang="zh-CN" dirty="0" smtClean="0"/>
              <a:t>2</a:t>
            </a:r>
            <a:r>
              <a:rPr lang="zh-CN" altLang="en-US" dirty="0" smtClean="0"/>
              <a:t>、构造一个</a:t>
            </a:r>
            <a:r>
              <a:rPr lang="en-US" altLang="zh-CN" dirty="0" err="1" smtClean="0"/>
              <a:t>runnable</a:t>
            </a:r>
            <a:r>
              <a:rPr lang="zh-CN" altLang="en-US" dirty="0" smtClean="0"/>
              <a:t>对象，为该对象实现</a:t>
            </a:r>
            <a:r>
              <a:rPr lang="en-US" altLang="zh-CN" dirty="0" err="1" smtClean="0"/>
              <a:t>runnable</a:t>
            </a:r>
            <a:r>
              <a:rPr lang="zh-CN" altLang="en-US" dirty="0" smtClean="0"/>
              <a:t>方法，在该方法中进行一些你想 做的耗时操作。</a:t>
            </a:r>
          </a:p>
          <a:p>
            <a:r>
              <a:rPr lang="en-US" altLang="zh-CN" dirty="0" smtClean="0"/>
              <a:t>3</a:t>
            </a:r>
            <a:r>
              <a:rPr lang="zh-CN" altLang="en-US" dirty="0" smtClean="0"/>
              <a:t>、在子线程中使用</a:t>
            </a:r>
            <a:r>
              <a:rPr lang="en-US" altLang="zh-CN" dirty="0" smtClean="0"/>
              <a:t>Handler</a:t>
            </a:r>
            <a:r>
              <a:rPr lang="zh-CN" altLang="en-US" dirty="0" smtClean="0"/>
              <a:t>对象</a:t>
            </a:r>
            <a:r>
              <a:rPr lang="en-US" altLang="zh-CN" dirty="0" smtClean="0"/>
              <a:t>post(</a:t>
            </a:r>
            <a:r>
              <a:rPr lang="en-US" altLang="zh-CN" dirty="0" err="1" smtClean="0"/>
              <a:t>runnable</a:t>
            </a:r>
            <a:r>
              <a:rPr lang="en-US" altLang="zh-CN" dirty="0" smtClean="0"/>
              <a:t>)</a:t>
            </a:r>
            <a:r>
              <a:rPr lang="zh-CN" altLang="en-US" dirty="0" smtClean="0"/>
              <a:t>对象</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26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如果你在用户界面循环中分配对象内存，就会引发周期性的垃圾回收，用户就会觉得界面像打嗝一样一顿一顿的。</a:t>
            </a:r>
          </a:p>
          <a:p>
            <a:r>
              <a:rPr lang="zh-CN" altLang="en-US" dirty="0" smtClean="0"/>
              <a:t>　　所以，除非必要，应尽量避免尽力对象的实例。下面的例子将帮助你理解这条原则：</a:t>
            </a:r>
          </a:p>
          <a:p>
            <a:r>
              <a:rPr lang="zh-CN" altLang="en-US" dirty="0" smtClean="0"/>
              <a:t>　　</a:t>
            </a:r>
            <a:r>
              <a:rPr lang="en-US" altLang="zh-CN" dirty="0" smtClean="0"/>
              <a:t>•</a:t>
            </a:r>
            <a:r>
              <a:rPr lang="zh-CN" altLang="en-US" dirty="0" smtClean="0"/>
              <a:t>当你从用户输入的数据中截取一段字符串时，尽量使用</a:t>
            </a:r>
            <a:r>
              <a:rPr lang="en-US" altLang="zh-CN" dirty="0" smtClean="0"/>
              <a:t>substring</a:t>
            </a:r>
            <a:r>
              <a:rPr lang="zh-CN" altLang="en-US" dirty="0" smtClean="0"/>
              <a:t>函数取得原始数据的一个子串，而不是为子串另外建立一份拷贝。这样你就有一个新的</a:t>
            </a:r>
            <a:r>
              <a:rPr lang="en-US" altLang="zh-CN" dirty="0" smtClean="0"/>
              <a:t>String</a:t>
            </a:r>
            <a:r>
              <a:rPr lang="zh-CN" altLang="en-US" dirty="0" smtClean="0"/>
              <a:t>对象，它与原始数据共享一个</a:t>
            </a:r>
            <a:r>
              <a:rPr lang="en-US" altLang="zh-CN" dirty="0" smtClean="0"/>
              <a:t>char</a:t>
            </a:r>
            <a:r>
              <a:rPr lang="zh-CN" altLang="en-US" dirty="0" smtClean="0"/>
              <a:t>数组。</a:t>
            </a:r>
          </a:p>
          <a:p>
            <a:r>
              <a:rPr lang="zh-CN" altLang="en-US" dirty="0" smtClean="0"/>
              <a:t>　　</a:t>
            </a:r>
            <a:r>
              <a:rPr lang="en-US" altLang="zh-CN" dirty="0" smtClean="0"/>
              <a:t>•</a:t>
            </a:r>
            <a:r>
              <a:rPr lang="zh-CN" altLang="en-US" dirty="0" smtClean="0"/>
              <a:t>如果你有一个函数返回一个</a:t>
            </a:r>
            <a:r>
              <a:rPr lang="en-US" altLang="zh-CN" dirty="0" smtClean="0"/>
              <a:t>String</a:t>
            </a:r>
            <a:r>
              <a:rPr lang="zh-CN" altLang="en-US" dirty="0" smtClean="0"/>
              <a:t>对象，而你确切的知道这个字符串会被附加到一个</a:t>
            </a:r>
            <a:r>
              <a:rPr lang="en-US" altLang="zh-CN" dirty="0" err="1" smtClean="0"/>
              <a:t>StringBuffer</a:t>
            </a:r>
            <a:r>
              <a:rPr lang="zh-CN" altLang="en-US" dirty="0" smtClean="0"/>
              <a:t>，那么，请改变这个函数的参数和实现方式，直接把结果附加到</a:t>
            </a:r>
            <a:r>
              <a:rPr lang="en-US" altLang="zh-CN" dirty="0" err="1" smtClean="0"/>
              <a:t>StringBuffer</a:t>
            </a:r>
            <a:r>
              <a:rPr lang="zh-CN" altLang="en-US" dirty="0" smtClean="0"/>
              <a:t>中，而不要再建立一个短命的临时对象。</a:t>
            </a:r>
            <a:endParaRPr lang="zh-CN" altLang="en-US" dirty="0"/>
          </a:p>
        </p:txBody>
      </p:sp>
      <p:sp>
        <p:nvSpPr>
          <p:cNvPr id="4" name="Slide Number Placeholder 3"/>
          <p:cNvSpPr>
            <a:spLocks noGrp="1"/>
          </p:cNvSpPr>
          <p:nvPr>
            <p:ph type="sldNum" sz="quarter" idx="10"/>
          </p:nvPr>
        </p:nvSpPr>
        <p:spPr/>
        <p:txBody>
          <a:bodyPr/>
          <a:lstStyle/>
          <a:p>
            <a:pPr>
              <a:defRPr/>
            </a:pPr>
            <a:fld id="{0F15A8E7-36BB-4D11-8293-FE550EB998A6}" type="slidenum">
              <a:rPr lang="zh-CN" altLang="en-US" smtClean="0"/>
              <a:pPr>
                <a:defRPr/>
              </a:pPr>
              <a:t>27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不用</a:t>
            </a:r>
            <a:r>
              <a:rPr lang="en-US" altLang="zh-CN" dirty="0" smtClean="0"/>
              <a:t>getter</a:t>
            </a:r>
            <a:r>
              <a:rPr lang="zh-CN" altLang="en-US" dirty="0" smtClean="0"/>
              <a:t>和</a:t>
            </a:r>
            <a:r>
              <a:rPr lang="en-US" altLang="zh-CN" dirty="0" smtClean="0"/>
              <a:t>setter</a:t>
            </a:r>
          </a:p>
          <a:p>
            <a:r>
              <a:rPr lang="zh-CN" altLang="en-US" dirty="0" smtClean="0"/>
              <a:t>　　在很多本地语言如</a:t>
            </a:r>
            <a:r>
              <a:rPr lang="en-US" altLang="zh-CN" dirty="0" smtClean="0"/>
              <a:t>C++</a:t>
            </a:r>
            <a:r>
              <a:rPr lang="zh-CN" altLang="en-US" dirty="0" smtClean="0"/>
              <a:t>中，都会使用</a:t>
            </a:r>
            <a:r>
              <a:rPr lang="en-US" altLang="zh-CN" dirty="0" smtClean="0"/>
              <a:t>getter(</a:t>
            </a:r>
            <a:r>
              <a:rPr lang="zh-CN" altLang="en-US" dirty="0" smtClean="0"/>
              <a:t>比如：</a:t>
            </a:r>
            <a:r>
              <a:rPr lang="en-US" altLang="zh-CN" dirty="0" err="1" smtClean="0"/>
              <a:t>i</a:t>
            </a:r>
            <a:r>
              <a:rPr lang="en-US" altLang="zh-CN" dirty="0" smtClean="0"/>
              <a:t> = </a:t>
            </a:r>
            <a:r>
              <a:rPr lang="en-US" altLang="zh-CN" dirty="0" err="1" smtClean="0"/>
              <a:t>getCount</a:t>
            </a:r>
            <a:r>
              <a:rPr lang="en-US" altLang="zh-CN" dirty="0" smtClean="0"/>
              <a:t>())</a:t>
            </a:r>
            <a:r>
              <a:rPr lang="zh-CN" altLang="en-US" dirty="0" smtClean="0"/>
              <a:t>来避免直接访问成员变量</a:t>
            </a:r>
            <a:r>
              <a:rPr lang="en-US" altLang="zh-CN" dirty="0" smtClean="0"/>
              <a:t>(</a:t>
            </a:r>
            <a:r>
              <a:rPr lang="en-US" altLang="zh-CN" dirty="0" err="1" smtClean="0"/>
              <a:t>i</a:t>
            </a:r>
            <a:r>
              <a:rPr lang="en-US" altLang="zh-CN" dirty="0" smtClean="0"/>
              <a:t> = </a:t>
            </a:r>
            <a:r>
              <a:rPr lang="en-US" altLang="zh-CN" dirty="0" err="1" smtClean="0"/>
              <a:t>mCount</a:t>
            </a:r>
            <a:r>
              <a:rPr lang="en-US" altLang="zh-CN" dirty="0" smtClean="0"/>
              <a:t>)</a:t>
            </a:r>
            <a:r>
              <a:rPr lang="zh-CN" altLang="en-US" dirty="0" smtClean="0"/>
              <a:t>。在</a:t>
            </a:r>
            <a:r>
              <a:rPr lang="en-US" altLang="zh-CN" dirty="0" smtClean="0"/>
              <a:t>C++</a:t>
            </a:r>
            <a:r>
              <a:rPr lang="zh-CN" altLang="en-US" dirty="0" smtClean="0"/>
              <a:t>中这是一个非常好的习惯，因为编译器能够内联访问，如果你需要约束或调试变量，你可以在任何时候添加代码。</a:t>
            </a:r>
          </a:p>
          <a:p>
            <a:r>
              <a:rPr lang="zh-CN" altLang="en-US" dirty="0" smtClean="0"/>
              <a:t>　　在</a:t>
            </a:r>
            <a:r>
              <a:rPr lang="en-US" altLang="zh-CN" dirty="0" smtClean="0"/>
              <a:t>Android</a:t>
            </a:r>
            <a:r>
              <a:rPr lang="zh-CN" altLang="en-US" dirty="0" smtClean="0"/>
              <a:t>上，这就不是个好主意了。虚方法的开销比直接访问成员变量大得多。在通用的接口定义中，可以依照</a:t>
            </a:r>
            <a:r>
              <a:rPr lang="en-US" altLang="zh-CN" dirty="0" smtClean="0"/>
              <a:t>OO</a:t>
            </a:r>
            <a:r>
              <a:rPr lang="zh-CN" altLang="en-US" dirty="0" smtClean="0"/>
              <a:t>的方式定义</a:t>
            </a:r>
            <a:r>
              <a:rPr lang="en-US" altLang="zh-CN" dirty="0" smtClean="0"/>
              <a:t>getters </a:t>
            </a:r>
            <a:r>
              <a:rPr lang="zh-CN" altLang="en-US" dirty="0" smtClean="0"/>
              <a:t>和</a:t>
            </a:r>
            <a:r>
              <a:rPr lang="en-US" altLang="zh-CN" dirty="0" smtClean="0"/>
              <a:t>setters</a:t>
            </a:r>
            <a:r>
              <a:rPr lang="zh-CN" altLang="en-US" dirty="0" smtClean="0"/>
              <a:t>，但是在一般的类中，你应该直接访问变量。</a:t>
            </a:r>
            <a:endParaRPr lang="zh-CN" altLang="en-US" dirty="0"/>
          </a:p>
        </p:txBody>
      </p:sp>
      <p:sp>
        <p:nvSpPr>
          <p:cNvPr id="4" name="Slide Number Placeholder 3"/>
          <p:cNvSpPr>
            <a:spLocks noGrp="1"/>
          </p:cNvSpPr>
          <p:nvPr>
            <p:ph type="sldNum" sz="quarter" idx="10"/>
          </p:nvPr>
        </p:nvSpPr>
        <p:spPr/>
        <p:txBody>
          <a:bodyPr/>
          <a:lstStyle/>
          <a:p>
            <a:pPr>
              <a:defRPr/>
            </a:pPr>
            <a:fld id="{0F15A8E7-36BB-4D11-8293-FE550EB998A6}" type="slidenum">
              <a:rPr lang="zh-CN" altLang="en-US" smtClean="0"/>
              <a:pPr>
                <a:defRPr/>
              </a:pPr>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a:t>
            </a:r>
            <a:r>
              <a:rPr kumimoji="1" lang="en-US" altLang="zh-CN" sz="1200" b="0" i="0" kern="1200" dirty="0" smtClean="0">
                <a:solidFill>
                  <a:schemeClr val="tx1"/>
                </a:solidFill>
                <a:latin typeface="Calibri" pitchFamily="34" charset="0"/>
                <a:ea typeface="+mn-ea"/>
                <a:cs typeface="+mn-cs"/>
              </a:rPr>
              <a:t>Google</a:t>
            </a:r>
            <a:r>
              <a:rPr kumimoji="1" lang="zh-CN" altLang="en-US" sz="1200" b="0" i="0" kern="1200" dirty="0" smtClean="0">
                <a:solidFill>
                  <a:schemeClr val="tx1"/>
                </a:solidFill>
                <a:latin typeface="Calibri" pitchFamily="34" charset="0"/>
                <a:ea typeface="+mn-ea"/>
                <a:cs typeface="+mn-cs"/>
              </a:rPr>
              <a:t>于</a:t>
            </a:r>
            <a:r>
              <a:rPr kumimoji="1" lang="en-US" altLang="zh-CN" sz="1200" b="0" i="0" kern="1200" dirty="0" smtClean="0">
                <a:solidFill>
                  <a:schemeClr val="tx1"/>
                </a:solidFill>
                <a:latin typeface="Calibri" pitchFamily="34" charset="0"/>
                <a:ea typeface="+mn-ea"/>
                <a:cs typeface="+mn-cs"/>
              </a:rPr>
              <a:t>07</a:t>
            </a:r>
            <a:r>
              <a:rPr kumimoji="1" lang="zh-CN" altLang="en-US" sz="1200" b="0" i="0" kern="1200" dirty="0" smtClean="0">
                <a:solidFill>
                  <a:schemeClr val="tx1"/>
                </a:solidFill>
                <a:latin typeface="Calibri" pitchFamily="34" charset="0"/>
                <a:ea typeface="+mn-ea"/>
                <a:cs typeface="+mn-cs"/>
              </a:rPr>
              <a:t>年</a:t>
            </a:r>
            <a:r>
              <a:rPr kumimoji="1" lang="en-US" altLang="zh-CN" sz="1200" b="0" i="0" kern="1200" dirty="0" smtClean="0">
                <a:solidFill>
                  <a:schemeClr val="tx1"/>
                </a:solidFill>
                <a:latin typeface="Calibri" pitchFamily="34" charset="0"/>
                <a:ea typeface="+mn-ea"/>
                <a:cs typeface="+mn-cs"/>
              </a:rPr>
              <a:t>11</a:t>
            </a:r>
            <a:r>
              <a:rPr kumimoji="1" lang="zh-CN" altLang="en-US" sz="1200" b="0" i="0" kern="1200" dirty="0" smtClean="0">
                <a:solidFill>
                  <a:schemeClr val="tx1"/>
                </a:solidFill>
                <a:latin typeface="Calibri" pitchFamily="34" charset="0"/>
                <a:ea typeface="+mn-ea"/>
                <a:cs typeface="+mn-cs"/>
              </a:rPr>
              <a:t>月</a:t>
            </a:r>
            <a:r>
              <a:rPr kumimoji="1" lang="en-US" altLang="zh-CN" sz="1200" b="0" i="0" kern="1200" dirty="0" smtClean="0">
                <a:solidFill>
                  <a:schemeClr val="tx1"/>
                </a:solidFill>
                <a:latin typeface="Calibri" pitchFamily="34" charset="0"/>
                <a:ea typeface="+mn-ea"/>
                <a:cs typeface="+mn-cs"/>
              </a:rPr>
              <a:t>5</a:t>
            </a:r>
            <a:r>
              <a:rPr kumimoji="1" lang="zh-CN" altLang="en-US" sz="1200" b="0" i="0" kern="1200" dirty="0" smtClean="0">
                <a:solidFill>
                  <a:schemeClr val="tx1"/>
                </a:solidFill>
                <a:latin typeface="Calibri" pitchFamily="34" charset="0"/>
                <a:ea typeface="+mn-ea"/>
                <a:cs typeface="+mn-cs"/>
              </a:rPr>
              <a:t>日宣布的基于</a:t>
            </a:r>
            <a:r>
              <a:rPr kumimoji="1" lang="en-US" altLang="zh-CN" sz="1200" b="0" i="0" kern="1200" dirty="0" smtClean="0">
                <a:solidFill>
                  <a:schemeClr val="tx1"/>
                </a:solidFill>
                <a:latin typeface="Calibri" pitchFamily="34" charset="0"/>
                <a:ea typeface="+mn-ea"/>
                <a:cs typeface="+mn-cs"/>
              </a:rPr>
              <a:t>Linux</a:t>
            </a:r>
            <a:r>
              <a:rPr kumimoji="1" lang="zh-CN" altLang="en-US" sz="1200" b="0" i="0" kern="1200" dirty="0" smtClean="0">
                <a:solidFill>
                  <a:schemeClr val="tx1"/>
                </a:solidFill>
                <a:latin typeface="Calibri" pitchFamily="34" charset="0"/>
                <a:ea typeface="+mn-ea"/>
                <a:cs typeface="+mn-cs"/>
              </a:rPr>
              <a:t>平台开源手机操作系统名称，该平台由操作系统、中间件、用户界面和应用软件组成，号称是首个为移动终端打造的真正开放和完整的移动软件。</a:t>
            </a:r>
          </a:p>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a:t>
            </a:r>
            <a:r>
              <a:rPr kumimoji="1" lang="en-US" altLang="zh-CN" sz="1200" b="0" i="0" kern="1200" dirty="0" smtClean="0">
                <a:solidFill>
                  <a:schemeClr val="tx1"/>
                </a:solidFill>
                <a:latin typeface="Calibri" pitchFamily="34" charset="0"/>
                <a:ea typeface="+mn-ea"/>
                <a:cs typeface="+mn-cs"/>
              </a:rPr>
              <a:t>Google</a:t>
            </a:r>
            <a:r>
              <a:rPr kumimoji="1" lang="zh-CN" altLang="en-US" sz="1200" b="0" i="0" kern="1200" dirty="0" smtClean="0">
                <a:solidFill>
                  <a:schemeClr val="tx1"/>
                </a:solidFill>
                <a:latin typeface="Calibri" pitchFamily="34" charset="0"/>
                <a:ea typeface="+mn-ea"/>
                <a:cs typeface="+mn-cs"/>
              </a:rPr>
              <a:t>开发的基于</a:t>
            </a:r>
            <a:r>
              <a:rPr kumimoji="1" lang="en-US" altLang="zh-CN" sz="1200" b="0" i="0" kern="1200" dirty="0" smtClean="0">
                <a:solidFill>
                  <a:schemeClr val="tx1"/>
                </a:solidFill>
                <a:latin typeface="Calibri" pitchFamily="34" charset="0"/>
                <a:ea typeface="+mn-ea"/>
                <a:cs typeface="+mn-cs"/>
              </a:rPr>
              <a:t>Linux</a:t>
            </a:r>
            <a:r>
              <a:rPr kumimoji="1" lang="zh-CN" altLang="en-US" sz="1200" b="0" i="0" kern="1200" dirty="0" smtClean="0">
                <a:solidFill>
                  <a:schemeClr val="tx1"/>
                </a:solidFill>
                <a:latin typeface="Calibri" pitchFamily="34" charset="0"/>
                <a:ea typeface="+mn-ea"/>
                <a:cs typeface="+mn-cs"/>
              </a:rPr>
              <a:t>平台的开源手机操作系统。它包括操作系统、用户界面和应用程序</a:t>
            </a:r>
            <a:r>
              <a:rPr kumimoji="1" lang="en-US" altLang="zh-CN" sz="1200" b="0" i="0" kern="1200" dirty="0" smtClean="0">
                <a:solidFill>
                  <a:schemeClr val="tx1"/>
                </a:solidFill>
                <a:latin typeface="Calibri" pitchFamily="34" charset="0"/>
                <a:ea typeface="+mn-ea"/>
                <a:cs typeface="+mn-cs"/>
              </a:rPr>
              <a:t>——</a:t>
            </a:r>
            <a:r>
              <a:rPr kumimoji="1" lang="zh-CN" altLang="en-US" sz="1200" b="0" i="0" kern="1200" dirty="0" smtClean="0">
                <a:solidFill>
                  <a:schemeClr val="tx1"/>
                </a:solidFill>
                <a:latin typeface="Calibri" pitchFamily="34" charset="0"/>
                <a:ea typeface="+mn-ea"/>
                <a:cs typeface="+mn-cs"/>
              </a:rPr>
              <a:t>移动电话工作所需的全部软件，而且不存在任何以往阻碍移动产业创新的专有权障碍。谷歌与开放手机联盟合作开发了</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，这个联盟由包括中国移动、摩托罗拉、高通、宏达和</a:t>
            </a:r>
            <a:r>
              <a:rPr kumimoji="1" lang="en-US" altLang="zh-CN" sz="1200" b="0" i="0" kern="1200" dirty="0" smtClean="0">
                <a:solidFill>
                  <a:schemeClr val="tx1"/>
                </a:solidFill>
                <a:latin typeface="Calibri" pitchFamily="34" charset="0"/>
                <a:ea typeface="+mn-ea"/>
                <a:cs typeface="+mn-cs"/>
              </a:rPr>
              <a:t>T-Mobile</a:t>
            </a:r>
            <a:r>
              <a:rPr kumimoji="1" lang="zh-CN" altLang="en-US" sz="1200" b="0" i="0" kern="1200" dirty="0" smtClean="0">
                <a:solidFill>
                  <a:schemeClr val="tx1"/>
                </a:solidFill>
                <a:latin typeface="Calibri" pitchFamily="34" charset="0"/>
                <a:ea typeface="+mn-ea"/>
                <a:cs typeface="+mn-cs"/>
              </a:rPr>
              <a:t>在内的</a:t>
            </a:r>
            <a:r>
              <a:rPr kumimoji="1" lang="en-US" altLang="zh-CN" sz="1200" b="0" i="0" kern="1200" dirty="0" smtClean="0">
                <a:solidFill>
                  <a:schemeClr val="tx1"/>
                </a:solidFill>
                <a:latin typeface="Calibri" pitchFamily="34" charset="0"/>
                <a:ea typeface="+mn-ea"/>
                <a:cs typeface="+mn-cs"/>
              </a:rPr>
              <a:t>30</a:t>
            </a:r>
            <a:r>
              <a:rPr kumimoji="1" lang="zh-CN" altLang="en-US" sz="1200" b="0" i="0" kern="1200" dirty="0" smtClean="0">
                <a:solidFill>
                  <a:schemeClr val="tx1"/>
                </a:solidFill>
                <a:latin typeface="Calibri" pitchFamily="34" charset="0"/>
                <a:ea typeface="+mn-ea"/>
                <a:cs typeface="+mn-cs"/>
              </a:rPr>
              <a:t>多家技术和无线应用的领军企业组成。通过与运营商、设备制造商、开发商和其他有关各方结成深层次的合作伙伴关系，希望借助建立标准化、开放式的移动电话软件平台，在移动产业内形成一个开放式的生态系统。我们认为此举必将推进更好、更快的创新，为移动用户提供不可预知的应用和服务。</a:t>
            </a:r>
          </a:p>
          <a:p>
            <a:r>
              <a:rPr kumimoji="1" lang="zh-CN" altLang="en-US" sz="1200" b="0" i="0" kern="1200" dirty="0" smtClean="0">
                <a:solidFill>
                  <a:schemeClr val="tx1"/>
                </a:solidFill>
                <a:latin typeface="Calibri" pitchFamily="34" charset="0"/>
                <a:ea typeface="+mn-ea"/>
                <a:cs typeface="+mn-cs"/>
              </a:rPr>
              <a:t> </a:t>
            </a:r>
          </a:p>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的</a:t>
            </a:r>
            <a:r>
              <a:rPr kumimoji="1" lang="en-US" altLang="zh-CN" sz="1200" b="0" i="0" kern="1200" dirty="0" smtClean="0">
                <a:solidFill>
                  <a:schemeClr val="tx1"/>
                </a:solidFill>
                <a:latin typeface="Calibri" pitchFamily="34" charset="0"/>
                <a:ea typeface="+mn-ea"/>
                <a:cs typeface="+mn-cs"/>
              </a:rPr>
              <a:t>34</a:t>
            </a:r>
            <a:r>
              <a:rPr kumimoji="1" lang="zh-CN" altLang="en-US" sz="1200" b="0" i="0" kern="1200" dirty="0" smtClean="0">
                <a:solidFill>
                  <a:schemeClr val="tx1"/>
                </a:solidFill>
                <a:latin typeface="Calibri" pitchFamily="34" charset="0"/>
                <a:ea typeface="+mn-ea"/>
                <a:cs typeface="+mn-cs"/>
              </a:rPr>
              <a:t>家手机联盟</a:t>
            </a:r>
          </a:p>
          <a:p>
            <a:r>
              <a:rPr kumimoji="1" lang="zh-CN" altLang="en-US" sz="1200" b="0" i="0" kern="1200" dirty="0" smtClean="0">
                <a:solidFill>
                  <a:schemeClr val="tx1"/>
                </a:solidFill>
                <a:latin typeface="Calibri" pitchFamily="34" charset="0"/>
                <a:ea typeface="+mn-ea"/>
                <a:cs typeface="+mn-cs"/>
              </a:rPr>
              <a:t>开放手机联盟的成立和</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的推出是对现状的重大改变，在带来初步效益之前，还需要不小的耐心和高昂的投入。但是，我们认为全球移动用户从中能获得的潜在利益是值得付出这些努力的。</a:t>
            </a:r>
          </a:p>
          <a:p>
            <a:r>
              <a:rPr kumimoji="1" lang="zh-CN" altLang="en-US" sz="1200" b="0" i="0" kern="1200" dirty="0" smtClean="0">
                <a:solidFill>
                  <a:schemeClr val="tx1"/>
                </a:solidFill>
                <a:latin typeface="Calibri" pitchFamily="34" charset="0"/>
                <a:ea typeface="+mn-ea"/>
                <a:cs typeface="+mn-cs"/>
              </a:rPr>
              <a:t>与</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相似，</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采用</a:t>
            </a:r>
            <a:r>
              <a:rPr kumimoji="1" lang="en-US" altLang="zh-CN" sz="1200" b="0" i="0" kern="1200" dirty="0" err="1" smtClean="0">
                <a:solidFill>
                  <a:schemeClr val="tx1"/>
                </a:solidFill>
                <a:latin typeface="Calibri" pitchFamily="34" charset="0"/>
                <a:ea typeface="+mn-ea"/>
                <a:cs typeface="+mn-cs"/>
              </a:rPr>
              <a:t>WebKit</a:t>
            </a:r>
            <a:r>
              <a:rPr kumimoji="1" lang="zh-CN" altLang="en-US" sz="1200" b="0" i="0" kern="1200" dirty="0" smtClean="0">
                <a:solidFill>
                  <a:schemeClr val="tx1"/>
                </a:solidFill>
                <a:latin typeface="Calibri" pitchFamily="34" charset="0"/>
                <a:ea typeface="+mn-ea"/>
                <a:cs typeface="+mn-cs"/>
              </a:rPr>
              <a:t>浏览器引擎，具备触摸屏、高级图形显示和上网功能，用户能够在手机上查看电子邮件、搜索网址和观看视频节目等，比</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等其他手机更强调搜索功能，界面更强大，可以说是一种融入全部</a:t>
            </a:r>
            <a:r>
              <a:rPr kumimoji="1" lang="en-US" altLang="zh-CN" sz="1200" b="0" i="0" kern="1200" dirty="0" smtClean="0">
                <a:solidFill>
                  <a:schemeClr val="tx1"/>
                </a:solidFill>
                <a:latin typeface="Calibri" pitchFamily="34" charset="0"/>
                <a:ea typeface="+mn-ea"/>
                <a:cs typeface="+mn-cs"/>
              </a:rPr>
              <a:t>Web</a:t>
            </a:r>
            <a:r>
              <a:rPr kumimoji="1" lang="zh-CN" altLang="en-US" sz="1200" b="0" i="0" kern="1200" dirty="0" smtClean="0">
                <a:solidFill>
                  <a:schemeClr val="tx1"/>
                </a:solidFill>
                <a:latin typeface="Calibri" pitchFamily="34" charset="0"/>
                <a:ea typeface="+mn-ea"/>
                <a:cs typeface="+mn-cs"/>
              </a:rPr>
              <a:t>应用的单一平台。</a:t>
            </a:r>
          </a:p>
          <a:p>
            <a:r>
              <a:rPr kumimoji="1" lang="zh-CN" altLang="en-US" sz="1200" b="0" i="0" kern="1200" dirty="0" smtClean="0">
                <a:solidFill>
                  <a:schemeClr val="tx1"/>
                </a:solidFill>
                <a:latin typeface="Calibri" pitchFamily="34" charset="0"/>
                <a:ea typeface="+mn-ea"/>
                <a:cs typeface="+mn-cs"/>
              </a:rPr>
              <a:t>但其最震撼人心之处在于</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手机系统的开放性和服务免费。</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是一个对第三方软件完全开放的平台，开发者在为其开发程序时拥有更大的自由度，突破了</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等只能添加为数不多的固定软件的枷锁；同时与</a:t>
            </a:r>
            <a:r>
              <a:rPr kumimoji="1" lang="en-US" altLang="zh-CN" sz="1200" b="0" i="0" kern="1200" dirty="0" err="1" smtClean="0">
                <a:solidFill>
                  <a:schemeClr val="tx1"/>
                </a:solidFill>
                <a:latin typeface="Calibri" pitchFamily="34" charset="0"/>
                <a:ea typeface="+mn-ea"/>
                <a:cs typeface="+mn-cs"/>
              </a:rPr>
              <a:t>WindowsMobile</a:t>
            </a:r>
            <a:r>
              <a:rPr kumimoji="1" lang="zh-CN" altLang="en-US" sz="1200" b="0" i="0" kern="1200" dirty="0" smtClean="0">
                <a:solidFill>
                  <a:schemeClr val="tx1"/>
                </a:solidFill>
                <a:latin typeface="Calibri" pitchFamily="34" charset="0"/>
                <a:ea typeface="+mn-ea"/>
                <a:cs typeface="+mn-cs"/>
              </a:rPr>
              <a:t>、</a:t>
            </a:r>
            <a:r>
              <a:rPr kumimoji="1" lang="en-US" altLang="zh-CN" sz="1200" b="0" i="0" kern="1200" dirty="0" err="1" smtClean="0">
                <a:solidFill>
                  <a:schemeClr val="tx1"/>
                </a:solidFill>
                <a:latin typeface="Calibri" pitchFamily="34" charset="0"/>
                <a:ea typeface="+mn-ea"/>
                <a:cs typeface="+mn-cs"/>
              </a:rPr>
              <a:t>Symbian</a:t>
            </a:r>
            <a:r>
              <a:rPr kumimoji="1" lang="zh-CN" altLang="en-US" sz="1200" b="0" i="0" kern="1200" dirty="0" smtClean="0">
                <a:solidFill>
                  <a:schemeClr val="tx1"/>
                </a:solidFill>
                <a:latin typeface="Calibri" pitchFamily="34" charset="0"/>
                <a:ea typeface="+mn-ea"/>
                <a:cs typeface="+mn-cs"/>
              </a:rPr>
              <a:t>等厂商不同，</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操作系统免费向开发人员提供，这样可节省近三成成本。</a:t>
            </a:r>
          </a:p>
          <a:p>
            <a:endParaRPr lang="zh-CN" altLang="en-US" dirty="0"/>
          </a:p>
        </p:txBody>
      </p:sp>
      <p:sp>
        <p:nvSpPr>
          <p:cNvPr id="4" name="Slide Number Placeholder 3"/>
          <p:cNvSpPr>
            <a:spLocks noGrp="1"/>
          </p:cNvSpPr>
          <p:nvPr>
            <p:ph type="sldNum" sz="quarter" idx="10"/>
          </p:nvPr>
        </p:nvSpPr>
        <p:spPr/>
        <p:txBody>
          <a:bodyPr/>
          <a:lstStyle/>
          <a:p>
            <a:pPr>
              <a:defRPr/>
            </a:pPr>
            <a:fld id="{0F15A8E7-36BB-4D11-8293-FE550EB998A6}" type="slidenum">
              <a:rPr lang="zh-CN" altLang="en-US" smtClean="0"/>
              <a:pPr>
                <a:defRPr/>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a:t>
            </a:r>
            <a:r>
              <a:rPr kumimoji="1" lang="en-US" altLang="zh-CN" sz="1200" b="0" i="0" kern="1200" dirty="0" smtClean="0">
                <a:solidFill>
                  <a:schemeClr val="tx1"/>
                </a:solidFill>
                <a:latin typeface="Calibri" pitchFamily="34" charset="0"/>
                <a:ea typeface="+mn-ea"/>
                <a:cs typeface="+mn-cs"/>
              </a:rPr>
              <a:t>Google</a:t>
            </a:r>
            <a:r>
              <a:rPr kumimoji="1" lang="zh-CN" altLang="en-US" sz="1200" b="0" i="0" kern="1200" dirty="0" smtClean="0">
                <a:solidFill>
                  <a:schemeClr val="tx1"/>
                </a:solidFill>
                <a:latin typeface="Calibri" pitchFamily="34" charset="0"/>
                <a:ea typeface="+mn-ea"/>
                <a:cs typeface="+mn-cs"/>
              </a:rPr>
              <a:t>于</a:t>
            </a:r>
            <a:r>
              <a:rPr kumimoji="1" lang="en-US" altLang="zh-CN" sz="1200" b="0" i="0" kern="1200" dirty="0" smtClean="0">
                <a:solidFill>
                  <a:schemeClr val="tx1"/>
                </a:solidFill>
                <a:latin typeface="Calibri" pitchFamily="34" charset="0"/>
                <a:ea typeface="+mn-ea"/>
                <a:cs typeface="+mn-cs"/>
              </a:rPr>
              <a:t>07</a:t>
            </a:r>
            <a:r>
              <a:rPr kumimoji="1" lang="zh-CN" altLang="en-US" sz="1200" b="0" i="0" kern="1200" dirty="0" smtClean="0">
                <a:solidFill>
                  <a:schemeClr val="tx1"/>
                </a:solidFill>
                <a:latin typeface="Calibri" pitchFamily="34" charset="0"/>
                <a:ea typeface="+mn-ea"/>
                <a:cs typeface="+mn-cs"/>
              </a:rPr>
              <a:t>年</a:t>
            </a:r>
            <a:r>
              <a:rPr kumimoji="1" lang="en-US" altLang="zh-CN" sz="1200" b="0" i="0" kern="1200" dirty="0" smtClean="0">
                <a:solidFill>
                  <a:schemeClr val="tx1"/>
                </a:solidFill>
                <a:latin typeface="Calibri" pitchFamily="34" charset="0"/>
                <a:ea typeface="+mn-ea"/>
                <a:cs typeface="+mn-cs"/>
              </a:rPr>
              <a:t>11</a:t>
            </a:r>
            <a:r>
              <a:rPr kumimoji="1" lang="zh-CN" altLang="en-US" sz="1200" b="0" i="0" kern="1200" dirty="0" smtClean="0">
                <a:solidFill>
                  <a:schemeClr val="tx1"/>
                </a:solidFill>
                <a:latin typeface="Calibri" pitchFamily="34" charset="0"/>
                <a:ea typeface="+mn-ea"/>
                <a:cs typeface="+mn-cs"/>
              </a:rPr>
              <a:t>月</a:t>
            </a:r>
            <a:r>
              <a:rPr kumimoji="1" lang="en-US" altLang="zh-CN" sz="1200" b="0" i="0" kern="1200" dirty="0" smtClean="0">
                <a:solidFill>
                  <a:schemeClr val="tx1"/>
                </a:solidFill>
                <a:latin typeface="Calibri" pitchFamily="34" charset="0"/>
                <a:ea typeface="+mn-ea"/>
                <a:cs typeface="+mn-cs"/>
              </a:rPr>
              <a:t>5</a:t>
            </a:r>
            <a:r>
              <a:rPr kumimoji="1" lang="zh-CN" altLang="en-US" sz="1200" b="0" i="0" kern="1200" dirty="0" smtClean="0">
                <a:solidFill>
                  <a:schemeClr val="tx1"/>
                </a:solidFill>
                <a:latin typeface="Calibri" pitchFamily="34" charset="0"/>
                <a:ea typeface="+mn-ea"/>
                <a:cs typeface="+mn-cs"/>
              </a:rPr>
              <a:t>日宣布的基于</a:t>
            </a:r>
            <a:r>
              <a:rPr kumimoji="1" lang="en-US" altLang="zh-CN" sz="1200" b="0" i="0" kern="1200" dirty="0" smtClean="0">
                <a:solidFill>
                  <a:schemeClr val="tx1"/>
                </a:solidFill>
                <a:latin typeface="Calibri" pitchFamily="34" charset="0"/>
                <a:ea typeface="+mn-ea"/>
                <a:cs typeface="+mn-cs"/>
              </a:rPr>
              <a:t>Linux</a:t>
            </a:r>
            <a:r>
              <a:rPr kumimoji="1" lang="zh-CN" altLang="en-US" sz="1200" b="0" i="0" kern="1200" dirty="0" smtClean="0">
                <a:solidFill>
                  <a:schemeClr val="tx1"/>
                </a:solidFill>
                <a:latin typeface="Calibri" pitchFamily="34" charset="0"/>
                <a:ea typeface="+mn-ea"/>
                <a:cs typeface="+mn-cs"/>
              </a:rPr>
              <a:t>平台开源手机操作系统名称，该平台由操作系统、中间件、用户界面和应用软件组成，号称是首个为移动终端打造的真正开放和完整的移动软件。</a:t>
            </a:r>
          </a:p>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a:t>
            </a:r>
            <a:r>
              <a:rPr kumimoji="1" lang="en-US" altLang="zh-CN" sz="1200" b="0" i="0" kern="1200" dirty="0" smtClean="0">
                <a:solidFill>
                  <a:schemeClr val="tx1"/>
                </a:solidFill>
                <a:latin typeface="Calibri" pitchFamily="34" charset="0"/>
                <a:ea typeface="+mn-ea"/>
                <a:cs typeface="+mn-cs"/>
              </a:rPr>
              <a:t>Google</a:t>
            </a:r>
            <a:r>
              <a:rPr kumimoji="1" lang="zh-CN" altLang="en-US" sz="1200" b="0" i="0" kern="1200" dirty="0" smtClean="0">
                <a:solidFill>
                  <a:schemeClr val="tx1"/>
                </a:solidFill>
                <a:latin typeface="Calibri" pitchFamily="34" charset="0"/>
                <a:ea typeface="+mn-ea"/>
                <a:cs typeface="+mn-cs"/>
              </a:rPr>
              <a:t>开发的基于</a:t>
            </a:r>
            <a:r>
              <a:rPr kumimoji="1" lang="en-US" altLang="zh-CN" sz="1200" b="0" i="0" kern="1200" dirty="0" smtClean="0">
                <a:solidFill>
                  <a:schemeClr val="tx1"/>
                </a:solidFill>
                <a:latin typeface="Calibri" pitchFamily="34" charset="0"/>
                <a:ea typeface="+mn-ea"/>
                <a:cs typeface="+mn-cs"/>
              </a:rPr>
              <a:t>Linux</a:t>
            </a:r>
            <a:r>
              <a:rPr kumimoji="1" lang="zh-CN" altLang="en-US" sz="1200" b="0" i="0" kern="1200" dirty="0" smtClean="0">
                <a:solidFill>
                  <a:schemeClr val="tx1"/>
                </a:solidFill>
                <a:latin typeface="Calibri" pitchFamily="34" charset="0"/>
                <a:ea typeface="+mn-ea"/>
                <a:cs typeface="+mn-cs"/>
              </a:rPr>
              <a:t>平台的开源手机操作系统。它包括操作系统、用户界面和应用程序</a:t>
            </a:r>
            <a:r>
              <a:rPr kumimoji="1" lang="en-US" altLang="zh-CN" sz="1200" b="0" i="0" kern="1200" dirty="0" smtClean="0">
                <a:solidFill>
                  <a:schemeClr val="tx1"/>
                </a:solidFill>
                <a:latin typeface="Calibri" pitchFamily="34" charset="0"/>
                <a:ea typeface="+mn-ea"/>
                <a:cs typeface="+mn-cs"/>
              </a:rPr>
              <a:t>——</a:t>
            </a:r>
            <a:r>
              <a:rPr kumimoji="1" lang="zh-CN" altLang="en-US" sz="1200" b="0" i="0" kern="1200" dirty="0" smtClean="0">
                <a:solidFill>
                  <a:schemeClr val="tx1"/>
                </a:solidFill>
                <a:latin typeface="Calibri" pitchFamily="34" charset="0"/>
                <a:ea typeface="+mn-ea"/>
                <a:cs typeface="+mn-cs"/>
              </a:rPr>
              <a:t>移动电话工作所需的全部软件，而且不存在任何以往阻碍移动产业创新的专有权障碍。谷歌与开放手机联盟合作开发了</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，这个联盟由包括中国移动、摩托罗拉、高通、宏达和</a:t>
            </a:r>
            <a:r>
              <a:rPr kumimoji="1" lang="en-US" altLang="zh-CN" sz="1200" b="0" i="0" kern="1200" dirty="0" smtClean="0">
                <a:solidFill>
                  <a:schemeClr val="tx1"/>
                </a:solidFill>
                <a:latin typeface="Calibri" pitchFamily="34" charset="0"/>
                <a:ea typeface="+mn-ea"/>
                <a:cs typeface="+mn-cs"/>
              </a:rPr>
              <a:t>T-Mobile</a:t>
            </a:r>
            <a:r>
              <a:rPr kumimoji="1" lang="zh-CN" altLang="en-US" sz="1200" b="0" i="0" kern="1200" dirty="0" smtClean="0">
                <a:solidFill>
                  <a:schemeClr val="tx1"/>
                </a:solidFill>
                <a:latin typeface="Calibri" pitchFamily="34" charset="0"/>
                <a:ea typeface="+mn-ea"/>
                <a:cs typeface="+mn-cs"/>
              </a:rPr>
              <a:t>在内的</a:t>
            </a:r>
            <a:r>
              <a:rPr kumimoji="1" lang="en-US" altLang="zh-CN" sz="1200" b="0" i="0" kern="1200" dirty="0" smtClean="0">
                <a:solidFill>
                  <a:schemeClr val="tx1"/>
                </a:solidFill>
                <a:latin typeface="Calibri" pitchFamily="34" charset="0"/>
                <a:ea typeface="+mn-ea"/>
                <a:cs typeface="+mn-cs"/>
              </a:rPr>
              <a:t>30</a:t>
            </a:r>
            <a:r>
              <a:rPr kumimoji="1" lang="zh-CN" altLang="en-US" sz="1200" b="0" i="0" kern="1200" dirty="0" smtClean="0">
                <a:solidFill>
                  <a:schemeClr val="tx1"/>
                </a:solidFill>
                <a:latin typeface="Calibri" pitchFamily="34" charset="0"/>
                <a:ea typeface="+mn-ea"/>
                <a:cs typeface="+mn-cs"/>
              </a:rPr>
              <a:t>多家技术和无线应用的领军企业组成。通过与运营商、设备制造商、开发商和其他有关各方结成深层次的合作伙伴关系，希望借助建立标准化、开放式的移动电话软件平台，在移动产业内形成一个开放式的生态系统。我们认为此举必将推进更好、更快的创新，为移动用户提供不可预知的应用和服务。</a:t>
            </a:r>
          </a:p>
          <a:p>
            <a:r>
              <a:rPr kumimoji="1" lang="zh-CN" altLang="en-US" sz="1200" b="0" i="0" kern="1200" dirty="0" smtClean="0">
                <a:solidFill>
                  <a:schemeClr val="tx1"/>
                </a:solidFill>
                <a:latin typeface="Calibri" pitchFamily="34" charset="0"/>
                <a:ea typeface="+mn-ea"/>
                <a:cs typeface="+mn-cs"/>
              </a:rPr>
              <a:t> </a:t>
            </a:r>
          </a:p>
          <a:p>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的</a:t>
            </a:r>
            <a:r>
              <a:rPr kumimoji="1" lang="en-US" altLang="zh-CN" sz="1200" b="0" i="0" kern="1200" dirty="0" smtClean="0">
                <a:solidFill>
                  <a:schemeClr val="tx1"/>
                </a:solidFill>
                <a:latin typeface="Calibri" pitchFamily="34" charset="0"/>
                <a:ea typeface="+mn-ea"/>
                <a:cs typeface="+mn-cs"/>
              </a:rPr>
              <a:t>34</a:t>
            </a:r>
            <a:r>
              <a:rPr kumimoji="1" lang="zh-CN" altLang="en-US" sz="1200" b="0" i="0" kern="1200" dirty="0" smtClean="0">
                <a:solidFill>
                  <a:schemeClr val="tx1"/>
                </a:solidFill>
                <a:latin typeface="Calibri" pitchFamily="34" charset="0"/>
                <a:ea typeface="+mn-ea"/>
                <a:cs typeface="+mn-cs"/>
              </a:rPr>
              <a:t>家手机联盟</a:t>
            </a:r>
          </a:p>
          <a:p>
            <a:r>
              <a:rPr kumimoji="1" lang="zh-CN" altLang="en-US" sz="1200" b="0" i="0" kern="1200" dirty="0" smtClean="0">
                <a:solidFill>
                  <a:schemeClr val="tx1"/>
                </a:solidFill>
                <a:latin typeface="Calibri" pitchFamily="34" charset="0"/>
                <a:ea typeface="+mn-ea"/>
                <a:cs typeface="+mn-cs"/>
              </a:rPr>
              <a:t>开放手机联盟的成立和</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的推出是对现状的重大改变，在带来初步效益之前，还需要不小的耐心和高昂的投入。但是，我们认为全球移动用户从中能获得的潜在利益是值得付出这些努力的。</a:t>
            </a:r>
          </a:p>
          <a:p>
            <a:r>
              <a:rPr kumimoji="1" lang="zh-CN" altLang="en-US" sz="1200" b="0" i="0" kern="1200" dirty="0" smtClean="0">
                <a:solidFill>
                  <a:schemeClr val="tx1"/>
                </a:solidFill>
                <a:latin typeface="Calibri" pitchFamily="34" charset="0"/>
                <a:ea typeface="+mn-ea"/>
                <a:cs typeface="+mn-cs"/>
              </a:rPr>
              <a:t>与</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相似，</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采用</a:t>
            </a:r>
            <a:r>
              <a:rPr kumimoji="1" lang="en-US" altLang="zh-CN" sz="1200" b="0" i="0" kern="1200" dirty="0" err="1" smtClean="0">
                <a:solidFill>
                  <a:schemeClr val="tx1"/>
                </a:solidFill>
                <a:latin typeface="Calibri" pitchFamily="34" charset="0"/>
                <a:ea typeface="+mn-ea"/>
                <a:cs typeface="+mn-cs"/>
              </a:rPr>
              <a:t>WebKit</a:t>
            </a:r>
            <a:r>
              <a:rPr kumimoji="1" lang="zh-CN" altLang="en-US" sz="1200" b="0" i="0" kern="1200" dirty="0" smtClean="0">
                <a:solidFill>
                  <a:schemeClr val="tx1"/>
                </a:solidFill>
                <a:latin typeface="Calibri" pitchFamily="34" charset="0"/>
                <a:ea typeface="+mn-ea"/>
                <a:cs typeface="+mn-cs"/>
              </a:rPr>
              <a:t>浏览器引擎，具备触摸屏、高级图形显示和上网功能，用户能够在手机上查看电子邮件、搜索网址和观看视频节目等，比</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等其他手机更强调搜索功能，界面更强大，可以说是一种融入全部</a:t>
            </a:r>
            <a:r>
              <a:rPr kumimoji="1" lang="en-US" altLang="zh-CN" sz="1200" b="0" i="0" kern="1200" dirty="0" smtClean="0">
                <a:solidFill>
                  <a:schemeClr val="tx1"/>
                </a:solidFill>
                <a:latin typeface="Calibri" pitchFamily="34" charset="0"/>
                <a:ea typeface="+mn-ea"/>
                <a:cs typeface="+mn-cs"/>
              </a:rPr>
              <a:t>Web</a:t>
            </a:r>
            <a:r>
              <a:rPr kumimoji="1" lang="zh-CN" altLang="en-US" sz="1200" b="0" i="0" kern="1200" dirty="0" smtClean="0">
                <a:solidFill>
                  <a:schemeClr val="tx1"/>
                </a:solidFill>
                <a:latin typeface="Calibri" pitchFamily="34" charset="0"/>
                <a:ea typeface="+mn-ea"/>
                <a:cs typeface="+mn-cs"/>
              </a:rPr>
              <a:t>应用的单一平台。</a:t>
            </a:r>
          </a:p>
          <a:p>
            <a:r>
              <a:rPr kumimoji="1" lang="zh-CN" altLang="en-US" sz="1200" b="0" i="0" kern="1200" dirty="0" smtClean="0">
                <a:solidFill>
                  <a:schemeClr val="tx1"/>
                </a:solidFill>
                <a:latin typeface="Calibri" pitchFamily="34" charset="0"/>
                <a:ea typeface="+mn-ea"/>
                <a:cs typeface="+mn-cs"/>
              </a:rPr>
              <a:t>但其最震撼人心之处在于</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手机系统的开放性和服务免费。</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是一个对第三方软件完全开放的平台，开发者在为其开发程序时拥有更大的自由度，突破了</a:t>
            </a:r>
            <a:r>
              <a:rPr kumimoji="1" lang="en-US" altLang="zh-CN" sz="1200" b="0" i="0" kern="1200" dirty="0" err="1" smtClean="0">
                <a:solidFill>
                  <a:schemeClr val="tx1"/>
                </a:solidFill>
                <a:latin typeface="Calibri" pitchFamily="34" charset="0"/>
                <a:ea typeface="+mn-ea"/>
                <a:cs typeface="+mn-cs"/>
              </a:rPr>
              <a:t>iPhone</a:t>
            </a:r>
            <a:r>
              <a:rPr kumimoji="1" lang="zh-CN" altLang="en-US" sz="1200" b="0" i="0" kern="1200" dirty="0" smtClean="0">
                <a:solidFill>
                  <a:schemeClr val="tx1"/>
                </a:solidFill>
                <a:latin typeface="Calibri" pitchFamily="34" charset="0"/>
                <a:ea typeface="+mn-ea"/>
                <a:cs typeface="+mn-cs"/>
              </a:rPr>
              <a:t>等只能添加为数不多的固定软件的枷锁；同时与</a:t>
            </a:r>
            <a:r>
              <a:rPr kumimoji="1" lang="en-US" altLang="zh-CN" sz="1200" b="0" i="0" kern="1200" dirty="0" err="1" smtClean="0">
                <a:solidFill>
                  <a:schemeClr val="tx1"/>
                </a:solidFill>
                <a:latin typeface="Calibri" pitchFamily="34" charset="0"/>
                <a:ea typeface="+mn-ea"/>
                <a:cs typeface="+mn-cs"/>
              </a:rPr>
              <a:t>WindowsMobile</a:t>
            </a:r>
            <a:r>
              <a:rPr kumimoji="1" lang="zh-CN" altLang="en-US" sz="1200" b="0" i="0" kern="1200" dirty="0" smtClean="0">
                <a:solidFill>
                  <a:schemeClr val="tx1"/>
                </a:solidFill>
                <a:latin typeface="Calibri" pitchFamily="34" charset="0"/>
                <a:ea typeface="+mn-ea"/>
                <a:cs typeface="+mn-cs"/>
              </a:rPr>
              <a:t>、</a:t>
            </a:r>
            <a:r>
              <a:rPr kumimoji="1" lang="en-US" altLang="zh-CN" sz="1200" b="0" i="0" kern="1200" dirty="0" err="1" smtClean="0">
                <a:solidFill>
                  <a:schemeClr val="tx1"/>
                </a:solidFill>
                <a:latin typeface="Calibri" pitchFamily="34" charset="0"/>
                <a:ea typeface="+mn-ea"/>
                <a:cs typeface="+mn-cs"/>
              </a:rPr>
              <a:t>Symbian</a:t>
            </a:r>
            <a:r>
              <a:rPr kumimoji="1" lang="zh-CN" altLang="en-US" sz="1200" b="0" i="0" kern="1200" dirty="0" smtClean="0">
                <a:solidFill>
                  <a:schemeClr val="tx1"/>
                </a:solidFill>
                <a:latin typeface="Calibri" pitchFamily="34" charset="0"/>
                <a:ea typeface="+mn-ea"/>
                <a:cs typeface="+mn-cs"/>
              </a:rPr>
              <a:t>等厂商不同，</a:t>
            </a:r>
            <a:r>
              <a:rPr kumimoji="1" lang="en-US" altLang="zh-CN" sz="1200" b="0" i="0" kern="1200" dirty="0" smtClean="0">
                <a:solidFill>
                  <a:schemeClr val="tx1"/>
                </a:solidFill>
                <a:latin typeface="Calibri" pitchFamily="34" charset="0"/>
                <a:ea typeface="+mn-ea"/>
                <a:cs typeface="+mn-cs"/>
              </a:rPr>
              <a:t>Android</a:t>
            </a:r>
            <a:r>
              <a:rPr kumimoji="1" lang="zh-CN" altLang="en-US" sz="1200" b="0" i="0" kern="1200" dirty="0" smtClean="0">
                <a:solidFill>
                  <a:schemeClr val="tx1"/>
                </a:solidFill>
                <a:latin typeface="Calibri" pitchFamily="34" charset="0"/>
                <a:ea typeface="+mn-ea"/>
                <a:cs typeface="+mn-cs"/>
              </a:rPr>
              <a:t>操作系统免费向开发人员提供，这样可节省近三成成本。</a:t>
            </a:r>
          </a:p>
          <a:p>
            <a:endParaRPr lang="zh-CN" altLang="en-US" dirty="0"/>
          </a:p>
        </p:txBody>
      </p:sp>
      <p:sp>
        <p:nvSpPr>
          <p:cNvPr id="4" name="Slide Number Placeholder 3"/>
          <p:cNvSpPr>
            <a:spLocks noGrp="1"/>
          </p:cNvSpPr>
          <p:nvPr>
            <p:ph type="sldNum" sz="quarter" idx="10"/>
          </p:nvPr>
        </p:nvSpPr>
        <p:spPr/>
        <p:txBody>
          <a:bodyPr/>
          <a:lstStyle/>
          <a:p>
            <a:pPr>
              <a:defRPr/>
            </a:pPr>
            <a:fld id="{0F15A8E7-36BB-4D11-8293-FE550EB998A6}" type="slidenum">
              <a:rPr lang="zh-CN" altLang="en-US" smtClean="0"/>
              <a:pPr>
                <a:defRPr/>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0F15A8E7-36BB-4D11-8293-FE550EB998A6}" type="slidenum">
              <a:rPr lang="zh-CN" altLang="en-US" smtClean="0"/>
              <a:pPr>
                <a:defRPr/>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总得来说，这七个方法定义了一个</a:t>
            </a:r>
            <a:r>
              <a:rPr lang="en-US" altLang="zh-CN" dirty="0" smtClean="0"/>
              <a:t>activity</a:t>
            </a:r>
            <a:r>
              <a:rPr lang="zh-CN" altLang="en-US" dirty="0" smtClean="0"/>
              <a:t>完整的生命周期。实现这些方法可以帮助你监察三个嵌套的生命周期循环：</a:t>
            </a:r>
            <a:endParaRPr lang="en-US" altLang="zh-CN" dirty="0" smtClean="0"/>
          </a:p>
          <a:p>
            <a:endParaRPr lang="zh-CN" altLang="en-US" dirty="0" smtClean="0"/>
          </a:p>
          <a:p>
            <a:r>
              <a:rPr lang="en-US" altLang="zh-CN" dirty="0" smtClean="0"/>
              <a:t>•	</a:t>
            </a:r>
            <a:r>
              <a:rPr lang="zh-CN" altLang="en-US" dirty="0" smtClean="0"/>
              <a:t>一个</a:t>
            </a:r>
            <a:r>
              <a:rPr lang="en-US" altLang="zh-CN" dirty="0" smtClean="0"/>
              <a:t>activity </a:t>
            </a:r>
            <a:r>
              <a:rPr lang="zh-CN" altLang="en-US" dirty="0" smtClean="0">
                <a:solidFill>
                  <a:srgbClr val="FF0000"/>
                </a:solidFill>
              </a:rPr>
              <a:t>完整的生命周期 </a:t>
            </a:r>
            <a:r>
              <a:rPr lang="zh-CN" altLang="en-US" dirty="0" smtClean="0"/>
              <a:t>自第一次调用 </a:t>
            </a:r>
            <a:r>
              <a:rPr lang="en-US" altLang="zh-CN" dirty="0" err="1" smtClean="0"/>
              <a:t>onCreate</a:t>
            </a:r>
            <a:r>
              <a:rPr lang="en-US" altLang="zh-CN" dirty="0" smtClean="0"/>
              <a:t>()</a:t>
            </a:r>
            <a:r>
              <a:rPr lang="zh-CN" altLang="en-US" dirty="0" smtClean="0"/>
              <a:t>开始，直至调用</a:t>
            </a:r>
            <a:r>
              <a:rPr lang="en-US" altLang="zh-CN" dirty="0" err="1" smtClean="0"/>
              <a:t>onDestroy</a:t>
            </a:r>
            <a:r>
              <a:rPr lang="en-US" altLang="zh-CN" dirty="0" smtClean="0"/>
              <a:t>()</a:t>
            </a:r>
            <a:r>
              <a:rPr lang="zh-CN" altLang="en-US" dirty="0" smtClean="0"/>
              <a:t>为止。</a:t>
            </a:r>
            <a:r>
              <a:rPr lang="en-US" altLang="zh-CN" dirty="0" smtClean="0"/>
              <a:t>activity</a:t>
            </a:r>
            <a:r>
              <a:rPr lang="zh-CN" altLang="en-US" dirty="0" smtClean="0"/>
              <a:t>在</a:t>
            </a:r>
            <a:r>
              <a:rPr lang="en-US" altLang="zh-CN" dirty="0" err="1" smtClean="0"/>
              <a:t>onCreate</a:t>
            </a:r>
            <a:r>
              <a:rPr lang="en-US" altLang="zh-CN" dirty="0" smtClean="0"/>
              <a:t>()</a:t>
            </a:r>
            <a:r>
              <a:rPr lang="zh-CN" altLang="en-US" dirty="0" smtClean="0"/>
              <a:t>中设置所有“全局”状态以完成初始化，而在</a:t>
            </a:r>
            <a:r>
              <a:rPr lang="en-US" altLang="zh-CN" dirty="0" err="1" smtClean="0"/>
              <a:t>onDestroy</a:t>
            </a:r>
            <a:r>
              <a:rPr lang="en-US" altLang="zh-CN" dirty="0" smtClean="0"/>
              <a:t>()</a:t>
            </a:r>
            <a:r>
              <a:rPr lang="zh-CN" altLang="en-US" dirty="0" smtClean="0"/>
              <a:t>中释放所有系统资源。比如说，如果</a:t>
            </a:r>
            <a:r>
              <a:rPr lang="en-US" altLang="zh-CN" dirty="0" smtClean="0"/>
              <a:t>activity</a:t>
            </a:r>
            <a:r>
              <a:rPr lang="zh-CN" altLang="en-US" dirty="0" smtClean="0"/>
              <a:t>有一个线程在后台运行以从网络上下载数据，它会以 </a:t>
            </a:r>
            <a:r>
              <a:rPr lang="en-US" altLang="zh-CN" dirty="0" err="1" smtClean="0"/>
              <a:t>onCreate</a:t>
            </a:r>
            <a:r>
              <a:rPr lang="en-US" altLang="zh-CN" dirty="0" smtClean="0"/>
              <a:t>()</a:t>
            </a:r>
            <a:r>
              <a:rPr lang="zh-CN" altLang="en-US" dirty="0" smtClean="0"/>
              <a:t>创建那个线程，而以 </a:t>
            </a:r>
            <a:r>
              <a:rPr lang="en-US" altLang="zh-CN" dirty="0" err="1" smtClean="0"/>
              <a:t>onDestroy</a:t>
            </a:r>
            <a:r>
              <a:rPr lang="en-US" altLang="zh-CN" dirty="0" smtClean="0"/>
              <a:t>()</a:t>
            </a:r>
            <a:r>
              <a:rPr lang="zh-CN" altLang="en-US" dirty="0" smtClean="0"/>
              <a:t>销毁那个线程。</a:t>
            </a:r>
            <a:endParaRPr lang="en-US" altLang="zh-CN" dirty="0" smtClean="0"/>
          </a:p>
          <a:p>
            <a:endParaRPr lang="en-US" altLang="zh-CN" dirty="0" smtClean="0"/>
          </a:p>
          <a:p>
            <a:r>
              <a:rPr lang="zh-CN" altLang="en-US" dirty="0" smtClean="0"/>
              <a:t> </a:t>
            </a:r>
          </a:p>
          <a:p>
            <a:r>
              <a:rPr lang="en-US" altLang="zh-CN" dirty="0" smtClean="0"/>
              <a:t>•	</a:t>
            </a:r>
            <a:r>
              <a:rPr lang="zh-CN" altLang="en-US" dirty="0" smtClean="0"/>
              <a:t>一个</a:t>
            </a:r>
            <a:r>
              <a:rPr lang="en-US" altLang="zh-CN" dirty="0" smtClean="0"/>
              <a:t>activity</a:t>
            </a:r>
            <a:r>
              <a:rPr lang="zh-CN" altLang="en-US" dirty="0" smtClean="0"/>
              <a:t>的 可视生命周期自 </a:t>
            </a:r>
            <a:r>
              <a:rPr lang="en-US" altLang="zh-CN" dirty="0" err="1" smtClean="0"/>
              <a:t>onStart</a:t>
            </a:r>
            <a:r>
              <a:rPr lang="en-US" altLang="zh-CN" dirty="0" smtClean="0"/>
              <a:t>() </a:t>
            </a:r>
            <a:r>
              <a:rPr lang="zh-CN" altLang="en-US" dirty="0" smtClean="0"/>
              <a:t>调用开始直到相应的 </a:t>
            </a:r>
            <a:r>
              <a:rPr lang="en-US" altLang="zh-CN" dirty="0" err="1" smtClean="0"/>
              <a:t>onStop</a:t>
            </a:r>
            <a:r>
              <a:rPr lang="en-US" altLang="zh-CN" dirty="0" smtClean="0"/>
              <a:t>()</a:t>
            </a:r>
            <a:r>
              <a:rPr lang="zh-CN" altLang="en-US" dirty="0" smtClean="0"/>
              <a:t>调用。在此期间，用户可以在屏幕上看到此</a:t>
            </a:r>
            <a:r>
              <a:rPr lang="en-US" altLang="zh-CN" dirty="0" smtClean="0"/>
              <a:t>activity</a:t>
            </a:r>
            <a:r>
              <a:rPr lang="zh-CN" altLang="en-US" dirty="0" smtClean="0"/>
              <a:t>，尽管它也许并不是位于前台或者正在与用户做交互。在这两个方法中，你可以管控用来向用户显示这个</a:t>
            </a:r>
            <a:r>
              <a:rPr lang="en-US" altLang="zh-CN" dirty="0" smtClean="0"/>
              <a:t>activity</a:t>
            </a:r>
            <a:r>
              <a:rPr lang="zh-CN" altLang="en-US" dirty="0" smtClean="0"/>
              <a:t>的资源。比如说，你可以在</a:t>
            </a:r>
            <a:r>
              <a:rPr lang="en-US" altLang="zh-CN" dirty="0" err="1" smtClean="0"/>
              <a:t>onStart</a:t>
            </a:r>
            <a:r>
              <a:rPr lang="en-US" altLang="zh-CN" dirty="0" smtClean="0"/>
              <a:t>() </a:t>
            </a:r>
            <a:r>
              <a:rPr lang="zh-CN" altLang="en-US" dirty="0" smtClean="0"/>
              <a:t>中注册一个</a:t>
            </a:r>
            <a:r>
              <a:rPr lang="en-US" altLang="zh-CN" dirty="0" err="1" smtClean="0"/>
              <a:t>BroadcastReceiver</a:t>
            </a:r>
            <a:r>
              <a:rPr lang="en-US" altLang="zh-CN" dirty="0" smtClean="0"/>
              <a:t> </a:t>
            </a:r>
            <a:r>
              <a:rPr lang="zh-CN" altLang="en-US" dirty="0" smtClean="0"/>
              <a:t>来监控会影响到你</a:t>
            </a:r>
            <a:r>
              <a:rPr lang="en-US" altLang="zh-CN" dirty="0" smtClean="0"/>
              <a:t>UI</a:t>
            </a:r>
            <a:r>
              <a:rPr lang="zh-CN" altLang="en-US" dirty="0" smtClean="0"/>
              <a:t>的改变，而在</a:t>
            </a:r>
            <a:r>
              <a:rPr lang="en-US" altLang="zh-CN" dirty="0" err="1" smtClean="0"/>
              <a:t>onStop</a:t>
            </a:r>
            <a:r>
              <a:rPr lang="en-US" altLang="zh-CN" dirty="0" smtClean="0"/>
              <a:t>() </a:t>
            </a:r>
            <a:r>
              <a:rPr lang="zh-CN" altLang="en-US" dirty="0" smtClean="0"/>
              <a:t>中来取消注册，这时用户是无法看到你的程序显示的内容的。</a:t>
            </a:r>
            <a:r>
              <a:rPr lang="en-US" altLang="zh-CN" dirty="0" err="1" smtClean="0"/>
              <a:t>onStart</a:t>
            </a:r>
            <a:r>
              <a:rPr lang="en-US" altLang="zh-CN" dirty="0" smtClean="0"/>
              <a:t>() </a:t>
            </a:r>
            <a:r>
              <a:rPr lang="zh-CN" altLang="en-US" dirty="0" smtClean="0"/>
              <a:t>和 </a:t>
            </a:r>
            <a:r>
              <a:rPr lang="en-US" altLang="zh-CN" dirty="0" err="1" smtClean="0"/>
              <a:t>onStop</a:t>
            </a:r>
            <a:r>
              <a:rPr lang="en-US" altLang="zh-CN" dirty="0" smtClean="0"/>
              <a:t>() </a:t>
            </a:r>
            <a:r>
              <a:rPr lang="zh-CN" altLang="en-US" dirty="0" smtClean="0"/>
              <a:t>方法可以随着应用程序是否为用户可见而被多次调用。</a:t>
            </a:r>
            <a:endParaRPr lang="en-US" altLang="zh-CN" dirty="0" smtClean="0"/>
          </a:p>
          <a:p>
            <a:endParaRPr lang="en-US" altLang="zh-CN" dirty="0" smtClean="0"/>
          </a:p>
          <a:p>
            <a:endParaRPr lang="zh-CN" altLang="en-US" dirty="0" smtClean="0"/>
          </a:p>
          <a:p>
            <a:r>
              <a:rPr lang="en-US" altLang="zh-CN" dirty="0" smtClean="0"/>
              <a:t>•	</a:t>
            </a:r>
            <a:r>
              <a:rPr lang="zh-CN" altLang="en-US" dirty="0" smtClean="0"/>
              <a:t>一个</a:t>
            </a:r>
            <a:r>
              <a:rPr lang="en-US" altLang="zh-CN" dirty="0" smtClean="0"/>
              <a:t>activity</a:t>
            </a:r>
            <a:r>
              <a:rPr lang="zh-CN" altLang="en-US" dirty="0" smtClean="0"/>
              <a:t>的 前台生命周期 自 </a:t>
            </a:r>
            <a:r>
              <a:rPr lang="en-US" altLang="zh-CN" dirty="0" err="1" smtClean="0"/>
              <a:t>onResume</a:t>
            </a:r>
            <a:r>
              <a:rPr lang="en-US" altLang="zh-CN" dirty="0" smtClean="0"/>
              <a:t>() </a:t>
            </a:r>
            <a:r>
              <a:rPr lang="zh-CN" altLang="en-US" dirty="0" smtClean="0"/>
              <a:t>调用起，至相应的 </a:t>
            </a:r>
            <a:r>
              <a:rPr lang="en-US" altLang="zh-CN" dirty="0" err="1" smtClean="0"/>
              <a:t>onPause</a:t>
            </a:r>
            <a:r>
              <a:rPr lang="en-US" altLang="zh-CN" dirty="0" smtClean="0"/>
              <a:t>()</a:t>
            </a:r>
            <a:r>
              <a:rPr lang="zh-CN" altLang="en-US" dirty="0" smtClean="0"/>
              <a:t>调用为止。在此期间，</a:t>
            </a:r>
            <a:r>
              <a:rPr lang="en-US" altLang="zh-CN" dirty="0" smtClean="0"/>
              <a:t>activity</a:t>
            </a:r>
            <a:r>
              <a:rPr lang="zh-CN" altLang="en-US" dirty="0" smtClean="0"/>
              <a:t>位于前台最上面并与用户进行交互。</a:t>
            </a:r>
            <a:r>
              <a:rPr lang="en-US" altLang="zh-CN" dirty="0" smtClean="0"/>
              <a:t>activity</a:t>
            </a:r>
            <a:r>
              <a:rPr lang="zh-CN" altLang="en-US" dirty="0" smtClean="0"/>
              <a:t>会经常在暂停和恢复之间进行状态转换──比如说当设备转入休眠状态或有新的</a:t>
            </a:r>
            <a:r>
              <a:rPr lang="en-US" altLang="zh-CN" dirty="0" smtClean="0"/>
              <a:t>activity</a:t>
            </a:r>
            <a:r>
              <a:rPr lang="zh-CN" altLang="en-US" dirty="0" smtClean="0"/>
              <a:t>启动时，将调用</a:t>
            </a:r>
            <a:r>
              <a:rPr lang="en-US" altLang="zh-CN" dirty="0" err="1" smtClean="0"/>
              <a:t>onPause</a:t>
            </a:r>
            <a:r>
              <a:rPr lang="en-US" altLang="zh-CN" dirty="0" smtClean="0"/>
              <a:t>() </a:t>
            </a:r>
            <a:r>
              <a:rPr lang="zh-CN" altLang="en-US" dirty="0" smtClean="0"/>
              <a:t>方法。当</a:t>
            </a:r>
            <a:r>
              <a:rPr lang="en-US" altLang="zh-CN" dirty="0" smtClean="0"/>
              <a:t>activity</a:t>
            </a:r>
            <a:r>
              <a:rPr lang="zh-CN" altLang="en-US" dirty="0" smtClean="0"/>
              <a:t>获得结果或者接收到新的</a:t>
            </a:r>
            <a:r>
              <a:rPr lang="en-US" altLang="zh-CN" dirty="0" smtClean="0"/>
              <a:t>intent</a:t>
            </a:r>
            <a:r>
              <a:rPr lang="zh-CN" altLang="en-US" dirty="0" smtClean="0"/>
              <a:t>的时候会调用</a:t>
            </a:r>
            <a:r>
              <a:rPr lang="en-US" altLang="zh-CN" dirty="0" err="1" smtClean="0"/>
              <a:t>onResume</a:t>
            </a:r>
            <a:r>
              <a:rPr lang="en-US" altLang="zh-CN" dirty="0" smtClean="0"/>
              <a:t>() </a:t>
            </a:r>
            <a:r>
              <a:rPr lang="zh-CN" altLang="en-US" dirty="0" smtClean="0"/>
              <a:t>方法。因此，在这两个方法中的代码应当是轻量级的。</a:t>
            </a:r>
            <a:endParaRPr lang="zh-CN" altLang="en-US" dirty="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sz="1200" u="sng" kern="1200" dirty="0" err="1" smtClean="0">
                <a:solidFill>
                  <a:schemeClr val="tx1"/>
                </a:solidFill>
                <a:latin typeface="Calibri" pitchFamily="34" charset="0"/>
                <a:ea typeface="+mn-ea"/>
                <a:cs typeface="+mn-cs"/>
              </a:rPr>
              <a:t>onPause</a:t>
            </a:r>
            <a:r>
              <a:rPr kumimoji="1" lang="en-US" sz="1200" u="sng" kern="1200" dirty="0" smtClean="0">
                <a:solidFill>
                  <a:schemeClr val="tx1"/>
                </a:solidFill>
                <a:latin typeface="Calibri" pitchFamily="34" charset="0"/>
                <a:ea typeface="+mn-ea"/>
                <a:cs typeface="+mn-cs"/>
              </a:rPr>
              <a:t>()</a:t>
            </a:r>
            <a:r>
              <a:rPr kumimoji="1" lang="zh-CN" altLang="en-US" sz="1200" kern="1200" dirty="0" smtClean="0">
                <a:solidFill>
                  <a:schemeClr val="tx1"/>
                </a:solidFill>
                <a:latin typeface="Calibri" pitchFamily="34" charset="0"/>
                <a:ea typeface="+mn-ea"/>
                <a:cs typeface="+mn-cs"/>
              </a:rPr>
              <a:t>是三个中的第一个，它也是唯一一个在进程被杀死之前必然会调用的方法</a:t>
            </a:r>
            <a:r>
              <a:rPr kumimoji="1" lang="en-US" sz="1200" kern="1200" dirty="0" smtClean="0">
                <a:solidFill>
                  <a:schemeClr val="tx1"/>
                </a:solidFill>
                <a:latin typeface="Calibri" pitchFamily="34" charset="0"/>
                <a:ea typeface="+mn-ea"/>
                <a:cs typeface="+mn-cs"/>
              </a:rPr>
              <a:t>──</a:t>
            </a:r>
            <a:r>
              <a:rPr kumimoji="1" lang="en-US" sz="1200" u="sng" kern="1200" dirty="0" err="1" smtClean="0">
                <a:solidFill>
                  <a:schemeClr val="tx1"/>
                </a:solidFill>
                <a:latin typeface="Calibri" pitchFamily="34" charset="0"/>
                <a:ea typeface="+mn-ea"/>
                <a:cs typeface="+mn-cs"/>
              </a:rPr>
              <a:t>onStop</a:t>
            </a:r>
            <a:r>
              <a:rPr kumimoji="1" lang="en-US" sz="1200" u="sng" kern="1200" dirty="0" smtClean="0">
                <a:solidFill>
                  <a:schemeClr val="tx1"/>
                </a:solidFill>
                <a:latin typeface="Calibri" pitchFamily="34" charset="0"/>
                <a:ea typeface="+mn-ea"/>
                <a:cs typeface="+mn-cs"/>
              </a:rPr>
              <a:t>()</a:t>
            </a:r>
            <a:r>
              <a:rPr kumimoji="1" lang="en-US" sz="1200" kern="1200" dirty="0" smtClean="0">
                <a:solidFill>
                  <a:schemeClr val="tx1"/>
                </a:solidFill>
                <a:latin typeface="Calibri" pitchFamily="34" charset="0"/>
                <a:ea typeface="+mn-ea"/>
                <a:cs typeface="+mn-cs"/>
              </a:rPr>
              <a:t> </a:t>
            </a:r>
            <a:r>
              <a:rPr kumimoji="1" lang="zh-CN" altLang="en-US" sz="1200" kern="1200" dirty="0" smtClean="0">
                <a:solidFill>
                  <a:schemeClr val="tx1"/>
                </a:solidFill>
                <a:latin typeface="Calibri" pitchFamily="34" charset="0"/>
                <a:ea typeface="+mn-ea"/>
                <a:cs typeface="+mn-cs"/>
              </a:rPr>
              <a:t>和 </a:t>
            </a:r>
            <a:r>
              <a:rPr kumimoji="1" lang="en-US" sz="1200" u="sng" kern="1200" dirty="0" err="1" smtClean="0">
                <a:solidFill>
                  <a:schemeClr val="tx1"/>
                </a:solidFill>
                <a:latin typeface="Calibri" pitchFamily="34" charset="0"/>
                <a:ea typeface="+mn-ea"/>
                <a:cs typeface="+mn-cs"/>
              </a:rPr>
              <a:t>onDestroy</a:t>
            </a:r>
            <a:r>
              <a:rPr kumimoji="1" lang="en-US" sz="1200" u="sng" kern="1200" dirty="0" smtClean="0">
                <a:solidFill>
                  <a:schemeClr val="tx1"/>
                </a:solidFill>
                <a:latin typeface="Calibri" pitchFamily="34" charset="0"/>
                <a:ea typeface="+mn-ea"/>
                <a:cs typeface="+mn-cs"/>
              </a:rPr>
              <a:t>()</a:t>
            </a:r>
            <a:r>
              <a:rPr kumimoji="1" lang="en-US" sz="1200" kern="1200" dirty="0" smtClean="0">
                <a:solidFill>
                  <a:schemeClr val="tx1"/>
                </a:solidFill>
                <a:latin typeface="Calibri" pitchFamily="34" charset="0"/>
                <a:ea typeface="+mn-ea"/>
                <a:cs typeface="+mn-cs"/>
              </a:rPr>
              <a:t> </a:t>
            </a:r>
            <a:r>
              <a:rPr kumimoji="1" lang="zh-CN" altLang="en-US" sz="1200" kern="1200" dirty="0" smtClean="0">
                <a:solidFill>
                  <a:schemeClr val="tx1"/>
                </a:solidFill>
                <a:latin typeface="Calibri" pitchFamily="34" charset="0"/>
                <a:ea typeface="+mn-ea"/>
                <a:cs typeface="+mn-cs"/>
              </a:rPr>
              <a:t>有可能不被执行。因此你应该用 </a:t>
            </a:r>
            <a:r>
              <a:rPr kumimoji="1" lang="en-US" sz="1200" u="sng" kern="1200" dirty="0" err="1" smtClean="0">
                <a:solidFill>
                  <a:schemeClr val="tx1"/>
                </a:solidFill>
                <a:latin typeface="Calibri" pitchFamily="34" charset="0"/>
                <a:ea typeface="+mn-ea"/>
                <a:cs typeface="+mn-cs"/>
              </a:rPr>
              <a:t>onPause</a:t>
            </a:r>
            <a:r>
              <a:rPr kumimoji="1" lang="en-US" sz="1200" u="sng" kern="1200" dirty="0" smtClean="0">
                <a:solidFill>
                  <a:schemeClr val="tx1"/>
                </a:solidFill>
                <a:latin typeface="Calibri" pitchFamily="34" charset="0"/>
                <a:ea typeface="+mn-ea"/>
                <a:cs typeface="+mn-cs"/>
              </a:rPr>
              <a:t>()</a:t>
            </a:r>
            <a:r>
              <a:rPr kumimoji="1" lang="en-US" sz="1200" kern="1200" dirty="0" smtClean="0">
                <a:solidFill>
                  <a:schemeClr val="tx1"/>
                </a:solidFill>
                <a:latin typeface="Calibri" pitchFamily="34" charset="0"/>
                <a:ea typeface="+mn-ea"/>
                <a:cs typeface="+mn-cs"/>
              </a:rPr>
              <a:t> </a:t>
            </a:r>
            <a:r>
              <a:rPr kumimoji="1" lang="zh-CN" altLang="en-US" sz="1200" kern="1200" dirty="0" smtClean="0">
                <a:solidFill>
                  <a:schemeClr val="tx1"/>
                </a:solidFill>
                <a:latin typeface="Calibri" pitchFamily="34" charset="0"/>
                <a:ea typeface="+mn-ea"/>
                <a:cs typeface="+mn-cs"/>
              </a:rPr>
              <a:t>来将所有持久性数据（比如用户的编辑结果）写入存储之中。</a:t>
            </a:r>
            <a:endParaRPr kumimoji="1" lang="en-US" altLang="zh-CN" sz="1200" kern="1200" dirty="0" smtClean="0">
              <a:solidFill>
                <a:schemeClr val="tx1"/>
              </a:solidFill>
              <a:latin typeface="Calibri" pitchFamily="34" charset="0"/>
              <a:ea typeface="+mn-ea"/>
              <a:cs typeface="+mn-cs"/>
            </a:endParaRPr>
          </a:p>
          <a:p>
            <a:endParaRPr kumimoji="1" lang="en-US" altLang="zh-CN" sz="1200" kern="1200" dirty="0" smtClean="0">
              <a:solidFill>
                <a:schemeClr val="tx1"/>
              </a:solidFill>
              <a:latin typeface="Calibri" pitchFamily="34" charset="0"/>
              <a:ea typeface="+mn-ea"/>
              <a:cs typeface="+mn-cs"/>
            </a:endParaRPr>
          </a:p>
          <a:p>
            <a:endParaRPr kumimoji="1" lang="en-US" altLang="zh-CN" sz="1200" kern="1200" dirty="0" smtClean="0">
              <a:solidFill>
                <a:schemeClr val="tx1"/>
              </a:solidFill>
              <a:latin typeface="Calibri" pitchFamily="34" charset="0"/>
              <a:ea typeface="+mn-ea"/>
              <a:cs typeface="+mn-cs"/>
            </a:endParaRPr>
          </a:p>
          <a:p>
            <a:r>
              <a:rPr lang="zh-CN" altLang="en-US" dirty="0" smtClean="0"/>
              <a:t>因为</a:t>
            </a:r>
            <a:r>
              <a:rPr lang="en-US" altLang="zh-CN" dirty="0" err="1" smtClean="0"/>
              <a:t>onSaveInstanceState</a:t>
            </a:r>
            <a:r>
              <a:rPr lang="en-US" altLang="zh-CN" dirty="0" smtClean="0"/>
              <a:t>()</a:t>
            </a:r>
            <a:r>
              <a:rPr lang="zh-CN" altLang="en-US" dirty="0" smtClean="0"/>
              <a:t>不是总被调用，所以你应该只用它来为</a:t>
            </a:r>
            <a:r>
              <a:rPr lang="en-US" altLang="zh-CN" dirty="0" smtClean="0"/>
              <a:t>activity</a:t>
            </a:r>
            <a:r>
              <a:rPr lang="zh-CN" altLang="en-US" dirty="0" smtClean="0"/>
              <a:t>保存一些临时的状态，而不能用来保存持久性数据。而是应该用</a:t>
            </a:r>
            <a:r>
              <a:rPr lang="en-US" altLang="zh-CN" dirty="0" err="1" smtClean="0"/>
              <a:t>onPause</a:t>
            </a:r>
            <a:r>
              <a:rPr lang="en-US" altLang="zh-CN" dirty="0" smtClean="0"/>
              <a:t>()</a:t>
            </a:r>
            <a:r>
              <a:rPr lang="zh-CN" altLang="en-US" dirty="0" smtClean="0"/>
              <a:t>来达到这个目的。</a:t>
            </a:r>
            <a:endParaRPr lang="zh-CN" altLang="en-US" dirty="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a:t>
            </a:r>
            <a:r>
              <a:rPr lang="zh-CN" altLang="en-US" dirty="0" smtClean="0"/>
              <a:t>服务的完整生命周期始于调用</a:t>
            </a:r>
            <a:r>
              <a:rPr lang="en-US" altLang="zh-CN" dirty="0" err="1" smtClean="0"/>
              <a:t>onCreate</a:t>
            </a:r>
            <a:r>
              <a:rPr lang="en-US" altLang="zh-CN" dirty="0" smtClean="0"/>
              <a:t>()</a:t>
            </a:r>
            <a:r>
              <a:rPr lang="zh-CN" altLang="en-US" dirty="0" smtClean="0"/>
              <a:t>而终于</a:t>
            </a:r>
            <a:r>
              <a:rPr lang="en-US" altLang="zh-CN" dirty="0" err="1" smtClean="0"/>
              <a:t>onDestroy</a:t>
            </a:r>
            <a:r>
              <a:rPr lang="en-US" altLang="zh-CN" dirty="0" smtClean="0"/>
              <a:t>()</a:t>
            </a:r>
            <a:r>
              <a:rPr lang="zh-CN" altLang="en-US" dirty="0" smtClean="0"/>
              <a:t>方法返回。如同</a:t>
            </a:r>
            <a:r>
              <a:rPr lang="en-US" altLang="zh-CN" dirty="0" smtClean="0"/>
              <a:t>activity</a:t>
            </a:r>
            <a:r>
              <a:rPr lang="zh-CN" altLang="en-US" dirty="0" smtClean="0"/>
              <a:t>一样，服务在</a:t>
            </a:r>
            <a:r>
              <a:rPr lang="en-US" altLang="zh-CN" dirty="0" err="1" smtClean="0"/>
              <a:t>onCreate</a:t>
            </a:r>
            <a:r>
              <a:rPr lang="en-US" altLang="zh-CN" dirty="0" smtClean="0"/>
              <a:t>()</a:t>
            </a:r>
            <a:r>
              <a:rPr lang="zh-CN" altLang="en-US" dirty="0" smtClean="0"/>
              <a:t>里面进行它自己的初始化，而在</a:t>
            </a:r>
            <a:r>
              <a:rPr lang="en-US" altLang="zh-CN" dirty="0" err="1" smtClean="0"/>
              <a:t>onDestroy</a:t>
            </a:r>
            <a:r>
              <a:rPr lang="en-US" altLang="zh-CN" dirty="0" smtClean="0"/>
              <a:t>()</a:t>
            </a:r>
            <a:r>
              <a:rPr lang="zh-CN" altLang="en-US" dirty="0" smtClean="0"/>
              <a:t>里面释放所有资源。比如说，一个音乐回放服务可以在</a:t>
            </a:r>
            <a:r>
              <a:rPr lang="en-US" altLang="zh-CN" dirty="0" err="1" smtClean="0"/>
              <a:t>onCreate</a:t>
            </a:r>
            <a:r>
              <a:rPr lang="en-US" altLang="zh-CN" dirty="0" smtClean="0"/>
              <a:t>()</a:t>
            </a:r>
            <a:r>
              <a:rPr lang="zh-CN" altLang="en-US" dirty="0" smtClean="0"/>
              <a:t>中创建播放音乐的线程， 而在</a:t>
            </a:r>
            <a:r>
              <a:rPr lang="en-US" altLang="zh-CN" dirty="0" err="1" smtClean="0"/>
              <a:t>onDestroy</a:t>
            </a:r>
            <a:r>
              <a:rPr lang="en-US" altLang="zh-CN" dirty="0" smtClean="0"/>
              <a:t>()</a:t>
            </a:r>
            <a:r>
              <a:rPr lang="zh-CN" altLang="en-US" dirty="0" smtClean="0"/>
              <a:t>中停止这个线程。 </a:t>
            </a:r>
          </a:p>
          <a:p>
            <a:r>
              <a:rPr lang="en-US" altLang="zh-CN" dirty="0" smtClean="0"/>
              <a:t>•	</a:t>
            </a:r>
            <a:r>
              <a:rPr lang="zh-CN" altLang="en-US" dirty="0" smtClean="0"/>
              <a:t>服务的活跃生命周期始于调用</a:t>
            </a:r>
            <a:r>
              <a:rPr lang="en-US" altLang="zh-CN" dirty="0" err="1" smtClean="0"/>
              <a:t>onStart</a:t>
            </a:r>
            <a:r>
              <a:rPr lang="en-US" altLang="zh-CN" dirty="0" smtClean="0"/>
              <a:t>()</a:t>
            </a:r>
            <a:r>
              <a:rPr lang="zh-CN" altLang="en-US" dirty="0" smtClean="0"/>
              <a:t>。这个方法用于处理传递给</a:t>
            </a:r>
            <a:r>
              <a:rPr lang="en-US" altLang="zh-CN" dirty="0" err="1" smtClean="0"/>
              <a:t>startService</a:t>
            </a:r>
            <a:r>
              <a:rPr lang="en-US" altLang="zh-CN" dirty="0" smtClean="0"/>
              <a:t>()</a:t>
            </a:r>
            <a:r>
              <a:rPr lang="zh-CN" altLang="en-US" dirty="0" smtClean="0"/>
              <a:t>的</a:t>
            </a:r>
            <a:r>
              <a:rPr lang="en-US" altLang="zh-CN" dirty="0" smtClean="0"/>
              <a:t>Intent</a:t>
            </a:r>
            <a:r>
              <a:rPr lang="zh-CN" altLang="en-US" dirty="0" smtClean="0"/>
              <a:t>对象。音乐服务会打开</a:t>
            </a:r>
            <a:r>
              <a:rPr lang="en-US" altLang="zh-CN" dirty="0" smtClean="0"/>
              <a:t>Intent</a:t>
            </a:r>
            <a:r>
              <a:rPr lang="zh-CN" altLang="en-US" dirty="0" smtClean="0"/>
              <a:t>来探明将要播放哪首音乐，并开始播放。</a:t>
            </a:r>
            <a:endParaRPr lang="en-US" altLang="zh-CN" dirty="0" smtClean="0"/>
          </a:p>
          <a:p>
            <a:endParaRPr lang="zh-CN" altLang="en-US" dirty="0" smtClean="0"/>
          </a:p>
          <a:p>
            <a:r>
              <a:rPr lang="en-US" altLang="zh-CN" dirty="0" smtClean="0"/>
              <a:t>•	</a:t>
            </a:r>
            <a:r>
              <a:rPr lang="zh-CN" altLang="en-US" dirty="0" smtClean="0"/>
              <a:t>服务停止时没有相应的回调方法──不存在</a:t>
            </a:r>
            <a:r>
              <a:rPr lang="en-US" altLang="zh-CN" dirty="0" err="1" smtClean="0"/>
              <a:t>onStop</a:t>
            </a:r>
            <a:r>
              <a:rPr lang="en-US" altLang="zh-CN" dirty="0" smtClean="0"/>
              <a:t>()</a:t>
            </a:r>
            <a:r>
              <a:rPr lang="zh-CN" altLang="en-US" dirty="0" smtClean="0"/>
              <a:t>方法。</a:t>
            </a:r>
            <a:endParaRPr lang="zh-CN" altLang="en-US" dirty="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这种方式引出了一个问题：如果响应一个广播信息需要很长的一段时间，我们一般会将其纳入一个衍生的线程中去完成，而不是在主线程内完成它，从而保证用户交互过程的流畅。如果</a:t>
            </a:r>
            <a:r>
              <a:rPr lang="en-US" altLang="zh-CN" dirty="0" err="1" smtClean="0"/>
              <a:t>onReceive</a:t>
            </a:r>
            <a:r>
              <a:rPr lang="en-US" altLang="zh-CN" dirty="0" smtClean="0"/>
              <a:t>()</a:t>
            </a:r>
            <a:r>
              <a:rPr lang="zh-CN" altLang="en-US" dirty="0" smtClean="0"/>
              <a:t>衍生了一个线程并且返回，则包涵新线程在内的整个进程都被会判为失活状态（除非进程内的其它应用程序组件仍处于活跃状态），于是它就有可能被杀掉。这个问题的解决方法是令</a:t>
            </a:r>
            <a:r>
              <a:rPr lang="en-US" altLang="zh-CN" dirty="0" err="1" smtClean="0"/>
              <a:t>onReceive</a:t>
            </a:r>
            <a:r>
              <a:rPr lang="en-US" altLang="zh-CN" dirty="0" smtClean="0"/>
              <a:t>()</a:t>
            </a:r>
            <a:r>
              <a:rPr lang="zh-CN" altLang="en-US" dirty="0" smtClean="0"/>
              <a:t>启动一个新服务，并用其完成任务，于是系统就会知道进程中仍然在处理着工作。</a:t>
            </a:r>
            <a:endParaRPr lang="zh-CN" altLang="en-US" dirty="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solidFill>
                  <a:schemeClr val="tx1"/>
                </a:solidFill>
              </a:rPr>
              <a:t> </a:t>
            </a:r>
            <a:r>
              <a:rPr lang="en-US" altLang="zh-CN" baseline="0" dirty="0" smtClean="0">
                <a:solidFill>
                  <a:schemeClr val="tx1"/>
                </a:solidFill>
              </a:rPr>
              <a:t>   </a:t>
            </a:r>
            <a:r>
              <a:rPr lang="en-US" altLang="zh-CN" dirty="0" smtClean="0">
                <a:solidFill>
                  <a:schemeClr val="tx1"/>
                </a:solidFill>
              </a:rPr>
              <a:t>* query(Uri, String[], String, String[], String) which returns data to the caller</a:t>
            </a:r>
          </a:p>
          <a:p>
            <a:r>
              <a:rPr lang="en-US" altLang="zh-CN" dirty="0" smtClean="0">
                <a:solidFill>
                  <a:schemeClr val="tx1"/>
                </a:solidFill>
              </a:rPr>
              <a:t>    * insert(Uri, </a:t>
            </a:r>
            <a:r>
              <a:rPr lang="en-US" altLang="zh-CN" dirty="0" err="1" smtClean="0">
                <a:solidFill>
                  <a:schemeClr val="tx1"/>
                </a:solidFill>
              </a:rPr>
              <a:t>ContentValues</a:t>
            </a:r>
            <a:r>
              <a:rPr lang="en-US" altLang="zh-CN" dirty="0" smtClean="0">
                <a:solidFill>
                  <a:schemeClr val="tx1"/>
                </a:solidFill>
              </a:rPr>
              <a:t>) which inserts new data into the content provider</a:t>
            </a:r>
          </a:p>
          <a:p>
            <a:r>
              <a:rPr lang="en-US" altLang="zh-CN" dirty="0" smtClean="0">
                <a:solidFill>
                  <a:schemeClr val="tx1"/>
                </a:solidFill>
              </a:rPr>
              <a:t>    * update(Uri, </a:t>
            </a:r>
            <a:r>
              <a:rPr lang="en-US" altLang="zh-CN" dirty="0" err="1" smtClean="0">
                <a:solidFill>
                  <a:schemeClr val="tx1"/>
                </a:solidFill>
              </a:rPr>
              <a:t>ContentValues</a:t>
            </a:r>
            <a:r>
              <a:rPr lang="en-US" altLang="zh-CN" dirty="0" smtClean="0">
                <a:solidFill>
                  <a:schemeClr val="tx1"/>
                </a:solidFill>
              </a:rPr>
              <a:t>, String, String[]) which updates existing data in the content provider</a:t>
            </a:r>
          </a:p>
          <a:p>
            <a:r>
              <a:rPr lang="en-US" altLang="zh-CN" dirty="0" smtClean="0">
                <a:solidFill>
                  <a:schemeClr val="tx1"/>
                </a:solidFill>
              </a:rPr>
              <a:t>    * delete(Uri, String, String[]) which deletes data from the content provider</a:t>
            </a:r>
          </a:p>
          <a:p>
            <a:r>
              <a:rPr lang="en-US" altLang="zh-CN" dirty="0" smtClean="0">
                <a:solidFill>
                  <a:schemeClr val="tx1"/>
                </a:solidFill>
              </a:rPr>
              <a:t>    * </a:t>
            </a:r>
            <a:r>
              <a:rPr lang="en-US" altLang="zh-CN" dirty="0" err="1" smtClean="0">
                <a:solidFill>
                  <a:schemeClr val="tx1"/>
                </a:solidFill>
              </a:rPr>
              <a:t>getType</a:t>
            </a:r>
            <a:r>
              <a:rPr lang="en-US" altLang="zh-CN" dirty="0" smtClean="0">
                <a:solidFill>
                  <a:schemeClr val="tx1"/>
                </a:solidFill>
              </a:rPr>
              <a:t>(Uri) which returns the MIME type of data in the content provider</a:t>
            </a:r>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 descr="lzt-01111副本"/>
          <p:cNvPicPr>
            <a:picLocks noChangeAspect="1" noChangeArrowheads="1"/>
          </p:cNvPicPr>
          <p:nvPr userDrawn="1"/>
        </p:nvPicPr>
        <p:blipFill>
          <a:blip r:embed="rId2" cstate="print"/>
          <a:srcRect/>
          <a:stretch>
            <a:fillRect/>
          </a:stretch>
        </p:blipFill>
        <p:spPr bwMode="auto">
          <a:xfrm>
            <a:off x="0" y="-152400"/>
            <a:ext cx="9144000" cy="6858000"/>
          </a:xfrm>
          <a:prstGeom prst="rect">
            <a:avLst/>
          </a:prstGeom>
          <a:noFill/>
          <a:ln w="9525">
            <a:noFill/>
            <a:miter lim="800000"/>
            <a:headEnd/>
            <a:tailEnd/>
          </a:ln>
        </p:spPr>
      </p:pic>
      <p:pic>
        <p:nvPicPr>
          <p:cNvPr id="5" name="図 16" descr="lzt_logo1.gif"/>
          <p:cNvPicPr>
            <a:picLocks noChangeAspect="1"/>
          </p:cNvPicPr>
          <p:nvPr userDrawn="1"/>
        </p:nvPicPr>
        <p:blipFill>
          <a:blip r:embed="rId3" cstate="print"/>
          <a:srcRect/>
          <a:stretch>
            <a:fillRect/>
          </a:stretch>
        </p:blipFill>
        <p:spPr bwMode="auto">
          <a:xfrm>
            <a:off x="5915025" y="6188075"/>
            <a:ext cx="228600" cy="417513"/>
          </a:xfrm>
          <a:prstGeom prst="rect">
            <a:avLst/>
          </a:prstGeom>
          <a:noFill/>
          <a:ln w="9525">
            <a:noFill/>
            <a:miter lim="800000"/>
            <a:headEnd/>
            <a:tailEnd/>
          </a:ln>
        </p:spPr>
      </p:pic>
      <p:sp>
        <p:nvSpPr>
          <p:cNvPr id="6" name="テキスト ボックス 5"/>
          <p:cNvSpPr txBox="1"/>
          <p:nvPr userDrawn="1"/>
        </p:nvSpPr>
        <p:spPr>
          <a:xfrm>
            <a:off x="6159500" y="6164263"/>
            <a:ext cx="2667000" cy="276225"/>
          </a:xfrm>
          <a:prstGeom prst="rect">
            <a:avLst/>
          </a:prstGeom>
          <a:noFill/>
        </p:spPr>
        <p:txBody>
          <a:bodyPr>
            <a:spAutoFit/>
          </a:bodyPr>
          <a:lstStyle/>
          <a:p>
            <a:pPr algn="l">
              <a:defRPr/>
            </a:pPr>
            <a:r>
              <a:rPr kumimoji="1" lang="zh-CN" altLang="en-US" sz="1200" b="1">
                <a:solidFill>
                  <a:srgbClr val="0C1975"/>
                </a:solidFill>
                <a:effectLst>
                  <a:outerShdw blurRad="38100" dist="38100" dir="2700000" algn="tl">
                    <a:srgbClr val="C0C0C0"/>
                  </a:outerShdw>
                </a:effectLst>
                <a:latin typeface="Microsoft YaHei" pitchFamily="34" charset="-122"/>
                <a:ea typeface="Microsoft YaHei" pitchFamily="34" charset="-122"/>
              </a:rPr>
              <a:t>北京利达智通信息技术有限公司</a:t>
            </a:r>
            <a:endParaRPr kumimoji="1" lang="ja-JP" altLang="en-US" sz="1200" b="1">
              <a:solidFill>
                <a:srgbClr val="0C1975"/>
              </a:solidFill>
              <a:effectLst>
                <a:outerShdw blurRad="38100" dist="38100" dir="2700000" algn="tl">
                  <a:srgbClr val="C0C0C0"/>
                </a:outerShdw>
              </a:effectLst>
              <a:latin typeface="Microsoft YaHei" pitchFamily="34" charset="-122"/>
              <a:ea typeface="Microsoft YaHei" pitchFamily="34" charset="-122"/>
            </a:endParaRPr>
          </a:p>
        </p:txBody>
      </p:sp>
      <p:sp>
        <p:nvSpPr>
          <p:cNvPr id="7" name="テキスト ボックス 6"/>
          <p:cNvSpPr txBox="1"/>
          <p:nvPr userDrawn="1"/>
        </p:nvSpPr>
        <p:spPr>
          <a:xfrm>
            <a:off x="6183313" y="6405563"/>
            <a:ext cx="2895600" cy="214312"/>
          </a:xfrm>
          <a:prstGeom prst="rect">
            <a:avLst/>
          </a:prstGeom>
          <a:noFill/>
        </p:spPr>
        <p:txBody>
          <a:bodyPr>
            <a:spAutoFit/>
          </a:bodyPr>
          <a:lstStyle/>
          <a:p>
            <a:pPr algn="l">
              <a:defRPr/>
            </a:pPr>
            <a:r>
              <a:rPr lang="en-US" altLang="zh-CN" sz="800" b="1">
                <a:solidFill>
                  <a:srgbClr val="0C1975"/>
                </a:solidFill>
                <a:latin typeface="Calibri" pitchFamily="34" charset="0"/>
                <a:ea typeface="굴림" pitchFamily="34" charset="-127"/>
                <a:cs typeface="Calibri" pitchFamily="34" charset="0"/>
              </a:rPr>
              <a:t>BEIJING LIDAZHITONG</a:t>
            </a:r>
            <a:r>
              <a:rPr lang="en-US" altLang="ja-JP" sz="800" b="1">
                <a:solidFill>
                  <a:srgbClr val="0C1975"/>
                </a:solidFill>
                <a:latin typeface="Calibri" pitchFamily="34" charset="0"/>
                <a:ea typeface="굴림" pitchFamily="34" charset="-127"/>
                <a:cs typeface="Calibri" pitchFamily="34" charset="0"/>
              </a:rPr>
              <a:t> </a:t>
            </a:r>
            <a:r>
              <a:rPr lang="en-US" altLang="zh-CN" sz="800" b="1">
                <a:solidFill>
                  <a:srgbClr val="0C1975"/>
                </a:solidFill>
                <a:latin typeface="Calibri" pitchFamily="34" charset="0"/>
                <a:ea typeface="굴림" pitchFamily="34" charset="-127"/>
                <a:cs typeface="Calibri" pitchFamily="34" charset="0"/>
              </a:rPr>
              <a:t>INFO TECHNOLOGY CO.，LTD</a:t>
            </a:r>
            <a:r>
              <a:rPr lang="en-US" altLang="ja-JP" sz="800" b="1">
                <a:solidFill>
                  <a:srgbClr val="0C1975"/>
                </a:solidFill>
                <a:latin typeface="Calibri" pitchFamily="34" charset="0"/>
                <a:ea typeface="ＭＳ Ｐゴシック" pitchFamily="34" charset="-128"/>
                <a:cs typeface="Calibri" pitchFamily="34" charset="0"/>
              </a:rPr>
              <a:t>.</a:t>
            </a:r>
            <a:endParaRPr kumimoji="1" lang="ja-JP" altLang="en-US" sz="800" b="1">
              <a:solidFill>
                <a:srgbClr val="0C1975"/>
              </a:solidFill>
              <a:ea typeface="ＭＳ Ｐゴシック" pitchFamily="34" charset="-128"/>
              <a:cs typeface="Calibri" pitchFamily="34" charset="0"/>
            </a:endParaRPr>
          </a:p>
        </p:txBody>
      </p:sp>
      <p:sp>
        <p:nvSpPr>
          <p:cNvPr id="3074" name="Rectangle 2"/>
          <p:cNvSpPr>
            <a:spLocks noGrp="1" noChangeArrowheads="1"/>
          </p:cNvSpPr>
          <p:nvPr>
            <p:ph type="ctrTitle"/>
          </p:nvPr>
        </p:nvSpPr>
        <p:spPr bwMode="gray">
          <a:xfrm>
            <a:off x="1524000" y="1905000"/>
            <a:ext cx="6629400" cy="1012825"/>
          </a:xfrm>
        </p:spPr>
        <p:txBody>
          <a:bodyPr/>
          <a:lstStyle>
            <a:lvl1pPr algn="ctr">
              <a:defRPr sz="3600" i="1">
                <a:latin typeface="Verdana" pitchFamily="34" charset="0"/>
              </a:defRPr>
            </a:lvl1pPr>
          </a:lstStyle>
          <a:p>
            <a:r>
              <a:rPr lang="en-US" altLang="ja-JP" dirty="0"/>
              <a:t>Click to edit Master </a:t>
            </a:r>
            <a:br>
              <a:rPr lang="en-US" altLang="ja-JP" dirty="0"/>
            </a:br>
            <a:r>
              <a:rPr lang="en-US" altLang="ja-JP" dirty="0"/>
              <a:t>title style</a:t>
            </a:r>
          </a:p>
        </p:txBody>
      </p:sp>
      <p:sp>
        <p:nvSpPr>
          <p:cNvPr id="3075" name="Rectangle 3"/>
          <p:cNvSpPr>
            <a:spLocks noGrp="1" noChangeArrowheads="1"/>
          </p:cNvSpPr>
          <p:nvPr>
            <p:ph type="subTitle" idx="1"/>
          </p:nvPr>
        </p:nvSpPr>
        <p:spPr bwMode="gray">
          <a:xfrm>
            <a:off x="1600200" y="3276600"/>
            <a:ext cx="6324600" cy="381000"/>
          </a:xfrm>
        </p:spPr>
        <p:txBody>
          <a:bodyPr/>
          <a:lstStyle>
            <a:lvl1pPr marL="0" indent="0" algn="ctr">
              <a:buFont typeface="Wingdings" pitchFamily="2" charset="2"/>
              <a:buNone/>
              <a:defRPr sz="1800" b="1">
                <a:solidFill>
                  <a:schemeClr val="bg1"/>
                </a:solidFill>
              </a:defRPr>
            </a:lvl1pPr>
          </a:lstStyle>
          <a:p>
            <a:r>
              <a:rPr lang="en-US" altLang="ja-JP"/>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4C7E2F01-F544-4367-85D2-F7FF092F8B6B}"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60198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457200"/>
            <a:ext cx="6019800" cy="60198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F26F28E5-6471-43C8-9B25-323E7D1489F3}" type="slidenum">
              <a:rPr lang="en-US" altLang="ja-JP"/>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94D4752E-60FD-4015-ABB1-5B2C07124AD5}" type="slidenum">
              <a:rPr lang="en-US" altLang="ja-JP"/>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D0965A0D-0D98-4CD5-B05A-9D9FE3A7CCA5}"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401EFDBE-8D2A-48BB-8286-C78F126EDE13}"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19339028-B0EF-483F-887B-644502DEE110}"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A4440C95-AD21-461F-880A-F2775BAE7188}"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52C5D38-B663-41C0-B677-723DCE2727EE}"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32F2A6A4-81AE-48AE-A3E7-6FAD37798369}"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F57BAE71-E911-49B3-AA16-CEB41602CB52}"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図 12" descr="lzt-1.png"/>
          <p:cNvPicPr>
            <a:picLocks noChangeAspect="1"/>
          </p:cNvPicPr>
          <p:nvPr userDrawn="1"/>
        </p:nvPicPr>
        <p:blipFill>
          <a:blip r:embed="rId13" cstate="print"/>
          <a:srcRect/>
          <a:stretch>
            <a:fillRect/>
          </a:stretch>
        </p:blipFill>
        <p:spPr bwMode="auto">
          <a:xfrm>
            <a:off x="336550" y="365125"/>
            <a:ext cx="8807450" cy="712788"/>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457200" y="12287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030" name="Rectangle 6"/>
          <p:cNvSpPr>
            <a:spLocks noGrp="1" noChangeArrowheads="1"/>
          </p:cNvSpPr>
          <p:nvPr>
            <p:ph type="sldNum" sz="quarter" idx="4"/>
          </p:nvPr>
        </p:nvSpPr>
        <p:spPr bwMode="auto">
          <a:xfrm>
            <a:off x="3505200" y="65373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ＭＳ Ｐゴシック" pitchFamily="34" charset="-128"/>
              </a:defRPr>
            </a:lvl1pPr>
          </a:lstStyle>
          <a:p>
            <a:pPr>
              <a:defRPr/>
            </a:pPr>
            <a:fld id="{329BC651-D1AC-4EA1-B5EB-7472A8FD5D9A}" type="slidenum">
              <a:rPr lang="en-US" altLang="ja-JP"/>
              <a:pPr>
                <a:defRPr/>
              </a:pPr>
              <a:t>‹#›</a:t>
            </a:fld>
            <a:endParaRPr lang="en-US" altLang="ja-JP"/>
          </a:p>
        </p:txBody>
      </p:sp>
      <p:sp>
        <p:nvSpPr>
          <p:cNvPr id="1029" name="Rectangle 2"/>
          <p:cNvSpPr>
            <a:spLocks noGrp="1" noChangeArrowheads="1"/>
          </p:cNvSpPr>
          <p:nvPr>
            <p:ph type="title"/>
          </p:nvPr>
        </p:nvSpPr>
        <p:spPr bwMode="white">
          <a:xfrm>
            <a:off x="1143000" y="457200"/>
            <a:ext cx="51816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48" name="Rectangle 24"/>
          <p:cNvSpPr>
            <a:spLocks noChangeArrowheads="1"/>
          </p:cNvSpPr>
          <p:nvPr/>
        </p:nvSpPr>
        <p:spPr bwMode="gray">
          <a:xfrm>
            <a:off x="0" y="719138"/>
            <a:ext cx="328613" cy="361950"/>
          </a:xfrm>
          <a:prstGeom prst="rect">
            <a:avLst/>
          </a:prstGeom>
          <a:solidFill>
            <a:schemeClr val="hlink"/>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49" name="Rectangle 25"/>
          <p:cNvSpPr>
            <a:spLocks noChangeArrowheads="1"/>
          </p:cNvSpPr>
          <p:nvPr/>
        </p:nvSpPr>
        <p:spPr bwMode="gray">
          <a:xfrm>
            <a:off x="328613" y="357188"/>
            <a:ext cx="328612" cy="361950"/>
          </a:xfrm>
          <a:prstGeom prst="rect">
            <a:avLst/>
          </a:prstGeom>
          <a:solidFill>
            <a:schemeClr val="hlink"/>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50" name="Rectangle 26"/>
          <p:cNvSpPr>
            <a:spLocks noChangeArrowheads="1"/>
          </p:cNvSpPr>
          <p:nvPr/>
        </p:nvSpPr>
        <p:spPr bwMode="gray">
          <a:xfrm>
            <a:off x="657225" y="0"/>
            <a:ext cx="328613" cy="361950"/>
          </a:xfrm>
          <a:prstGeom prst="rect">
            <a:avLst/>
          </a:prstGeom>
          <a:solidFill>
            <a:schemeClr val="hlink"/>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52" name="Rectangle 28"/>
          <p:cNvSpPr>
            <a:spLocks noChangeArrowheads="1"/>
          </p:cNvSpPr>
          <p:nvPr/>
        </p:nvSpPr>
        <p:spPr bwMode="gray">
          <a:xfrm>
            <a:off x="657225" y="361950"/>
            <a:ext cx="328613" cy="361950"/>
          </a:xfrm>
          <a:prstGeom prst="rect">
            <a:avLst/>
          </a:prstGeom>
          <a:solidFill>
            <a:schemeClr val="accent2"/>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53" name="Rectangle 29"/>
          <p:cNvSpPr>
            <a:spLocks noChangeArrowheads="1"/>
          </p:cNvSpPr>
          <p:nvPr/>
        </p:nvSpPr>
        <p:spPr bwMode="gray">
          <a:xfrm>
            <a:off x="328613" y="719138"/>
            <a:ext cx="328612" cy="361950"/>
          </a:xfrm>
          <a:prstGeom prst="rect">
            <a:avLst/>
          </a:prstGeom>
          <a:solidFill>
            <a:schemeClr val="accent2"/>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pic>
        <p:nvPicPr>
          <p:cNvPr id="1035" name="図 18" descr="lzt_logo1.gif"/>
          <p:cNvPicPr>
            <a:picLocks noChangeAspect="1"/>
          </p:cNvPicPr>
          <p:nvPr userDrawn="1"/>
        </p:nvPicPr>
        <p:blipFill>
          <a:blip r:embed="rId14" cstate="print"/>
          <a:srcRect/>
          <a:stretch>
            <a:fillRect/>
          </a:stretch>
        </p:blipFill>
        <p:spPr bwMode="auto">
          <a:xfrm>
            <a:off x="6805613" y="6519863"/>
            <a:ext cx="152400" cy="279400"/>
          </a:xfrm>
          <a:prstGeom prst="rect">
            <a:avLst/>
          </a:prstGeom>
          <a:noFill/>
          <a:ln w="9525">
            <a:noFill/>
            <a:miter lim="800000"/>
            <a:headEnd/>
            <a:tailEnd/>
          </a:ln>
        </p:spPr>
      </p:pic>
      <p:sp>
        <p:nvSpPr>
          <p:cNvPr id="20" name="テキスト ボックス 19"/>
          <p:cNvSpPr txBox="1"/>
          <p:nvPr userDrawn="1"/>
        </p:nvSpPr>
        <p:spPr>
          <a:xfrm>
            <a:off x="6921500" y="6462713"/>
            <a:ext cx="2895600" cy="244475"/>
          </a:xfrm>
          <a:prstGeom prst="rect">
            <a:avLst/>
          </a:prstGeom>
          <a:noFill/>
        </p:spPr>
        <p:txBody>
          <a:bodyPr>
            <a:spAutoFit/>
          </a:bodyPr>
          <a:lstStyle/>
          <a:p>
            <a:pPr algn="l">
              <a:defRPr/>
            </a:pPr>
            <a:r>
              <a:rPr kumimoji="1" lang="zh-CN" altLang="en-US" sz="1000" b="1">
                <a:solidFill>
                  <a:srgbClr val="0C1975"/>
                </a:solidFill>
                <a:latin typeface="Microsoft YaHei" pitchFamily="34" charset="-122"/>
                <a:ea typeface="Microsoft YaHei" pitchFamily="34" charset="-122"/>
              </a:rPr>
              <a:t>北京利达智通信息技术有限公司</a:t>
            </a:r>
            <a:endParaRPr kumimoji="1" lang="ja-JP" altLang="en-US" sz="1000" b="1">
              <a:solidFill>
                <a:srgbClr val="0C1975"/>
              </a:solidFill>
              <a:latin typeface="Microsoft YaHei" pitchFamily="34" charset="-122"/>
              <a:ea typeface="Microsoft YaHei" pitchFamily="34" charset="-122"/>
            </a:endParaRPr>
          </a:p>
        </p:txBody>
      </p:sp>
      <p:sp>
        <p:nvSpPr>
          <p:cNvPr id="21" name="テキスト ボックス 20"/>
          <p:cNvSpPr txBox="1"/>
          <p:nvPr userDrawn="1"/>
        </p:nvSpPr>
        <p:spPr>
          <a:xfrm>
            <a:off x="6934200" y="6661150"/>
            <a:ext cx="2895600" cy="184150"/>
          </a:xfrm>
          <a:prstGeom prst="rect">
            <a:avLst/>
          </a:prstGeom>
          <a:noFill/>
        </p:spPr>
        <p:txBody>
          <a:bodyPr>
            <a:spAutoFit/>
          </a:bodyPr>
          <a:lstStyle/>
          <a:p>
            <a:pPr algn="l">
              <a:defRPr/>
            </a:pPr>
            <a:r>
              <a:rPr lang="en-US" altLang="zh-CN" sz="600" b="1">
                <a:solidFill>
                  <a:srgbClr val="0C1975"/>
                </a:solidFill>
                <a:latin typeface="Calibri" pitchFamily="34" charset="0"/>
                <a:ea typeface="굴림" pitchFamily="34" charset="-127"/>
                <a:cs typeface="Calibri" pitchFamily="34" charset="0"/>
              </a:rPr>
              <a:t>BEIJING LIDAZHITONG</a:t>
            </a:r>
            <a:r>
              <a:rPr lang="en-US" altLang="ja-JP" sz="600" b="1">
                <a:solidFill>
                  <a:srgbClr val="0C1975"/>
                </a:solidFill>
                <a:latin typeface="Calibri" pitchFamily="34" charset="0"/>
                <a:ea typeface="굴림" pitchFamily="34" charset="-127"/>
                <a:cs typeface="Calibri" pitchFamily="34" charset="0"/>
              </a:rPr>
              <a:t> </a:t>
            </a:r>
            <a:r>
              <a:rPr lang="en-US" altLang="zh-CN" sz="600" b="1">
                <a:solidFill>
                  <a:srgbClr val="0C1975"/>
                </a:solidFill>
                <a:latin typeface="Calibri" pitchFamily="34" charset="0"/>
                <a:ea typeface="굴림" pitchFamily="34" charset="-127"/>
                <a:cs typeface="Calibri" pitchFamily="34" charset="0"/>
              </a:rPr>
              <a:t>INFO TECHNOLOGY CO.，LTD</a:t>
            </a:r>
            <a:endParaRPr kumimoji="1" lang="ja-JP" altLang="en-US" sz="600" b="1">
              <a:solidFill>
                <a:srgbClr val="0C1975"/>
              </a:solidFill>
              <a:ea typeface="굴림" pitchFamily="34" charset="-127"/>
              <a:cs typeface="Calibri"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defRPr>
      </a:lvl2pPr>
      <a:lvl3pPr algn="l" rtl="0" eaLnBrk="0" fontAlgn="base" hangingPunct="0">
        <a:spcBef>
          <a:spcPct val="0"/>
        </a:spcBef>
        <a:spcAft>
          <a:spcPct val="0"/>
        </a:spcAft>
        <a:defRPr sz="2800" b="1">
          <a:solidFill>
            <a:schemeClr val="bg1"/>
          </a:solidFill>
          <a:latin typeface="Arial" pitchFamily="34" charset="0"/>
        </a:defRPr>
      </a:lvl3pPr>
      <a:lvl4pPr algn="l" rtl="0" eaLnBrk="0" fontAlgn="base" hangingPunct="0">
        <a:spcBef>
          <a:spcPct val="0"/>
        </a:spcBef>
        <a:spcAft>
          <a:spcPct val="0"/>
        </a:spcAft>
        <a:defRPr sz="2800" b="1">
          <a:solidFill>
            <a:schemeClr val="bg1"/>
          </a:solidFill>
          <a:latin typeface="Arial" pitchFamily="34" charset="0"/>
        </a:defRPr>
      </a:lvl4pPr>
      <a:lvl5pPr algn="l" rtl="0" eaLnBrk="0" fontAlgn="base" hangingPunct="0">
        <a:spcBef>
          <a:spcPct val="0"/>
        </a:spcBef>
        <a:spcAft>
          <a:spcPct val="0"/>
        </a:spcAft>
        <a:defRPr sz="2800" b="1">
          <a:solidFill>
            <a:schemeClr val="bg1"/>
          </a:solidFill>
          <a:latin typeface="Arial" pitchFamily="34" charset="0"/>
        </a:defRPr>
      </a:lvl5pPr>
      <a:lvl6pPr marL="457200" algn="l" rtl="0" fontAlgn="base">
        <a:spcBef>
          <a:spcPct val="0"/>
        </a:spcBef>
        <a:spcAft>
          <a:spcPct val="0"/>
        </a:spcAft>
        <a:defRPr sz="2800" b="1">
          <a:solidFill>
            <a:schemeClr val="bg1"/>
          </a:solidFill>
          <a:latin typeface="Arial" pitchFamily="34" charset="0"/>
        </a:defRPr>
      </a:lvl6pPr>
      <a:lvl7pPr marL="914400" algn="l" rtl="0" fontAlgn="base">
        <a:spcBef>
          <a:spcPct val="0"/>
        </a:spcBef>
        <a:spcAft>
          <a:spcPct val="0"/>
        </a:spcAft>
        <a:defRPr sz="2800" b="1">
          <a:solidFill>
            <a:schemeClr val="bg1"/>
          </a:solidFill>
          <a:latin typeface="Arial" pitchFamily="34" charset="0"/>
        </a:defRPr>
      </a:lvl7pPr>
      <a:lvl8pPr marL="1371600" algn="l" rtl="0" fontAlgn="base">
        <a:spcBef>
          <a:spcPct val="0"/>
        </a:spcBef>
        <a:spcAft>
          <a:spcPct val="0"/>
        </a:spcAft>
        <a:defRPr sz="2800" b="1">
          <a:solidFill>
            <a:schemeClr val="bg1"/>
          </a:solidFill>
          <a:latin typeface="Arial" pitchFamily="34" charset="0"/>
        </a:defRPr>
      </a:lvl8pPr>
      <a:lvl9pPr marL="1828800" algn="l" rtl="0" fontAlgn="base">
        <a:spcBef>
          <a:spcPct val="0"/>
        </a:spcBef>
        <a:spcAft>
          <a:spcPct val="0"/>
        </a:spcAft>
        <a:defRPr sz="28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j-lt"/>
        </a:defRPr>
      </a:lvl6pPr>
      <a:lvl7pPr marL="2971800" indent="-228600" algn="l" rtl="0" fontAlgn="base">
        <a:spcBef>
          <a:spcPct val="20000"/>
        </a:spcBef>
        <a:spcAft>
          <a:spcPct val="0"/>
        </a:spcAft>
        <a:buChar char="»"/>
        <a:defRPr sz="2000">
          <a:solidFill>
            <a:schemeClr val="tx1"/>
          </a:solidFill>
          <a:latin typeface="+mj-lt"/>
        </a:defRPr>
      </a:lvl7pPr>
      <a:lvl8pPr marL="3429000" indent="-228600" algn="l" rtl="0" fontAlgn="base">
        <a:spcBef>
          <a:spcPct val="20000"/>
        </a:spcBef>
        <a:spcAft>
          <a:spcPct val="0"/>
        </a:spcAft>
        <a:buChar char="»"/>
        <a:defRPr sz="2000">
          <a:solidFill>
            <a:schemeClr val="tx1"/>
          </a:solidFill>
          <a:latin typeface="+mj-lt"/>
        </a:defRPr>
      </a:lvl8pPr>
      <a:lvl9pPr marL="3886200" indent="-228600" algn="l" rtl="0" fontAlgn="base">
        <a:spcBef>
          <a:spcPct val="20000"/>
        </a:spcBef>
        <a:spcAft>
          <a:spcPct val="0"/>
        </a:spcAft>
        <a:buChar char="»"/>
        <a:defRPr sz="2000">
          <a:solidFill>
            <a:schemeClr val="tx1"/>
          </a:solidFill>
          <a:latin typeface="+mj-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gray">
          <a:xfrm>
            <a:off x="1295400" y="2438400"/>
            <a:ext cx="6629400" cy="1012825"/>
          </a:xfrm>
          <a:prstGeom prst="rect">
            <a:avLst/>
          </a:prstGeom>
          <a:noFill/>
          <a:ln w="9525">
            <a:noFill/>
            <a:miter lim="800000"/>
            <a:headEnd/>
            <a:tailEnd/>
          </a:ln>
        </p:spPr>
        <p:txBody>
          <a:bodyPr anchor="ctr"/>
          <a:lstStyle/>
          <a:p>
            <a:pPr>
              <a:defRPr/>
            </a:pPr>
            <a:r>
              <a:rPr lang="en-US" altLang="ja-JP" sz="4000" b="1" dirty="0" smtClean="0">
                <a:solidFill>
                  <a:srgbClr val="4D4D4D"/>
                </a:solidFill>
                <a:effectLst>
                  <a:outerShdw blurRad="38100" dist="38100" dir="2700000" algn="tl">
                    <a:srgbClr val="C0C0C0"/>
                  </a:outerShdw>
                </a:effectLst>
                <a:ea typeface="굴림" pitchFamily="34" charset="-127"/>
              </a:rPr>
              <a:t>Android </a:t>
            </a:r>
            <a:r>
              <a:rPr lang="zh-CN" altLang="en-US" sz="4000" b="1" dirty="0" smtClean="0">
                <a:solidFill>
                  <a:srgbClr val="4D4D4D"/>
                </a:solidFill>
                <a:effectLst>
                  <a:outerShdw blurRad="38100" dist="38100" dir="2700000" algn="tl">
                    <a:srgbClr val="C0C0C0"/>
                  </a:outerShdw>
                </a:effectLst>
                <a:ea typeface="굴림" pitchFamily="34" charset="-127"/>
              </a:rPr>
              <a:t>入阶</a:t>
            </a:r>
            <a:endParaRPr lang="en-US" altLang="ja-JP" sz="4000" b="1" dirty="0">
              <a:solidFill>
                <a:srgbClr val="4D4D4D"/>
              </a:solidFill>
              <a:effectLst>
                <a:outerShdw blurRad="38100" dist="38100" dir="2700000" algn="tl">
                  <a:srgbClr val="C0C0C0"/>
                </a:outerShdw>
              </a:effectLst>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10</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四大组件之</a:t>
            </a:r>
            <a:r>
              <a:rPr lang="en-US" altLang="zh-CN" dirty="0" smtClean="0">
                <a:effectLst>
                  <a:outerShdw blurRad="38100" dist="38100" dir="2700000" algn="tl">
                    <a:srgbClr val="C0C0C0"/>
                  </a:outerShdw>
                </a:effectLst>
                <a:latin typeface="Microsoft YaHei" pitchFamily="34" charset="-122"/>
                <a:ea typeface="Microsoft YaHei" pitchFamily="34" charset="-122"/>
              </a:rPr>
              <a:t>Activity</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3914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Activity</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的生命周期</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onCreate</a:t>
            </a:r>
            <a:r>
              <a:rPr lang="en-US" altLang="zh-CN" sz="1600" dirty="0" smtClean="0">
                <a:latin typeface="Microsoft YaHei" pitchFamily="34" charset="-122"/>
                <a:ea typeface="Microsoft YaHei" pitchFamily="34" charset="-122"/>
              </a:rPr>
              <a:t>(Bundle </a:t>
            </a:r>
            <a:r>
              <a:rPr lang="en-US" altLang="zh-CN" sz="1600" dirty="0" err="1" smtClean="0">
                <a:latin typeface="Microsoft YaHei" pitchFamily="34" charset="-122"/>
                <a:ea typeface="Microsoft YaHei" pitchFamily="34" charset="-122"/>
              </a:rPr>
              <a:t>savedInstanceState</a:t>
            </a:r>
            <a:r>
              <a:rPr lang="en-US" altLang="zh-CN" sz="1600" dirty="0" smtClean="0">
                <a:latin typeface="Microsoft YaHei" pitchFamily="34" charset="-122"/>
                <a:ea typeface="Microsoft YaHei" pitchFamily="34" charset="-122"/>
              </a:rPr>
              <a:t>) 	// </a:t>
            </a:r>
            <a:r>
              <a:rPr lang="zh-CN" altLang="en-US" sz="1600" dirty="0" smtClean="0">
                <a:solidFill>
                  <a:srgbClr val="FF0000"/>
                </a:solidFill>
              </a:rPr>
              <a:t>完整的生命周期 </a:t>
            </a:r>
            <a:r>
              <a:rPr lang="en-US" altLang="zh-CN" sz="1600" dirty="0" smtClean="0">
                <a:latin typeface="Microsoft YaHei" pitchFamily="34" charset="-122"/>
                <a:ea typeface="Microsoft YaHei" pitchFamily="34" charset="-122"/>
              </a:rPr>
              <a:t> </a:t>
            </a:r>
          </a:p>
          <a:p>
            <a:pPr marL="1204913" lvl="1"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onStart</a:t>
            </a:r>
            <a:r>
              <a:rPr lang="en-US" altLang="zh-CN" sz="1600" dirty="0" smtClean="0">
                <a:latin typeface="Microsoft YaHei" pitchFamily="34" charset="-122"/>
                <a:ea typeface="Microsoft YaHei" pitchFamily="34" charset="-122"/>
              </a:rPr>
              <a:t>() 				// </a:t>
            </a:r>
            <a:r>
              <a:rPr lang="zh-CN" altLang="en-US" sz="1600" dirty="0" smtClean="0">
                <a:solidFill>
                  <a:srgbClr val="FF0000"/>
                </a:solidFill>
              </a:rPr>
              <a:t>可视生命周期</a:t>
            </a:r>
            <a:endParaRPr lang="en-US" altLang="zh-CN" sz="1600" dirty="0" smtClean="0">
              <a:solidFill>
                <a:srgbClr val="FF0000"/>
              </a:solidFill>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onRestart</a:t>
            </a:r>
            <a:r>
              <a:rPr lang="en-US" altLang="zh-CN" sz="1600" dirty="0" smtClean="0">
                <a:latin typeface="Microsoft YaHei" pitchFamily="34" charset="-122"/>
                <a:ea typeface="Microsoft YaHei" pitchFamily="34" charset="-122"/>
              </a:rPr>
              <a:t>() </a:t>
            </a:r>
          </a:p>
          <a:p>
            <a:pPr marL="1662113" lvl="2"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onResume</a:t>
            </a:r>
            <a:r>
              <a:rPr lang="en-US" altLang="zh-CN" sz="1600" dirty="0" smtClean="0">
                <a:latin typeface="Microsoft YaHei" pitchFamily="34" charset="-122"/>
                <a:ea typeface="Microsoft YaHei" pitchFamily="34" charset="-122"/>
              </a:rPr>
              <a:t>() 			// </a:t>
            </a:r>
            <a:r>
              <a:rPr lang="zh-CN" altLang="en-US" sz="1600" dirty="0" smtClean="0">
                <a:solidFill>
                  <a:srgbClr val="FF0000"/>
                </a:solidFill>
              </a:rPr>
              <a:t>前台生命周期 </a:t>
            </a:r>
            <a:endParaRPr lang="en-US" altLang="zh-CN" sz="1600" dirty="0" smtClean="0">
              <a:solidFill>
                <a:srgbClr val="FF0000"/>
              </a:solidFill>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onPause</a:t>
            </a:r>
            <a:r>
              <a:rPr lang="en-US" altLang="zh-CN" sz="1600" dirty="0" smtClean="0">
                <a:latin typeface="Microsoft YaHei" pitchFamily="34" charset="-122"/>
                <a:ea typeface="Microsoft YaHei" pitchFamily="34" charset="-122"/>
              </a:rPr>
              <a:t>() </a:t>
            </a:r>
          </a:p>
          <a:p>
            <a:pPr marL="1204913" lvl="1"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onStop</a:t>
            </a:r>
            <a:r>
              <a:rPr lang="en-US" altLang="zh-CN" sz="1600" dirty="0" smtClean="0">
                <a:latin typeface="Microsoft YaHei" pitchFamily="34" charset="-122"/>
                <a:ea typeface="Microsoft YaHei" pitchFamily="34" charset="-122"/>
              </a:rPr>
              <a:t>() </a:t>
            </a: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onDestroy</a:t>
            </a:r>
            <a:r>
              <a:rPr lang="en-US" altLang="zh-CN" sz="1600" dirty="0" smtClean="0">
                <a:latin typeface="Microsoft YaHei" pitchFamily="34" charset="-122"/>
                <a:ea typeface="Microsoft YaHei" pitchFamily="34" charset="-122"/>
              </a:rPr>
              <a:t>()</a:t>
            </a:r>
            <a:endParaRPr lang="en-US" altLang="zh-CN" sz="16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11</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ja-JP" altLang="en-US" dirty="0" smtClean="0">
                <a:effectLst>
                  <a:outerShdw blurRad="38100" dist="38100" dir="2700000" algn="tl">
                    <a:srgbClr val="C0C0C0"/>
                  </a:outerShdw>
                </a:effectLst>
                <a:latin typeface="Microsoft YaHei" pitchFamily="34" charset="-122"/>
                <a:ea typeface="Microsoft YaHei" pitchFamily="34" charset="-122"/>
              </a:rPr>
              <a:t>四</a:t>
            </a:r>
            <a:r>
              <a:rPr lang="ja-JP" altLang="en-US" smtClean="0">
                <a:effectLst>
                  <a:outerShdw blurRad="38100" dist="38100" dir="2700000" algn="tl">
                    <a:srgbClr val="C0C0C0"/>
                  </a:outerShdw>
                </a:effectLst>
                <a:latin typeface="Microsoft YaHei" pitchFamily="34" charset="-122"/>
                <a:ea typeface="Microsoft YaHei" pitchFamily="34" charset="-122"/>
              </a:rPr>
              <a:t>大组件</a:t>
            </a:r>
            <a:r>
              <a:rPr lang="zh-CN" altLang="en-US" dirty="0" smtClean="0">
                <a:effectLst>
                  <a:outerShdw blurRad="38100" dist="38100" dir="2700000" algn="tl">
                    <a:srgbClr val="C0C0C0"/>
                  </a:outerShdw>
                </a:effectLst>
                <a:latin typeface="Microsoft YaHei" pitchFamily="34" charset="-122"/>
                <a:ea typeface="Microsoft YaHei" pitchFamily="34" charset="-122"/>
              </a:rPr>
              <a:t>之</a:t>
            </a:r>
            <a:r>
              <a:rPr lang="en-US" altLang="zh-CN" dirty="0" smtClean="0">
                <a:effectLst>
                  <a:outerShdw blurRad="38100" dist="38100" dir="2700000" algn="tl">
                    <a:srgbClr val="C0C0C0"/>
                  </a:outerShdw>
                </a:effectLst>
                <a:latin typeface="Microsoft YaHei" pitchFamily="34" charset="-122"/>
                <a:ea typeface="Microsoft YaHei" pitchFamily="34" charset="-122"/>
              </a:rPr>
              <a:t>Activity</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Activity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被系统关闭</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454025" indent="292100" algn="l" eaLnBrk="0" hangingPunct="0">
              <a:lnSpc>
                <a:spcPct val="150000"/>
              </a:lnSpc>
              <a:spcBef>
                <a:spcPct val="20000"/>
              </a:spcBef>
              <a:buClr>
                <a:srgbClr val="1225AF"/>
              </a:buClr>
              <a:defRPr/>
            </a:pPr>
            <a:r>
              <a:rPr lang="zh-CN" altLang="en-US" dirty="0" smtClean="0">
                <a:latin typeface="Microsoft YaHei" pitchFamily="34" charset="-122"/>
                <a:ea typeface="Microsoft YaHei" pitchFamily="34" charset="-122"/>
              </a:rPr>
              <a:t>在方法返回后，还没执行</a:t>
            </a:r>
            <a:r>
              <a:rPr lang="en-US" altLang="zh-CN" dirty="0" smtClean="0">
                <a:latin typeface="Microsoft YaHei" pitchFamily="34" charset="-122"/>
                <a:ea typeface="Microsoft YaHei" pitchFamily="34" charset="-122"/>
              </a:rPr>
              <a:t>activity</a:t>
            </a:r>
            <a:r>
              <a:rPr lang="zh-CN" altLang="en-US" dirty="0" smtClean="0">
                <a:latin typeface="Microsoft YaHei" pitchFamily="34" charset="-122"/>
                <a:ea typeface="Microsoft YaHei" pitchFamily="34" charset="-122"/>
              </a:rPr>
              <a:t>的其余代码的任意时间里，系统是否可以杀死包含此</a:t>
            </a:r>
            <a:r>
              <a:rPr lang="en-US" altLang="zh-CN" dirty="0" smtClean="0">
                <a:latin typeface="Microsoft YaHei" pitchFamily="34" charset="-122"/>
                <a:ea typeface="Microsoft YaHei" pitchFamily="34" charset="-122"/>
              </a:rPr>
              <a:t>activity</a:t>
            </a:r>
            <a:r>
              <a:rPr lang="zh-CN" altLang="en-US" dirty="0" smtClean="0">
                <a:latin typeface="Microsoft YaHei" pitchFamily="34" charset="-122"/>
                <a:ea typeface="Microsoft YaHei" pitchFamily="34" charset="-122"/>
              </a:rPr>
              <a:t>的进程</a:t>
            </a:r>
            <a:endParaRPr lang="en-US" altLang="zh-CN" dirty="0" smtClean="0">
              <a:latin typeface="Microsoft YaHei" pitchFamily="34" charset="-122"/>
              <a:ea typeface="Microsoft YaHei" pitchFamily="34" charset="-122"/>
            </a:endParaRPr>
          </a:p>
          <a:p>
            <a:pPr marL="454025" indent="292100" algn="l" eaLnBrk="0" hangingPunct="0">
              <a:lnSpc>
                <a:spcPct val="150000"/>
              </a:lnSpc>
              <a:spcBef>
                <a:spcPct val="20000"/>
              </a:spcBef>
              <a:buClr>
                <a:srgbClr val="1225AF"/>
              </a:buClr>
              <a:defRPr/>
            </a:pPr>
            <a:r>
              <a:rPr lang="en-US" altLang="zh-CN" dirty="0" err="1" smtClean="0">
                <a:latin typeface="Microsoft YaHei" pitchFamily="34" charset="-122"/>
                <a:ea typeface="Microsoft YaHei" pitchFamily="34" charset="-122"/>
              </a:rPr>
              <a:t>onPause</a:t>
            </a:r>
            <a:r>
              <a:rPr lang="en-US" altLang="zh-CN" dirty="0"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 </a:t>
            </a:r>
            <a:r>
              <a:rPr lang="en-US" altLang="zh-CN" dirty="0" err="1" smtClean="0">
                <a:latin typeface="Microsoft YaHei" pitchFamily="34" charset="-122"/>
                <a:ea typeface="Microsoft YaHei" pitchFamily="34" charset="-122"/>
              </a:rPr>
              <a:t>onStop</a:t>
            </a:r>
            <a:r>
              <a:rPr lang="en-US" altLang="zh-CN" dirty="0"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和</a:t>
            </a:r>
            <a:r>
              <a:rPr lang="en-US" altLang="zh-CN" dirty="0" err="1" smtClean="0">
                <a:latin typeface="Microsoft YaHei" pitchFamily="34" charset="-122"/>
                <a:ea typeface="Microsoft YaHei" pitchFamily="34" charset="-122"/>
              </a:rPr>
              <a:t>onDestroy</a:t>
            </a:r>
            <a:r>
              <a:rPr lang="en-US" altLang="zh-CN" dirty="0" smtClean="0">
                <a:latin typeface="Microsoft YaHei" pitchFamily="34" charset="-122"/>
                <a:ea typeface="Microsoft YaHei" pitchFamily="34" charset="-122"/>
              </a:rPr>
              <a:t>()</a:t>
            </a:r>
          </a:p>
          <a:p>
            <a:pPr marL="454025" indent="292100" algn="l" eaLnBrk="0" hangingPunct="0">
              <a:lnSpc>
                <a:spcPct val="150000"/>
              </a:lnSpc>
              <a:spcBef>
                <a:spcPct val="20000"/>
              </a:spcBef>
              <a:buClr>
                <a:srgbClr val="1225AF"/>
              </a:buClr>
              <a:defRPr/>
            </a:pPr>
            <a:r>
              <a:rPr lang="zh-CN" altLang="en-US" dirty="0" smtClean="0">
                <a:latin typeface="Microsoft YaHei" pitchFamily="34" charset="-122"/>
                <a:ea typeface="Microsoft YaHei" pitchFamily="34" charset="-122"/>
              </a:rPr>
              <a:t>应该用 </a:t>
            </a:r>
            <a:r>
              <a:rPr lang="en-US" altLang="zh-CN" dirty="0" err="1" smtClean="0">
                <a:latin typeface="Microsoft YaHei" pitchFamily="34" charset="-122"/>
                <a:ea typeface="Microsoft YaHei" pitchFamily="34" charset="-122"/>
              </a:rPr>
              <a:t>onPause</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来将所有持久性数据</a:t>
            </a:r>
            <a:endParaRPr lang="en-US" altLang="zh-CN" dirty="0" smtClean="0">
              <a:latin typeface="Microsoft YaHei" pitchFamily="34" charset="-122"/>
              <a:ea typeface="Microsoft YaHei" pitchFamily="34" charset="-122"/>
            </a:endParaRPr>
          </a:p>
          <a:p>
            <a:pPr marL="454025" indent="292100" algn="l" eaLnBrk="0" hangingPunct="0">
              <a:lnSpc>
                <a:spcPct val="150000"/>
              </a:lnSpc>
              <a:spcBef>
                <a:spcPct val="20000"/>
              </a:spcBef>
              <a:buClr>
                <a:srgbClr val="1225AF"/>
              </a:buClr>
              <a:defRPr/>
            </a:pPr>
            <a:endParaRPr lang="en-US" altLang="ja-JP" dirty="0" smtClean="0">
              <a:latin typeface="Microsoft YaHei" pitchFamily="34" charset="-122"/>
              <a:ea typeface="Microsoft YaHei" pitchFamily="34" charset="-122"/>
            </a:endParaRPr>
          </a:p>
          <a:p>
            <a:pPr marL="454025" indent="292100" algn="l" eaLnBrk="0" hangingPunct="0">
              <a:lnSpc>
                <a:spcPct val="150000"/>
              </a:lnSpc>
              <a:spcBef>
                <a:spcPct val="20000"/>
              </a:spcBef>
              <a:buClr>
                <a:srgbClr val="1225AF"/>
              </a:buClr>
              <a:defRPr/>
            </a:pPr>
            <a:r>
              <a:rPr lang="en-US" altLang="ja-JP" dirty="0" err="1" smtClean="0">
                <a:latin typeface="Microsoft YaHei" pitchFamily="34" charset="-122"/>
                <a:ea typeface="Microsoft YaHei" pitchFamily="34" charset="-122"/>
              </a:rPr>
              <a:t>onSaveInstanceState</a:t>
            </a:r>
            <a:r>
              <a:rPr lang="en-US" altLang="ja-JP" dirty="0" smtClean="0">
                <a:latin typeface="Microsoft YaHei" pitchFamily="34" charset="-122"/>
                <a:ea typeface="Microsoft YaHei" pitchFamily="34" charset="-122"/>
              </a:rPr>
              <a:t>() </a:t>
            </a:r>
          </a:p>
          <a:p>
            <a:pPr marL="454025" indent="292100" algn="l" eaLnBrk="0" hangingPunct="0">
              <a:lnSpc>
                <a:spcPct val="150000"/>
              </a:lnSpc>
              <a:spcBef>
                <a:spcPct val="20000"/>
              </a:spcBef>
              <a:buClr>
                <a:srgbClr val="1225AF"/>
              </a:buClr>
              <a:defRPr/>
            </a:pPr>
            <a:r>
              <a:rPr lang="en-US" altLang="ja-JP" dirty="0" err="1" smtClean="0">
                <a:latin typeface="Microsoft YaHei" pitchFamily="34" charset="-122"/>
                <a:ea typeface="Microsoft YaHei" pitchFamily="34" charset="-122"/>
              </a:rPr>
              <a:t>onRestoreInstanceState</a:t>
            </a:r>
            <a:r>
              <a:rPr lang="en-US" altLang="ja-JP" dirty="0" smtClean="0">
                <a:latin typeface="Microsoft YaHei" pitchFamily="34" charset="-122"/>
                <a:ea typeface="Microsoft YaHei" pitchFamily="34" charset="-122"/>
              </a:rPr>
              <a:t>() </a:t>
            </a:r>
          </a:p>
          <a:p>
            <a:pPr marL="454025" indent="292100" algn="l" eaLnBrk="0" hangingPunct="0">
              <a:lnSpc>
                <a:spcPct val="150000"/>
              </a:lnSpc>
              <a:spcBef>
                <a:spcPct val="20000"/>
              </a:spcBef>
              <a:buClr>
                <a:srgbClr val="1225AF"/>
              </a:buClr>
              <a:defRPr/>
            </a:pPr>
            <a:r>
              <a:rPr lang="zh-CN" altLang="en-US" dirty="0" smtClean="0">
                <a:latin typeface="Microsoft YaHei" pitchFamily="34" charset="-122"/>
                <a:ea typeface="Microsoft YaHei" pitchFamily="34" charset="-122"/>
              </a:rPr>
              <a:t>并不是生命周期方法。它们并不是总会被调用。</a:t>
            </a:r>
            <a:endParaRPr lang="ja-JP" altLang="en-US"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12</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四大组件之</a:t>
            </a:r>
            <a:r>
              <a:rPr lang="en-US" altLang="zh-CN" dirty="0" smtClean="0">
                <a:effectLst>
                  <a:outerShdw blurRad="38100" dist="38100" dir="2700000" algn="tl">
                    <a:srgbClr val="C0C0C0"/>
                  </a:outerShdw>
                </a:effectLst>
                <a:latin typeface="Microsoft YaHei" pitchFamily="34" charset="-122"/>
                <a:ea typeface="Microsoft YaHei" pitchFamily="34" charset="-122"/>
              </a:rPr>
              <a:t>Service</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533400" y="1295400"/>
            <a:ext cx="80010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Service</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的生命周期</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endParaRPr lang="ja-JP" altLang="en-US"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ja-JP" altLang="en-US" sz="1600" dirty="0" smtClean="0">
                <a:latin typeface="Microsoft YaHei" pitchFamily="34" charset="-122"/>
                <a:ea typeface="Microsoft YaHei" pitchFamily="34" charset="-122"/>
              </a:rPr>
              <a:t>它可以启动并运行，直至有人停止了它或它自己停止。在这种方式下，它以调用</a:t>
            </a:r>
            <a:r>
              <a:rPr lang="en-US" altLang="ja-JP" sz="1600" dirty="0" err="1" smtClean="0">
                <a:latin typeface="Microsoft YaHei" pitchFamily="34" charset="-122"/>
                <a:ea typeface="Microsoft YaHei" pitchFamily="34" charset="-122"/>
              </a:rPr>
              <a:t>Context.startService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启动，而以调用</a:t>
            </a:r>
            <a:r>
              <a:rPr lang="en-US" altLang="ja-JP" sz="1600" dirty="0" err="1" smtClean="0">
                <a:latin typeface="Microsoft YaHei" pitchFamily="34" charset="-122"/>
                <a:ea typeface="Microsoft YaHei" pitchFamily="34" charset="-122"/>
              </a:rPr>
              <a:t>Context.stopService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结束。它可以调用</a:t>
            </a:r>
            <a:r>
              <a:rPr lang="en-US" altLang="ja-JP" sz="1600" dirty="0" err="1" smtClean="0">
                <a:latin typeface="Microsoft YaHei" pitchFamily="34" charset="-122"/>
                <a:ea typeface="Microsoft YaHei" pitchFamily="34" charset="-122"/>
              </a:rPr>
              <a:t>Service.stopSelf</a:t>
            </a:r>
            <a:r>
              <a:rPr lang="en-US" altLang="ja-JP" sz="1600" dirty="0" smtClean="0">
                <a:latin typeface="Microsoft YaHei" pitchFamily="34" charset="-122"/>
                <a:ea typeface="Microsoft YaHei" pitchFamily="34" charset="-122"/>
              </a:rPr>
              <a:t>() </a:t>
            </a:r>
            <a:r>
              <a:rPr lang="ja-JP" altLang="en-US" sz="1600" dirty="0" smtClean="0">
                <a:latin typeface="Microsoft YaHei" pitchFamily="34" charset="-122"/>
                <a:ea typeface="Microsoft YaHei" pitchFamily="34" charset="-122"/>
              </a:rPr>
              <a:t>或 </a:t>
            </a:r>
            <a:r>
              <a:rPr lang="en-US" altLang="ja-JP" sz="1600" dirty="0" err="1" smtClean="0">
                <a:latin typeface="Microsoft YaHei" pitchFamily="34" charset="-122"/>
                <a:ea typeface="Microsoft YaHei" pitchFamily="34" charset="-122"/>
              </a:rPr>
              <a:t>Service.stopSelfResult</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来自己停止。不论调用了多少次</a:t>
            </a:r>
            <a:r>
              <a:rPr lang="en-US" altLang="ja-JP" sz="1600" dirty="0" err="1" smtClean="0">
                <a:latin typeface="Microsoft YaHei" pitchFamily="34" charset="-122"/>
                <a:ea typeface="Microsoft YaHei" pitchFamily="34" charset="-122"/>
              </a:rPr>
              <a:t>startService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方法，你只需要调用一次</a:t>
            </a:r>
            <a:r>
              <a:rPr lang="en-US" altLang="ja-JP" sz="1600" dirty="0" err="1" smtClean="0">
                <a:latin typeface="Microsoft YaHei" pitchFamily="34" charset="-122"/>
                <a:ea typeface="Microsoft YaHei" pitchFamily="34" charset="-122"/>
              </a:rPr>
              <a:t>stopService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来停止服务。</a:t>
            </a:r>
          </a:p>
          <a:p>
            <a:pPr marL="747713" indent="-295275" algn="l" eaLnBrk="0" hangingPunct="0">
              <a:lnSpc>
                <a:spcPct val="150000"/>
              </a:lnSpc>
              <a:spcBef>
                <a:spcPct val="20000"/>
              </a:spcBef>
              <a:buClr>
                <a:srgbClr val="1225AF"/>
              </a:buClr>
              <a:buFont typeface="Wingdings" pitchFamily="2" charset="2"/>
              <a:buChar char="n"/>
              <a:defRPr/>
            </a:pPr>
            <a:r>
              <a:rPr lang="ja-JP" altLang="en-US" sz="1600" dirty="0" smtClean="0">
                <a:latin typeface="Microsoft YaHei" pitchFamily="34" charset="-122"/>
                <a:ea typeface="Microsoft YaHei" pitchFamily="34" charset="-122"/>
              </a:rPr>
              <a:t>它可以通过自己定义并暴露出来的接口进行程序操作。客户端建立一个到服务对象的连接，并通过那个连接来调用服务。连接以调用</a:t>
            </a:r>
            <a:r>
              <a:rPr lang="en-US" altLang="ja-JP" sz="1600" dirty="0" err="1" smtClean="0">
                <a:latin typeface="Microsoft YaHei" pitchFamily="34" charset="-122"/>
                <a:ea typeface="Microsoft YaHei" pitchFamily="34" charset="-122"/>
              </a:rPr>
              <a:t>Context.bindService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方法建立，以调用 </a:t>
            </a:r>
            <a:r>
              <a:rPr lang="en-US" altLang="ja-JP" sz="1600" dirty="0" err="1" smtClean="0">
                <a:latin typeface="Microsoft YaHei" pitchFamily="34" charset="-122"/>
                <a:ea typeface="Microsoft YaHei" pitchFamily="34" charset="-122"/>
              </a:rPr>
              <a:t>Context.unbindService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关闭。多个客户端可以绑定至同一个服务。如果服务此时还没有加载，</a:t>
            </a:r>
            <a:r>
              <a:rPr lang="en-US" altLang="ja-JP" sz="1600" dirty="0" err="1" smtClean="0">
                <a:latin typeface="Microsoft YaHei" pitchFamily="34" charset="-122"/>
                <a:ea typeface="Microsoft YaHei" pitchFamily="34" charset="-122"/>
              </a:rPr>
              <a:t>bindService</a:t>
            </a:r>
            <a:r>
              <a:rPr lang="en-US" altLang="ja-JP" sz="1600" dirty="0" smtClean="0">
                <a:latin typeface="Microsoft YaHei" pitchFamily="34" charset="-122"/>
                <a:ea typeface="Microsoft YaHei" pitchFamily="34" charset="-122"/>
              </a:rPr>
              <a:t>()</a:t>
            </a:r>
            <a:r>
              <a:rPr lang="ja-JP" altLang="en-US" sz="1600" dirty="0" smtClean="0">
                <a:latin typeface="Microsoft YaHei" pitchFamily="34" charset="-122"/>
                <a:ea typeface="Microsoft YaHei" pitchFamily="34" charset="-122"/>
              </a:rPr>
              <a:t>会先加载它。 </a:t>
            </a:r>
            <a:endParaRPr lang="ja-JP" altLang="en-US" sz="1600" dirty="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13</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四大组件之</a:t>
            </a:r>
            <a:r>
              <a:rPr lang="en-US" altLang="zh-CN" dirty="0" smtClean="0">
                <a:effectLst>
                  <a:outerShdw blurRad="38100" dist="38100" dir="2700000" algn="tl">
                    <a:srgbClr val="C0C0C0"/>
                  </a:outerShdw>
                </a:effectLst>
                <a:latin typeface="Microsoft YaHei" pitchFamily="34" charset="-122"/>
                <a:ea typeface="Microsoft YaHei" pitchFamily="34" charset="-122"/>
              </a:rPr>
              <a:t>Service</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服务的生命周期</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ja-JP" sz="1600" dirty="0" smtClean="0">
                <a:latin typeface="Microsoft YaHei" pitchFamily="34" charset="-122"/>
                <a:ea typeface="Microsoft YaHei" pitchFamily="34" charset="-122"/>
              </a:rPr>
              <a:t>void </a:t>
            </a:r>
            <a:r>
              <a:rPr lang="en-US" altLang="ja-JP" sz="1600" dirty="0" err="1" smtClean="0">
                <a:latin typeface="Microsoft YaHei" pitchFamily="34" charset="-122"/>
                <a:ea typeface="Microsoft YaHei" pitchFamily="34" charset="-122"/>
              </a:rPr>
              <a:t>onCreate</a:t>
            </a:r>
            <a:r>
              <a:rPr lang="en-US" altLang="ja-JP" sz="1600" dirty="0" smtClean="0">
                <a:latin typeface="Microsoft YaHei" pitchFamily="34" charset="-122"/>
                <a:ea typeface="Microsoft YaHei" pitchFamily="34" charset="-122"/>
              </a:rPr>
              <a:t>() 		// </a:t>
            </a:r>
            <a:r>
              <a:rPr lang="zh-CN" altLang="en-US" sz="1600" dirty="0" smtClean="0">
                <a:solidFill>
                  <a:srgbClr val="FF0000"/>
                </a:solidFill>
              </a:rPr>
              <a:t>完整生命周期</a:t>
            </a:r>
            <a:endParaRPr lang="en-US" altLang="ja-JP" sz="1600" dirty="0" smtClean="0">
              <a:solidFill>
                <a:srgbClr val="FF0000"/>
              </a:solidFill>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ja-JP" sz="1600" dirty="0" smtClean="0">
                <a:latin typeface="Microsoft YaHei" pitchFamily="34" charset="-122"/>
                <a:ea typeface="Microsoft YaHei" pitchFamily="34" charset="-122"/>
              </a:rPr>
              <a:t>void </a:t>
            </a:r>
            <a:r>
              <a:rPr lang="en-US" altLang="ja-JP" sz="1600" dirty="0" err="1" smtClean="0">
                <a:latin typeface="Microsoft YaHei" pitchFamily="34" charset="-122"/>
                <a:ea typeface="Microsoft YaHei" pitchFamily="34" charset="-122"/>
              </a:rPr>
              <a:t>onStart</a:t>
            </a:r>
            <a:r>
              <a:rPr lang="en-US" altLang="ja-JP" sz="1600" dirty="0" smtClean="0">
                <a:latin typeface="Microsoft YaHei" pitchFamily="34" charset="-122"/>
                <a:ea typeface="Microsoft YaHei" pitchFamily="34" charset="-122"/>
              </a:rPr>
              <a:t>(Intent </a:t>
            </a:r>
            <a:r>
              <a:rPr lang="en-US" altLang="ja-JP" sz="1600" dirty="0" err="1" smtClean="0">
                <a:latin typeface="Microsoft YaHei" pitchFamily="34" charset="-122"/>
                <a:ea typeface="Microsoft YaHei" pitchFamily="34" charset="-122"/>
              </a:rPr>
              <a:t>intent</a:t>
            </a:r>
            <a:r>
              <a:rPr lang="en-US" altLang="ja-JP" sz="1600" dirty="0" smtClean="0">
                <a:latin typeface="Microsoft YaHei" pitchFamily="34" charset="-122"/>
                <a:ea typeface="Microsoft YaHei" pitchFamily="34" charset="-122"/>
              </a:rPr>
              <a:t>) 	// </a:t>
            </a:r>
            <a:r>
              <a:rPr lang="zh-CN" altLang="en-US" sz="1600" dirty="0" smtClean="0">
                <a:solidFill>
                  <a:srgbClr val="FF0000"/>
                </a:solidFill>
              </a:rPr>
              <a:t>活跃生命周期</a:t>
            </a:r>
            <a:endParaRPr lang="en-US" altLang="ja-JP" sz="1600" dirty="0" smtClean="0">
              <a:solidFill>
                <a:srgbClr val="FF0000"/>
              </a:solidFill>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ja-JP" sz="1600" dirty="0" smtClean="0">
                <a:latin typeface="Microsoft YaHei" pitchFamily="34" charset="-122"/>
                <a:ea typeface="Microsoft YaHei" pitchFamily="34" charset="-122"/>
              </a:rPr>
              <a:t>void </a:t>
            </a:r>
            <a:r>
              <a:rPr lang="en-US" altLang="ja-JP" sz="1600" dirty="0" err="1" smtClean="0">
                <a:latin typeface="Microsoft YaHei" pitchFamily="34" charset="-122"/>
                <a:ea typeface="Microsoft YaHei" pitchFamily="34" charset="-122"/>
              </a:rPr>
              <a:t>onDestroy</a:t>
            </a:r>
            <a:r>
              <a:rPr lang="en-US" altLang="ja-JP" sz="1600" dirty="0" smtClean="0">
                <a:latin typeface="Microsoft YaHei" pitchFamily="34" charset="-122"/>
                <a:ea typeface="Microsoft YaHei" pitchFamily="34" charset="-122"/>
              </a:rPr>
              <a:t>()</a:t>
            </a:r>
          </a:p>
          <a:p>
            <a:pPr marL="747713" indent="-295275" algn="l" eaLnBrk="0" hangingPunct="0">
              <a:lnSpc>
                <a:spcPct val="150000"/>
              </a:lnSpc>
              <a:spcBef>
                <a:spcPct val="20000"/>
              </a:spcBef>
              <a:buClr>
                <a:srgbClr val="1225AF"/>
              </a:buClr>
              <a:defRPr/>
            </a:pPr>
            <a:endParaRPr lang="ja-JP" altLang="en-US"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r>
              <a:rPr lang="en-US" altLang="en-US" sz="2800" b="1" kern="0" dirty="0" err="1"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进程绑定</a:t>
            </a:r>
            <a:endParaRPr lang="en-US"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err="1" smtClean="0">
                <a:latin typeface="Microsoft YaHei" pitchFamily="34" charset="-122"/>
                <a:ea typeface="Microsoft YaHei" pitchFamily="34" charset="-122"/>
              </a:rPr>
              <a:t>IBinder</a:t>
            </a:r>
            <a:r>
              <a:rPr lang="en-US" altLang="zh-CN" sz="1600" dirty="0" smtClean="0">
                <a:latin typeface="Microsoft YaHei" pitchFamily="34" charset="-122"/>
                <a:ea typeface="Microsoft YaHei" pitchFamily="34" charset="-122"/>
              </a:rPr>
              <a:t> </a:t>
            </a:r>
            <a:r>
              <a:rPr lang="en-US" altLang="zh-CN" sz="1600" dirty="0" err="1" smtClean="0">
                <a:latin typeface="Microsoft YaHei" pitchFamily="34" charset="-122"/>
                <a:ea typeface="Microsoft YaHei" pitchFamily="34" charset="-122"/>
              </a:rPr>
              <a:t>onBind</a:t>
            </a:r>
            <a:r>
              <a:rPr lang="en-US" altLang="zh-CN" sz="1600" dirty="0" smtClean="0">
                <a:latin typeface="Microsoft YaHei" pitchFamily="34" charset="-122"/>
                <a:ea typeface="Microsoft YaHei" pitchFamily="34" charset="-122"/>
              </a:rPr>
              <a:t>(Intent </a:t>
            </a:r>
            <a:r>
              <a:rPr lang="en-US" altLang="zh-CN" sz="1600" dirty="0" err="1" smtClean="0">
                <a:latin typeface="Microsoft YaHei" pitchFamily="34" charset="-122"/>
                <a:ea typeface="Microsoft YaHei" pitchFamily="34" charset="-122"/>
              </a:rPr>
              <a:t>intent</a:t>
            </a:r>
            <a:r>
              <a:rPr lang="en-US" altLang="zh-CN" sz="1600" dirty="0" smtClean="0">
                <a:latin typeface="Microsoft YaHei" pitchFamily="34" charset="-122"/>
                <a:ea typeface="Microsoft YaHei" pitchFamily="34" charset="-122"/>
              </a:rPr>
              <a:t>) 		// </a:t>
            </a:r>
            <a:r>
              <a:rPr lang="en-US" altLang="zh-CN" sz="1600" dirty="0" err="1" smtClean="0">
                <a:latin typeface="Microsoft YaHei" pitchFamily="34" charset="-122"/>
                <a:ea typeface="Microsoft YaHei" pitchFamily="34" charset="-122"/>
              </a:rPr>
              <a:t>Context.bindService</a:t>
            </a:r>
            <a:r>
              <a:rPr lang="en-US" altLang="zh-CN" sz="1600" dirty="0" smtClean="0">
                <a:latin typeface="Microsoft YaHei" pitchFamily="34" charset="-122"/>
                <a:ea typeface="Microsoft YaHei" pitchFamily="34" charset="-122"/>
              </a:rPr>
              <a:t> </a:t>
            </a: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err="1" smtClean="0">
                <a:latin typeface="Microsoft YaHei" pitchFamily="34" charset="-122"/>
                <a:ea typeface="Microsoft YaHei" pitchFamily="34" charset="-122"/>
              </a:rPr>
              <a:t>boolean</a:t>
            </a:r>
            <a:r>
              <a:rPr lang="en-US" altLang="zh-CN" sz="1600" dirty="0" smtClean="0">
                <a:latin typeface="Microsoft YaHei" pitchFamily="34" charset="-122"/>
                <a:ea typeface="Microsoft YaHei" pitchFamily="34" charset="-122"/>
              </a:rPr>
              <a:t> </a:t>
            </a:r>
            <a:r>
              <a:rPr lang="en-US" altLang="zh-CN" sz="1600" dirty="0" err="1" smtClean="0">
                <a:latin typeface="Microsoft YaHei" pitchFamily="34" charset="-122"/>
                <a:ea typeface="Microsoft YaHei" pitchFamily="34" charset="-122"/>
              </a:rPr>
              <a:t>onUnbind</a:t>
            </a:r>
            <a:r>
              <a:rPr lang="en-US" altLang="zh-CN" sz="1600" dirty="0" smtClean="0">
                <a:latin typeface="Microsoft YaHei" pitchFamily="34" charset="-122"/>
                <a:ea typeface="Microsoft YaHei" pitchFamily="34" charset="-122"/>
              </a:rPr>
              <a:t>(Intent </a:t>
            </a:r>
            <a:r>
              <a:rPr lang="en-US" altLang="zh-CN" sz="1600" dirty="0" err="1" smtClean="0">
                <a:latin typeface="Microsoft YaHei" pitchFamily="34" charset="-122"/>
                <a:ea typeface="Microsoft YaHei" pitchFamily="34" charset="-122"/>
              </a:rPr>
              <a:t>intent</a:t>
            </a:r>
            <a:r>
              <a:rPr lang="en-US" altLang="zh-CN" sz="1600" dirty="0" smtClean="0">
                <a:latin typeface="Microsoft YaHei" pitchFamily="34" charset="-122"/>
                <a:ea typeface="Microsoft YaHei" pitchFamily="34" charset="-122"/>
              </a:rPr>
              <a:t>) 	// </a:t>
            </a:r>
            <a:r>
              <a:rPr lang="en-US" altLang="zh-CN" sz="1600" dirty="0" err="1" smtClean="0">
                <a:latin typeface="Microsoft YaHei" pitchFamily="34" charset="-122"/>
                <a:ea typeface="Microsoft YaHei" pitchFamily="34" charset="-122"/>
              </a:rPr>
              <a:t>Context.unbindService</a:t>
            </a:r>
            <a:r>
              <a:rPr lang="en-US" altLang="zh-CN" sz="1600" dirty="0" smtClean="0">
                <a:latin typeface="Microsoft YaHei" pitchFamily="34" charset="-122"/>
                <a:ea typeface="Microsoft YaHei" pitchFamily="34" charset="-122"/>
              </a:rPr>
              <a:t>()</a:t>
            </a: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onRebind</a:t>
            </a:r>
            <a:r>
              <a:rPr lang="en-US" altLang="zh-CN" sz="1600" dirty="0" smtClean="0">
                <a:latin typeface="Microsoft YaHei" pitchFamily="34" charset="-122"/>
                <a:ea typeface="Microsoft YaHei" pitchFamily="34" charset="-122"/>
              </a:rPr>
              <a:t>(Intent </a:t>
            </a:r>
            <a:r>
              <a:rPr lang="en-US" altLang="zh-CN" sz="1600" dirty="0" err="1" smtClean="0">
                <a:latin typeface="Microsoft YaHei" pitchFamily="34" charset="-122"/>
                <a:ea typeface="Microsoft YaHei" pitchFamily="34" charset="-122"/>
              </a:rPr>
              <a:t>intent</a:t>
            </a:r>
            <a:r>
              <a:rPr lang="en-US" altLang="zh-CN" sz="1600" dirty="0" smtClean="0">
                <a:latin typeface="Microsoft YaHei" pitchFamily="34" charset="-122"/>
                <a:ea typeface="Microsoft YaHei" pitchFamily="34" charset="-122"/>
              </a:rPr>
              <a:t>)		// </a:t>
            </a:r>
            <a:r>
              <a:rPr lang="en-US" altLang="zh-CN" sz="1600" dirty="0" err="1" smtClean="0">
                <a:latin typeface="Microsoft YaHei" pitchFamily="34" charset="-122"/>
                <a:ea typeface="Microsoft YaHei" pitchFamily="34" charset="-122"/>
              </a:rPr>
              <a:t>Context.unbindService</a:t>
            </a:r>
            <a:r>
              <a:rPr lang="en-US" altLang="zh-CN" sz="1600" dirty="0" smtClean="0">
                <a:latin typeface="Microsoft YaHei" pitchFamily="34" charset="-122"/>
                <a:ea typeface="Microsoft YaHei" pitchFamily="34" charset="-122"/>
              </a:rPr>
              <a:t>()</a:t>
            </a:r>
            <a:endParaRPr lang="zh-CN" altLang="en-US"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14</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ja-JP" altLang="en-US" dirty="0" smtClean="0">
                <a:effectLst>
                  <a:outerShdw blurRad="38100" dist="38100" dir="2700000" algn="tl">
                    <a:srgbClr val="C0C0C0"/>
                  </a:outerShdw>
                </a:effectLst>
                <a:latin typeface="Microsoft YaHei" pitchFamily="34" charset="-122"/>
                <a:ea typeface="Microsoft YaHei" pitchFamily="34" charset="-122"/>
              </a:rPr>
              <a:t>四</a:t>
            </a:r>
            <a:r>
              <a:rPr lang="ja-JP" altLang="en-US" smtClean="0">
                <a:effectLst>
                  <a:outerShdw blurRad="38100" dist="38100" dir="2700000" algn="tl">
                    <a:srgbClr val="C0C0C0"/>
                  </a:outerShdw>
                </a:effectLst>
                <a:latin typeface="Microsoft YaHei" pitchFamily="34" charset="-122"/>
                <a:ea typeface="Microsoft YaHei" pitchFamily="34" charset="-122"/>
              </a:rPr>
              <a:t>大组件</a:t>
            </a:r>
            <a:r>
              <a:rPr lang="zh-CN" altLang="en-US" dirty="0" smtClean="0">
                <a:effectLst>
                  <a:outerShdw blurRad="38100" dist="38100" dir="2700000" algn="tl">
                    <a:srgbClr val="C0C0C0"/>
                  </a:outerShdw>
                </a:effectLst>
                <a:latin typeface="Microsoft YaHei" pitchFamily="34" charset="-122"/>
                <a:ea typeface="Microsoft YaHei" pitchFamily="34" charset="-122"/>
              </a:rPr>
              <a:t>之</a:t>
            </a:r>
            <a:r>
              <a:rPr lang="en-US" altLang="zh-CN" dirty="0" smtClean="0">
                <a:effectLst>
                  <a:outerShdw blurRad="38100" dist="38100" dir="2700000" algn="tl">
                    <a:srgbClr val="C0C0C0"/>
                  </a:outerShdw>
                </a:effectLst>
                <a:latin typeface="Microsoft YaHei" pitchFamily="34" charset="-122"/>
                <a:ea typeface="Microsoft YaHei" pitchFamily="34" charset="-122"/>
              </a:rPr>
              <a:t>Broadcast</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Broadcast</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的生命周期</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void </a:t>
            </a:r>
            <a:r>
              <a:rPr lang="en-US" altLang="zh-CN" sz="1600" dirty="0" err="1" smtClean="0">
                <a:latin typeface="Microsoft YaHei" pitchFamily="34" charset="-122"/>
                <a:ea typeface="Microsoft YaHei" pitchFamily="34" charset="-122"/>
              </a:rPr>
              <a:t>onReceive</a:t>
            </a:r>
            <a:r>
              <a:rPr lang="en-US" altLang="zh-CN" sz="1600" dirty="0" smtClean="0">
                <a:latin typeface="Microsoft YaHei" pitchFamily="34" charset="-122"/>
                <a:ea typeface="Microsoft YaHei" pitchFamily="34" charset="-122"/>
              </a:rPr>
              <a:t>(Context </a:t>
            </a:r>
            <a:r>
              <a:rPr lang="en-US" altLang="zh-CN" sz="1600" dirty="0" err="1" smtClean="0">
                <a:latin typeface="Microsoft YaHei" pitchFamily="34" charset="-122"/>
                <a:ea typeface="Microsoft YaHei" pitchFamily="34" charset="-122"/>
              </a:rPr>
              <a:t>curContext</a:t>
            </a:r>
            <a:r>
              <a:rPr lang="en-US" altLang="zh-CN" sz="1600" dirty="0" smtClean="0">
                <a:latin typeface="Microsoft YaHei" pitchFamily="34" charset="-122"/>
                <a:ea typeface="Microsoft YaHei" pitchFamily="34" charset="-122"/>
              </a:rPr>
              <a:t>, Intent </a:t>
            </a:r>
            <a:r>
              <a:rPr lang="en-US" altLang="zh-CN" sz="1600" dirty="0" err="1" smtClean="0">
                <a:latin typeface="Microsoft YaHei" pitchFamily="34" charset="-122"/>
                <a:ea typeface="Microsoft YaHei" pitchFamily="34" charset="-122"/>
              </a:rPr>
              <a:t>broadcastMsg</a:t>
            </a:r>
            <a:r>
              <a:rPr lang="en-US" altLang="zh-CN" sz="1600" dirty="0" smtClean="0">
                <a:latin typeface="Microsoft YaHei" pitchFamily="34" charset="-122"/>
                <a:ea typeface="Microsoft YaHei" pitchFamily="34" charset="-122"/>
              </a:rPr>
              <a:t>)</a:t>
            </a:r>
          </a:p>
          <a:p>
            <a:pPr marL="747713" indent="-295275" algn="l" eaLnBrk="0" hangingPunct="0">
              <a:lnSpc>
                <a:spcPct val="150000"/>
              </a:lnSpc>
              <a:spcBef>
                <a:spcPct val="20000"/>
              </a:spcBef>
              <a:buClr>
                <a:srgbClr val="1225AF"/>
              </a:buClr>
              <a:buFont typeface="Wingdings" pitchFamily="2" charset="2"/>
              <a:buChar char="n"/>
              <a:defRPr/>
            </a:pP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sz="1600" dirty="0" smtClean="0">
                <a:latin typeface="Microsoft YaHei" pitchFamily="34" charset="-122"/>
                <a:ea typeface="Microsoft YaHei" pitchFamily="34" charset="-122"/>
              </a:rPr>
              <a:t>广播接收器仅在它执行这个方法时处于活跃状态。当</a:t>
            </a:r>
            <a:r>
              <a:rPr lang="en-US" altLang="zh-CN" sz="1600" dirty="0" err="1" smtClean="0">
                <a:latin typeface="Microsoft YaHei" pitchFamily="34" charset="-122"/>
                <a:ea typeface="Microsoft YaHei" pitchFamily="34" charset="-122"/>
              </a:rPr>
              <a:t>onReceive</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返回后，它即为失活状态。</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sz="1600" dirty="0" smtClean="0">
                <a:latin typeface="Microsoft YaHei" pitchFamily="34" charset="-122"/>
                <a:ea typeface="Microsoft YaHei" pitchFamily="34" charset="-122"/>
              </a:rPr>
              <a:t>拥有一个活跃状态的广播接收器的进程被保护起来而不会被杀死。但仅拥有失活状态组件的进程则会在其它进程需要它所占有的内存的时候随时被杀掉。</a:t>
            </a:r>
            <a:endParaRPr lang="ja-JP" altLang="en-US" sz="1600" dirty="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15</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四大组件之</a:t>
            </a:r>
            <a:r>
              <a:rPr lang="en-US" altLang="zh-CN" dirty="0" smtClean="0">
                <a:effectLst>
                  <a:outerShdw blurRad="38100" dist="38100" dir="2700000" algn="tl">
                    <a:srgbClr val="C0C0C0"/>
                  </a:outerShdw>
                </a:effectLst>
                <a:latin typeface="Microsoft YaHei" pitchFamily="34" charset="-122"/>
                <a:ea typeface="Microsoft YaHei" pitchFamily="34" charset="-122"/>
              </a:rPr>
              <a:t>Content </a:t>
            </a:r>
            <a:r>
              <a:rPr lang="en-US" altLang="zh-CN" dirty="0" err="1" smtClean="0">
                <a:effectLst>
                  <a:outerShdw blurRad="38100" dist="38100" dir="2700000" algn="tl">
                    <a:srgbClr val="C0C0C0"/>
                  </a:outerShdw>
                </a:effectLst>
                <a:latin typeface="Microsoft YaHei" pitchFamily="34" charset="-122"/>
                <a:ea typeface="Microsoft YaHei" pitchFamily="34" charset="-122"/>
              </a:rPr>
              <a:t>Provdier</a:t>
            </a:r>
            <a:r>
              <a:rPr lang="en-US" altLang="zh-CN" dirty="0" smtClean="0">
                <a:effectLst>
                  <a:outerShdw blurRad="38100" dist="38100" dir="2700000" algn="tl">
                    <a:srgbClr val="C0C0C0"/>
                  </a:outerShdw>
                </a:effectLst>
                <a:latin typeface="Microsoft YaHei" pitchFamily="34" charset="-122"/>
                <a:ea typeface="Microsoft YaHei" pitchFamily="34" charset="-122"/>
              </a:rPr>
              <a:t> </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Content Provider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与数据存储</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Shared Preferences		</a:t>
            </a:r>
            <a:r>
              <a:rPr lang="zh-CN" altLang="en-US" sz="1600" dirty="0" smtClean="0">
                <a:latin typeface="Microsoft YaHei" pitchFamily="34" charset="-122"/>
                <a:ea typeface="Microsoft YaHei" pitchFamily="34" charset="-122"/>
              </a:rPr>
              <a:t>快速，轻量级存储</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File			</a:t>
            </a:r>
            <a:r>
              <a:rPr lang="zh-CN" altLang="en-US" sz="1600" dirty="0" smtClean="0">
                <a:latin typeface="Microsoft YaHei" pitchFamily="34" charset="-122"/>
                <a:ea typeface="Microsoft YaHei" pitchFamily="34" charset="-122"/>
              </a:rPr>
              <a:t>移动设备，可移动存储媒介，资源静态文件</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err="1" smtClean="0">
                <a:latin typeface="Microsoft YaHei" pitchFamily="34" charset="-122"/>
                <a:ea typeface="Microsoft YaHei" pitchFamily="34" charset="-122"/>
              </a:rPr>
              <a:t>SQLite</a:t>
            </a:r>
            <a:r>
              <a:rPr lang="en-US" altLang="zh-CN" sz="1600" dirty="0" smtClean="0">
                <a:latin typeface="Microsoft YaHei" pitchFamily="34" charset="-122"/>
                <a:ea typeface="Microsoft YaHei" pitchFamily="34" charset="-122"/>
              </a:rPr>
              <a:t> Database		</a:t>
            </a:r>
            <a:r>
              <a:rPr lang="zh-CN" altLang="en-US" sz="1600" dirty="0" smtClean="0">
                <a:latin typeface="Microsoft YaHei" pitchFamily="34" charset="-122"/>
                <a:ea typeface="Microsoft YaHei" pitchFamily="34" charset="-122"/>
              </a:rPr>
              <a:t>任意的结构化方式</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Net			</a:t>
            </a:r>
            <a:r>
              <a:rPr lang="zh-CN" altLang="en-US" sz="1600" dirty="0" smtClean="0">
                <a:latin typeface="Microsoft YaHei" pitchFamily="34" charset="-122"/>
                <a:ea typeface="Microsoft YaHei" pitchFamily="34" charset="-122"/>
              </a:rPr>
              <a:t>基于网络的存储</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Content Provider</a:t>
            </a:r>
          </a:p>
          <a:p>
            <a:pPr marL="1031875" indent="-284163" algn="l" eaLnBrk="0" hangingPunct="0">
              <a:lnSpc>
                <a:spcPct val="150000"/>
              </a:lnSpc>
              <a:spcBef>
                <a:spcPct val="20000"/>
              </a:spcBef>
              <a:buClr>
                <a:srgbClr val="1225AF"/>
              </a:buClr>
              <a:buFont typeface="Wingdings" pitchFamily="2" charset="2"/>
              <a:buChar char="Ø"/>
              <a:defRPr/>
            </a:pPr>
            <a:r>
              <a:rPr lang="zh-CN" altLang="en-US" sz="1600" dirty="0" smtClean="0">
                <a:latin typeface="Microsoft YaHei" pitchFamily="34" charset="-122"/>
                <a:ea typeface="Microsoft YaHei" pitchFamily="34" charset="-122"/>
              </a:rPr>
              <a:t>数据在</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中是私有，</a:t>
            </a:r>
            <a:r>
              <a:rPr lang="en-US" altLang="zh-CN" sz="1600" dirty="0" smtClean="0">
                <a:latin typeface="Microsoft YaHei" pitchFamily="34" charset="-122"/>
                <a:ea typeface="Microsoft YaHei" pitchFamily="34" charset="-122"/>
              </a:rPr>
              <a:t>Content Provider</a:t>
            </a:r>
            <a:r>
              <a:rPr lang="zh-CN" altLang="en-US" sz="1600" dirty="0" smtClean="0">
                <a:latin typeface="Microsoft YaHei" pitchFamily="34" charset="-122"/>
                <a:ea typeface="Microsoft YaHei" pitchFamily="34" charset="-122"/>
              </a:rPr>
              <a:t>是暴露私有数据的基本方式</a:t>
            </a:r>
            <a:endParaRPr lang="en-US" altLang="zh-CN" sz="1600" dirty="0" smtClean="0">
              <a:latin typeface="Microsoft YaHei" pitchFamily="34" charset="-122"/>
              <a:ea typeface="Microsoft YaHei" pitchFamily="34" charset="-122"/>
            </a:endParaRPr>
          </a:p>
          <a:p>
            <a:pPr marL="1031875" indent="-284163" algn="l" eaLnBrk="0" hangingPunct="0">
              <a:lnSpc>
                <a:spcPct val="150000"/>
              </a:lnSpc>
              <a:spcBef>
                <a:spcPct val="20000"/>
              </a:spcBef>
              <a:buClr>
                <a:srgbClr val="1225AF"/>
              </a:buClr>
              <a:buFont typeface="Wingdings" pitchFamily="2" charset="2"/>
              <a:buChar char="Ø"/>
              <a:defRPr/>
            </a:pPr>
            <a:r>
              <a:rPr lang="zh-CN" altLang="en-US" sz="1600" dirty="0" smtClean="0">
                <a:latin typeface="Microsoft YaHei" pitchFamily="34" charset="-122"/>
                <a:ea typeface="Microsoft YaHei" pitchFamily="34" charset="-122"/>
              </a:rPr>
              <a:t>仅在需要共享数据给别的引用程序是使用</a:t>
            </a:r>
            <a:endParaRPr lang="en-US" altLang="ja-JP" sz="1600" dirty="0" smtClean="0">
              <a:latin typeface="Microsoft YaHei" pitchFamily="34" charset="-122"/>
              <a:ea typeface="Microsoft YaHei" pitchFamily="34" charset="-122"/>
            </a:endParaRPr>
          </a:p>
          <a:p>
            <a:pPr marL="1031875" indent="-284163" algn="l" eaLnBrk="0" hangingPunct="0">
              <a:lnSpc>
                <a:spcPct val="150000"/>
              </a:lnSpc>
              <a:spcBef>
                <a:spcPct val="20000"/>
              </a:spcBef>
              <a:buClr>
                <a:srgbClr val="1225AF"/>
              </a:buClr>
              <a:buFont typeface="Wingdings" pitchFamily="2" charset="2"/>
              <a:buChar char="Ø"/>
              <a:defRPr/>
            </a:pPr>
            <a:endParaRPr lang="ja-JP" altLang="en-US" sz="1200" dirty="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16</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Intent</a:t>
            </a:r>
            <a:r>
              <a:rPr lang="zh-CN" altLang="en-US" dirty="0" smtClean="0">
                <a:effectLst>
                  <a:outerShdw blurRad="38100" dist="38100" dir="2700000" algn="tl">
                    <a:srgbClr val="C0C0C0"/>
                  </a:outerShdw>
                </a:effectLst>
                <a:latin typeface="Microsoft YaHei" pitchFamily="34" charset="-122"/>
                <a:ea typeface="Microsoft YaHei" pitchFamily="34" charset="-122"/>
              </a:rPr>
              <a:t>和</a:t>
            </a:r>
            <a:r>
              <a:rPr lang="en-US" altLang="zh-CN" dirty="0" smtClean="0">
                <a:effectLst>
                  <a:outerShdw blurRad="38100" dist="38100" dir="2700000" algn="tl">
                    <a:srgbClr val="C0C0C0"/>
                  </a:outerShdw>
                </a:effectLst>
                <a:latin typeface="Microsoft YaHei" pitchFamily="34" charset="-122"/>
                <a:ea typeface="Microsoft YaHei" pitchFamily="34" charset="-122"/>
              </a:rPr>
              <a:t>Intent Filter</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5" name="TextBox 4"/>
          <p:cNvSpPr txBox="1"/>
          <p:nvPr/>
        </p:nvSpPr>
        <p:spPr>
          <a:xfrm>
            <a:off x="533400" y="1143000"/>
            <a:ext cx="7772400" cy="5539978"/>
          </a:xfrm>
          <a:prstGeom prst="rect">
            <a:avLst/>
          </a:prstGeom>
          <a:noFill/>
        </p:spPr>
        <p:txBody>
          <a:bodyPr wrap="square" rtlCol="0">
            <a:spAutoFit/>
          </a:bodyPr>
          <a:lstStyle/>
          <a:p>
            <a:pPr indent="457200" algn="l"/>
            <a:r>
              <a:rPr lang="zh-CN" altLang="en-US" dirty="0" smtClean="0"/>
              <a:t>  </a:t>
            </a:r>
            <a:r>
              <a:rPr lang="zh-CN" altLang="en-US" sz="1600" dirty="0" smtClean="0"/>
              <a:t>一个应用程序的三个核心组件</a:t>
            </a:r>
            <a:r>
              <a:rPr lang="en-US" sz="1600" dirty="0" smtClean="0"/>
              <a:t>-</a:t>
            </a:r>
            <a:r>
              <a:rPr lang="en-US" altLang="zh-CN" sz="1600" dirty="0" smtClean="0"/>
              <a:t>Activity</a:t>
            </a:r>
            <a:r>
              <a:rPr lang="zh-CN" altLang="en-US" sz="1600" dirty="0" smtClean="0"/>
              <a:t>，</a:t>
            </a:r>
            <a:r>
              <a:rPr lang="en-US" altLang="zh-CN" sz="1600" dirty="0" smtClean="0"/>
              <a:t>Service</a:t>
            </a:r>
            <a:r>
              <a:rPr lang="zh-CN" altLang="en-US" sz="1600" dirty="0" smtClean="0"/>
              <a:t>和</a:t>
            </a:r>
            <a:r>
              <a:rPr lang="en-US" altLang="zh-CN" sz="1600" dirty="0" smtClean="0"/>
              <a:t>Broadcast Receiver</a:t>
            </a:r>
            <a:r>
              <a:rPr lang="zh-CN" altLang="en-US" sz="1600" dirty="0" smtClean="0"/>
              <a:t>是通过消息即意图（</a:t>
            </a:r>
            <a:r>
              <a:rPr lang="en-US" sz="1600" dirty="0" smtClean="0"/>
              <a:t>Intents</a:t>
            </a:r>
            <a:r>
              <a:rPr lang="zh-CN" altLang="en-US" sz="1600" dirty="0" smtClean="0"/>
              <a:t>）来激活的。</a:t>
            </a:r>
            <a:endParaRPr lang="en-US" altLang="zh-CN" sz="1600" dirty="0" smtClean="0"/>
          </a:p>
          <a:p>
            <a:pPr indent="457200" algn="l"/>
            <a:r>
              <a:rPr lang="zh-CN" altLang="en-US" sz="1600" dirty="0" smtClean="0"/>
              <a:t>启动</a:t>
            </a:r>
            <a:r>
              <a:rPr lang="en-US" altLang="zh-CN" sz="1600" dirty="0" smtClean="0"/>
              <a:t>Activity</a:t>
            </a:r>
            <a:r>
              <a:rPr lang="zh-CN" altLang="en-US" sz="1600" dirty="0" smtClean="0"/>
              <a:t>：</a:t>
            </a:r>
            <a:endParaRPr lang="en-US" altLang="zh-CN" sz="1600" dirty="0" smtClean="0"/>
          </a:p>
          <a:p>
            <a:pPr indent="457200" algn="l"/>
            <a:r>
              <a:rPr lang="en-US" altLang="zh-CN" sz="1600" dirty="0" smtClean="0"/>
              <a:t>	 </a:t>
            </a:r>
            <a:r>
              <a:rPr lang="en-US" altLang="zh-CN" sz="1600" dirty="0" err="1" smtClean="0"/>
              <a:t>Context.startActivity</a:t>
            </a:r>
            <a:r>
              <a:rPr lang="en-US" altLang="zh-CN" sz="1600" dirty="0" smtClean="0"/>
              <a:t>()</a:t>
            </a:r>
          </a:p>
          <a:p>
            <a:pPr indent="457200" algn="l"/>
            <a:r>
              <a:rPr lang="en-US" altLang="zh-CN" sz="1600" dirty="0" smtClean="0"/>
              <a:t>	 </a:t>
            </a:r>
            <a:r>
              <a:rPr lang="en-US" altLang="zh-CN" sz="1600" dirty="0" err="1" smtClean="0"/>
              <a:t>Activity.startActivityForResult</a:t>
            </a:r>
            <a:r>
              <a:rPr lang="en-US" altLang="zh-CN" sz="1600" dirty="0" smtClean="0"/>
              <a:t>()</a:t>
            </a:r>
          </a:p>
          <a:p>
            <a:pPr indent="457200" algn="l"/>
            <a:r>
              <a:rPr lang="zh-CN" altLang="en-US" sz="1600" dirty="0" smtClean="0"/>
              <a:t>启动一个</a:t>
            </a:r>
            <a:r>
              <a:rPr lang="en-US" altLang="zh-CN" sz="1600" dirty="0" smtClean="0"/>
              <a:t>Service</a:t>
            </a:r>
            <a:r>
              <a:rPr lang="zh-CN" altLang="en-US" sz="1600" dirty="0" smtClean="0"/>
              <a:t>：</a:t>
            </a:r>
            <a:endParaRPr lang="en-US" altLang="zh-CN" sz="1600" dirty="0" smtClean="0"/>
          </a:p>
          <a:p>
            <a:pPr indent="457200" algn="l"/>
            <a:r>
              <a:rPr lang="en-US" altLang="zh-CN" sz="1600" dirty="0" smtClean="0"/>
              <a:t>	 </a:t>
            </a:r>
            <a:r>
              <a:rPr lang="en-US" altLang="zh-CN" sz="1600" dirty="0" err="1" smtClean="0"/>
              <a:t>Context.startService</a:t>
            </a:r>
            <a:r>
              <a:rPr lang="en-US" altLang="zh-CN" sz="1600" dirty="0" smtClean="0"/>
              <a:t>()</a:t>
            </a:r>
          </a:p>
          <a:p>
            <a:pPr indent="457200" algn="l"/>
            <a:r>
              <a:rPr lang="en-US" altLang="zh-CN" sz="1600" dirty="0" smtClean="0"/>
              <a:t>	 </a:t>
            </a:r>
            <a:r>
              <a:rPr lang="en-US" altLang="zh-CN" sz="1600" dirty="0" err="1" smtClean="0"/>
              <a:t>Context.bindService</a:t>
            </a:r>
            <a:r>
              <a:rPr lang="en-US" altLang="zh-CN" sz="1600" dirty="0" smtClean="0"/>
              <a:t>()</a:t>
            </a:r>
          </a:p>
          <a:p>
            <a:pPr indent="457200" algn="l"/>
            <a:r>
              <a:rPr lang="zh-CN" altLang="en-US" sz="1600" dirty="0" smtClean="0"/>
              <a:t>发送一个广播：</a:t>
            </a:r>
            <a:endParaRPr lang="en-US" altLang="zh-CN" sz="1600" dirty="0" smtClean="0"/>
          </a:p>
          <a:p>
            <a:pPr indent="457200" algn="l"/>
            <a:r>
              <a:rPr lang="en-US" altLang="zh-CN" sz="1600" dirty="0" smtClean="0"/>
              <a:t>	 </a:t>
            </a:r>
            <a:r>
              <a:rPr lang="en-US" altLang="zh-CN" sz="1600" dirty="0" err="1" smtClean="0"/>
              <a:t>Context.sendBroadcast</a:t>
            </a:r>
            <a:r>
              <a:rPr lang="en-US" altLang="zh-CN" sz="1600" dirty="0" smtClean="0"/>
              <a:t>()</a:t>
            </a:r>
          </a:p>
          <a:p>
            <a:pPr indent="457200" algn="l"/>
            <a:r>
              <a:rPr lang="en-US" altLang="zh-CN" sz="1600" dirty="0" smtClean="0"/>
              <a:t>	 </a:t>
            </a:r>
            <a:r>
              <a:rPr lang="en-US" altLang="zh-CN" sz="1600" dirty="0" err="1" smtClean="0"/>
              <a:t>Context.sendOrderedBroadcast</a:t>
            </a:r>
            <a:r>
              <a:rPr lang="en-US" altLang="zh-CN" sz="1600" dirty="0" smtClean="0"/>
              <a:t>()</a:t>
            </a:r>
          </a:p>
          <a:p>
            <a:pPr indent="457200" algn="l"/>
            <a:r>
              <a:rPr lang="en-US" altLang="zh-CN" sz="1600" dirty="0" smtClean="0"/>
              <a:t>	 </a:t>
            </a:r>
            <a:r>
              <a:rPr lang="en-US" altLang="zh-CN" sz="1600" dirty="0" err="1" smtClean="0"/>
              <a:t>Context.sendStickyBroadcast</a:t>
            </a:r>
            <a:r>
              <a:rPr lang="en-US" altLang="zh-CN" sz="1600" dirty="0" smtClean="0"/>
              <a:t>()</a:t>
            </a:r>
          </a:p>
          <a:p>
            <a:pPr indent="457200" algn="l"/>
            <a:endParaRPr lang="en-US" altLang="zh-CN" sz="1600" dirty="0" smtClean="0"/>
          </a:p>
          <a:p>
            <a:pPr algn="l"/>
            <a:r>
              <a:rPr lang="en-US" altLang="zh-CN" sz="1600" dirty="0" smtClean="0"/>
              <a:t>Intent</a:t>
            </a:r>
            <a:r>
              <a:rPr lang="zh-CN" altLang="en-US" sz="1600" dirty="0" smtClean="0"/>
              <a:t>大体上可以分成两类</a:t>
            </a:r>
          </a:p>
          <a:p>
            <a:pPr indent="457200" algn="l"/>
            <a:r>
              <a:rPr lang="zh-CN" altLang="en-US" sz="1600" dirty="0" smtClean="0"/>
              <a:t>显式</a:t>
            </a:r>
            <a:r>
              <a:rPr lang="en-US" altLang="zh-CN" sz="1600" dirty="0" smtClean="0"/>
              <a:t>Intent</a:t>
            </a:r>
            <a:r>
              <a:rPr lang="zh-CN" altLang="en-US" sz="1600" dirty="0" smtClean="0"/>
              <a:t>：</a:t>
            </a:r>
            <a:endParaRPr lang="en-US" altLang="zh-CN" sz="1600" dirty="0" smtClean="0"/>
          </a:p>
          <a:p>
            <a:pPr indent="457200" algn="l"/>
            <a:r>
              <a:rPr lang="zh-CN" altLang="en-US" sz="1600" dirty="0" smtClean="0"/>
              <a:t>它通过组件名来指定要运行的目标组件</a:t>
            </a:r>
            <a:r>
              <a:rPr lang="en-US" altLang="zh-CN" sz="1600" dirty="0" smtClean="0"/>
              <a:t>(</a:t>
            </a:r>
            <a:r>
              <a:rPr lang="zh-CN" altLang="en-US" sz="1600" dirty="0" smtClean="0"/>
              <a:t>通过它的</a:t>
            </a:r>
            <a:r>
              <a:rPr lang="en-US" altLang="zh-CN" sz="1600" dirty="0" err="1" smtClean="0"/>
              <a:t>setComponent</a:t>
            </a:r>
            <a:r>
              <a:rPr lang="en-US" altLang="zh-CN" sz="1600" dirty="0" smtClean="0"/>
              <a:t>()</a:t>
            </a:r>
            <a:r>
              <a:rPr lang="zh-CN" altLang="en-US" sz="1600" dirty="0" smtClean="0"/>
              <a:t>方法</a:t>
            </a:r>
            <a:r>
              <a:rPr lang="en-US" altLang="zh-CN" sz="1600" dirty="0" smtClean="0"/>
              <a:t>)</a:t>
            </a:r>
            <a:r>
              <a:rPr lang="zh-CN" altLang="en-US" sz="1600" dirty="0" smtClean="0"/>
              <a:t>，因为指定了组件名，所以它要运行的组件是确定的；其它程序开发者并不知道某个程序组件的名字，所以显式</a:t>
            </a:r>
            <a:r>
              <a:rPr lang="en-US" altLang="zh-CN" sz="1600" dirty="0" smtClean="0"/>
              <a:t>Intent</a:t>
            </a:r>
            <a:r>
              <a:rPr lang="zh-CN" altLang="en-US" sz="1600" dirty="0" smtClean="0"/>
              <a:t>通常用于程序内的组件调用，比如启动同一程序的其他服务或</a:t>
            </a:r>
            <a:r>
              <a:rPr lang="en-US" altLang="zh-CN" sz="1600" dirty="0" smtClean="0"/>
              <a:t>Activity</a:t>
            </a:r>
            <a:r>
              <a:rPr lang="zh-CN" altLang="en-US" sz="1600" dirty="0" smtClean="0"/>
              <a:t>。</a:t>
            </a:r>
            <a:endParaRPr lang="en-US" altLang="zh-CN" sz="1600" dirty="0" smtClean="0"/>
          </a:p>
          <a:p>
            <a:pPr indent="457200" algn="l"/>
            <a:r>
              <a:rPr lang="zh-CN" altLang="en-US" sz="1600" dirty="0" smtClean="0"/>
              <a:t>隐式</a:t>
            </a:r>
            <a:r>
              <a:rPr lang="en-US" altLang="zh-CN" sz="1600" dirty="0" smtClean="0"/>
              <a:t>Intent</a:t>
            </a:r>
            <a:r>
              <a:rPr lang="zh-CN" altLang="en-US" sz="1600" dirty="0" smtClean="0"/>
              <a:t>：</a:t>
            </a:r>
            <a:endParaRPr lang="en-US" altLang="zh-CN" sz="1600" dirty="0" smtClean="0"/>
          </a:p>
          <a:p>
            <a:pPr indent="457200" algn="l"/>
            <a:r>
              <a:rPr lang="zh-CN" altLang="en-US" sz="1600" dirty="0" smtClean="0"/>
              <a:t>它不通过组件名来启动目标组件</a:t>
            </a:r>
            <a:r>
              <a:rPr lang="en-US" altLang="zh-CN" sz="1600" dirty="0" smtClean="0"/>
              <a:t>, </a:t>
            </a:r>
            <a:r>
              <a:rPr lang="zh-CN" altLang="en-US" sz="1600" dirty="0" smtClean="0"/>
              <a:t>系统必须通过其他的手段找到合适的目标组件</a:t>
            </a:r>
            <a:r>
              <a:rPr lang="en-US" altLang="zh-CN" sz="1600" dirty="0" smtClean="0"/>
              <a:t>, </a:t>
            </a:r>
            <a:r>
              <a:rPr lang="zh-CN" altLang="en-US" sz="1600" dirty="0" smtClean="0"/>
              <a:t>隐式</a:t>
            </a:r>
            <a:r>
              <a:rPr lang="en-US" altLang="zh-CN" sz="1600" dirty="0" smtClean="0"/>
              <a:t>Intent</a:t>
            </a:r>
            <a:r>
              <a:rPr lang="zh-CN" altLang="en-US" sz="1600" dirty="0" smtClean="0"/>
              <a:t>一般用于启动其他程序的组件。</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17</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Intent</a:t>
            </a:r>
            <a:r>
              <a:rPr lang="zh-CN" altLang="en-US" dirty="0" smtClean="0">
                <a:effectLst>
                  <a:outerShdw blurRad="38100" dist="38100" dir="2700000" algn="tl">
                    <a:srgbClr val="C0C0C0"/>
                  </a:outerShdw>
                </a:effectLst>
                <a:latin typeface="Microsoft YaHei" pitchFamily="34" charset="-122"/>
                <a:ea typeface="Microsoft YaHei" pitchFamily="34" charset="-122"/>
              </a:rPr>
              <a:t>和</a:t>
            </a:r>
            <a:r>
              <a:rPr lang="en-US" altLang="zh-CN" dirty="0" smtClean="0">
                <a:effectLst>
                  <a:outerShdw blurRad="38100" dist="38100" dir="2700000" algn="tl">
                    <a:srgbClr val="C0C0C0"/>
                  </a:outerShdw>
                </a:effectLst>
                <a:latin typeface="Microsoft YaHei" pitchFamily="34" charset="-122"/>
                <a:ea typeface="Microsoft YaHei" pitchFamily="34" charset="-122"/>
              </a:rPr>
              <a:t>Intent Filter</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5" name="TextBox 4"/>
          <p:cNvSpPr txBox="1"/>
          <p:nvPr/>
        </p:nvSpPr>
        <p:spPr>
          <a:xfrm>
            <a:off x="228600" y="1143000"/>
            <a:ext cx="8382000" cy="5539978"/>
          </a:xfrm>
          <a:prstGeom prst="rect">
            <a:avLst/>
          </a:prstGeom>
          <a:noFill/>
        </p:spPr>
        <p:txBody>
          <a:bodyPr wrap="square" rtlCol="0">
            <a:spAutoFit/>
          </a:bodyPr>
          <a:lstStyle/>
          <a:p>
            <a:pPr algn="l"/>
            <a:r>
              <a:rPr lang="en-US" altLang="zh-CN" b="1" dirty="0" smtClean="0"/>
              <a:t>Intent filters</a:t>
            </a:r>
            <a:r>
              <a:rPr lang="zh-CN" altLang="en-US" b="1" dirty="0" smtClean="0"/>
              <a:t>：</a:t>
            </a:r>
            <a:endParaRPr lang="en-US" altLang="zh-CN" b="1" dirty="0" smtClean="0"/>
          </a:p>
          <a:p>
            <a:pPr indent="457200" algn="l"/>
            <a:endParaRPr lang="en-US" altLang="zh-CN" sz="1600" dirty="0" smtClean="0"/>
          </a:p>
          <a:p>
            <a:pPr indent="457200" algn="l"/>
            <a:r>
              <a:rPr lang="zh-CN" altLang="en-US" sz="1600" dirty="0" smtClean="0"/>
              <a:t>对于隐式</a:t>
            </a:r>
            <a:r>
              <a:rPr lang="en-US" altLang="zh-CN" sz="1600" dirty="0" smtClean="0"/>
              <a:t>Intent</a:t>
            </a:r>
            <a:r>
              <a:rPr lang="zh-CN" altLang="en-US" sz="1600" dirty="0" smtClean="0"/>
              <a:t>不指定目标组件名</a:t>
            </a:r>
            <a:r>
              <a:rPr lang="en-US" altLang="zh-CN" sz="1600" dirty="0" smtClean="0"/>
              <a:t>,  Android</a:t>
            </a:r>
            <a:r>
              <a:rPr lang="zh-CN" altLang="en-US" sz="1600" dirty="0" smtClean="0"/>
              <a:t>必须用其他方法来找到目标组件</a:t>
            </a:r>
            <a:r>
              <a:rPr lang="en-US" altLang="zh-CN" sz="1600" dirty="0" smtClean="0"/>
              <a:t>,</a:t>
            </a:r>
            <a:r>
              <a:rPr lang="zh-CN" altLang="en-US" sz="1600" dirty="0" smtClean="0"/>
              <a:t>这需要</a:t>
            </a:r>
            <a:r>
              <a:rPr lang="en-US" altLang="zh-CN" sz="1600" dirty="0" smtClean="0"/>
              <a:t>Intent</a:t>
            </a:r>
            <a:r>
              <a:rPr lang="zh-CN" altLang="en-US" sz="1600" dirty="0" smtClean="0"/>
              <a:t>和组件提供必要的信息</a:t>
            </a:r>
            <a:r>
              <a:rPr lang="en-US" altLang="zh-CN" sz="1600" dirty="0" smtClean="0"/>
              <a:t>.</a:t>
            </a:r>
          </a:p>
          <a:p>
            <a:pPr indent="457200" algn="l"/>
            <a:r>
              <a:rPr lang="zh-CN" altLang="en-US" sz="1600" dirty="0" smtClean="0"/>
              <a:t>对于组件来说</a:t>
            </a:r>
            <a:r>
              <a:rPr lang="en-US" altLang="zh-CN" sz="1600" dirty="0" smtClean="0"/>
              <a:t>, </a:t>
            </a:r>
            <a:r>
              <a:rPr lang="zh-CN" altLang="en-US" sz="1600" dirty="0" smtClean="0"/>
              <a:t>它可以包含多个</a:t>
            </a:r>
            <a:r>
              <a:rPr lang="en-US" altLang="zh-CN" sz="1600" dirty="0" smtClean="0"/>
              <a:t>Intent filter, </a:t>
            </a:r>
            <a:r>
              <a:rPr lang="zh-CN" altLang="en-US" sz="1600" dirty="0" smtClean="0"/>
              <a:t>这些</a:t>
            </a:r>
            <a:r>
              <a:rPr lang="en-US" altLang="zh-CN" sz="1600" dirty="0" smtClean="0"/>
              <a:t>Intent filter</a:t>
            </a:r>
            <a:r>
              <a:rPr lang="zh-CN" altLang="en-US" sz="1600" dirty="0" smtClean="0"/>
              <a:t>告知系统它可以处理</a:t>
            </a:r>
          </a:p>
          <a:p>
            <a:pPr algn="l"/>
            <a:r>
              <a:rPr lang="zh-CN" altLang="en-US" sz="1600" dirty="0" smtClean="0"/>
              <a:t>哪些</a:t>
            </a:r>
            <a:r>
              <a:rPr lang="en-US" altLang="zh-CN" sz="1600" dirty="0" smtClean="0"/>
              <a:t>Intent. </a:t>
            </a:r>
            <a:r>
              <a:rPr lang="zh-CN" altLang="en-US" sz="1600" dirty="0" smtClean="0"/>
              <a:t>隐式</a:t>
            </a:r>
            <a:r>
              <a:rPr lang="en-US" altLang="zh-CN" sz="1600" dirty="0" smtClean="0"/>
              <a:t>Intent</a:t>
            </a:r>
            <a:r>
              <a:rPr lang="zh-CN" altLang="en-US" sz="1600" dirty="0" smtClean="0"/>
              <a:t>必须通过组件的</a:t>
            </a:r>
            <a:r>
              <a:rPr lang="en-US" altLang="zh-CN" sz="1600" dirty="0" smtClean="0"/>
              <a:t>Intent </a:t>
            </a:r>
            <a:r>
              <a:rPr lang="en-US" altLang="zh-CN" sz="1600" dirty="0" err="1" smtClean="0"/>
              <a:t>fitler</a:t>
            </a:r>
            <a:r>
              <a:rPr lang="zh-CN" altLang="en-US" sz="1600" dirty="0" smtClean="0"/>
              <a:t>测试才能启动该组件</a:t>
            </a:r>
            <a:r>
              <a:rPr lang="en-US" altLang="zh-CN" sz="1600" dirty="0" smtClean="0"/>
              <a:t>.</a:t>
            </a:r>
            <a:r>
              <a:rPr lang="zh-CN" altLang="en-US" sz="1600" dirty="0" smtClean="0"/>
              <a:t>组件可以在</a:t>
            </a:r>
            <a:r>
              <a:rPr lang="en-US" altLang="zh-CN" sz="1600" dirty="0" smtClean="0"/>
              <a:t>AndroidManifest.xml</a:t>
            </a:r>
            <a:r>
              <a:rPr lang="zh-CN" altLang="en-US" sz="1600" dirty="0" smtClean="0"/>
              <a:t>指定它的</a:t>
            </a:r>
            <a:r>
              <a:rPr lang="en-US" altLang="zh-CN" sz="1600" dirty="0" smtClean="0"/>
              <a:t>Intent filter, </a:t>
            </a:r>
            <a:r>
              <a:rPr lang="zh-CN" altLang="en-US" sz="1600" dirty="0" smtClean="0"/>
              <a:t>它包含</a:t>
            </a:r>
            <a:r>
              <a:rPr lang="en-US" altLang="zh-CN" sz="1600" dirty="0" smtClean="0"/>
              <a:t>ACTION, DATA, CATEGORY</a:t>
            </a:r>
          </a:p>
          <a:p>
            <a:pPr algn="l"/>
            <a:r>
              <a:rPr lang="zh-CN" altLang="en-US" sz="1600" dirty="0" smtClean="0"/>
              <a:t>三种</a:t>
            </a:r>
            <a:r>
              <a:rPr lang="en-US" altLang="zh-CN" sz="1600" dirty="0" smtClean="0"/>
              <a:t>Filter, </a:t>
            </a:r>
            <a:r>
              <a:rPr lang="zh-CN" altLang="en-US" sz="1600" dirty="0" smtClean="0"/>
              <a:t>与</a:t>
            </a:r>
            <a:r>
              <a:rPr lang="en-US" altLang="zh-CN" sz="1600" dirty="0" smtClean="0"/>
              <a:t>Intent</a:t>
            </a:r>
            <a:r>
              <a:rPr lang="zh-CN" altLang="en-US" sz="1600" dirty="0" smtClean="0"/>
              <a:t>的这三种属性对应</a:t>
            </a:r>
            <a:r>
              <a:rPr lang="en-US" altLang="zh-CN" sz="1600" dirty="0" smtClean="0"/>
              <a:t>, </a:t>
            </a:r>
            <a:r>
              <a:rPr lang="zh-CN" altLang="en-US" sz="1600" dirty="0" smtClean="0"/>
              <a:t>如</a:t>
            </a:r>
            <a:r>
              <a:rPr lang="en-US" altLang="zh-CN" sz="1600" dirty="0" smtClean="0"/>
              <a:t>:</a:t>
            </a:r>
          </a:p>
          <a:p>
            <a:pPr algn="l"/>
            <a:r>
              <a:rPr lang="en-US" altLang="zh-CN" sz="1600" dirty="0" smtClean="0"/>
              <a:t>    &lt;activity . . .&gt;</a:t>
            </a:r>
          </a:p>
          <a:p>
            <a:pPr algn="l"/>
            <a:r>
              <a:rPr lang="en-US" altLang="zh-CN" sz="1600" dirty="0" smtClean="0"/>
              <a:t>        &lt;intent-filter . . . &gt;</a:t>
            </a:r>
          </a:p>
          <a:p>
            <a:pPr algn="l"/>
            <a:r>
              <a:rPr lang="en-US" altLang="zh-CN" sz="1600" dirty="0" smtClean="0"/>
              <a:t>            &lt;action </a:t>
            </a:r>
            <a:r>
              <a:rPr lang="en-US" altLang="zh-CN" sz="1600" dirty="0" err="1" smtClean="0"/>
              <a:t>android:name</a:t>
            </a:r>
            <a:r>
              <a:rPr lang="en-US" altLang="zh-CN" sz="1600" dirty="0" smtClean="0"/>
              <a:t>="</a:t>
            </a:r>
            <a:r>
              <a:rPr lang="en-US" altLang="zh-CN" sz="1600" dirty="0" err="1" smtClean="0"/>
              <a:t>com.example.project.SHOW_CURRENT</a:t>
            </a:r>
            <a:r>
              <a:rPr lang="en-US" altLang="zh-CN" sz="1600" dirty="0" smtClean="0"/>
              <a:t>" /&gt;</a:t>
            </a:r>
          </a:p>
          <a:p>
            <a:pPr algn="l"/>
            <a:r>
              <a:rPr lang="en-US" altLang="zh-CN" sz="1600" dirty="0" smtClean="0"/>
              <a:t>            &lt;action </a:t>
            </a:r>
            <a:r>
              <a:rPr lang="en-US" altLang="zh-CN" sz="1600" dirty="0" err="1" smtClean="0"/>
              <a:t>android:name</a:t>
            </a:r>
            <a:r>
              <a:rPr lang="en-US" altLang="zh-CN" sz="1600" dirty="0" smtClean="0"/>
              <a:t>="</a:t>
            </a:r>
            <a:r>
              <a:rPr lang="en-US" altLang="zh-CN" sz="1600" dirty="0" err="1" smtClean="0"/>
              <a:t>com.example.project.SHOW_RECENT</a:t>
            </a:r>
            <a:r>
              <a:rPr lang="en-US" altLang="zh-CN" sz="1600" dirty="0" smtClean="0"/>
              <a:t>" /&gt;</a:t>
            </a:r>
          </a:p>
          <a:p>
            <a:pPr algn="l"/>
            <a:r>
              <a:rPr lang="en-US" altLang="zh-CN" sz="1600" dirty="0" smtClean="0"/>
              <a:t>            &lt;action </a:t>
            </a:r>
            <a:r>
              <a:rPr lang="en-US" altLang="zh-CN" sz="1600" dirty="0" err="1" smtClean="0"/>
              <a:t>android:name</a:t>
            </a:r>
            <a:r>
              <a:rPr lang="en-US" altLang="zh-CN" sz="1600" dirty="0" smtClean="0"/>
              <a:t>="</a:t>
            </a:r>
            <a:r>
              <a:rPr lang="en-US" altLang="zh-CN" sz="1600" dirty="0" err="1" smtClean="0"/>
              <a:t>com.example.project.SHOW_PENDING</a:t>
            </a:r>
            <a:r>
              <a:rPr lang="en-US" altLang="zh-CN" sz="1600" dirty="0" smtClean="0"/>
              <a:t>" /&gt;</a:t>
            </a:r>
          </a:p>
          <a:p>
            <a:pPr algn="l"/>
            <a:r>
              <a:rPr lang="en-US" altLang="zh-CN" sz="1600" dirty="0" smtClean="0"/>
              <a:t>            &lt;category </a:t>
            </a:r>
            <a:r>
              <a:rPr lang="en-US" altLang="zh-CN" sz="1600" dirty="0" err="1" smtClean="0"/>
              <a:t>android:name</a:t>
            </a:r>
            <a:r>
              <a:rPr lang="en-US" altLang="zh-CN" sz="1600" dirty="0" smtClean="0"/>
              <a:t>="</a:t>
            </a:r>
            <a:r>
              <a:rPr lang="en-US" altLang="zh-CN" sz="1600" dirty="0" err="1" smtClean="0"/>
              <a:t>android.intent.category.DEFAULT</a:t>
            </a:r>
            <a:r>
              <a:rPr lang="en-US" altLang="zh-CN" sz="1600" dirty="0" smtClean="0"/>
              <a:t>" /&gt;</a:t>
            </a:r>
          </a:p>
          <a:p>
            <a:pPr algn="l"/>
            <a:r>
              <a:rPr lang="en-US" altLang="zh-CN" sz="1600" dirty="0" smtClean="0"/>
              <a:t>            &lt;category </a:t>
            </a:r>
            <a:r>
              <a:rPr lang="en-US" altLang="zh-CN" sz="1600" dirty="0" err="1" smtClean="0"/>
              <a:t>android:name</a:t>
            </a:r>
            <a:r>
              <a:rPr lang="en-US" altLang="zh-CN" sz="1600" dirty="0" smtClean="0"/>
              <a:t>="</a:t>
            </a:r>
            <a:r>
              <a:rPr lang="en-US" altLang="zh-CN" sz="1600" dirty="0" err="1" smtClean="0"/>
              <a:t>android.intent.category.BROWSABLE</a:t>
            </a:r>
            <a:r>
              <a:rPr lang="en-US" altLang="zh-CN" sz="1600" dirty="0" smtClean="0"/>
              <a:t>" /&gt;</a:t>
            </a:r>
          </a:p>
          <a:p>
            <a:pPr algn="l"/>
            <a:r>
              <a:rPr lang="en-US" altLang="zh-CN" sz="1600" dirty="0" smtClean="0"/>
              <a:t>            &lt;data </a:t>
            </a:r>
            <a:r>
              <a:rPr lang="en-US" altLang="zh-CN" sz="1600" dirty="0" err="1" smtClean="0"/>
              <a:t>android:mimeType</a:t>
            </a:r>
            <a:r>
              <a:rPr lang="en-US" altLang="zh-CN" sz="1600" dirty="0" smtClean="0"/>
              <a:t>="video/mpeg" </a:t>
            </a:r>
            <a:r>
              <a:rPr lang="en-US" altLang="zh-CN" sz="1600" dirty="0" err="1" smtClean="0"/>
              <a:t>android:scheme</a:t>
            </a:r>
            <a:r>
              <a:rPr lang="en-US" altLang="zh-CN" sz="1600" dirty="0" smtClean="0"/>
              <a:t>="http" . . . /&gt; </a:t>
            </a:r>
          </a:p>
          <a:p>
            <a:pPr algn="l"/>
            <a:r>
              <a:rPr lang="en-US" altLang="zh-CN" sz="1600" dirty="0" smtClean="0"/>
              <a:t>            &lt;data </a:t>
            </a:r>
            <a:r>
              <a:rPr lang="en-US" altLang="zh-CN" sz="1600" dirty="0" err="1" smtClean="0"/>
              <a:t>android:mimeType</a:t>
            </a:r>
            <a:r>
              <a:rPr lang="en-US" altLang="zh-CN" sz="1600" dirty="0" smtClean="0"/>
              <a:t>="audio/mpeg" </a:t>
            </a:r>
            <a:r>
              <a:rPr lang="en-US" altLang="zh-CN" sz="1600" dirty="0" err="1" smtClean="0"/>
              <a:t>android:scheme</a:t>
            </a:r>
            <a:r>
              <a:rPr lang="en-US" altLang="zh-CN" sz="1600" dirty="0" smtClean="0"/>
              <a:t>="http" . . . /&gt;</a:t>
            </a:r>
          </a:p>
          <a:p>
            <a:pPr algn="l"/>
            <a:r>
              <a:rPr lang="en-US" altLang="zh-CN" sz="1600" dirty="0" smtClean="0"/>
              <a:t>            . . . </a:t>
            </a:r>
          </a:p>
          <a:p>
            <a:pPr algn="l"/>
            <a:r>
              <a:rPr lang="en-US" altLang="zh-CN" sz="1600" dirty="0" smtClean="0"/>
              <a:t>        &lt;/intent-filter&gt;</a:t>
            </a:r>
          </a:p>
          <a:p>
            <a:pPr algn="l"/>
            <a:r>
              <a:rPr lang="en-US" altLang="zh-CN" sz="1600" dirty="0" smtClean="0"/>
              <a:t>    &lt;/activity&gt;</a:t>
            </a:r>
          </a:p>
          <a:p>
            <a:pPr algn="l"/>
            <a:r>
              <a:rPr lang="zh-CN" altLang="en-US" sz="1600" dirty="0" smtClean="0"/>
              <a:t>一个</a:t>
            </a:r>
            <a:r>
              <a:rPr lang="en-US" altLang="zh-CN" sz="1600" dirty="0" smtClean="0"/>
              <a:t>Intent</a:t>
            </a:r>
            <a:r>
              <a:rPr lang="zh-CN" altLang="en-US" sz="1600" dirty="0" smtClean="0"/>
              <a:t>必须通过三种</a:t>
            </a:r>
            <a:r>
              <a:rPr lang="en-US" altLang="zh-CN" sz="1600" dirty="0" smtClean="0"/>
              <a:t>Filter</a:t>
            </a:r>
            <a:r>
              <a:rPr lang="zh-CN" altLang="en-US" sz="1600" dirty="0" smtClean="0"/>
              <a:t>的测试才能调用该组件</a:t>
            </a:r>
            <a:r>
              <a:rPr lang="en-US" altLang="zh-CN" sz="1600" dirty="0" smtClean="0"/>
              <a:t>, </a:t>
            </a:r>
            <a:r>
              <a:rPr lang="zh-CN" altLang="en-US" sz="1600" dirty="0" smtClean="0"/>
              <a:t>但上面可以看到每种</a:t>
            </a:r>
            <a:r>
              <a:rPr lang="en-US" altLang="zh-CN" sz="1600" dirty="0" smtClean="0"/>
              <a:t>Filter</a:t>
            </a:r>
            <a:r>
              <a:rPr lang="zh-CN" altLang="en-US" sz="1600" dirty="0" smtClean="0"/>
              <a:t>可以</a:t>
            </a:r>
          </a:p>
          <a:p>
            <a:pPr algn="l"/>
            <a:r>
              <a:rPr lang="zh-CN" altLang="en-US" sz="1600" dirty="0" smtClean="0"/>
              <a:t>有多项</a:t>
            </a:r>
            <a:r>
              <a:rPr lang="en-US" altLang="zh-CN" sz="1600" dirty="0" smtClean="0"/>
              <a:t>, </a:t>
            </a:r>
            <a:r>
              <a:rPr lang="zh-CN" altLang="en-US" sz="1600" dirty="0" smtClean="0"/>
              <a:t>对于每种</a:t>
            </a:r>
            <a:r>
              <a:rPr lang="en-US" altLang="zh-CN" sz="1600" dirty="0" smtClean="0"/>
              <a:t>Filter, </a:t>
            </a:r>
            <a:r>
              <a:rPr lang="zh-CN" altLang="en-US" sz="1600" dirty="0" smtClean="0"/>
              <a:t>只要通过其中一项就算通过了</a:t>
            </a:r>
            <a:r>
              <a:rPr lang="en-US" altLang="zh-CN" sz="1600" dirty="0" smtClean="0"/>
              <a:t>.</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18</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进程的生命周期</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47625" indent="288925"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将每个进程都放入一个“重要性层次”中，依据则是它其中运行着的组件及其状态。重要性最低的进程首先被消灭，然后是较低的，依此类推。</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solidFill>
                  <a:srgbClr val="000000"/>
                </a:solidFill>
                <a:latin typeface="Microsoft YaHei" pitchFamily="34" charset="-122"/>
                <a:ea typeface="Microsoft YaHei" pitchFamily="34" charset="-122"/>
              </a:rPr>
              <a:t>1</a:t>
            </a:r>
            <a:r>
              <a:rPr lang="zh-CN" altLang="en-US" sz="1600" dirty="0" smtClean="0">
                <a:solidFill>
                  <a:srgbClr val="000000"/>
                </a:solidFill>
                <a:latin typeface="Microsoft YaHei" pitchFamily="34" charset="-122"/>
                <a:ea typeface="Microsoft YaHei" pitchFamily="34" charset="-122"/>
              </a:rPr>
              <a:t>、前台进程</a:t>
            </a:r>
            <a:endParaRPr lang="en-US" altLang="zh-CN" sz="1600" dirty="0" smtClean="0">
              <a:solidFill>
                <a:srgbClr val="000000"/>
              </a:solidFill>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solidFill>
                  <a:srgbClr val="000000"/>
                </a:solidFill>
                <a:latin typeface="Microsoft YaHei" pitchFamily="34" charset="-122"/>
                <a:ea typeface="Microsoft YaHei" pitchFamily="34" charset="-122"/>
              </a:rPr>
              <a:t>2</a:t>
            </a:r>
            <a:r>
              <a:rPr lang="zh-CN" altLang="en-US" sz="1600" dirty="0" smtClean="0">
                <a:solidFill>
                  <a:srgbClr val="000000"/>
                </a:solidFill>
                <a:latin typeface="Microsoft YaHei" pitchFamily="34" charset="-122"/>
                <a:ea typeface="Microsoft YaHei" pitchFamily="34" charset="-122"/>
              </a:rPr>
              <a:t>、可视进程</a:t>
            </a:r>
            <a:endParaRPr lang="en-US" altLang="zh-CN" sz="1600" dirty="0" smtClean="0">
              <a:solidFill>
                <a:srgbClr val="000000"/>
              </a:solidFill>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solidFill>
                  <a:srgbClr val="000000"/>
                </a:solidFill>
                <a:latin typeface="Microsoft YaHei" pitchFamily="34" charset="-122"/>
                <a:ea typeface="Microsoft YaHei" pitchFamily="34" charset="-122"/>
              </a:rPr>
              <a:t>3</a:t>
            </a:r>
            <a:r>
              <a:rPr lang="zh-CN" altLang="en-US" sz="1600" dirty="0" smtClean="0">
                <a:solidFill>
                  <a:srgbClr val="000000"/>
                </a:solidFill>
                <a:latin typeface="Microsoft YaHei" pitchFamily="34" charset="-122"/>
                <a:ea typeface="Microsoft YaHei" pitchFamily="34" charset="-122"/>
              </a:rPr>
              <a:t>、服务进程</a:t>
            </a:r>
            <a:endParaRPr lang="en-US" altLang="zh-CN" sz="1600" dirty="0" smtClean="0">
              <a:solidFill>
                <a:srgbClr val="000000"/>
              </a:solidFill>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solidFill>
                  <a:srgbClr val="000000"/>
                </a:solidFill>
                <a:latin typeface="Microsoft YaHei" pitchFamily="34" charset="-122"/>
                <a:ea typeface="Microsoft YaHei" pitchFamily="34" charset="-122"/>
              </a:rPr>
              <a:t>4</a:t>
            </a:r>
            <a:r>
              <a:rPr lang="zh-CN" altLang="en-US" sz="1600" dirty="0" smtClean="0">
                <a:solidFill>
                  <a:srgbClr val="000000"/>
                </a:solidFill>
                <a:latin typeface="Microsoft YaHei" pitchFamily="34" charset="-122"/>
                <a:ea typeface="Microsoft YaHei" pitchFamily="34" charset="-122"/>
              </a:rPr>
              <a:t>、背景进程</a:t>
            </a:r>
            <a:endParaRPr lang="en-US" altLang="zh-CN" sz="1600" dirty="0" smtClean="0">
              <a:solidFill>
                <a:srgbClr val="000000"/>
              </a:solidFill>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solidFill>
                  <a:srgbClr val="000000"/>
                </a:solidFill>
                <a:latin typeface="Microsoft YaHei" pitchFamily="34" charset="-122"/>
                <a:ea typeface="Microsoft YaHei" pitchFamily="34" charset="-122"/>
              </a:rPr>
              <a:t>5</a:t>
            </a:r>
            <a:r>
              <a:rPr lang="zh-CN" altLang="en-US" sz="1600" dirty="0" smtClean="0">
                <a:solidFill>
                  <a:srgbClr val="000000"/>
                </a:solidFill>
                <a:latin typeface="Microsoft YaHei" pitchFamily="34" charset="-122"/>
                <a:ea typeface="Microsoft YaHei" pitchFamily="34" charset="-122"/>
              </a:rPr>
              <a:t>、空进程</a:t>
            </a:r>
            <a:endParaRPr lang="en-US" altLang="zh-CN" sz="1600" dirty="0" smtClean="0">
              <a:solidFill>
                <a:srgbClr val="000000"/>
              </a:solidFill>
              <a:latin typeface="Microsoft YaHei" pitchFamily="34" charset="-122"/>
              <a:ea typeface="Microsoft YaHei" pitchFamily="34" charset="-122"/>
            </a:endParaRPr>
          </a:p>
          <a:p>
            <a:pPr marL="47625" indent="288925" algn="l" eaLnBrk="0" hangingPunct="0">
              <a:spcBef>
                <a:spcPct val="20000"/>
              </a:spcBef>
              <a:buClr>
                <a:schemeClr val="accent1">
                  <a:lumMod val="75000"/>
                </a:schemeClr>
              </a:buClr>
              <a:defRPr/>
            </a:pPr>
            <a:endParaRPr lang="en-US" altLang="zh-CN" dirty="0" smtClean="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19</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多线程</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304800" y="1143000"/>
            <a:ext cx="8534400" cy="55626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4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单线程</a:t>
            </a:r>
            <a:endParaRPr lang="en-US" altLang="zh-CN" sz="24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indent="463550" algn="l" eaLnBrk="0" hangingPunct="0">
              <a:lnSpc>
                <a:spcPct val="150000"/>
              </a:lnSpc>
              <a:spcBef>
                <a:spcPct val="20000"/>
              </a:spcBef>
              <a:buClr>
                <a:srgbClr val="1225AF"/>
              </a:buClr>
              <a:defRPr/>
            </a:pPr>
            <a:r>
              <a:rPr lang="zh-CN" altLang="en-US" sz="1600" dirty="0" smtClean="0">
                <a:latin typeface="Microsoft YaHei" pitchFamily="34" charset="-122"/>
                <a:ea typeface="Microsoft YaHei" pitchFamily="34" charset="-122"/>
              </a:rPr>
              <a:t>当第一次启动一个</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程序时，</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会自动创建一个称为“</a:t>
            </a:r>
            <a:r>
              <a:rPr lang="en-US" altLang="zh-CN" sz="1600" dirty="0" smtClean="0">
                <a:latin typeface="Microsoft YaHei" pitchFamily="34" charset="-122"/>
                <a:ea typeface="Microsoft YaHei" pitchFamily="34" charset="-122"/>
              </a:rPr>
              <a:t>main”</a:t>
            </a:r>
            <a:r>
              <a:rPr lang="zh-CN" altLang="en-US" sz="1600" dirty="0" smtClean="0">
                <a:latin typeface="Microsoft YaHei" pitchFamily="34" charset="-122"/>
                <a:ea typeface="Microsoft YaHei" pitchFamily="34" charset="-122"/>
              </a:rPr>
              <a:t>主线程的线程。这个主线程（也称为</a:t>
            </a:r>
            <a:r>
              <a:rPr lang="en-US" altLang="zh-CN" sz="1600" dirty="0" smtClean="0">
                <a:latin typeface="Microsoft YaHei" pitchFamily="34" charset="-122"/>
                <a:ea typeface="Microsoft YaHei" pitchFamily="34" charset="-122"/>
              </a:rPr>
              <a:t>UI</a:t>
            </a:r>
            <a:r>
              <a:rPr lang="zh-CN" altLang="en-US" sz="1600" dirty="0" smtClean="0">
                <a:latin typeface="Microsoft YaHei" pitchFamily="34" charset="-122"/>
                <a:ea typeface="Microsoft YaHei" pitchFamily="34" charset="-122"/>
              </a:rPr>
              <a:t>线程）很重要，因为它负责把事件分派到相应的控件，其中就包括屏幕绘图事件，它同样是用户与</a:t>
            </a:r>
            <a:r>
              <a:rPr lang="en-US" altLang="zh-CN" sz="1600" dirty="0" err="1" smtClean="0">
                <a:latin typeface="Microsoft YaHei" pitchFamily="34" charset="-122"/>
                <a:ea typeface="Microsoft YaHei" pitchFamily="34" charset="-122"/>
              </a:rPr>
              <a:t>Andriod</a:t>
            </a:r>
            <a:r>
              <a:rPr lang="zh-CN" altLang="en-US" sz="1600" dirty="0" smtClean="0">
                <a:latin typeface="Microsoft YaHei" pitchFamily="34" charset="-122"/>
                <a:ea typeface="Microsoft YaHei" pitchFamily="34" charset="-122"/>
              </a:rPr>
              <a:t>控件交互的线程。比如，当你在屏幕上按下一个按钮后，</a:t>
            </a:r>
            <a:r>
              <a:rPr lang="en-US" altLang="zh-CN" sz="1600" dirty="0" smtClean="0">
                <a:latin typeface="Microsoft YaHei" pitchFamily="34" charset="-122"/>
                <a:ea typeface="Microsoft YaHei" pitchFamily="34" charset="-122"/>
              </a:rPr>
              <a:t>UI</a:t>
            </a:r>
            <a:r>
              <a:rPr lang="zh-CN" altLang="en-US" sz="1600" dirty="0" smtClean="0">
                <a:latin typeface="Microsoft YaHei" pitchFamily="34" charset="-122"/>
                <a:ea typeface="Microsoft YaHei" pitchFamily="34" charset="-122"/>
              </a:rPr>
              <a:t>线程会把这个事件分发给刚按得那个按钮，紧接着按钮设置它自身为被按下状态并向事件队列发送一个无效（</a:t>
            </a:r>
            <a:r>
              <a:rPr lang="en-US" altLang="zh-CN" sz="1600" dirty="0" smtClean="0">
                <a:latin typeface="Microsoft YaHei" pitchFamily="34" charset="-122"/>
                <a:ea typeface="Microsoft YaHei" pitchFamily="34" charset="-122"/>
              </a:rPr>
              <a:t>invalidate</a:t>
            </a:r>
            <a:r>
              <a:rPr lang="zh-CN" altLang="en-US" sz="1600" dirty="0" smtClean="0">
                <a:latin typeface="Microsoft YaHei" pitchFamily="34" charset="-122"/>
                <a:ea typeface="Microsoft YaHei" pitchFamily="34" charset="-122"/>
              </a:rPr>
              <a:t>）请求。</a:t>
            </a:r>
            <a:r>
              <a:rPr lang="en-US" altLang="zh-CN" sz="1600" dirty="0" smtClean="0">
                <a:latin typeface="Microsoft YaHei" pitchFamily="34" charset="-122"/>
                <a:ea typeface="Microsoft YaHei" pitchFamily="34" charset="-122"/>
              </a:rPr>
              <a:t>UI</a:t>
            </a:r>
            <a:r>
              <a:rPr lang="zh-CN" altLang="en-US" sz="1600" dirty="0" smtClean="0">
                <a:latin typeface="Microsoft YaHei" pitchFamily="34" charset="-122"/>
                <a:ea typeface="Microsoft YaHei" pitchFamily="34" charset="-122"/>
              </a:rPr>
              <a:t>线程会把这个请求移出事件队列并通知按钮在屏幕上重新绘制自身。</a:t>
            </a:r>
            <a:endParaRPr lang="en-US" altLang="zh-CN" sz="1600" dirty="0" smtClean="0">
              <a:latin typeface="Microsoft YaHei" pitchFamily="34" charset="-122"/>
              <a:ea typeface="Microsoft YaHei" pitchFamily="34" charset="-122"/>
            </a:endParaRPr>
          </a:p>
          <a:p>
            <a:pPr marL="342900" indent="-342900" algn="l" eaLnBrk="0" hangingPunct="0">
              <a:lnSpc>
                <a:spcPct val="150000"/>
              </a:lnSpc>
              <a:spcBef>
                <a:spcPct val="20000"/>
              </a:spcBef>
              <a:buClr>
                <a:schemeClr val="accent1">
                  <a:lumMod val="75000"/>
                </a:schemeClr>
              </a:buClr>
              <a:buFont typeface="Wingdings" pitchFamily="2" charset="2"/>
              <a:buChar char="v"/>
              <a:defRPr/>
            </a:pPr>
            <a:r>
              <a:rPr lang="zh-CN" altLang="en-US" sz="24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多线程</a:t>
            </a:r>
            <a:endParaRPr lang="en-US" altLang="zh-CN" sz="24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463550" algn="l" eaLnBrk="0" hangingPunct="0">
              <a:lnSpc>
                <a:spcPct val="150000"/>
              </a:lnSpc>
              <a:spcBef>
                <a:spcPct val="20000"/>
              </a:spcBef>
              <a:buClr>
                <a:srgbClr val="1225AF"/>
              </a:buClr>
              <a:defRPr/>
            </a:pPr>
            <a:r>
              <a:rPr lang="zh-CN" altLang="en-US" sz="1600" dirty="0" smtClean="0">
                <a:latin typeface="Microsoft YaHei" pitchFamily="34" charset="-122"/>
                <a:ea typeface="Microsoft YaHei" pitchFamily="34" charset="-122"/>
              </a:rPr>
              <a:t>因为所有的任务都在同一个线程中执行，如果执行一些耗时的操作，如访问网络或查询数据库，会阻塞整个用户界面。当在执行一些耗时的操作的时候，不能及时地分发事件，包括用户界面重绘事件。从用户的角度来看，应用程序看上去像挂掉了。更糟糕的是，如果阻塞应用程序的时间过长（现在大概是</a:t>
            </a:r>
            <a:r>
              <a:rPr lang="en-US" altLang="zh-CN" sz="1600" dirty="0" smtClean="0">
                <a:latin typeface="Microsoft YaHei" pitchFamily="34" charset="-122"/>
                <a:ea typeface="Microsoft YaHei" pitchFamily="34" charset="-122"/>
              </a:rPr>
              <a:t>5</a:t>
            </a:r>
            <a:r>
              <a:rPr lang="zh-CN" altLang="en-US" sz="1600" dirty="0" smtClean="0">
                <a:latin typeface="Microsoft YaHei" pitchFamily="34" charset="-122"/>
                <a:ea typeface="Microsoft YaHei" pitchFamily="34" charset="-122"/>
              </a:rPr>
              <a:t>秒钟）</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会向用户提示一些信息，即打开一个“应用程序没有相应（</a:t>
            </a:r>
            <a:r>
              <a:rPr lang="en-US" altLang="zh-CN" sz="1600" dirty="0" smtClean="0">
                <a:latin typeface="Microsoft YaHei" pitchFamily="34" charset="-122"/>
                <a:ea typeface="Microsoft YaHei" pitchFamily="34" charset="-122"/>
              </a:rPr>
              <a:t>application not responding</a:t>
            </a:r>
            <a:r>
              <a:rPr lang="zh-CN" altLang="en-US" sz="1600" dirty="0" smtClean="0">
                <a:latin typeface="Microsoft YaHei" pitchFamily="34" charset="-122"/>
                <a:ea typeface="Microsoft YaHei" pitchFamily="34" charset="-122"/>
              </a:rPr>
              <a:t>）”的对话框。</a:t>
            </a:r>
            <a:endParaRPr lang="ja-JP" altLang="en-US"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0"/>
          </p:nvPr>
        </p:nvSpPr>
        <p:spPr>
          <a:noFill/>
        </p:spPr>
        <p:txBody>
          <a:bodyPr/>
          <a:lstStyle/>
          <a:p>
            <a:fld id="{4363AA21-6666-4E4F-99AB-FA45C3F9614B}" type="slidenum">
              <a:rPr lang="en-US" altLang="ja-JP">
                <a:ea typeface="ＭＳ Ｐゴシック" charset="-128"/>
              </a:rPr>
              <a:pPr/>
              <a:t>2</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C0C0C0"/>
                  </a:outerShdw>
                </a:effectLst>
                <a:latin typeface="Microsoft YaHei" pitchFamily="34" charset="-122"/>
                <a:ea typeface="Microsoft YaHei" pitchFamily="34" charset="-122"/>
              </a:rPr>
              <a:t>目录</a:t>
            </a:r>
            <a:endParaRPr lang="ja-JP" altLang="en-US" smtClean="0">
              <a:effectLst>
                <a:outerShdw blurRad="38100" dist="38100" dir="2700000" algn="tl">
                  <a:srgbClr val="C0C0C0"/>
                </a:outerShdw>
              </a:effectLst>
              <a:latin typeface="Microsoft YaHei" pitchFamily="34" charset="-122"/>
              <a:ea typeface="Microsoft YaHei" pitchFamily="34" charset="-122"/>
            </a:endParaRPr>
          </a:p>
        </p:txBody>
      </p:sp>
      <p:grpSp>
        <p:nvGrpSpPr>
          <p:cNvPr id="4100" name="Group 69"/>
          <p:cNvGrpSpPr>
            <a:grpSpLocks/>
          </p:cNvGrpSpPr>
          <p:nvPr/>
        </p:nvGrpSpPr>
        <p:grpSpPr bwMode="auto">
          <a:xfrm>
            <a:off x="1966913" y="2517768"/>
            <a:ext cx="5043487" cy="530225"/>
            <a:chOff x="1239" y="1200"/>
            <a:chExt cx="3177" cy="334"/>
          </a:xfrm>
        </p:grpSpPr>
        <p:sp>
          <p:nvSpPr>
            <p:cNvPr id="4119" name="Line 46"/>
            <p:cNvSpPr>
              <a:spLocks noChangeShapeType="1"/>
            </p:cNvSpPr>
            <p:nvPr/>
          </p:nvSpPr>
          <p:spPr bwMode="auto">
            <a:xfrm>
              <a:off x="1392" y="1486"/>
              <a:ext cx="3024" cy="0"/>
            </a:xfrm>
            <a:prstGeom prst="line">
              <a:avLst/>
            </a:prstGeom>
            <a:noFill/>
            <a:ln w="25400">
              <a:solidFill>
                <a:srgbClr val="5F5F5F"/>
              </a:solidFill>
              <a:prstDash val="sysDot"/>
              <a:round/>
              <a:headEnd/>
              <a:tailEnd type="oval" w="med" len="med"/>
            </a:ln>
          </p:spPr>
          <p:txBody>
            <a:bodyPr wrap="none" anchor="ctr"/>
            <a:lstStyle/>
            <a:p>
              <a:endParaRPr lang="ja-JP" altLang="en-US"/>
            </a:p>
          </p:txBody>
        </p:sp>
        <p:grpSp>
          <p:nvGrpSpPr>
            <p:cNvPr id="4120" name="Group 47"/>
            <p:cNvGrpSpPr>
              <a:grpSpLocks/>
            </p:cNvGrpSpPr>
            <p:nvPr/>
          </p:nvGrpSpPr>
          <p:grpSpPr bwMode="auto">
            <a:xfrm>
              <a:off x="1239" y="1419"/>
              <a:ext cx="115" cy="115"/>
              <a:chOff x="1239" y="1515"/>
              <a:chExt cx="115" cy="115"/>
            </a:xfrm>
          </p:grpSpPr>
          <p:sp>
            <p:nvSpPr>
              <p:cNvPr id="4122" name="AutoShape 48"/>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p:spPr>
            <p:txBody>
              <a:bodyPr wrap="none" anchor="ctr"/>
              <a:lstStyle/>
              <a:p>
                <a:endParaRPr lang="ja-JP" altLang="en-US">
                  <a:ea typeface="ＭＳ Ｐゴシック" charset="-128"/>
                </a:endParaRPr>
              </a:p>
            </p:txBody>
          </p:sp>
          <p:sp>
            <p:nvSpPr>
              <p:cNvPr id="4123" name="AutoShape 49"/>
              <p:cNvSpPr>
                <a:spLocks noChangeArrowheads="1"/>
              </p:cNvSpPr>
              <p:nvPr/>
            </p:nvSpPr>
            <p:spPr bwMode="gray">
              <a:xfrm rot="18900000" flipH="1">
                <a:off x="1239" y="1515"/>
                <a:ext cx="115" cy="115"/>
              </a:xfrm>
              <a:prstGeom prst="rtTriangle">
                <a:avLst/>
              </a:prstGeom>
              <a:solidFill>
                <a:schemeClr val="folHlink"/>
              </a:solidFill>
              <a:ln w="9525" algn="ctr">
                <a:noFill/>
                <a:miter lim="800000"/>
                <a:headEnd/>
                <a:tailEnd/>
              </a:ln>
            </p:spPr>
            <p:txBody>
              <a:bodyPr wrap="none" anchor="ctr"/>
              <a:lstStyle/>
              <a:p>
                <a:endParaRPr lang="ja-JP" altLang="en-US">
                  <a:ea typeface="ＭＳ Ｐゴシック" charset="-128"/>
                </a:endParaRPr>
              </a:p>
            </p:txBody>
          </p:sp>
        </p:grpSp>
        <p:sp>
          <p:nvSpPr>
            <p:cNvPr id="4121" name="Text Box 50"/>
            <p:cNvSpPr txBox="1">
              <a:spLocks noChangeArrowheads="1"/>
            </p:cNvSpPr>
            <p:nvPr/>
          </p:nvSpPr>
          <p:spPr bwMode="auto">
            <a:xfrm>
              <a:off x="1488" y="1200"/>
              <a:ext cx="1675" cy="291"/>
            </a:xfrm>
            <a:prstGeom prst="rect">
              <a:avLst/>
            </a:prstGeom>
            <a:noFill/>
            <a:ln w="9525" algn="ctr">
              <a:noFill/>
              <a:miter lim="800000"/>
              <a:headEnd/>
              <a:tailEnd/>
            </a:ln>
          </p:spPr>
          <p:txBody>
            <a:bodyPr wrap="none">
              <a:spAutoFit/>
            </a:bodyPr>
            <a:lstStyle/>
            <a:p>
              <a:pPr algn="l" eaLnBrk="0" hangingPunct="0"/>
              <a:r>
                <a:rPr lang="en-US" altLang="zh-CN" sz="2400" b="1" dirty="0" smtClean="0">
                  <a:solidFill>
                    <a:schemeClr val="accent1">
                      <a:lumMod val="50000"/>
                    </a:schemeClr>
                  </a:solidFill>
                  <a:latin typeface="微软雅黑" pitchFamily="34" charset="-122"/>
                  <a:ea typeface="微软雅黑" pitchFamily="34" charset="-122"/>
                </a:rPr>
                <a:t>Intent</a:t>
              </a:r>
              <a:r>
                <a:rPr lang="zh-CN" altLang="en-US" sz="2400" b="1" dirty="0" smtClean="0">
                  <a:solidFill>
                    <a:schemeClr val="accent1">
                      <a:lumMod val="50000"/>
                    </a:schemeClr>
                  </a:solidFill>
                  <a:latin typeface="微软雅黑" pitchFamily="34" charset="-122"/>
                  <a:ea typeface="微软雅黑" pitchFamily="34" charset="-122"/>
                </a:rPr>
                <a:t>与四大组件</a:t>
              </a:r>
              <a:endParaRPr lang="en-US" altLang="ja-JP" sz="2400" b="1" dirty="0">
                <a:solidFill>
                  <a:schemeClr val="accent1">
                    <a:lumMod val="50000"/>
                  </a:schemeClr>
                </a:solidFill>
                <a:latin typeface="微软雅黑" pitchFamily="34" charset="-122"/>
                <a:ea typeface="微软雅黑" pitchFamily="34" charset="-122"/>
              </a:endParaRPr>
            </a:p>
          </p:txBody>
        </p:sp>
      </p:grpSp>
      <p:grpSp>
        <p:nvGrpSpPr>
          <p:cNvPr id="4101" name="Group 51"/>
          <p:cNvGrpSpPr>
            <a:grpSpLocks/>
          </p:cNvGrpSpPr>
          <p:nvPr/>
        </p:nvGrpSpPr>
        <p:grpSpPr bwMode="auto">
          <a:xfrm>
            <a:off x="1966913" y="3779837"/>
            <a:ext cx="5043487" cy="182563"/>
            <a:chOff x="1239" y="1515"/>
            <a:chExt cx="3177" cy="115"/>
          </a:xfrm>
        </p:grpSpPr>
        <p:sp>
          <p:nvSpPr>
            <p:cNvPr id="4114" name="Line 52"/>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p:spPr>
          <p:txBody>
            <a:bodyPr wrap="none" anchor="ctr"/>
            <a:lstStyle/>
            <a:p>
              <a:endParaRPr lang="ja-JP" altLang="en-US"/>
            </a:p>
          </p:txBody>
        </p:sp>
        <p:grpSp>
          <p:nvGrpSpPr>
            <p:cNvPr id="4115" name="Group 53"/>
            <p:cNvGrpSpPr>
              <a:grpSpLocks/>
            </p:cNvGrpSpPr>
            <p:nvPr/>
          </p:nvGrpSpPr>
          <p:grpSpPr bwMode="auto">
            <a:xfrm>
              <a:off x="1239" y="1515"/>
              <a:ext cx="115" cy="115"/>
              <a:chOff x="1239" y="1515"/>
              <a:chExt cx="115" cy="115"/>
            </a:xfrm>
          </p:grpSpPr>
          <p:sp>
            <p:nvSpPr>
              <p:cNvPr id="4117" name="AutoShape 54"/>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p:spPr>
            <p:txBody>
              <a:bodyPr wrap="none" anchor="ctr"/>
              <a:lstStyle/>
              <a:p>
                <a:endParaRPr lang="ja-JP" altLang="en-US">
                  <a:ea typeface="ＭＳ Ｐゴシック" charset="-128"/>
                </a:endParaRPr>
              </a:p>
            </p:txBody>
          </p:sp>
          <p:sp>
            <p:nvSpPr>
              <p:cNvPr id="4118" name="AutoShape 55"/>
              <p:cNvSpPr>
                <a:spLocks noChangeArrowheads="1"/>
              </p:cNvSpPr>
              <p:nvPr/>
            </p:nvSpPr>
            <p:spPr bwMode="gray">
              <a:xfrm rot="18900000" flipH="1">
                <a:off x="1239" y="1515"/>
                <a:ext cx="115" cy="115"/>
              </a:xfrm>
              <a:prstGeom prst="rtTriangle">
                <a:avLst/>
              </a:prstGeom>
              <a:solidFill>
                <a:schemeClr val="accent2"/>
              </a:solidFill>
              <a:ln w="9525" algn="ctr">
                <a:noFill/>
                <a:miter lim="800000"/>
                <a:headEnd/>
                <a:tailEnd/>
              </a:ln>
            </p:spPr>
            <p:txBody>
              <a:bodyPr wrap="none" anchor="ctr"/>
              <a:lstStyle/>
              <a:p>
                <a:endParaRPr lang="ja-JP" altLang="en-US">
                  <a:ea typeface="ＭＳ Ｐゴシック" charset="-128"/>
                </a:endParaRPr>
              </a:p>
            </p:txBody>
          </p:sp>
        </p:grpSp>
      </p:grpSp>
      <p:grpSp>
        <p:nvGrpSpPr>
          <p:cNvPr id="4102" name="Group 57"/>
          <p:cNvGrpSpPr>
            <a:grpSpLocks/>
          </p:cNvGrpSpPr>
          <p:nvPr/>
        </p:nvGrpSpPr>
        <p:grpSpPr bwMode="auto">
          <a:xfrm>
            <a:off x="1966913" y="4697412"/>
            <a:ext cx="5043487" cy="182563"/>
            <a:chOff x="1239" y="1515"/>
            <a:chExt cx="3177" cy="115"/>
          </a:xfrm>
        </p:grpSpPr>
        <p:sp>
          <p:nvSpPr>
            <p:cNvPr id="4109" name="Line 58"/>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p:spPr>
          <p:txBody>
            <a:bodyPr wrap="none" anchor="ctr"/>
            <a:lstStyle/>
            <a:p>
              <a:endParaRPr lang="ja-JP" altLang="en-US"/>
            </a:p>
          </p:txBody>
        </p:sp>
        <p:grpSp>
          <p:nvGrpSpPr>
            <p:cNvPr id="4110" name="Group 59"/>
            <p:cNvGrpSpPr>
              <a:grpSpLocks/>
            </p:cNvGrpSpPr>
            <p:nvPr/>
          </p:nvGrpSpPr>
          <p:grpSpPr bwMode="auto">
            <a:xfrm>
              <a:off x="1239" y="1515"/>
              <a:ext cx="115" cy="115"/>
              <a:chOff x="1239" y="1515"/>
              <a:chExt cx="115" cy="115"/>
            </a:xfrm>
          </p:grpSpPr>
          <p:sp>
            <p:nvSpPr>
              <p:cNvPr id="4112" name="AutoShape 60"/>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p:spPr>
            <p:txBody>
              <a:bodyPr wrap="none" anchor="ctr"/>
              <a:lstStyle/>
              <a:p>
                <a:endParaRPr lang="ja-JP" altLang="en-US">
                  <a:ea typeface="ＭＳ Ｐゴシック" charset="-128"/>
                </a:endParaRPr>
              </a:p>
            </p:txBody>
          </p:sp>
          <p:sp>
            <p:nvSpPr>
              <p:cNvPr id="4113" name="AutoShape 61"/>
              <p:cNvSpPr>
                <a:spLocks noChangeArrowheads="1"/>
              </p:cNvSpPr>
              <p:nvPr/>
            </p:nvSpPr>
            <p:spPr bwMode="gray">
              <a:xfrm rot="18900000" flipH="1">
                <a:off x="1239" y="1515"/>
                <a:ext cx="115" cy="115"/>
              </a:xfrm>
              <a:prstGeom prst="rtTriangle">
                <a:avLst/>
              </a:prstGeom>
              <a:solidFill>
                <a:schemeClr val="folHlink"/>
              </a:solidFill>
              <a:ln w="9525" algn="ctr">
                <a:noFill/>
                <a:miter lim="800000"/>
                <a:headEnd/>
                <a:tailEnd/>
              </a:ln>
            </p:spPr>
            <p:txBody>
              <a:bodyPr wrap="none" anchor="ctr"/>
              <a:lstStyle/>
              <a:p>
                <a:endParaRPr lang="ja-JP" altLang="en-US">
                  <a:ea typeface="ＭＳ Ｐゴシック" charset="-128"/>
                </a:endParaRPr>
              </a:p>
            </p:txBody>
          </p:sp>
        </p:grpSp>
      </p:grpSp>
      <p:grpSp>
        <p:nvGrpSpPr>
          <p:cNvPr id="4103" name="Group 63"/>
          <p:cNvGrpSpPr>
            <a:grpSpLocks/>
          </p:cNvGrpSpPr>
          <p:nvPr/>
        </p:nvGrpSpPr>
        <p:grpSpPr bwMode="auto">
          <a:xfrm>
            <a:off x="1966913" y="5608637"/>
            <a:ext cx="5043487" cy="182563"/>
            <a:chOff x="1239" y="1515"/>
            <a:chExt cx="3177" cy="115"/>
          </a:xfrm>
        </p:grpSpPr>
        <p:sp>
          <p:nvSpPr>
            <p:cNvPr id="4104" name="Line 64"/>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p:spPr>
          <p:txBody>
            <a:bodyPr wrap="none" anchor="ctr"/>
            <a:lstStyle/>
            <a:p>
              <a:endParaRPr lang="ja-JP" altLang="en-US"/>
            </a:p>
          </p:txBody>
        </p:sp>
        <p:grpSp>
          <p:nvGrpSpPr>
            <p:cNvPr id="4105" name="Group 65"/>
            <p:cNvGrpSpPr>
              <a:grpSpLocks/>
            </p:cNvGrpSpPr>
            <p:nvPr/>
          </p:nvGrpSpPr>
          <p:grpSpPr bwMode="auto">
            <a:xfrm>
              <a:off x="1239" y="1515"/>
              <a:ext cx="115" cy="115"/>
              <a:chOff x="1239" y="1515"/>
              <a:chExt cx="115" cy="115"/>
            </a:xfrm>
          </p:grpSpPr>
          <p:sp>
            <p:nvSpPr>
              <p:cNvPr id="4107" name="AutoShape 66"/>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p:spPr>
            <p:txBody>
              <a:bodyPr wrap="none" anchor="ctr"/>
              <a:lstStyle/>
              <a:p>
                <a:endParaRPr lang="ja-JP" altLang="en-US">
                  <a:ea typeface="ＭＳ Ｐゴシック" charset="-128"/>
                </a:endParaRPr>
              </a:p>
            </p:txBody>
          </p:sp>
          <p:sp>
            <p:nvSpPr>
              <p:cNvPr id="4108" name="AutoShape 67"/>
              <p:cNvSpPr>
                <a:spLocks noChangeArrowheads="1"/>
              </p:cNvSpPr>
              <p:nvPr/>
            </p:nvSpPr>
            <p:spPr bwMode="gray">
              <a:xfrm rot="18900000" flipH="1">
                <a:off x="1239" y="1515"/>
                <a:ext cx="115" cy="115"/>
              </a:xfrm>
              <a:prstGeom prst="rtTriangle">
                <a:avLst/>
              </a:prstGeom>
              <a:solidFill>
                <a:schemeClr val="accent2"/>
              </a:solidFill>
              <a:ln w="9525" algn="ctr">
                <a:noFill/>
                <a:miter lim="800000"/>
                <a:headEnd/>
                <a:tailEnd/>
              </a:ln>
            </p:spPr>
            <p:txBody>
              <a:bodyPr wrap="none" anchor="ctr"/>
              <a:lstStyle/>
              <a:p>
                <a:endParaRPr lang="ja-JP" altLang="en-US">
                  <a:ea typeface="ＭＳ Ｐゴシック" charset="-128"/>
                </a:endParaRPr>
              </a:p>
            </p:txBody>
          </p:sp>
        </p:grpSp>
      </p:grpSp>
      <p:sp>
        <p:nvSpPr>
          <p:cNvPr id="28" name="Text Box 50"/>
          <p:cNvSpPr txBox="1">
            <a:spLocks noChangeArrowheads="1"/>
          </p:cNvSpPr>
          <p:nvPr/>
        </p:nvSpPr>
        <p:spPr bwMode="auto">
          <a:xfrm>
            <a:off x="2364732" y="3432168"/>
            <a:ext cx="2031325" cy="461665"/>
          </a:xfrm>
          <a:prstGeom prst="rect">
            <a:avLst/>
          </a:prstGeom>
          <a:noFill/>
          <a:ln w="9525" algn="ctr">
            <a:noFill/>
            <a:miter lim="800000"/>
            <a:headEnd/>
            <a:tailEnd/>
          </a:ln>
        </p:spPr>
        <p:txBody>
          <a:bodyPr wrap="none">
            <a:spAutoFit/>
          </a:bodyPr>
          <a:lstStyle/>
          <a:p>
            <a:pPr algn="l" eaLnBrk="0" hangingPunct="0"/>
            <a:r>
              <a:rPr lang="zh-CN" altLang="en-US" sz="2400" b="1" dirty="0" smtClean="0">
                <a:solidFill>
                  <a:schemeClr val="accent1">
                    <a:lumMod val="50000"/>
                  </a:schemeClr>
                </a:solidFill>
                <a:latin typeface="微软雅黑" pitchFamily="34" charset="-122"/>
                <a:ea typeface="微软雅黑" pitchFamily="34" charset="-122"/>
              </a:rPr>
              <a:t>进程与多线程</a:t>
            </a:r>
            <a:endParaRPr lang="en-US" altLang="ja-JP" sz="2400" b="1" dirty="0">
              <a:solidFill>
                <a:schemeClr val="accent1">
                  <a:lumMod val="50000"/>
                </a:schemeClr>
              </a:solidFill>
              <a:latin typeface="微软雅黑" pitchFamily="34" charset="-122"/>
              <a:ea typeface="微软雅黑" pitchFamily="34" charset="-122"/>
            </a:endParaRPr>
          </a:p>
        </p:txBody>
      </p:sp>
      <p:sp>
        <p:nvSpPr>
          <p:cNvPr id="29" name="Text Box 50"/>
          <p:cNvSpPr txBox="1">
            <a:spLocks noChangeArrowheads="1"/>
          </p:cNvSpPr>
          <p:nvPr/>
        </p:nvSpPr>
        <p:spPr bwMode="auto">
          <a:xfrm>
            <a:off x="2362200" y="4339647"/>
            <a:ext cx="2985241" cy="461665"/>
          </a:xfrm>
          <a:prstGeom prst="rect">
            <a:avLst/>
          </a:prstGeom>
          <a:noFill/>
          <a:ln w="9525" algn="ctr">
            <a:noFill/>
            <a:miter lim="800000"/>
            <a:headEnd/>
            <a:tailEnd/>
          </a:ln>
        </p:spPr>
        <p:txBody>
          <a:bodyPr wrap="none">
            <a:spAutoFit/>
          </a:bodyPr>
          <a:lstStyle/>
          <a:p>
            <a:pPr algn="l" eaLnBrk="0" hangingPunct="0"/>
            <a:r>
              <a:rPr lang="en-US" altLang="ja-JP" sz="2400" b="1" dirty="0" smtClean="0">
                <a:solidFill>
                  <a:schemeClr val="accent1">
                    <a:lumMod val="50000"/>
                  </a:schemeClr>
                </a:solidFill>
                <a:latin typeface="微软雅黑" pitchFamily="34" charset="-122"/>
                <a:ea typeface="微软雅黑" pitchFamily="34" charset="-122"/>
              </a:rPr>
              <a:t>Android</a:t>
            </a:r>
            <a:r>
              <a:rPr lang="zh-CN" altLang="en-US" sz="2400" b="1" dirty="0" smtClean="0">
                <a:solidFill>
                  <a:schemeClr val="accent1">
                    <a:lumMod val="50000"/>
                  </a:schemeClr>
                </a:solidFill>
                <a:latin typeface="微软雅黑" pitchFamily="34" charset="-122"/>
                <a:ea typeface="微软雅黑" pitchFamily="34" charset="-122"/>
              </a:rPr>
              <a:t>中消息机制</a:t>
            </a:r>
            <a:endParaRPr lang="en-US" altLang="ja-JP" sz="2400" b="1" dirty="0" smtClean="0">
              <a:solidFill>
                <a:schemeClr val="accent1">
                  <a:lumMod val="50000"/>
                </a:schemeClr>
              </a:solidFill>
              <a:latin typeface="微软雅黑" pitchFamily="34" charset="-122"/>
              <a:ea typeface="微软雅黑" pitchFamily="34" charset="-122"/>
            </a:endParaRPr>
          </a:p>
        </p:txBody>
      </p:sp>
      <p:sp>
        <p:nvSpPr>
          <p:cNvPr id="30" name="Text Box 50"/>
          <p:cNvSpPr txBox="1">
            <a:spLocks noChangeArrowheads="1"/>
          </p:cNvSpPr>
          <p:nvPr/>
        </p:nvSpPr>
        <p:spPr bwMode="auto">
          <a:xfrm>
            <a:off x="2364732" y="5256503"/>
            <a:ext cx="3624005" cy="461665"/>
          </a:xfrm>
          <a:prstGeom prst="rect">
            <a:avLst/>
          </a:prstGeom>
          <a:noFill/>
          <a:ln w="9525" algn="ctr">
            <a:noFill/>
            <a:miter lim="800000"/>
            <a:headEnd/>
            <a:tailEnd/>
          </a:ln>
        </p:spPr>
        <p:txBody>
          <a:bodyPr wrap="none">
            <a:spAutoFit/>
          </a:bodyPr>
          <a:lstStyle/>
          <a:p>
            <a:pPr algn="l" eaLnBrk="0" hangingPunct="0"/>
            <a:r>
              <a:rPr lang="zh-CN" altLang="en-US" sz="2400" b="1" dirty="0" smtClean="0">
                <a:solidFill>
                  <a:schemeClr val="accent1">
                    <a:lumMod val="50000"/>
                  </a:schemeClr>
                </a:solidFill>
                <a:latin typeface="微软雅黑" pitchFamily="34" charset="-122"/>
                <a:ea typeface="微软雅黑" pitchFamily="34" charset="-122"/>
              </a:rPr>
              <a:t>如何开发高效的</a:t>
            </a:r>
            <a:r>
              <a:rPr lang="en-US" altLang="zh-CN" sz="2400" b="1" dirty="0" smtClean="0">
                <a:solidFill>
                  <a:schemeClr val="accent1">
                    <a:lumMod val="50000"/>
                  </a:schemeClr>
                </a:solidFill>
                <a:latin typeface="微软雅黑" pitchFamily="34" charset="-122"/>
                <a:ea typeface="微软雅黑" pitchFamily="34" charset="-122"/>
              </a:rPr>
              <a:t>Java</a:t>
            </a:r>
            <a:r>
              <a:rPr lang="zh-CN" altLang="en-US" sz="2400" b="1" dirty="0" smtClean="0">
                <a:solidFill>
                  <a:schemeClr val="accent1">
                    <a:lumMod val="50000"/>
                  </a:schemeClr>
                </a:solidFill>
                <a:latin typeface="微软雅黑" pitchFamily="34" charset="-122"/>
                <a:ea typeface="微软雅黑" pitchFamily="34" charset="-122"/>
              </a:rPr>
              <a:t>代码</a:t>
            </a:r>
            <a:endParaRPr lang="en-US" altLang="ja-JP" sz="2400" b="1" dirty="0" smtClean="0">
              <a:solidFill>
                <a:schemeClr val="accent1">
                  <a:lumMod val="50000"/>
                </a:schemeClr>
              </a:solidFill>
              <a:latin typeface="微软雅黑" pitchFamily="34" charset="-122"/>
              <a:ea typeface="微软雅黑" pitchFamily="34" charset="-122"/>
            </a:endParaRPr>
          </a:p>
        </p:txBody>
      </p:sp>
      <p:grpSp>
        <p:nvGrpSpPr>
          <p:cNvPr id="31" name="Group 69"/>
          <p:cNvGrpSpPr>
            <a:grpSpLocks/>
          </p:cNvGrpSpPr>
          <p:nvPr/>
        </p:nvGrpSpPr>
        <p:grpSpPr bwMode="auto">
          <a:xfrm>
            <a:off x="1966913" y="1600200"/>
            <a:ext cx="5043487" cy="530225"/>
            <a:chOff x="1239" y="1200"/>
            <a:chExt cx="3177" cy="334"/>
          </a:xfrm>
        </p:grpSpPr>
        <p:sp>
          <p:nvSpPr>
            <p:cNvPr id="32" name="Line 46"/>
            <p:cNvSpPr>
              <a:spLocks noChangeShapeType="1"/>
            </p:cNvSpPr>
            <p:nvPr/>
          </p:nvSpPr>
          <p:spPr bwMode="auto">
            <a:xfrm>
              <a:off x="1392" y="1486"/>
              <a:ext cx="3024" cy="0"/>
            </a:xfrm>
            <a:prstGeom prst="line">
              <a:avLst/>
            </a:prstGeom>
            <a:noFill/>
            <a:ln w="25400">
              <a:solidFill>
                <a:srgbClr val="5F5F5F"/>
              </a:solidFill>
              <a:prstDash val="sysDot"/>
              <a:round/>
              <a:headEnd/>
              <a:tailEnd type="oval" w="med" len="med"/>
            </a:ln>
          </p:spPr>
          <p:txBody>
            <a:bodyPr wrap="none" anchor="ctr"/>
            <a:lstStyle/>
            <a:p>
              <a:endParaRPr lang="ja-JP" altLang="en-US"/>
            </a:p>
          </p:txBody>
        </p:sp>
        <p:grpSp>
          <p:nvGrpSpPr>
            <p:cNvPr id="33" name="Group 47"/>
            <p:cNvGrpSpPr>
              <a:grpSpLocks/>
            </p:cNvGrpSpPr>
            <p:nvPr/>
          </p:nvGrpSpPr>
          <p:grpSpPr bwMode="auto">
            <a:xfrm>
              <a:off x="1239" y="1419"/>
              <a:ext cx="115" cy="115"/>
              <a:chOff x="1239" y="1515"/>
              <a:chExt cx="115" cy="115"/>
            </a:xfrm>
          </p:grpSpPr>
          <p:sp>
            <p:nvSpPr>
              <p:cNvPr id="35" name="AutoShape 48"/>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p:spPr>
            <p:txBody>
              <a:bodyPr wrap="none" anchor="ctr"/>
              <a:lstStyle/>
              <a:p>
                <a:endParaRPr lang="ja-JP" altLang="en-US">
                  <a:ea typeface="ＭＳ Ｐゴシック" charset="-128"/>
                </a:endParaRPr>
              </a:p>
            </p:txBody>
          </p:sp>
          <p:sp>
            <p:nvSpPr>
              <p:cNvPr id="36" name="AutoShape 49"/>
              <p:cNvSpPr>
                <a:spLocks noChangeArrowheads="1"/>
              </p:cNvSpPr>
              <p:nvPr/>
            </p:nvSpPr>
            <p:spPr bwMode="gray">
              <a:xfrm rot="18900000" flipH="1">
                <a:off x="1239" y="1515"/>
                <a:ext cx="115" cy="115"/>
              </a:xfrm>
              <a:prstGeom prst="rtTriangle">
                <a:avLst/>
              </a:prstGeom>
              <a:solidFill>
                <a:schemeClr val="folHlink"/>
              </a:solidFill>
              <a:ln w="9525" algn="ctr">
                <a:noFill/>
                <a:miter lim="800000"/>
                <a:headEnd/>
                <a:tailEnd/>
              </a:ln>
            </p:spPr>
            <p:txBody>
              <a:bodyPr wrap="none" anchor="ctr"/>
              <a:lstStyle/>
              <a:p>
                <a:endParaRPr lang="ja-JP" altLang="en-US">
                  <a:ea typeface="ＭＳ Ｐゴシック" charset="-128"/>
                </a:endParaRPr>
              </a:p>
            </p:txBody>
          </p:sp>
        </p:grpSp>
        <p:sp>
          <p:nvSpPr>
            <p:cNvPr id="34" name="Text Box 50"/>
            <p:cNvSpPr txBox="1">
              <a:spLocks noChangeArrowheads="1"/>
            </p:cNvSpPr>
            <p:nvPr/>
          </p:nvSpPr>
          <p:spPr bwMode="auto">
            <a:xfrm>
              <a:off x="1488" y="1200"/>
              <a:ext cx="1299" cy="291"/>
            </a:xfrm>
            <a:prstGeom prst="rect">
              <a:avLst/>
            </a:prstGeom>
            <a:noFill/>
            <a:ln w="9525" algn="ctr">
              <a:noFill/>
              <a:miter lim="800000"/>
              <a:headEnd/>
              <a:tailEnd/>
            </a:ln>
          </p:spPr>
          <p:txBody>
            <a:bodyPr wrap="none">
              <a:spAutoFit/>
            </a:bodyPr>
            <a:lstStyle/>
            <a:p>
              <a:pPr algn="l" eaLnBrk="0" hangingPunct="0"/>
              <a:r>
                <a:rPr lang="en-US" altLang="ja-JP" sz="2400" b="1" dirty="0" smtClean="0">
                  <a:solidFill>
                    <a:schemeClr val="accent1">
                      <a:lumMod val="50000"/>
                    </a:schemeClr>
                  </a:solidFill>
                  <a:latin typeface="微软雅黑" pitchFamily="34" charset="-122"/>
                  <a:ea typeface="微软雅黑" pitchFamily="34" charset="-122"/>
                </a:rPr>
                <a:t>Android</a:t>
              </a:r>
              <a:r>
                <a:rPr lang="zh-CN" altLang="en-US" sz="2400" b="1" dirty="0" smtClean="0">
                  <a:solidFill>
                    <a:schemeClr val="accent1">
                      <a:lumMod val="50000"/>
                    </a:schemeClr>
                  </a:solidFill>
                  <a:latin typeface="微软雅黑" pitchFamily="34" charset="-122"/>
                  <a:ea typeface="微软雅黑" pitchFamily="34" charset="-122"/>
                </a:rPr>
                <a:t>简介</a:t>
              </a:r>
              <a:endParaRPr lang="en-US" altLang="ja-JP" sz="2400" b="1" dirty="0">
                <a:solidFill>
                  <a:schemeClr val="accent1">
                    <a:lumMod val="50000"/>
                  </a:schemeClr>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20</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多线程</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533400" y="1143000"/>
            <a:ext cx="8382000" cy="55626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进程与线程</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452438" indent="287338" algn="l" eaLnBrk="0" hangingPunct="0">
              <a:lnSpc>
                <a:spcPct val="150000"/>
              </a:lnSpc>
              <a:spcBef>
                <a:spcPct val="20000"/>
              </a:spcBef>
              <a:buClr>
                <a:srgbClr val="1225AF"/>
              </a:buClr>
              <a:defRPr/>
            </a:pPr>
            <a:r>
              <a:rPr lang="zh-CN" altLang="en-US" sz="1600" dirty="0" smtClean="0">
                <a:latin typeface="Microsoft YaHei" pitchFamily="34" charset="-122"/>
                <a:ea typeface="Microsoft YaHei" pitchFamily="34" charset="-122"/>
              </a:rPr>
              <a:t>组件运行所在的进程由</a:t>
            </a:r>
            <a:r>
              <a:rPr lang="en-US" altLang="zh-CN" sz="1600" dirty="0" smtClean="0">
                <a:latin typeface="Microsoft YaHei" pitchFamily="34" charset="-122"/>
                <a:ea typeface="Microsoft YaHei" pitchFamily="34" charset="-122"/>
              </a:rPr>
              <a:t>manifest</a:t>
            </a:r>
            <a:r>
              <a:rPr lang="zh-CN" altLang="en-US" sz="1600" dirty="0" smtClean="0">
                <a:latin typeface="Microsoft YaHei" pitchFamily="34" charset="-122"/>
                <a:ea typeface="Microsoft YaHei" pitchFamily="34" charset="-122"/>
              </a:rPr>
              <a:t>文件所控制。组件元素</a:t>
            </a:r>
            <a:r>
              <a:rPr lang="en-US" altLang="zh-CN" sz="1600" dirty="0" smtClean="0">
                <a:latin typeface="Microsoft YaHei" pitchFamily="34" charset="-122"/>
                <a:ea typeface="Microsoft YaHei" pitchFamily="34" charset="-122"/>
              </a:rPr>
              <a:t>——&lt;activity&gt;</a:t>
            </a:r>
            <a:r>
              <a:rPr lang="zh-CN" altLang="en-US" sz="1600" dirty="0" smtClean="0">
                <a:latin typeface="Microsoft YaHei" pitchFamily="34" charset="-122"/>
                <a:ea typeface="Microsoft YaHei" pitchFamily="34" charset="-122"/>
              </a:rPr>
              <a:t>， </a:t>
            </a:r>
            <a:r>
              <a:rPr lang="en-US" altLang="zh-CN" sz="1600" dirty="0" smtClean="0">
                <a:latin typeface="Microsoft YaHei" pitchFamily="34" charset="-122"/>
                <a:ea typeface="Microsoft YaHei" pitchFamily="34" charset="-122"/>
              </a:rPr>
              <a:t>&lt;service&gt;</a:t>
            </a:r>
            <a:r>
              <a:rPr lang="zh-CN" altLang="en-US" sz="1600" dirty="0" smtClean="0">
                <a:latin typeface="Microsoft YaHei" pitchFamily="34" charset="-122"/>
                <a:ea typeface="Microsoft YaHei" pitchFamily="34" charset="-122"/>
              </a:rPr>
              <a:t>， </a:t>
            </a:r>
            <a:r>
              <a:rPr lang="en-US" altLang="zh-CN" sz="1600" dirty="0" smtClean="0">
                <a:latin typeface="Microsoft YaHei" pitchFamily="34" charset="-122"/>
                <a:ea typeface="Microsoft YaHei" pitchFamily="34" charset="-122"/>
              </a:rPr>
              <a:t>&lt;receiver&gt;</a:t>
            </a:r>
            <a:r>
              <a:rPr lang="zh-CN" altLang="en-US" sz="1600" dirty="0" smtClean="0">
                <a:latin typeface="Microsoft YaHei" pitchFamily="34" charset="-122"/>
                <a:ea typeface="Microsoft YaHei" pitchFamily="34" charset="-122"/>
              </a:rPr>
              <a:t>和</a:t>
            </a:r>
            <a:r>
              <a:rPr lang="en-US" altLang="zh-CN" sz="1600" dirty="0" smtClean="0">
                <a:latin typeface="Microsoft YaHei" pitchFamily="34" charset="-122"/>
                <a:ea typeface="Microsoft YaHei" pitchFamily="34" charset="-122"/>
              </a:rPr>
              <a:t>&lt;provider&gt;——</a:t>
            </a:r>
            <a:r>
              <a:rPr lang="zh-CN" altLang="en-US" sz="1600" dirty="0" smtClean="0">
                <a:latin typeface="Microsoft YaHei" pitchFamily="34" charset="-122"/>
                <a:ea typeface="Microsoft YaHei" pitchFamily="34" charset="-122"/>
              </a:rPr>
              <a:t>都有一个 </a:t>
            </a:r>
            <a:r>
              <a:rPr lang="en-US" altLang="zh-CN" sz="1600" dirty="0" smtClean="0">
                <a:latin typeface="Microsoft YaHei" pitchFamily="34" charset="-122"/>
                <a:ea typeface="Microsoft YaHei" pitchFamily="34" charset="-122"/>
              </a:rPr>
              <a:t>process </a:t>
            </a:r>
            <a:r>
              <a:rPr lang="zh-CN" altLang="en-US" sz="1600" dirty="0" smtClean="0">
                <a:latin typeface="Microsoft YaHei" pitchFamily="34" charset="-122"/>
                <a:ea typeface="Microsoft YaHei" pitchFamily="34" charset="-122"/>
              </a:rPr>
              <a:t>属性来指定组件应当运行于哪个进程之内。这些属性可以设置为使每个组件运行于它自己的进程之内，或一些组件共享一个进程而其余的组件不这么做。它们也可以设置为令不同应用程序的组件在一个进程中运行</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使应用程序的组成部分共享同一个</a:t>
            </a:r>
            <a:r>
              <a:rPr lang="en-US" altLang="zh-CN" sz="1600" dirty="0" smtClean="0">
                <a:latin typeface="Microsoft YaHei" pitchFamily="34" charset="-122"/>
                <a:ea typeface="Microsoft YaHei" pitchFamily="34" charset="-122"/>
              </a:rPr>
              <a:t>Linux</a:t>
            </a:r>
            <a:r>
              <a:rPr lang="zh-CN" altLang="en-US" sz="1600" dirty="0" smtClean="0">
                <a:latin typeface="Microsoft YaHei" pitchFamily="34" charset="-122"/>
                <a:ea typeface="Microsoft YaHei" pitchFamily="34" charset="-122"/>
              </a:rPr>
              <a:t>用户</a:t>
            </a:r>
            <a:r>
              <a:rPr lang="en-US" altLang="zh-CN" sz="1600" dirty="0" smtClean="0">
                <a:latin typeface="Microsoft YaHei" pitchFamily="34" charset="-122"/>
                <a:ea typeface="Microsoft YaHei" pitchFamily="34" charset="-122"/>
              </a:rPr>
              <a:t>ID</a:t>
            </a:r>
            <a:r>
              <a:rPr lang="zh-CN" altLang="en-US" sz="1600" dirty="0" smtClean="0">
                <a:latin typeface="Microsoft YaHei" pitchFamily="34" charset="-122"/>
                <a:ea typeface="Microsoft YaHei" pitchFamily="34" charset="-122"/>
              </a:rPr>
              <a:t>并赋以同样的权限。</a:t>
            </a:r>
            <a:r>
              <a:rPr lang="en-US" altLang="zh-CN" sz="1600" dirty="0" smtClean="0">
                <a:latin typeface="Microsoft YaHei" pitchFamily="34" charset="-122"/>
                <a:ea typeface="Microsoft YaHei" pitchFamily="34" charset="-122"/>
              </a:rPr>
              <a:t>&lt;application&gt;</a:t>
            </a:r>
            <a:r>
              <a:rPr lang="zh-CN" altLang="en-US" sz="1600" dirty="0" smtClean="0">
                <a:latin typeface="Microsoft YaHei" pitchFamily="34" charset="-122"/>
                <a:ea typeface="Microsoft YaHei" pitchFamily="34" charset="-122"/>
              </a:rPr>
              <a:t>元素也有一个</a:t>
            </a:r>
            <a:r>
              <a:rPr lang="en-US" altLang="zh-CN" sz="1600" dirty="0" smtClean="0">
                <a:latin typeface="Microsoft YaHei" pitchFamily="34" charset="-122"/>
                <a:ea typeface="Microsoft YaHei" pitchFamily="34" charset="-122"/>
              </a:rPr>
              <a:t>process</a:t>
            </a:r>
            <a:r>
              <a:rPr lang="zh-CN" altLang="en-US" sz="1600" dirty="0" smtClean="0">
                <a:latin typeface="Microsoft YaHei" pitchFamily="34" charset="-122"/>
                <a:ea typeface="Microsoft YaHei" pitchFamily="34" charset="-122"/>
              </a:rPr>
              <a:t>属性，以设定所有组件的默认值。</a:t>
            </a:r>
            <a:endParaRPr lang="en-US" altLang="zh-CN" sz="1600" dirty="0" smtClean="0">
              <a:latin typeface="Microsoft YaHei" pitchFamily="34" charset="-122"/>
              <a:ea typeface="Microsoft YaHei" pitchFamily="34" charset="-122"/>
            </a:endParaRPr>
          </a:p>
          <a:p>
            <a:pPr marL="452438" indent="287338" algn="l" eaLnBrk="0" hangingPunct="0">
              <a:lnSpc>
                <a:spcPct val="150000"/>
              </a:lnSpc>
              <a:spcBef>
                <a:spcPct val="20000"/>
              </a:spcBef>
              <a:buClr>
                <a:srgbClr val="1225AF"/>
              </a:buClr>
              <a:defRPr/>
            </a:pPr>
            <a:r>
              <a:rPr lang="zh-CN" altLang="en-US" sz="1600" dirty="0" smtClean="0">
                <a:latin typeface="Microsoft YaHei" pitchFamily="34" charset="-122"/>
                <a:ea typeface="Microsoft YaHei" pitchFamily="34" charset="-122"/>
              </a:rPr>
              <a:t>在可用内存不足而又有一个正在为用户进行服务的进程需要更多内存的时候，</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有时候可能会关闭一个进程。而在这个进程中运行着的应用程序也因此被销毁。当再次出现需要它们进行处理的工作的时候，会为这些组件重新创建进程。在决定结束哪个进程的时候，</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会衡量它们对于用户的相对重要性。比如说，相对于一个仍有用户可见的</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的进程，它更有可能去关闭一个其</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已经不为用户所见的进程。也可以说，决定是否关闭一个进程主要依据在那个进程中运行的组件的状态。</a:t>
            </a:r>
            <a:endParaRPr lang="ja-JP" altLang="en-US"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21</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a:t>
            </a:r>
            <a:r>
              <a:rPr lang="zh-CN" altLang="en-US" dirty="0" smtClean="0">
                <a:effectLst>
                  <a:outerShdw blurRad="38100" dist="38100" dir="2700000" algn="tl">
                    <a:srgbClr val="C0C0C0"/>
                  </a:outerShdw>
                </a:effectLst>
                <a:latin typeface="Microsoft YaHei" pitchFamily="34" charset="-122"/>
                <a:ea typeface="Microsoft YaHei" pitchFamily="34" charset="-122"/>
              </a:rPr>
              <a:t>的单线程模型</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19200"/>
            <a:ext cx="7848600" cy="5410200"/>
          </a:xfrm>
          <a:prstGeom prst="rect">
            <a:avLst/>
          </a:prstGeom>
          <a:noFill/>
          <a:ln w="9525">
            <a:noFill/>
            <a:miter lim="800000"/>
            <a:headEnd/>
            <a:tailEnd/>
          </a:ln>
        </p:spPr>
        <p:txBody>
          <a:bodyPr/>
          <a:lstStyle/>
          <a:p>
            <a:pPr marL="1588" indent="-1588" algn="l" eaLnBrk="0" hangingPunct="0">
              <a:lnSpc>
                <a:spcPct val="150000"/>
              </a:lnSpc>
              <a:spcBef>
                <a:spcPct val="20000"/>
              </a:spcBef>
              <a:buClr>
                <a:srgbClr val="1225AF"/>
              </a:buClr>
              <a:defRPr/>
            </a:pPr>
            <a:r>
              <a:rPr lang="en-US" altLang="zh-CN" sz="1600" dirty="0" smtClean="0">
                <a:solidFill>
                  <a:srgbClr val="FF0000"/>
                </a:solidFill>
              </a:rPr>
              <a:t>Android UI</a:t>
            </a:r>
            <a:r>
              <a:rPr lang="zh-CN" altLang="en-US" sz="1600" dirty="0" smtClean="0">
                <a:solidFill>
                  <a:srgbClr val="FF0000"/>
                </a:solidFill>
              </a:rPr>
              <a:t>操作并不是线程安全的并且这些操作必须在</a:t>
            </a:r>
            <a:r>
              <a:rPr lang="en-US" altLang="zh-CN" sz="1600" dirty="0" smtClean="0">
                <a:solidFill>
                  <a:srgbClr val="FF0000"/>
                </a:solidFill>
              </a:rPr>
              <a:t>UI</a:t>
            </a:r>
            <a:r>
              <a:rPr lang="zh-CN" altLang="en-US" sz="1600" dirty="0" smtClean="0">
                <a:solidFill>
                  <a:srgbClr val="FF0000"/>
                </a:solidFill>
              </a:rPr>
              <a:t>线程中执行。</a:t>
            </a:r>
            <a:endParaRPr lang="en-US" altLang="zh-CN" sz="1600" dirty="0" smtClean="0">
              <a:solidFill>
                <a:srgbClr val="FF0000"/>
              </a:solidFill>
              <a:latin typeface="Microsoft YaHei" pitchFamily="34" charset="-122"/>
              <a:ea typeface="Microsoft YaHei" pitchFamily="34" charset="-122"/>
            </a:endParaRP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public void </a:t>
            </a:r>
            <a:r>
              <a:rPr lang="en-US" altLang="zh-CN" sz="1600" dirty="0" err="1" smtClean="0">
                <a:latin typeface="Microsoft YaHei" pitchFamily="34" charset="-122"/>
                <a:ea typeface="Microsoft YaHei" pitchFamily="34" charset="-122"/>
              </a:rPr>
              <a:t>onClick</a:t>
            </a:r>
            <a:r>
              <a:rPr lang="en-US" altLang="zh-CN" sz="1600" dirty="0" smtClean="0">
                <a:latin typeface="Microsoft YaHei" pitchFamily="34" charset="-122"/>
                <a:ea typeface="Microsoft YaHei" pitchFamily="34" charset="-122"/>
              </a:rPr>
              <a:t>( View v ) {</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Bitmap b = </a:t>
            </a:r>
            <a:r>
              <a:rPr lang="en-US" altLang="zh-CN" sz="1600" dirty="0" err="1" smtClean="0">
                <a:latin typeface="Microsoft YaHei" pitchFamily="34" charset="-122"/>
                <a:ea typeface="Microsoft YaHei" pitchFamily="34" charset="-122"/>
              </a:rPr>
              <a:t>loadImageFromNetwork</a:t>
            </a:r>
            <a:r>
              <a:rPr lang="en-US" altLang="zh-CN" sz="1600" dirty="0" smtClean="0">
                <a:latin typeface="Microsoft YaHei" pitchFamily="34" charset="-122"/>
                <a:ea typeface="Microsoft YaHei" pitchFamily="34" charset="-122"/>
              </a:rPr>
              <a:t>();</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en-US" altLang="zh-CN" sz="1600" dirty="0" err="1" smtClean="0">
                <a:latin typeface="Microsoft YaHei" pitchFamily="34" charset="-122"/>
                <a:ea typeface="Microsoft YaHei" pitchFamily="34" charset="-122"/>
              </a:rPr>
              <a:t>mImageView.setImageBitmap</a:t>
            </a:r>
            <a:r>
              <a:rPr lang="en-US" altLang="zh-CN" sz="1600" dirty="0" smtClean="0">
                <a:latin typeface="Microsoft YaHei" pitchFamily="34" charset="-122"/>
                <a:ea typeface="Microsoft YaHei" pitchFamily="34" charset="-122"/>
              </a:rPr>
              <a:t>( b );</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public void </a:t>
            </a:r>
            <a:r>
              <a:rPr lang="en-US" altLang="zh-CN" sz="1600" dirty="0" err="1" smtClean="0">
                <a:latin typeface="Microsoft YaHei" pitchFamily="34" charset="-122"/>
                <a:ea typeface="Microsoft YaHei" pitchFamily="34" charset="-122"/>
              </a:rPr>
              <a:t>onClick</a:t>
            </a:r>
            <a:r>
              <a:rPr lang="en-US" altLang="zh-CN" sz="1600" dirty="0" smtClean="0">
                <a:latin typeface="Microsoft YaHei" pitchFamily="34" charset="-122"/>
                <a:ea typeface="Microsoft YaHei" pitchFamily="34" charset="-122"/>
              </a:rPr>
              <a:t>( View v ) {</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new Thread( new </a:t>
            </a:r>
            <a:r>
              <a:rPr lang="en-US" altLang="zh-CN" sz="1600" dirty="0" err="1" smtClean="0">
                <a:latin typeface="Microsoft YaHei" pitchFamily="34" charset="-122"/>
                <a:ea typeface="Microsoft YaHei" pitchFamily="34" charset="-122"/>
              </a:rPr>
              <a:t>Runnable</a:t>
            </a:r>
            <a:r>
              <a:rPr lang="en-US" altLang="zh-CN" sz="1600" dirty="0" smtClean="0">
                <a:latin typeface="Microsoft YaHei" pitchFamily="34" charset="-122"/>
                <a:ea typeface="Microsoft YaHei" pitchFamily="34" charset="-122"/>
              </a:rPr>
              <a:t>() {</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public void run() {</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Bitmap b = </a:t>
            </a:r>
            <a:r>
              <a:rPr lang="en-US" altLang="zh-CN" sz="1600" dirty="0" err="1" smtClean="0">
                <a:latin typeface="Microsoft YaHei" pitchFamily="34" charset="-122"/>
                <a:ea typeface="Microsoft YaHei" pitchFamily="34" charset="-122"/>
              </a:rPr>
              <a:t>loadImageFromNetwork</a:t>
            </a:r>
            <a:r>
              <a:rPr lang="en-US" altLang="zh-CN" sz="1600" dirty="0" smtClean="0">
                <a:latin typeface="Microsoft YaHei" pitchFamily="34" charset="-122"/>
                <a:ea typeface="Microsoft YaHei" pitchFamily="34" charset="-122"/>
              </a:rPr>
              <a:t>();</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en-US" altLang="zh-CN" sz="1600" dirty="0" err="1" smtClean="0">
                <a:latin typeface="Microsoft YaHei" pitchFamily="34" charset="-122"/>
                <a:ea typeface="Microsoft YaHei" pitchFamily="34" charset="-122"/>
              </a:rPr>
              <a:t>mImageView.setImageBitmap</a:t>
            </a:r>
            <a:r>
              <a:rPr lang="en-US" altLang="zh-CN" sz="1600" dirty="0" smtClean="0">
                <a:latin typeface="Microsoft YaHei" pitchFamily="34" charset="-122"/>
                <a:ea typeface="Microsoft YaHei" pitchFamily="34" charset="-122"/>
              </a:rPr>
              <a:t>( b );</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 </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}).start();</a:t>
            </a:r>
          </a:p>
          <a:p>
            <a:pPr marL="1588" indent="-1588"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a:t>
            </a:r>
          </a:p>
          <a:p>
            <a:pPr marL="1588" indent="-1588" algn="l" eaLnBrk="0" hangingPunct="0">
              <a:lnSpc>
                <a:spcPct val="150000"/>
              </a:lnSpc>
              <a:spcBef>
                <a:spcPct val="20000"/>
              </a:spcBef>
              <a:buClr>
                <a:srgbClr val="1225AF"/>
              </a:buClr>
              <a:defRPr/>
            </a:pPr>
            <a:endParaRPr lang="en-US" altLang="zh-CN" sz="1600" dirty="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22</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a:t>
            </a:r>
            <a:r>
              <a:rPr lang="zh-CN" altLang="en-US" dirty="0" smtClean="0">
                <a:effectLst>
                  <a:outerShdw blurRad="38100" dist="38100" dir="2700000" algn="tl">
                    <a:srgbClr val="C0C0C0"/>
                  </a:outerShdw>
                </a:effectLst>
                <a:latin typeface="Microsoft YaHei" pitchFamily="34" charset="-122"/>
                <a:ea typeface="Microsoft YaHei" pitchFamily="34" charset="-122"/>
              </a:rPr>
              <a:t>的单线程模型</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51816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解决方案  一</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ja-JP" sz="1600" dirty="0" err="1" smtClean="0">
                <a:solidFill>
                  <a:srgbClr val="000000"/>
                </a:solidFill>
                <a:latin typeface="Microsoft YaHei" pitchFamily="34" charset="-122"/>
                <a:ea typeface="Microsoft YaHei" pitchFamily="34" charset="-122"/>
              </a:rPr>
              <a:t>Activity.runOnUiThread</a:t>
            </a:r>
            <a:r>
              <a:rPr lang="en-US" altLang="ja-JP" sz="1600" dirty="0" smtClean="0">
                <a:solidFill>
                  <a:srgbClr val="000000"/>
                </a:solidFill>
                <a:latin typeface="Microsoft YaHei" pitchFamily="34" charset="-122"/>
                <a:ea typeface="Microsoft YaHei" pitchFamily="34" charset="-122"/>
              </a:rPr>
              <a:t>( </a:t>
            </a:r>
            <a:r>
              <a:rPr lang="en-US" altLang="ja-JP" sz="1600" dirty="0" err="1" smtClean="0">
                <a:solidFill>
                  <a:srgbClr val="000000"/>
                </a:solidFill>
                <a:latin typeface="Microsoft YaHei" pitchFamily="34" charset="-122"/>
                <a:ea typeface="Microsoft YaHei" pitchFamily="34" charset="-122"/>
              </a:rPr>
              <a:t>Runnable</a:t>
            </a:r>
            <a:r>
              <a:rPr lang="en-US" altLang="ja-JP" sz="1600" dirty="0" smtClean="0">
                <a:solidFill>
                  <a:srgbClr val="000000"/>
                </a:solidFill>
                <a:latin typeface="Microsoft YaHei" pitchFamily="34" charset="-122"/>
                <a:ea typeface="Microsoft YaHei" pitchFamily="34" charset="-122"/>
              </a:rPr>
              <a:t> )</a:t>
            </a:r>
          </a:p>
          <a:p>
            <a:pPr marL="747713" indent="-295275" algn="l" eaLnBrk="0" hangingPunct="0">
              <a:lnSpc>
                <a:spcPct val="150000"/>
              </a:lnSpc>
              <a:spcBef>
                <a:spcPct val="20000"/>
              </a:spcBef>
              <a:buClr>
                <a:srgbClr val="1225AF"/>
              </a:buClr>
              <a:buFont typeface="Wingdings" pitchFamily="2" charset="2"/>
              <a:buChar char="n"/>
              <a:defRPr/>
            </a:pPr>
            <a:r>
              <a:rPr lang="en-US" altLang="ja-JP" sz="1600" dirty="0" smtClean="0">
                <a:solidFill>
                  <a:srgbClr val="000000"/>
                </a:solidFill>
                <a:latin typeface="Microsoft YaHei" pitchFamily="34" charset="-122"/>
                <a:ea typeface="Microsoft YaHei" pitchFamily="34" charset="-122"/>
              </a:rPr>
              <a:t>View.post( </a:t>
            </a:r>
            <a:r>
              <a:rPr lang="en-US" altLang="ja-JP" sz="1600" dirty="0" err="1" smtClean="0">
                <a:solidFill>
                  <a:srgbClr val="000000"/>
                </a:solidFill>
                <a:latin typeface="Microsoft YaHei" pitchFamily="34" charset="-122"/>
                <a:ea typeface="Microsoft YaHei" pitchFamily="34" charset="-122"/>
              </a:rPr>
              <a:t>Runnable</a:t>
            </a:r>
            <a:r>
              <a:rPr lang="en-US" altLang="ja-JP" sz="1600" dirty="0" smtClean="0">
                <a:solidFill>
                  <a:srgbClr val="000000"/>
                </a:solidFill>
                <a:latin typeface="Microsoft YaHei" pitchFamily="34" charset="-122"/>
                <a:ea typeface="Microsoft YaHei" pitchFamily="34" charset="-122"/>
              </a:rPr>
              <a:t> )  ||  </a:t>
            </a:r>
            <a:r>
              <a:rPr lang="en-US" altLang="ja-JP" sz="1600" dirty="0" err="1" smtClean="0">
                <a:solidFill>
                  <a:srgbClr val="000000"/>
                </a:solidFill>
                <a:latin typeface="Microsoft YaHei" pitchFamily="34" charset="-122"/>
                <a:ea typeface="Microsoft YaHei" pitchFamily="34" charset="-122"/>
              </a:rPr>
              <a:t>View.postDelayed</a:t>
            </a:r>
            <a:r>
              <a:rPr lang="en-US" altLang="ja-JP" sz="1600" dirty="0" smtClean="0">
                <a:solidFill>
                  <a:srgbClr val="000000"/>
                </a:solidFill>
                <a:latin typeface="Microsoft YaHei" pitchFamily="34" charset="-122"/>
                <a:ea typeface="Microsoft YaHei" pitchFamily="34" charset="-122"/>
              </a:rPr>
              <a:t>( </a:t>
            </a:r>
            <a:r>
              <a:rPr lang="en-US" altLang="ja-JP" sz="1600" dirty="0" err="1" smtClean="0">
                <a:solidFill>
                  <a:srgbClr val="000000"/>
                </a:solidFill>
                <a:latin typeface="Microsoft YaHei" pitchFamily="34" charset="-122"/>
                <a:ea typeface="Microsoft YaHei" pitchFamily="34" charset="-122"/>
              </a:rPr>
              <a:t>Runnable</a:t>
            </a:r>
            <a:r>
              <a:rPr lang="en-US" altLang="ja-JP" sz="1600" dirty="0" smtClean="0">
                <a:solidFill>
                  <a:srgbClr val="000000"/>
                </a:solidFill>
                <a:latin typeface="Microsoft YaHei" pitchFamily="34" charset="-122"/>
                <a:ea typeface="Microsoft YaHei" pitchFamily="34" charset="-122"/>
              </a:rPr>
              <a:t>, long )</a:t>
            </a:r>
          </a:p>
          <a:p>
            <a:pPr marL="747713" indent="-295275" algn="l" eaLnBrk="0" hangingPunct="0">
              <a:lnSpc>
                <a:spcPct val="150000"/>
              </a:lnSpc>
              <a:spcBef>
                <a:spcPct val="20000"/>
              </a:spcBef>
              <a:buClr>
                <a:srgbClr val="1225AF"/>
              </a:buClr>
              <a:buFont typeface="Wingdings" pitchFamily="2" charset="2"/>
              <a:buChar char="n"/>
              <a:defRPr/>
            </a:pPr>
            <a:r>
              <a:rPr lang="en-US" altLang="ja-JP" sz="1600" dirty="0" smtClean="0">
                <a:solidFill>
                  <a:srgbClr val="000000"/>
                </a:solidFill>
                <a:latin typeface="Microsoft YaHei" pitchFamily="34" charset="-122"/>
                <a:ea typeface="Microsoft YaHei" pitchFamily="34" charset="-122"/>
              </a:rPr>
              <a:t>Hand</a:t>
            </a:r>
            <a:r>
              <a:rPr lang="en-US" altLang="zh-CN" sz="1600" dirty="0" smtClean="0">
                <a:solidFill>
                  <a:srgbClr val="000000"/>
                </a:solidFill>
                <a:latin typeface="Microsoft YaHei" pitchFamily="34" charset="-122"/>
                <a:ea typeface="Microsoft YaHei" pitchFamily="34" charset="-122"/>
              </a:rPr>
              <a:t>l</a:t>
            </a:r>
            <a:r>
              <a:rPr lang="en-US" altLang="ja-JP" sz="1600" dirty="0" smtClean="0">
                <a:solidFill>
                  <a:srgbClr val="000000"/>
                </a:solidFill>
                <a:latin typeface="Microsoft YaHei" pitchFamily="34" charset="-122"/>
                <a:ea typeface="Microsoft YaHei" pitchFamily="34" charset="-122"/>
              </a:rPr>
              <a:t>er</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public void </a:t>
            </a:r>
            <a:r>
              <a:rPr lang="en-US" altLang="ja-JP" sz="1400" dirty="0" err="1" smtClean="0">
                <a:solidFill>
                  <a:srgbClr val="FF0000"/>
                </a:solidFill>
                <a:latin typeface="Microsoft YaHei" pitchFamily="34" charset="-122"/>
                <a:ea typeface="Microsoft YaHei" pitchFamily="34" charset="-122"/>
              </a:rPr>
              <a:t>onClick</a:t>
            </a:r>
            <a:r>
              <a:rPr lang="en-US" altLang="ja-JP" sz="1400" dirty="0" smtClean="0">
                <a:solidFill>
                  <a:srgbClr val="FF0000"/>
                </a:solidFill>
                <a:latin typeface="Microsoft YaHei" pitchFamily="34" charset="-122"/>
                <a:ea typeface="Microsoft YaHei" pitchFamily="34" charset="-122"/>
              </a:rPr>
              <a:t>( View v ) {</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	new Thread( new </a:t>
            </a:r>
            <a:r>
              <a:rPr lang="en-US" altLang="ja-JP" sz="1400" dirty="0" err="1" smtClean="0">
                <a:solidFill>
                  <a:srgbClr val="FF0000"/>
                </a:solidFill>
                <a:latin typeface="Microsoft YaHei" pitchFamily="34" charset="-122"/>
                <a:ea typeface="Microsoft YaHei" pitchFamily="34" charset="-122"/>
              </a:rPr>
              <a:t>Runnable</a:t>
            </a:r>
            <a:r>
              <a:rPr lang="en-US" altLang="ja-JP" sz="1400" dirty="0" smtClean="0">
                <a:solidFill>
                  <a:srgbClr val="FF0000"/>
                </a:solidFill>
                <a:latin typeface="Microsoft YaHei" pitchFamily="34" charset="-122"/>
                <a:ea typeface="Microsoft YaHei" pitchFamily="34" charset="-122"/>
              </a:rPr>
              <a:t>() {</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	        public void run() {</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		final Bitmap b = </a:t>
            </a:r>
            <a:r>
              <a:rPr lang="en-US" altLang="ja-JP" sz="1400" dirty="0" err="1" smtClean="0">
                <a:solidFill>
                  <a:srgbClr val="FF0000"/>
                </a:solidFill>
                <a:latin typeface="Microsoft YaHei" pitchFamily="34" charset="-122"/>
                <a:ea typeface="Microsoft YaHei" pitchFamily="34" charset="-122"/>
              </a:rPr>
              <a:t>loadImageFromNetwork</a:t>
            </a:r>
            <a:r>
              <a:rPr lang="en-US" altLang="ja-JP" sz="1400" dirty="0" smtClean="0">
                <a:solidFill>
                  <a:srgbClr val="FF0000"/>
                </a:solidFill>
                <a:latin typeface="Microsoft YaHei" pitchFamily="34" charset="-122"/>
                <a:ea typeface="Microsoft YaHei" pitchFamily="34" charset="-122"/>
              </a:rPr>
              <a:t>();</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		mImageView.post( new </a:t>
            </a:r>
            <a:r>
              <a:rPr lang="en-US" altLang="ja-JP" sz="1400" dirty="0" err="1" smtClean="0">
                <a:solidFill>
                  <a:srgbClr val="FF0000"/>
                </a:solidFill>
                <a:latin typeface="Microsoft YaHei" pitchFamily="34" charset="-122"/>
                <a:ea typeface="Microsoft YaHei" pitchFamily="34" charset="-122"/>
              </a:rPr>
              <a:t>Runnable</a:t>
            </a:r>
            <a:r>
              <a:rPr lang="en-US" altLang="ja-JP" sz="1400" dirty="0" smtClean="0">
                <a:solidFill>
                  <a:srgbClr val="FF0000"/>
                </a:solidFill>
                <a:latin typeface="Microsoft YaHei" pitchFamily="34" charset="-122"/>
                <a:ea typeface="Microsoft YaHei" pitchFamily="34" charset="-122"/>
              </a:rPr>
              <a:t>() {</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		        </a:t>
            </a:r>
            <a:r>
              <a:rPr lang="en-US" altLang="ja-JP" sz="1400" dirty="0" err="1" smtClean="0">
                <a:solidFill>
                  <a:srgbClr val="FF0000"/>
                </a:solidFill>
                <a:latin typeface="Microsoft YaHei" pitchFamily="34" charset="-122"/>
                <a:ea typeface="Microsoft YaHei" pitchFamily="34" charset="-122"/>
              </a:rPr>
              <a:t>mImageView.setImageBitmap</a:t>
            </a:r>
            <a:r>
              <a:rPr lang="en-US" altLang="ja-JP" sz="1400" dirty="0" smtClean="0">
                <a:solidFill>
                  <a:srgbClr val="FF0000"/>
                </a:solidFill>
                <a:latin typeface="Microsoft YaHei" pitchFamily="34" charset="-122"/>
                <a:ea typeface="Microsoft YaHei" pitchFamily="34" charset="-122"/>
              </a:rPr>
              <a:t>( b );</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	        	});</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	        }</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	}).start();</a:t>
            </a:r>
          </a:p>
          <a:p>
            <a:pPr indent="463550" algn="l" eaLnBrk="0" hangingPunct="0">
              <a:lnSpc>
                <a:spcPct val="150000"/>
              </a:lnSpc>
              <a:spcBef>
                <a:spcPct val="20000"/>
              </a:spcBef>
              <a:buClr>
                <a:srgbClr val="1225AF"/>
              </a:buClr>
              <a:defRPr/>
            </a:pPr>
            <a:r>
              <a:rPr lang="en-US" altLang="ja-JP" sz="1400" dirty="0" smtClean="0">
                <a:solidFill>
                  <a:srgbClr val="FF0000"/>
                </a:solidFill>
                <a:latin typeface="Microsoft YaHei" pitchFamily="34" charset="-122"/>
                <a:ea typeface="Microsoft YaHei" pitchFamily="34" charset="-122"/>
              </a:rPr>
              <a:t>}</a:t>
            </a:r>
            <a:endParaRPr lang="ja-JP" altLang="en-US" sz="1400" dirty="0">
              <a:solidFill>
                <a:srgbClr val="FF0000"/>
              </a:solidFill>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23</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a:t>
            </a:r>
            <a:r>
              <a:rPr lang="zh-CN" altLang="en-US" dirty="0" smtClean="0">
                <a:effectLst>
                  <a:outerShdw blurRad="38100" dist="38100" dir="2700000" algn="tl">
                    <a:srgbClr val="C0C0C0"/>
                  </a:outerShdw>
                </a:effectLst>
                <a:latin typeface="Microsoft YaHei" pitchFamily="34" charset="-122"/>
                <a:ea typeface="Microsoft YaHei" pitchFamily="34" charset="-122"/>
              </a:rPr>
              <a:t>的单线程模型</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457200" y="1295400"/>
            <a:ext cx="8305800" cy="49530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解决方案  二</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r>
              <a:rPr lang="en-US" altLang="zh-CN" sz="1600" dirty="0" err="1" smtClean="0">
                <a:latin typeface="Microsoft YaHei" pitchFamily="34" charset="-122"/>
                <a:ea typeface="Microsoft YaHei" pitchFamily="34" charset="-122"/>
              </a:rPr>
              <a:t>AsyncTask</a:t>
            </a:r>
            <a:r>
              <a:rPr lang="zh-CN" altLang="en-US" sz="1600" dirty="0" smtClean="0">
                <a:latin typeface="Microsoft YaHei" pitchFamily="34" charset="-122"/>
                <a:ea typeface="Microsoft YaHei" pitchFamily="34" charset="-122"/>
              </a:rPr>
              <a:t>的目标是替你管理你的线程。前面的代码可以很容易地使用</a:t>
            </a:r>
            <a:r>
              <a:rPr lang="en-US" altLang="zh-CN" sz="1600" dirty="0" err="1" smtClean="0">
                <a:latin typeface="Microsoft YaHei" pitchFamily="34" charset="-122"/>
                <a:ea typeface="Microsoft YaHei" pitchFamily="34" charset="-122"/>
              </a:rPr>
              <a:t>AsyncTask</a:t>
            </a:r>
            <a:r>
              <a:rPr lang="zh-CN" altLang="en-US" sz="1600" dirty="0" smtClean="0">
                <a:latin typeface="Microsoft YaHei" pitchFamily="34" charset="-122"/>
                <a:ea typeface="Microsoft YaHei" pitchFamily="34" charset="-122"/>
              </a:rPr>
              <a:t>重写。</a:t>
            </a:r>
            <a:endParaRPr lang="en-US" altLang="zh-CN"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public void </a:t>
            </a:r>
            <a:r>
              <a:rPr lang="en-US" altLang="zh-CN" sz="1600" dirty="0" err="1" smtClean="0">
                <a:latin typeface="Microsoft YaHei" pitchFamily="34" charset="-122"/>
                <a:ea typeface="Microsoft YaHei" pitchFamily="34" charset="-122"/>
              </a:rPr>
              <a:t>onClick</a:t>
            </a:r>
            <a:r>
              <a:rPr lang="en-US" altLang="zh-CN" sz="1600" dirty="0" smtClean="0">
                <a:latin typeface="Microsoft YaHei" pitchFamily="34" charset="-122"/>
                <a:ea typeface="Microsoft YaHei" pitchFamily="34" charset="-122"/>
              </a:rPr>
              <a:t>( View v )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new </a:t>
            </a:r>
            <a:r>
              <a:rPr lang="en-US" altLang="zh-CN" sz="1600" dirty="0" err="1" smtClean="0">
                <a:latin typeface="Microsoft YaHei" pitchFamily="34" charset="-122"/>
                <a:ea typeface="Microsoft YaHei" pitchFamily="34" charset="-122"/>
              </a:rPr>
              <a:t>DownloadImageTask</a:t>
            </a:r>
            <a:r>
              <a:rPr lang="en-US" altLang="zh-CN" sz="1600" dirty="0" smtClean="0">
                <a:latin typeface="Microsoft YaHei" pitchFamily="34" charset="-122"/>
                <a:ea typeface="Microsoft YaHei" pitchFamily="34" charset="-122"/>
              </a:rPr>
              <a:t>().execute( "http://example.com/image.png"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private class </a:t>
            </a:r>
            <a:r>
              <a:rPr lang="en-US" altLang="zh-CN" sz="1600" dirty="0" err="1" smtClean="0">
                <a:latin typeface="Microsoft YaHei" pitchFamily="34" charset="-122"/>
                <a:ea typeface="Microsoft YaHei" pitchFamily="34" charset="-122"/>
              </a:rPr>
              <a:t>DownloadImageTask</a:t>
            </a:r>
            <a:r>
              <a:rPr lang="en-US" altLang="zh-CN" sz="1600" dirty="0" smtClean="0">
                <a:latin typeface="Microsoft YaHei" pitchFamily="34" charset="-122"/>
                <a:ea typeface="Microsoft YaHei" pitchFamily="34" charset="-122"/>
              </a:rPr>
              <a:t> extends </a:t>
            </a:r>
            <a:r>
              <a:rPr lang="en-US" altLang="zh-CN" sz="1600" dirty="0" err="1" smtClean="0">
                <a:latin typeface="Microsoft YaHei" pitchFamily="34" charset="-122"/>
                <a:ea typeface="Microsoft YaHei" pitchFamily="34" charset="-122"/>
              </a:rPr>
              <a:t>AsyncTask</a:t>
            </a:r>
            <a:r>
              <a:rPr lang="en-US" altLang="zh-CN" sz="1600" dirty="0" smtClean="0">
                <a:latin typeface="Microsoft YaHei" pitchFamily="34" charset="-122"/>
                <a:ea typeface="Microsoft YaHei" pitchFamily="34" charset="-122"/>
              </a:rPr>
              <a:t>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protected Bitmap </a:t>
            </a:r>
            <a:r>
              <a:rPr lang="en-US" altLang="zh-CN" sz="1600" dirty="0" err="1" smtClean="0">
                <a:latin typeface="Microsoft YaHei" pitchFamily="34" charset="-122"/>
                <a:ea typeface="Microsoft YaHei" pitchFamily="34" charset="-122"/>
              </a:rPr>
              <a:t>doInBackground</a:t>
            </a:r>
            <a:r>
              <a:rPr lang="en-US" altLang="zh-CN" sz="1600" dirty="0" smtClean="0">
                <a:latin typeface="Microsoft YaHei" pitchFamily="34" charset="-122"/>
                <a:ea typeface="Microsoft YaHei" pitchFamily="34" charset="-122"/>
              </a:rPr>
              <a:t>( String... </a:t>
            </a:r>
            <a:r>
              <a:rPr lang="en-US" altLang="zh-CN" sz="1600" dirty="0" err="1" smtClean="0">
                <a:latin typeface="Microsoft YaHei" pitchFamily="34" charset="-122"/>
                <a:ea typeface="Microsoft YaHei" pitchFamily="34" charset="-122"/>
              </a:rPr>
              <a:t>urls</a:t>
            </a:r>
            <a:r>
              <a:rPr lang="en-US" altLang="zh-CN" sz="1600" dirty="0" smtClean="0">
                <a:latin typeface="Microsoft YaHei" pitchFamily="34" charset="-122"/>
                <a:ea typeface="Microsoft YaHei" pitchFamily="34" charset="-122"/>
              </a:rPr>
              <a:t> )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return </a:t>
            </a:r>
            <a:r>
              <a:rPr lang="en-US" altLang="zh-CN" sz="1600" dirty="0" err="1" smtClean="0">
                <a:latin typeface="Microsoft YaHei" pitchFamily="34" charset="-122"/>
                <a:ea typeface="Microsoft YaHei" pitchFamily="34" charset="-122"/>
              </a:rPr>
              <a:t>loadImageFormNetwork</a:t>
            </a:r>
            <a:r>
              <a:rPr lang="en-US" altLang="zh-CN" sz="1600" dirty="0" smtClean="0">
                <a:latin typeface="Microsoft YaHei" pitchFamily="34" charset="-122"/>
                <a:ea typeface="Microsoft YaHei" pitchFamily="34" charset="-122"/>
              </a:rPr>
              <a:t>( </a:t>
            </a:r>
            <a:r>
              <a:rPr lang="en-US" altLang="zh-CN" sz="1600" dirty="0" err="1" smtClean="0">
                <a:latin typeface="Microsoft YaHei" pitchFamily="34" charset="-122"/>
                <a:ea typeface="Microsoft YaHei" pitchFamily="34" charset="-122"/>
              </a:rPr>
              <a:t>urls</a:t>
            </a:r>
            <a:r>
              <a:rPr lang="en-US" altLang="zh-CN" sz="1600" dirty="0" smtClean="0">
                <a:latin typeface="Microsoft YaHei" pitchFamily="34" charset="-122"/>
                <a:ea typeface="Microsoft YaHei" pitchFamily="34" charset="-122"/>
              </a:rPr>
              <a:t>[0]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protected void </a:t>
            </a:r>
            <a:r>
              <a:rPr lang="en-US" altLang="zh-CN" sz="1600" dirty="0" err="1" smtClean="0">
                <a:latin typeface="Microsoft YaHei" pitchFamily="34" charset="-122"/>
                <a:ea typeface="Microsoft YaHei" pitchFamily="34" charset="-122"/>
              </a:rPr>
              <a:t>onPostExecute</a:t>
            </a:r>
            <a:r>
              <a:rPr lang="en-US" altLang="zh-CN" sz="1600" dirty="0" smtClean="0">
                <a:latin typeface="Microsoft YaHei" pitchFamily="34" charset="-122"/>
                <a:ea typeface="Microsoft YaHei" pitchFamily="34" charset="-122"/>
              </a:rPr>
              <a:t>( Bitmap result )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a:t>
            </a:r>
            <a:r>
              <a:rPr lang="en-US" altLang="zh-CN" sz="1600" dirty="0" err="1" smtClean="0">
                <a:latin typeface="Microsoft YaHei" pitchFamily="34" charset="-122"/>
                <a:ea typeface="Microsoft YaHei" pitchFamily="34" charset="-122"/>
              </a:rPr>
              <a:t>mImageView.setImageBitmap</a:t>
            </a:r>
            <a:r>
              <a:rPr lang="en-US" altLang="zh-CN" sz="1600" dirty="0" smtClean="0">
                <a:latin typeface="Microsoft YaHei" pitchFamily="34" charset="-122"/>
                <a:ea typeface="Microsoft YaHei" pitchFamily="34" charset="-122"/>
              </a:rPr>
              <a:t>( result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a:t>
            </a:r>
          </a:p>
          <a:p>
            <a:pPr marL="342900" indent="-342900" algn="l" eaLnBrk="0" hangingPunct="0">
              <a:spcBef>
                <a:spcPct val="20000"/>
              </a:spcBef>
              <a:buClr>
                <a:schemeClr val="accent1">
                  <a:lumMod val="75000"/>
                </a:schemeClr>
              </a:buClr>
              <a:defRPr/>
            </a:pPr>
            <a:endParaRPr lang="en-US" altLang="zh-CN"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24</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ja-JP" dirty="0" smtClean="0">
                <a:effectLst>
                  <a:outerShdw blurRad="38100" dist="38100" dir="2700000" algn="tl">
                    <a:srgbClr val="C0C0C0"/>
                  </a:outerShdw>
                </a:effectLst>
                <a:latin typeface="Microsoft YaHei" pitchFamily="34" charset="-122"/>
                <a:ea typeface="Microsoft YaHei" pitchFamily="34" charset="-122"/>
              </a:rPr>
              <a:t>Android</a:t>
            </a:r>
            <a:r>
              <a:rPr lang="zh-CN" altLang="en-US" dirty="0" smtClean="0">
                <a:effectLst>
                  <a:outerShdw blurRad="38100" dist="38100" dir="2700000" algn="tl">
                    <a:srgbClr val="C0C0C0"/>
                  </a:outerShdw>
                </a:effectLst>
                <a:latin typeface="Microsoft YaHei" pitchFamily="34" charset="-122"/>
                <a:ea typeface="Microsoft YaHei" pitchFamily="34" charset="-122"/>
              </a:rPr>
              <a:t>消息机制</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858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defRPr/>
            </a:pPr>
            <a:endParaRPr lang="en-US" altLang="zh-CN"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r>
              <a:rPr lang="en-US" altLang="zh-CN" sz="1600" dirty="0" err="1" smtClean="0">
                <a:latin typeface="Microsoft YaHei" pitchFamily="34" charset="-122"/>
                <a:ea typeface="Microsoft YaHei" pitchFamily="34" charset="-122"/>
              </a:rPr>
              <a:t>Looper</a:t>
            </a: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一个线程可以产生一个</a:t>
            </a:r>
            <a:r>
              <a:rPr lang="en-US" altLang="zh-CN" sz="1600" dirty="0" err="1" smtClean="0">
                <a:latin typeface="Microsoft YaHei" pitchFamily="34" charset="-122"/>
                <a:ea typeface="Microsoft YaHei" pitchFamily="34" charset="-122"/>
              </a:rPr>
              <a:t>Looper</a:t>
            </a:r>
            <a:r>
              <a:rPr lang="zh-CN" altLang="en-US" sz="1600" dirty="0" smtClean="0">
                <a:latin typeface="Microsoft YaHei" pitchFamily="34" charset="-122"/>
                <a:ea typeface="Microsoft YaHei" pitchFamily="34" charset="-122"/>
              </a:rPr>
              <a:t>对象，由它来管理此线程里的</a:t>
            </a:r>
            <a:r>
              <a:rPr lang="en-US" altLang="zh-CN" sz="1600" dirty="0" smtClean="0">
                <a:latin typeface="Microsoft YaHei" pitchFamily="34" charset="-122"/>
                <a:ea typeface="Microsoft YaHei" pitchFamily="34" charset="-122"/>
              </a:rPr>
              <a:t>Message Queue(</a:t>
            </a:r>
            <a:r>
              <a:rPr lang="zh-CN" altLang="en-US" sz="1600" dirty="0" smtClean="0">
                <a:latin typeface="Microsoft YaHei" pitchFamily="34" charset="-122"/>
                <a:ea typeface="Microsoft YaHei" pitchFamily="34" charset="-122"/>
              </a:rPr>
              <a:t>消息队列</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a:t>
            </a:r>
          </a:p>
          <a:p>
            <a:pPr marL="342900" indent="-342900" algn="l" eaLnBrk="0" hangingPunct="0">
              <a:spcBef>
                <a:spcPct val="20000"/>
              </a:spcBef>
              <a:buClr>
                <a:schemeClr val="accent1">
                  <a:lumMod val="75000"/>
                </a:schemeClr>
              </a:buClr>
              <a:defRPr/>
            </a:pPr>
            <a:endParaRPr lang="zh-CN" altLang="en-US"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Handler: </a:t>
            </a:r>
            <a:r>
              <a:rPr lang="zh-CN" altLang="en-US" sz="1600" dirty="0" smtClean="0">
                <a:latin typeface="Microsoft YaHei" pitchFamily="34" charset="-122"/>
                <a:ea typeface="Microsoft YaHei" pitchFamily="34" charset="-122"/>
              </a:rPr>
              <a:t>你可以构造</a:t>
            </a:r>
            <a:r>
              <a:rPr lang="en-US" altLang="zh-CN" sz="1600" dirty="0" smtClean="0">
                <a:latin typeface="Microsoft YaHei" pitchFamily="34" charset="-122"/>
                <a:ea typeface="Microsoft YaHei" pitchFamily="34" charset="-122"/>
              </a:rPr>
              <a:t>Handler</a:t>
            </a:r>
            <a:r>
              <a:rPr lang="zh-CN" altLang="en-US" sz="1600" dirty="0" smtClean="0">
                <a:latin typeface="Microsoft YaHei" pitchFamily="34" charset="-122"/>
                <a:ea typeface="Microsoft YaHei" pitchFamily="34" charset="-122"/>
              </a:rPr>
              <a:t>对象来与</a:t>
            </a:r>
            <a:r>
              <a:rPr lang="en-US" altLang="zh-CN" sz="1600" dirty="0" err="1" smtClean="0">
                <a:latin typeface="Microsoft YaHei" pitchFamily="34" charset="-122"/>
                <a:ea typeface="Microsoft YaHei" pitchFamily="34" charset="-122"/>
              </a:rPr>
              <a:t>Looper</a:t>
            </a:r>
            <a:r>
              <a:rPr lang="zh-CN" altLang="en-US" sz="1600" dirty="0" smtClean="0">
                <a:latin typeface="Microsoft YaHei" pitchFamily="34" charset="-122"/>
                <a:ea typeface="Microsoft YaHei" pitchFamily="34" charset="-122"/>
              </a:rPr>
              <a:t>沟通，以便</a:t>
            </a:r>
            <a:r>
              <a:rPr lang="en-US" altLang="zh-CN" sz="1600" dirty="0" smtClean="0">
                <a:latin typeface="Microsoft YaHei" pitchFamily="34" charset="-122"/>
                <a:ea typeface="Microsoft YaHei" pitchFamily="34" charset="-122"/>
              </a:rPr>
              <a:t>push</a:t>
            </a:r>
            <a:r>
              <a:rPr lang="zh-CN" altLang="en-US" sz="1600" dirty="0" smtClean="0">
                <a:latin typeface="Microsoft YaHei" pitchFamily="34" charset="-122"/>
                <a:ea typeface="Microsoft YaHei" pitchFamily="34" charset="-122"/>
              </a:rPr>
              <a:t>新消息到</a:t>
            </a:r>
            <a:r>
              <a:rPr lang="en-US" altLang="zh-CN" sz="1600" dirty="0" smtClean="0">
                <a:latin typeface="Microsoft YaHei" pitchFamily="34" charset="-122"/>
                <a:ea typeface="Microsoft YaHei" pitchFamily="34" charset="-122"/>
              </a:rPr>
              <a:t>Message Queue</a:t>
            </a:r>
            <a:r>
              <a:rPr lang="zh-CN" altLang="en-US" sz="1600" dirty="0" smtClean="0">
                <a:latin typeface="Microsoft YaHei" pitchFamily="34" charset="-122"/>
                <a:ea typeface="Microsoft YaHei" pitchFamily="34" charset="-122"/>
              </a:rPr>
              <a:t>里；或者接收</a:t>
            </a:r>
            <a:r>
              <a:rPr lang="en-US" altLang="zh-CN" sz="1600" dirty="0" err="1" smtClean="0">
                <a:latin typeface="Microsoft YaHei" pitchFamily="34" charset="-122"/>
                <a:ea typeface="Microsoft YaHei" pitchFamily="34" charset="-122"/>
              </a:rPr>
              <a:t>Looper</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从</a:t>
            </a:r>
            <a:r>
              <a:rPr lang="en-US" altLang="zh-CN" sz="1600" dirty="0" smtClean="0">
                <a:latin typeface="Microsoft YaHei" pitchFamily="34" charset="-122"/>
                <a:ea typeface="Microsoft YaHei" pitchFamily="34" charset="-122"/>
              </a:rPr>
              <a:t>Message Queue</a:t>
            </a:r>
            <a:r>
              <a:rPr lang="zh-CN" altLang="en-US" sz="1600" dirty="0" smtClean="0">
                <a:latin typeface="Microsoft YaHei" pitchFamily="34" charset="-122"/>
                <a:ea typeface="Microsoft YaHei" pitchFamily="34" charset="-122"/>
              </a:rPr>
              <a:t>取出</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所送来的消息。</a:t>
            </a:r>
          </a:p>
          <a:p>
            <a:pPr marL="342900" indent="-342900" algn="l" eaLnBrk="0" hangingPunct="0">
              <a:spcBef>
                <a:spcPct val="20000"/>
              </a:spcBef>
              <a:buClr>
                <a:schemeClr val="accent1">
                  <a:lumMod val="75000"/>
                </a:schemeClr>
              </a:buClr>
              <a:defRPr/>
            </a:pPr>
            <a:endParaRPr lang="zh-CN" altLang="en-US"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Message Queue(</a:t>
            </a:r>
            <a:r>
              <a:rPr lang="zh-CN" altLang="en-US" sz="1600" dirty="0" smtClean="0">
                <a:latin typeface="Microsoft YaHei" pitchFamily="34" charset="-122"/>
                <a:ea typeface="Microsoft YaHei" pitchFamily="34" charset="-122"/>
              </a:rPr>
              <a:t>消息队列</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用来存放线程放入的消息。</a:t>
            </a:r>
          </a:p>
          <a:p>
            <a:pPr marL="342900" indent="-342900" algn="l" eaLnBrk="0" hangingPunct="0">
              <a:spcBef>
                <a:spcPct val="20000"/>
              </a:spcBef>
              <a:buClr>
                <a:schemeClr val="accent1">
                  <a:lumMod val="75000"/>
                </a:schemeClr>
              </a:buClr>
              <a:defRPr/>
            </a:pPr>
            <a:endParaRPr lang="zh-CN" altLang="en-US"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Thread</a:t>
            </a:r>
            <a:r>
              <a:rPr lang="zh-CN" altLang="en-US" sz="1600" dirty="0" smtClean="0">
                <a:latin typeface="Microsoft YaHei" pitchFamily="34" charset="-122"/>
                <a:ea typeface="Microsoft YaHei" pitchFamily="34" charset="-122"/>
              </a:rPr>
              <a:t>：</a:t>
            </a:r>
            <a:r>
              <a:rPr lang="en-US" altLang="zh-CN" sz="1600" dirty="0" smtClean="0">
                <a:latin typeface="Microsoft YaHei" pitchFamily="34" charset="-122"/>
                <a:ea typeface="Microsoft YaHei" pitchFamily="34" charset="-122"/>
              </a:rPr>
              <a:t>UI thread </a:t>
            </a:r>
            <a:r>
              <a:rPr lang="zh-CN" altLang="en-US" sz="1600" dirty="0" smtClean="0">
                <a:latin typeface="Microsoft YaHei" pitchFamily="34" charset="-122"/>
                <a:ea typeface="Microsoft YaHei" pitchFamily="34" charset="-122"/>
              </a:rPr>
              <a:t>通常就是</a:t>
            </a:r>
            <a:r>
              <a:rPr lang="en-US" altLang="zh-CN" sz="1600" dirty="0" smtClean="0">
                <a:latin typeface="Microsoft YaHei" pitchFamily="34" charset="-122"/>
                <a:ea typeface="Microsoft YaHei" pitchFamily="34" charset="-122"/>
              </a:rPr>
              <a:t>main thread</a:t>
            </a:r>
            <a:r>
              <a:rPr lang="zh-CN" altLang="en-US" sz="1600" dirty="0" smtClean="0">
                <a:latin typeface="Microsoft YaHei" pitchFamily="34" charset="-122"/>
                <a:ea typeface="Microsoft YaHei" pitchFamily="34" charset="-122"/>
              </a:rPr>
              <a:t>，而</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启动程序时会替它建立一个</a:t>
            </a:r>
            <a:r>
              <a:rPr lang="en-US" altLang="zh-CN" sz="1600" dirty="0" smtClean="0">
                <a:latin typeface="Microsoft YaHei" pitchFamily="34" charset="-122"/>
                <a:ea typeface="Microsoft YaHei" pitchFamily="34" charset="-122"/>
              </a:rPr>
              <a:t>Message Queue</a:t>
            </a:r>
            <a:r>
              <a:rPr lang="zh-CN" altLang="en-US" sz="1600" dirty="0" smtClean="0">
                <a:latin typeface="Microsoft YaHei" pitchFamily="34" charset="-122"/>
                <a:ea typeface="Microsoft YaHei" pitchFamily="34" charset="-122"/>
              </a:rPr>
              <a:t>。</a:t>
            </a:r>
          </a:p>
          <a:p>
            <a:pPr marL="342900" indent="-342900" algn="l" eaLnBrk="0" hangingPunct="0">
              <a:spcBef>
                <a:spcPct val="20000"/>
              </a:spcBef>
              <a:buClr>
                <a:schemeClr val="accent1">
                  <a:lumMod val="75000"/>
                </a:schemeClr>
              </a:buClr>
              <a:defRPr/>
            </a:pPr>
            <a:endParaRPr lang="zh-CN" altLang="en-US"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r>
              <a:rPr lang="zh-CN" altLang="en-US" sz="1600" dirty="0" smtClean="0">
                <a:latin typeface="Microsoft YaHei" pitchFamily="34" charset="-122"/>
                <a:ea typeface="Microsoft YaHei" pitchFamily="34" charset="-122"/>
              </a:rPr>
              <a:t>每一个线程里可含有一个</a:t>
            </a:r>
            <a:r>
              <a:rPr lang="en-US" altLang="zh-CN" sz="1600" dirty="0" err="1" smtClean="0">
                <a:latin typeface="Microsoft YaHei" pitchFamily="34" charset="-122"/>
                <a:ea typeface="Microsoft YaHei" pitchFamily="34" charset="-122"/>
              </a:rPr>
              <a:t>Looper</a:t>
            </a:r>
            <a:r>
              <a:rPr lang="zh-CN" altLang="en-US" sz="1600" dirty="0" smtClean="0">
                <a:latin typeface="Microsoft YaHei" pitchFamily="34" charset="-122"/>
                <a:ea typeface="Microsoft YaHei" pitchFamily="34" charset="-122"/>
              </a:rPr>
              <a:t>对象以及一个</a:t>
            </a:r>
            <a:r>
              <a:rPr lang="en-US" altLang="zh-CN" sz="1600" dirty="0" err="1" smtClean="0">
                <a:latin typeface="Microsoft YaHei" pitchFamily="34" charset="-122"/>
                <a:ea typeface="Microsoft YaHei" pitchFamily="34" charset="-122"/>
              </a:rPr>
              <a:t>MessageQueue</a:t>
            </a:r>
            <a:r>
              <a:rPr lang="zh-CN" altLang="en-US" sz="1600" dirty="0" smtClean="0">
                <a:latin typeface="Microsoft YaHei" pitchFamily="34" charset="-122"/>
                <a:ea typeface="Microsoft YaHei" pitchFamily="34" charset="-122"/>
              </a:rPr>
              <a:t>数据结构。在你的应用程序里，可以定义</a:t>
            </a:r>
            <a:r>
              <a:rPr lang="en-US" altLang="zh-CN" sz="1600" dirty="0" smtClean="0">
                <a:latin typeface="Microsoft YaHei" pitchFamily="34" charset="-122"/>
                <a:ea typeface="Microsoft YaHei" pitchFamily="34" charset="-122"/>
              </a:rPr>
              <a:t>Handler</a:t>
            </a:r>
            <a:r>
              <a:rPr lang="zh-CN" altLang="en-US" sz="1600" dirty="0" smtClean="0">
                <a:latin typeface="Microsoft YaHei" pitchFamily="34" charset="-122"/>
                <a:ea typeface="Microsoft YaHei" pitchFamily="34" charset="-122"/>
              </a:rPr>
              <a:t>的子类别来接收</a:t>
            </a:r>
            <a:r>
              <a:rPr lang="en-US" altLang="zh-CN" sz="1600" dirty="0" err="1" smtClean="0">
                <a:latin typeface="Microsoft YaHei" pitchFamily="34" charset="-122"/>
                <a:ea typeface="Microsoft YaHei" pitchFamily="34" charset="-122"/>
              </a:rPr>
              <a:t>Looper</a:t>
            </a:r>
            <a:r>
              <a:rPr lang="zh-CN" altLang="en-US" sz="1600" dirty="0" smtClean="0">
                <a:latin typeface="Microsoft YaHei" pitchFamily="34" charset="-122"/>
                <a:ea typeface="Microsoft YaHei" pitchFamily="34" charset="-122"/>
              </a:rPr>
              <a:t>所送出的消息。</a:t>
            </a:r>
            <a:endParaRPr lang="en-US" altLang="zh-CN" sz="1600" dirty="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25</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Handler </a:t>
            </a:r>
            <a:r>
              <a:rPr lang="zh-CN" altLang="en-US" dirty="0" smtClean="0">
                <a:effectLst>
                  <a:outerShdw blurRad="38100" dist="38100" dir="2700000" algn="tl">
                    <a:srgbClr val="C0C0C0"/>
                  </a:outerShdw>
                </a:effectLst>
                <a:latin typeface="Microsoft YaHei" pitchFamily="34" charset="-122"/>
                <a:ea typeface="Microsoft YaHei" pitchFamily="34" charset="-122"/>
              </a:rPr>
              <a:t>与 </a:t>
            </a:r>
            <a:r>
              <a:rPr lang="en-US" altLang="zh-CN" dirty="0" err="1" smtClean="0">
                <a:effectLst>
                  <a:outerShdw blurRad="38100" dist="38100" dir="2700000" algn="tl">
                    <a:srgbClr val="C0C0C0"/>
                  </a:outerShdw>
                </a:effectLst>
                <a:latin typeface="Microsoft YaHei" pitchFamily="34" charset="-122"/>
                <a:ea typeface="Microsoft YaHei" pitchFamily="34" charset="-122"/>
              </a:rPr>
              <a:t>Looper</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1</a:t>
            </a:r>
            <a:r>
              <a:rPr lang="zh-CN" altLang="en-US" sz="1600" dirty="0" smtClean="0">
                <a:latin typeface="Microsoft YaHei" pitchFamily="34" charset="-122"/>
                <a:ea typeface="Microsoft YaHei" pitchFamily="34" charset="-122"/>
              </a:rPr>
              <a:t>、</a:t>
            </a:r>
            <a:r>
              <a:rPr lang="en-US" altLang="zh-CN" sz="1600" dirty="0" smtClean="0">
                <a:latin typeface="Microsoft YaHei" pitchFamily="34" charset="-122"/>
                <a:ea typeface="Microsoft YaHei" pitchFamily="34" charset="-122"/>
              </a:rPr>
              <a:t>handler</a:t>
            </a:r>
            <a:r>
              <a:rPr lang="zh-CN" altLang="en-US" sz="1600" dirty="0" smtClean="0">
                <a:latin typeface="Microsoft YaHei" pitchFamily="34" charset="-122"/>
                <a:ea typeface="Microsoft YaHei" pitchFamily="34" charset="-122"/>
              </a:rPr>
              <a:t>应该由处理消息的线程创建。</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2</a:t>
            </a:r>
            <a:r>
              <a:rPr lang="zh-CN" altLang="en-US" sz="1600" dirty="0" smtClean="0">
                <a:latin typeface="Microsoft YaHei" pitchFamily="34" charset="-122"/>
                <a:ea typeface="Microsoft YaHei" pitchFamily="34" charset="-122"/>
              </a:rPr>
              <a:t>、</a:t>
            </a:r>
            <a:r>
              <a:rPr lang="en-US" altLang="zh-CN" sz="1600" dirty="0" smtClean="0">
                <a:latin typeface="Microsoft YaHei" pitchFamily="34" charset="-122"/>
                <a:ea typeface="Microsoft YaHei" pitchFamily="34" charset="-122"/>
              </a:rPr>
              <a:t>handler</a:t>
            </a:r>
            <a:r>
              <a:rPr lang="zh-CN" altLang="en-US" sz="1600" dirty="0" smtClean="0">
                <a:latin typeface="Microsoft YaHei" pitchFamily="34" charset="-122"/>
                <a:ea typeface="Microsoft YaHei" pitchFamily="34" charset="-122"/>
              </a:rPr>
              <a:t>与创建它的线程相关联，而且也只与创建它的线程相关联。</a:t>
            </a:r>
            <a:r>
              <a:rPr lang="en-US" altLang="zh-CN" sz="1600" dirty="0" smtClean="0">
                <a:latin typeface="Microsoft YaHei" pitchFamily="34" charset="-122"/>
                <a:ea typeface="Microsoft YaHei" pitchFamily="34" charset="-122"/>
              </a:rPr>
              <a:t>handler</a:t>
            </a:r>
            <a:r>
              <a:rPr lang="zh-CN" altLang="en-US" sz="1600" dirty="0" smtClean="0">
                <a:latin typeface="Microsoft YaHei" pitchFamily="34" charset="-122"/>
                <a:ea typeface="Microsoft YaHei" pitchFamily="34" charset="-122"/>
              </a:rPr>
              <a:t>运行在创建它的线程中，所以，如果在</a:t>
            </a:r>
            <a:r>
              <a:rPr lang="en-US" altLang="zh-CN" sz="1600" dirty="0" smtClean="0">
                <a:latin typeface="Microsoft YaHei" pitchFamily="34" charset="-122"/>
                <a:ea typeface="Microsoft YaHei" pitchFamily="34" charset="-122"/>
              </a:rPr>
              <a:t>handler</a:t>
            </a:r>
            <a:r>
              <a:rPr lang="zh-CN" altLang="en-US" sz="1600" dirty="0" smtClean="0">
                <a:latin typeface="Microsoft YaHei" pitchFamily="34" charset="-122"/>
                <a:ea typeface="Microsoft YaHei" pitchFamily="34" charset="-122"/>
              </a:rPr>
              <a:t>中进行耗时的操作，会阻塞创建它的线程。</a:t>
            </a:r>
          </a:p>
          <a:p>
            <a:pPr marL="342900" indent="-342900" algn="l" eaLnBrk="0" hangingPunct="0">
              <a:spcBef>
                <a:spcPct val="20000"/>
              </a:spcBef>
              <a:buClr>
                <a:schemeClr val="accent1">
                  <a:lumMod val="75000"/>
                </a:schemeClr>
              </a:buClr>
              <a:defRPr/>
            </a:pPr>
            <a:endParaRPr lang="en-US" altLang="zh-CN" sz="160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1</a:t>
            </a:r>
            <a:r>
              <a:rPr lang="zh-CN" altLang="en-US" sz="1600" dirty="0" smtClean="0">
                <a:latin typeface="Microsoft YaHei" pitchFamily="34" charset="-122"/>
                <a:ea typeface="Microsoft YaHei" pitchFamily="34" charset="-122"/>
              </a:rPr>
              <a:t>、</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的线程分为有消息循环的线程和没有消息循环的线程，有消息循环的线程一般都会有一个</a:t>
            </a:r>
            <a:r>
              <a:rPr lang="en-US" altLang="zh-CN" sz="1600" dirty="0" err="1" smtClean="0">
                <a:latin typeface="Microsoft YaHei" pitchFamily="34" charset="-122"/>
                <a:ea typeface="Microsoft YaHei" pitchFamily="34" charset="-122"/>
              </a:rPr>
              <a:t>Looper</a:t>
            </a:r>
            <a:r>
              <a:rPr lang="zh-CN" altLang="en-US" sz="1600" dirty="0" smtClean="0">
                <a:latin typeface="Microsoft YaHei" pitchFamily="34" charset="-122"/>
                <a:ea typeface="Microsoft YaHei" pitchFamily="34" charset="-122"/>
              </a:rPr>
              <a:t>。主线程（</a:t>
            </a:r>
            <a:r>
              <a:rPr lang="en-US" altLang="zh-CN" sz="1600" dirty="0" smtClean="0">
                <a:latin typeface="Microsoft YaHei" pitchFamily="34" charset="-122"/>
                <a:ea typeface="Microsoft YaHei" pitchFamily="34" charset="-122"/>
              </a:rPr>
              <a:t>UI</a:t>
            </a:r>
            <a:r>
              <a:rPr lang="zh-CN" altLang="en-US" sz="1600" dirty="0" smtClean="0">
                <a:latin typeface="Microsoft YaHei" pitchFamily="34" charset="-122"/>
                <a:ea typeface="Microsoft YaHei" pitchFamily="34" charset="-122"/>
              </a:rPr>
              <a:t>线程）就是一个消息循环的线程。</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2</a:t>
            </a:r>
            <a:r>
              <a:rPr lang="zh-CN" altLang="en-US" sz="1600" dirty="0" smtClean="0">
                <a:latin typeface="Microsoft YaHei" pitchFamily="34" charset="-122"/>
                <a:ea typeface="Microsoft YaHei" pitchFamily="34" charset="-122"/>
              </a:rPr>
              <a:t>、</a:t>
            </a:r>
            <a:r>
              <a:rPr lang="en-US" altLang="zh-CN" sz="1600" dirty="0" err="1" smtClean="0">
                <a:latin typeface="Microsoft YaHei" pitchFamily="34" charset="-122"/>
                <a:ea typeface="Microsoft YaHei" pitchFamily="34" charset="-122"/>
              </a:rPr>
              <a:t>Looper.myLooper</a:t>
            </a: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获得当前的</a:t>
            </a:r>
            <a:r>
              <a:rPr lang="en-US" altLang="zh-CN" sz="1600" dirty="0" err="1" smtClean="0">
                <a:latin typeface="Microsoft YaHei" pitchFamily="34" charset="-122"/>
                <a:ea typeface="Microsoft YaHei" pitchFamily="34" charset="-122"/>
              </a:rPr>
              <a:t>Looper</a:t>
            </a:r>
            <a:endParaRPr lang="en-US" altLang="zh-CN"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     </a:t>
            </a:r>
            <a:r>
              <a:rPr lang="en-US" altLang="zh-CN" sz="1600" dirty="0" err="1" smtClean="0">
                <a:latin typeface="Microsoft YaHei" pitchFamily="34" charset="-122"/>
                <a:ea typeface="Microsoft YaHei" pitchFamily="34" charset="-122"/>
              </a:rPr>
              <a:t>Looper.getMainLooper</a:t>
            </a:r>
            <a:r>
              <a:rPr lang="en-US" altLang="zh-CN" sz="1600" dirty="0" smtClean="0">
                <a:latin typeface="Microsoft YaHei" pitchFamily="34" charset="-122"/>
                <a:ea typeface="Microsoft YaHei" pitchFamily="34" charset="-122"/>
              </a:rPr>
              <a:t> ()   //</a:t>
            </a:r>
            <a:r>
              <a:rPr lang="zh-CN" altLang="en-US" sz="1600" dirty="0" smtClean="0">
                <a:latin typeface="Microsoft YaHei" pitchFamily="34" charset="-122"/>
                <a:ea typeface="Microsoft YaHei" pitchFamily="34" charset="-122"/>
              </a:rPr>
              <a:t>获得</a:t>
            </a:r>
            <a:r>
              <a:rPr lang="en-US" altLang="zh-CN" sz="1600" dirty="0" smtClean="0">
                <a:latin typeface="Microsoft YaHei" pitchFamily="34" charset="-122"/>
                <a:ea typeface="Microsoft YaHei" pitchFamily="34" charset="-122"/>
              </a:rPr>
              <a:t>UI</a:t>
            </a:r>
            <a:r>
              <a:rPr lang="zh-CN" altLang="en-US" sz="1600" dirty="0" smtClean="0">
                <a:latin typeface="Microsoft YaHei" pitchFamily="34" charset="-122"/>
                <a:ea typeface="Microsoft YaHei" pitchFamily="34" charset="-122"/>
              </a:rPr>
              <a:t>线程的</a:t>
            </a:r>
            <a:r>
              <a:rPr lang="en-US" altLang="zh-CN" sz="1600" dirty="0" smtClean="0">
                <a:latin typeface="Microsoft YaHei" pitchFamily="34" charset="-122"/>
                <a:ea typeface="Microsoft YaHei" pitchFamily="34" charset="-122"/>
              </a:rPr>
              <a:t>Lopper</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3</a:t>
            </a:r>
            <a:r>
              <a:rPr lang="zh-CN" altLang="en-US" sz="1600" dirty="0" smtClean="0">
                <a:latin typeface="Microsoft YaHei" pitchFamily="34" charset="-122"/>
                <a:ea typeface="Microsoft YaHei" pitchFamily="34" charset="-122"/>
              </a:rPr>
              <a:t>、</a:t>
            </a:r>
            <a:r>
              <a:rPr lang="en-US" altLang="zh-CN" sz="1600" dirty="0" smtClean="0">
                <a:latin typeface="Microsoft YaHei" pitchFamily="34" charset="-122"/>
                <a:ea typeface="Microsoft YaHei" pitchFamily="34" charset="-122"/>
              </a:rPr>
              <a:t>Handle</a:t>
            </a:r>
            <a:r>
              <a:rPr lang="zh-CN" altLang="en-US" sz="1600" dirty="0" smtClean="0">
                <a:latin typeface="Microsoft YaHei" pitchFamily="34" charset="-122"/>
                <a:ea typeface="Microsoft YaHei" pitchFamily="34" charset="-122"/>
              </a:rPr>
              <a:t>的初始化函数（构造函数），如果没有参数，那么他就默认使用的是当前的</a:t>
            </a:r>
            <a:r>
              <a:rPr lang="en-US" altLang="zh-CN" sz="1600" dirty="0" err="1" smtClean="0">
                <a:latin typeface="Microsoft YaHei" pitchFamily="34" charset="-122"/>
                <a:ea typeface="Microsoft YaHei" pitchFamily="34" charset="-122"/>
              </a:rPr>
              <a:t>Looper</a:t>
            </a:r>
            <a:r>
              <a:rPr lang="zh-CN" altLang="en-US" sz="1600" dirty="0" smtClean="0">
                <a:latin typeface="Microsoft YaHei" pitchFamily="34" charset="-122"/>
                <a:ea typeface="Microsoft YaHei" pitchFamily="34" charset="-122"/>
              </a:rPr>
              <a:t>，如果有</a:t>
            </a:r>
            <a:r>
              <a:rPr lang="en-US" altLang="zh-CN" sz="1600" dirty="0" err="1" smtClean="0">
                <a:latin typeface="Microsoft YaHei" pitchFamily="34" charset="-122"/>
                <a:ea typeface="Microsoft YaHei" pitchFamily="34" charset="-122"/>
              </a:rPr>
              <a:t>Looper</a:t>
            </a:r>
            <a:r>
              <a:rPr lang="zh-CN" altLang="en-US" sz="1600" dirty="0" smtClean="0">
                <a:latin typeface="Microsoft YaHei" pitchFamily="34" charset="-122"/>
                <a:ea typeface="Microsoft YaHei" pitchFamily="34" charset="-122"/>
              </a:rPr>
              <a:t>参数，就是用对应的线程的 </a:t>
            </a:r>
            <a:r>
              <a:rPr lang="en-US" altLang="zh-CN" sz="1600" dirty="0" err="1" smtClean="0">
                <a:latin typeface="Microsoft YaHei" pitchFamily="34" charset="-122"/>
                <a:ea typeface="Microsoft YaHei" pitchFamily="34" charset="-122"/>
              </a:rPr>
              <a:t>Looper</a:t>
            </a:r>
            <a:r>
              <a:rPr lang="zh-CN" altLang="en-US" sz="1600" dirty="0" smtClean="0">
                <a:latin typeface="Microsoft YaHei" pitchFamily="34" charset="-122"/>
                <a:ea typeface="Microsoft YaHei" pitchFamily="34" charset="-122"/>
              </a:rPr>
              <a:t>。</a:t>
            </a:r>
          </a:p>
          <a:p>
            <a:pPr marL="342900" indent="-342900" algn="l" eaLnBrk="0" hangingPunct="0">
              <a:spcBef>
                <a:spcPct val="20000"/>
              </a:spcBef>
              <a:buClr>
                <a:schemeClr val="accent1">
                  <a:lumMod val="75000"/>
                </a:schemeClr>
              </a:buClr>
              <a:defRPr/>
            </a:pPr>
            <a:r>
              <a:rPr lang="en-US" altLang="zh-CN" sz="1600" dirty="0" smtClean="0">
                <a:latin typeface="Microsoft YaHei" pitchFamily="34" charset="-122"/>
                <a:ea typeface="Microsoft YaHei" pitchFamily="34" charset="-122"/>
              </a:rPr>
              <a:t>4</a:t>
            </a:r>
            <a:r>
              <a:rPr lang="zh-CN" altLang="en-US" sz="1600" dirty="0" smtClean="0">
                <a:latin typeface="Microsoft YaHei" pitchFamily="34" charset="-122"/>
                <a:ea typeface="Microsoft YaHei" pitchFamily="34" charset="-122"/>
              </a:rPr>
              <a:t>、如果一个线程中调用</a:t>
            </a:r>
            <a:r>
              <a:rPr lang="en-US" altLang="zh-CN" sz="1600" dirty="0" err="1" smtClean="0">
                <a:latin typeface="Microsoft YaHei" pitchFamily="34" charset="-122"/>
                <a:ea typeface="Microsoft YaHei" pitchFamily="34" charset="-122"/>
              </a:rPr>
              <a:t>Looper.prepare</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，那么系统就会自动的为该线程建立一个消息队列，然后调用 </a:t>
            </a:r>
            <a:r>
              <a:rPr lang="en-US" altLang="zh-CN" sz="1600" dirty="0" err="1" smtClean="0">
                <a:latin typeface="Microsoft YaHei" pitchFamily="34" charset="-122"/>
                <a:ea typeface="Microsoft YaHei" pitchFamily="34" charset="-122"/>
              </a:rPr>
              <a:t>Looper.loop</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之后就进入了消息循环，这个之后就可以发消息、取消息、和处理消息。</a:t>
            </a:r>
            <a:endParaRPr lang="en-US" altLang="zh-CN" sz="1600" dirty="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26</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线</a:t>
            </a:r>
            <a:r>
              <a:rPr lang="zh-CN" altLang="en-US" dirty="0" smtClean="0">
                <a:effectLst>
                  <a:outerShdw blurRad="38100" dist="38100" dir="2700000" algn="tl">
                    <a:srgbClr val="C0C0C0"/>
                  </a:outerShdw>
                </a:effectLst>
                <a:latin typeface="Microsoft YaHei" pitchFamily="34" charset="-122"/>
                <a:ea typeface="Microsoft YaHei" pitchFamily="34" charset="-122"/>
              </a:rPr>
              <a:t>程</a:t>
            </a:r>
            <a:r>
              <a:rPr lang="zh-CN" altLang="en-US" dirty="0" smtClean="0">
                <a:effectLst>
                  <a:outerShdw blurRad="38100" dist="38100" dir="2700000" algn="tl">
                    <a:srgbClr val="C0C0C0"/>
                  </a:outerShdw>
                </a:effectLst>
                <a:latin typeface="Microsoft YaHei" pitchFamily="34" charset="-122"/>
                <a:ea typeface="Microsoft YaHei" pitchFamily="34" charset="-122"/>
              </a:rPr>
              <a:t>间</a:t>
            </a:r>
            <a:r>
              <a:rPr lang="zh-CN" altLang="en-US" dirty="0" smtClean="0">
                <a:effectLst>
                  <a:outerShdw blurRad="38100" dist="38100" dir="2700000" algn="tl">
                    <a:srgbClr val="C0C0C0"/>
                  </a:outerShdw>
                </a:effectLst>
                <a:latin typeface="Microsoft YaHei" pitchFamily="34" charset="-122"/>
                <a:ea typeface="Microsoft YaHei" pitchFamily="34" charset="-122"/>
              </a:rPr>
              <a:t>通信实例</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304800" y="1295400"/>
            <a:ext cx="8229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dirty="0" smtClean="0"/>
              <a:t>直接在主线程中定义</a:t>
            </a:r>
            <a:r>
              <a:rPr lang="en-US" altLang="zh-CN" sz="2800" dirty="0" smtClean="0"/>
              <a:t>Handler</a:t>
            </a:r>
            <a:r>
              <a:rPr lang="zh-CN" altLang="en-US" sz="2800" dirty="0" smtClean="0"/>
              <a:t>成员。在子线程中通过主线程的</a:t>
            </a:r>
            <a:r>
              <a:rPr lang="en-US" altLang="zh-CN" sz="2800" dirty="0" smtClean="0"/>
              <a:t>handler</a:t>
            </a:r>
            <a:r>
              <a:rPr lang="zh-CN" altLang="en-US" sz="2800" dirty="0" smtClean="0"/>
              <a:t>向主线程发送消息。</a:t>
            </a:r>
            <a:endParaRPr lang="en-US" altLang="zh-CN" sz="2800" dirty="0" smtClean="0"/>
          </a:p>
          <a:p>
            <a:pPr marL="342900" indent="-342900" algn="l" eaLnBrk="0" hangingPunct="0">
              <a:spcBef>
                <a:spcPct val="20000"/>
              </a:spcBef>
              <a:buClr>
                <a:schemeClr val="accent1">
                  <a:lumMod val="75000"/>
                </a:schemeClr>
              </a:buClr>
              <a:buFont typeface="Arial" pitchFamily="34" charset="0"/>
              <a:buChar char="•"/>
              <a:defRPr/>
            </a:pPr>
            <a:r>
              <a:rPr lang="en-US" altLang="zh-CN" dirty="0" smtClean="0"/>
              <a:t>1</a:t>
            </a:r>
            <a:r>
              <a:rPr lang="zh-CN" altLang="en-US" dirty="0" smtClean="0"/>
              <a:t>、在主线程中定义</a:t>
            </a:r>
            <a:r>
              <a:rPr lang="en-US" dirty="0" smtClean="0"/>
              <a:t>handler，</a:t>
            </a:r>
            <a:r>
              <a:rPr lang="zh-CN" altLang="en-US" dirty="0" smtClean="0"/>
              <a:t>并为这个</a:t>
            </a:r>
            <a:r>
              <a:rPr lang="en-US" dirty="0" smtClean="0"/>
              <a:t>handler</a:t>
            </a:r>
            <a:r>
              <a:rPr lang="zh-CN" altLang="en-US" dirty="0" smtClean="0"/>
              <a:t>实现</a:t>
            </a:r>
            <a:r>
              <a:rPr lang="en-US" dirty="0" err="1" smtClean="0"/>
              <a:t>handleMessage</a:t>
            </a:r>
            <a:r>
              <a:rPr lang="zh-CN" altLang="en-US" dirty="0" smtClean="0"/>
              <a:t>方法</a:t>
            </a:r>
            <a:endParaRPr lang="en-US" altLang="zh-CN" dirty="0" smtClean="0"/>
          </a:p>
          <a:p>
            <a:pPr marL="342900" indent="-342900" algn="l" eaLnBrk="0" hangingPunct="0">
              <a:spcBef>
                <a:spcPct val="20000"/>
              </a:spcBef>
              <a:buClr>
                <a:schemeClr val="accent1">
                  <a:lumMod val="75000"/>
                </a:schemeClr>
              </a:buClr>
              <a:buFont typeface="Arial" pitchFamily="34" charset="0"/>
              <a:buChar char="•"/>
              <a:defRPr/>
            </a:pPr>
            <a:r>
              <a:rPr lang="en-US" altLang="zh-CN" dirty="0" smtClean="0"/>
              <a:t>2</a:t>
            </a:r>
            <a:r>
              <a:rPr lang="zh-CN" altLang="en-US" dirty="0" smtClean="0"/>
              <a:t>、在子线程中调用主 线程的</a:t>
            </a:r>
            <a:r>
              <a:rPr lang="en-US" altLang="zh-CN" dirty="0" smtClean="0"/>
              <a:t>handler，</a:t>
            </a:r>
            <a:r>
              <a:rPr lang="zh-CN" altLang="en-US" dirty="0" smtClean="0"/>
              <a:t>通过其</a:t>
            </a:r>
            <a:r>
              <a:rPr lang="en-US" altLang="zh-CN" dirty="0" err="1" smtClean="0"/>
              <a:t>sendMessage</a:t>
            </a:r>
            <a:r>
              <a:rPr lang="zh-CN" altLang="en-US" dirty="0" smtClean="0"/>
              <a:t>方法发送消息。</a:t>
            </a:r>
            <a:endParaRPr lang="en-US" altLang="zh-CN" dirty="0" smtClean="0"/>
          </a:p>
          <a:p>
            <a:pPr marL="342900" indent="-342900" algn="l" eaLnBrk="0" hangingPunct="0">
              <a:spcBef>
                <a:spcPct val="20000"/>
              </a:spcBef>
              <a:buClr>
                <a:schemeClr val="accent1">
                  <a:lumMod val="75000"/>
                </a:schemeClr>
              </a:buClr>
              <a:buFont typeface="Arial" pitchFamily="34" charset="0"/>
              <a:buChar char="•"/>
              <a:defRPr/>
            </a:pPr>
            <a:endParaRPr lang="zh-CN" altLang="en-US" dirty="0" smtClean="0"/>
          </a:p>
          <a:p>
            <a:pPr marL="342900" indent="-342900" algn="l" eaLnBrk="0" hangingPunct="0">
              <a:spcBef>
                <a:spcPct val="20000"/>
              </a:spcBef>
              <a:buClr>
                <a:schemeClr val="accent1">
                  <a:lumMod val="75000"/>
                </a:schemeClr>
              </a:buClr>
              <a:buFont typeface="Wingdings" pitchFamily="2" charset="2"/>
              <a:buChar char="v"/>
              <a:defRPr/>
            </a:pPr>
            <a:r>
              <a:rPr lang="zh-CN" altLang="en-US" sz="2800" dirty="0" smtClean="0"/>
              <a:t>派生一个</a:t>
            </a:r>
            <a:r>
              <a:rPr lang="en-US" altLang="zh-CN" sz="2800" dirty="0" smtClean="0"/>
              <a:t>Handler</a:t>
            </a:r>
            <a:r>
              <a:rPr lang="zh-CN" altLang="en-US" sz="2800" dirty="0" smtClean="0"/>
              <a:t>的子类，在子类中实现</a:t>
            </a:r>
            <a:r>
              <a:rPr lang="en-US" altLang="zh-CN" sz="2800" dirty="0" err="1" smtClean="0"/>
              <a:t>handleMessage</a:t>
            </a:r>
            <a:r>
              <a:rPr lang="zh-CN" altLang="en-US" sz="2800" dirty="0" smtClean="0"/>
              <a:t>方法。</a:t>
            </a:r>
          </a:p>
          <a:p>
            <a:pPr marL="342900" indent="-342900" algn="l" eaLnBrk="0" hangingPunct="0">
              <a:spcBef>
                <a:spcPct val="20000"/>
              </a:spcBef>
              <a:buClr>
                <a:schemeClr val="accent1">
                  <a:lumMod val="75000"/>
                </a:schemeClr>
              </a:buClr>
              <a:buFont typeface="Arial" pitchFamily="34" charset="0"/>
              <a:buChar char="•"/>
              <a:defRPr/>
            </a:pPr>
            <a:r>
              <a:rPr lang="en-US" altLang="zh-CN" dirty="0" smtClean="0"/>
              <a:t>1</a:t>
            </a:r>
            <a:r>
              <a:rPr lang="zh-CN" altLang="en-US" dirty="0" smtClean="0"/>
              <a:t>、定义</a:t>
            </a:r>
            <a:r>
              <a:rPr lang="en-US" altLang="zh-CN" dirty="0" smtClean="0"/>
              <a:t>Handler</a:t>
            </a:r>
            <a:r>
              <a:rPr lang="zh-CN" altLang="en-US" dirty="0" smtClean="0"/>
              <a:t>的派生类，并在子类中实现</a:t>
            </a:r>
            <a:r>
              <a:rPr lang="en-US" altLang="zh-CN" dirty="0" err="1" smtClean="0"/>
              <a:t>handleMessage</a:t>
            </a:r>
            <a:r>
              <a:rPr lang="zh-CN" altLang="en-US" dirty="0" smtClean="0"/>
              <a:t>方法。</a:t>
            </a:r>
          </a:p>
          <a:p>
            <a:pPr marL="342900" indent="-342900" algn="l" eaLnBrk="0" hangingPunct="0">
              <a:spcBef>
                <a:spcPct val="20000"/>
              </a:spcBef>
              <a:buClr>
                <a:schemeClr val="accent1">
                  <a:lumMod val="75000"/>
                </a:schemeClr>
              </a:buClr>
              <a:buFont typeface="Arial" pitchFamily="34" charset="0"/>
              <a:buChar char="•"/>
              <a:defRPr/>
            </a:pPr>
            <a:r>
              <a:rPr lang="en-US" altLang="zh-CN" dirty="0" smtClean="0"/>
              <a:t>2</a:t>
            </a:r>
            <a:r>
              <a:rPr lang="zh-CN" altLang="en-US" dirty="0" smtClean="0"/>
              <a:t>、在主线程的类中，定义该子类的对象。</a:t>
            </a:r>
          </a:p>
          <a:p>
            <a:pPr marL="342900" indent="-342900" algn="l" eaLnBrk="0" hangingPunct="0">
              <a:spcBef>
                <a:spcPct val="20000"/>
              </a:spcBef>
              <a:buClr>
                <a:schemeClr val="accent1">
                  <a:lumMod val="75000"/>
                </a:schemeClr>
              </a:buClr>
              <a:buFont typeface="Arial" pitchFamily="34" charset="0"/>
              <a:buChar char="•"/>
              <a:defRPr/>
            </a:pPr>
            <a:r>
              <a:rPr lang="en-US" altLang="zh-CN" dirty="0" smtClean="0"/>
              <a:t>3</a:t>
            </a:r>
            <a:r>
              <a:rPr lang="zh-CN" altLang="en-US" dirty="0" smtClean="0"/>
              <a:t>、在子线程中，调用主线程中的对象。</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27</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如何开发高效的</a:t>
            </a:r>
            <a:r>
              <a:rPr lang="en-US" altLang="zh-CN" dirty="0" smtClean="0">
                <a:effectLst>
                  <a:outerShdw blurRad="38100" dist="38100" dir="2700000" algn="tl">
                    <a:srgbClr val="C0C0C0"/>
                  </a:outerShdw>
                </a:effectLst>
                <a:latin typeface="Microsoft YaHei" pitchFamily="34" charset="-122"/>
                <a:ea typeface="Microsoft YaHei" pitchFamily="34" charset="-122"/>
              </a:rPr>
              <a:t>Java</a:t>
            </a:r>
            <a:r>
              <a:rPr lang="zh-CN" altLang="en-US" dirty="0" smtClean="0">
                <a:effectLst>
                  <a:outerShdw blurRad="38100" dist="38100" dir="2700000" algn="tl">
                    <a:srgbClr val="C0C0C0"/>
                  </a:outerShdw>
                </a:effectLst>
                <a:latin typeface="Microsoft YaHei" pitchFamily="34" charset="-122"/>
                <a:ea typeface="Microsoft YaHei" pitchFamily="34" charset="-122"/>
              </a:rPr>
              <a:t>代码</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9530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原则</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dirty="0" smtClean="0">
                <a:latin typeface="Microsoft YaHei" pitchFamily="34" charset="-122"/>
                <a:ea typeface="Microsoft YaHei" pitchFamily="34" charset="-122"/>
              </a:rPr>
              <a:t>不要做不必要的事</a:t>
            </a:r>
            <a:endParaRPr lang="en-US" altLang="zh-CN"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dirty="0" smtClean="0">
                <a:latin typeface="Microsoft YaHei" pitchFamily="34" charset="-122"/>
                <a:ea typeface="Microsoft YaHei" pitchFamily="34" charset="-122"/>
              </a:rPr>
              <a:t>不要分配不必要的内存</a:t>
            </a:r>
            <a:endParaRPr lang="ja-JP" altLang="en-US" dirty="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建议</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dirty="0" smtClean="0">
                <a:latin typeface="Microsoft YaHei" pitchFamily="34" charset="-122"/>
                <a:ea typeface="Microsoft YaHei" pitchFamily="34" charset="-122"/>
              </a:rPr>
              <a:t>避免建立对象 （用户界面循环中、返回值）</a:t>
            </a:r>
            <a:endParaRPr lang="en-US" altLang="zh-CN" dirty="0" smtClean="0">
              <a:latin typeface="Microsoft YaHei" pitchFamily="34" charset="-122"/>
              <a:ea typeface="Microsoft YaHei" pitchFamily="34" charset="-122"/>
            </a:endParaRPr>
          </a:p>
          <a:p>
            <a:pPr marL="1252538" lvl="1" indent="-342900" algn="l" eaLnBrk="0" hangingPunct="0">
              <a:lnSpc>
                <a:spcPct val="150000"/>
              </a:lnSpc>
              <a:spcBef>
                <a:spcPct val="20000"/>
              </a:spcBef>
              <a:buClr>
                <a:srgbClr val="1225AF"/>
              </a:buClr>
              <a:buFont typeface="Wingdings" pitchFamily="2" charset="2"/>
              <a:buChar char="Ø"/>
              <a:defRPr/>
            </a:pPr>
            <a:r>
              <a:rPr lang="zh-CN" altLang="en-US" sz="1400" dirty="0" smtClean="0">
                <a:latin typeface="Microsoft YaHei" pitchFamily="34" charset="-122"/>
                <a:ea typeface="Microsoft YaHei" pitchFamily="34" charset="-122"/>
              </a:rPr>
              <a:t>避免创建短命的临时对象。减少对象的创建就能减少垃圾收集。</a:t>
            </a:r>
            <a:endParaRPr lang="en-US" altLang="zh-CN" sz="14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dirty="0" smtClean="0">
                <a:latin typeface="Microsoft YaHei" pitchFamily="34" charset="-122"/>
                <a:ea typeface="Microsoft YaHei" pitchFamily="34" charset="-122"/>
              </a:rPr>
              <a:t>使用本地方法</a:t>
            </a:r>
            <a:endParaRPr lang="en-US" altLang="zh-CN" dirty="0" smtClean="0">
              <a:latin typeface="Microsoft YaHei" pitchFamily="34" charset="-122"/>
              <a:ea typeface="Microsoft YaHei" pitchFamily="34" charset="-122"/>
            </a:endParaRPr>
          </a:p>
          <a:p>
            <a:pPr marL="1252538" lvl="1" indent="-342900" algn="l" eaLnBrk="0" hangingPunct="0">
              <a:lnSpc>
                <a:spcPct val="150000"/>
              </a:lnSpc>
              <a:spcBef>
                <a:spcPct val="20000"/>
              </a:spcBef>
              <a:buClr>
                <a:srgbClr val="1225AF"/>
              </a:buClr>
              <a:buFont typeface="Wingdings" pitchFamily="2" charset="2"/>
              <a:buChar char="Ø"/>
              <a:defRPr/>
            </a:pPr>
            <a:r>
              <a:rPr lang="en-US" altLang="zh-CN" sz="1400" dirty="0" err="1" smtClean="0">
                <a:latin typeface="Microsoft YaHei" pitchFamily="34" charset="-122"/>
                <a:ea typeface="Microsoft YaHei" pitchFamily="34" charset="-122"/>
              </a:rPr>
              <a:t>String.indexOf</a:t>
            </a:r>
            <a:r>
              <a:rPr lang="en-US" altLang="zh-CN" sz="1400" dirty="0" smtClean="0">
                <a:latin typeface="Microsoft YaHei" pitchFamily="34" charset="-122"/>
                <a:ea typeface="Microsoft YaHei" pitchFamily="34" charset="-122"/>
              </a:rPr>
              <a:t>(), </a:t>
            </a:r>
            <a:r>
              <a:rPr lang="en-US" altLang="zh-CN" sz="1400" dirty="0" err="1" smtClean="0">
                <a:latin typeface="Microsoft YaHei" pitchFamily="34" charset="-122"/>
                <a:ea typeface="Microsoft YaHei" pitchFamily="34" charset="-122"/>
              </a:rPr>
              <a:t>String.lastIndexOf</a:t>
            </a:r>
            <a:r>
              <a:rPr lang="en-US" altLang="zh-CN" sz="1400" dirty="0" smtClean="0">
                <a:latin typeface="Microsoft YaHei" pitchFamily="34" charset="-122"/>
                <a:ea typeface="Microsoft YaHei" pitchFamily="34" charset="-122"/>
              </a:rPr>
              <a:t>()</a:t>
            </a:r>
            <a:r>
              <a:rPr lang="zh-CN" altLang="en-US" sz="1400" dirty="0" smtClean="0">
                <a:latin typeface="Microsoft YaHei" pitchFamily="34" charset="-122"/>
                <a:ea typeface="Microsoft YaHei" pitchFamily="34" charset="-122"/>
              </a:rPr>
              <a:t>等特殊实现的方法</a:t>
            </a:r>
            <a:r>
              <a:rPr lang="en-US" altLang="zh-CN" sz="1400" dirty="0" smtClean="0">
                <a:latin typeface="Microsoft YaHei" pitchFamily="34" charset="-122"/>
                <a:ea typeface="Microsoft YaHei" pitchFamily="34" charset="-122"/>
              </a:rPr>
              <a:t>(specialty methods)</a:t>
            </a:r>
            <a:r>
              <a:rPr lang="zh-CN" altLang="en-US" sz="1400" dirty="0" smtClean="0">
                <a:latin typeface="Microsoft YaHei" pitchFamily="34" charset="-122"/>
                <a:ea typeface="Microsoft YaHei" pitchFamily="34" charset="-122"/>
              </a:rPr>
              <a:t>。这些方法都是使用</a:t>
            </a:r>
            <a:r>
              <a:rPr lang="en-US" altLang="zh-CN" sz="1400" dirty="0" smtClean="0">
                <a:latin typeface="Microsoft YaHei" pitchFamily="34" charset="-122"/>
                <a:ea typeface="Microsoft YaHei" pitchFamily="34" charset="-122"/>
              </a:rPr>
              <a:t>C/C++</a:t>
            </a:r>
            <a:r>
              <a:rPr lang="zh-CN" altLang="en-US" sz="1400" dirty="0" smtClean="0">
                <a:latin typeface="Microsoft YaHei" pitchFamily="34" charset="-122"/>
                <a:ea typeface="Microsoft YaHei" pitchFamily="34" charset="-122"/>
              </a:rPr>
              <a:t>实现的，比起</a:t>
            </a:r>
            <a:r>
              <a:rPr lang="en-US" altLang="zh-CN" sz="1400" dirty="0" smtClean="0">
                <a:latin typeface="Microsoft YaHei" pitchFamily="34" charset="-122"/>
                <a:ea typeface="Microsoft YaHei" pitchFamily="34" charset="-122"/>
              </a:rPr>
              <a:t>Java</a:t>
            </a:r>
            <a:r>
              <a:rPr lang="zh-CN" altLang="en-US" sz="1400" dirty="0" smtClean="0">
                <a:latin typeface="Microsoft YaHei" pitchFamily="34" charset="-122"/>
                <a:ea typeface="Microsoft YaHei" pitchFamily="34" charset="-122"/>
              </a:rPr>
              <a:t>循环快</a:t>
            </a:r>
            <a:r>
              <a:rPr lang="en-US" altLang="zh-CN" sz="1400" dirty="0" smtClean="0">
                <a:latin typeface="Microsoft YaHei" pitchFamily="34" charset="-122"/>
                <a:ea typeface="Microsoft YaHei" pitchFamily="34" charset="-122"/>
              </a:rPr>
              <a:t>10</a:t>
            </a:r>
            <a:r>
              <a:rPr lang="zh-CN" altLang="en-US" sz="1400" dirty="0" smtClean="0">
                <a:latin typeface="Microsoft YaHei" pitchFamily="34" charset="-122"/>
                <a:ea typeface="Microsoft YaHei" pitchFamily="34" charset="-122"/>
              </a:rPr>
              <a:t>到</a:t>
            </a:r>
            <a:r>
              <a:rPr lang="en-US" altLang="zh-CN" sz="1400" dirty="0" smtClean="0">
                <a:latin typeface="Microsoft YaHei" pitchFamily="34" charset="-122"/>
                <a:ea typeface="Microsoft YaHei" pitchFamily="34" charset="-122"/>
              </a:rPr>
              <a:t>100</a:t>
            </a:r>
            <a:r>
              <a:rPr lang="zh-CN" altLang="en-US" sz="1400" dirty="0" smtClean="0">
                <a:latin typeface="Microsoft YaHei" pitchFamily="34" charset="-122"/>
                <a:ea typeface="Microsoft YaHei" pitchFamily="34" charset="-122"/>
              </a:rPr>
              <a:t>倍。</a:t>
            </a:r>
            <a:endParaRPr lang="en-US" altLang="zh-CN" sz="14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dirty="0" smtClean="0">
                <a:latin typeface="Microsoft YaHei" pitchFamily="34" charset="-122"/>
                <a:ea typeface="Microsoft YaHei" pitchFamily="34" charset="-122"/>
              </a:rPr>
              <a:t>使用实类比接口好 </a:t>
            </a:r>
            <a:r>
              <a:rPr lang="en-US" altLang="zh-CN" dirty="0"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不影响扩展性的前提下</a:t>
            </a:r>
            <a:r>
              <a:rPr lang="en-US" altLang="zh-CN" dirty="0" smtClean="0">
                <a:latin typeface="Microsoft YaHei" pitchFamily="34" charset="-122"/>
                <a:ea typeface="Microsoft YaHei" pitchFamily="34" charset="-122"/>
              </a:rPr>
              <a:t>)</a:t>
            </a:r>
          </a:p>
          <a:p>
            <a:pPr marL="1252538" lvl="1" indent="-342900" algn="l" eaLnBrk="0" hangingPunct="0">
              <a:lnSpc>
                <a:spcPct val="150000"/>
              </a:lnSpc>
              <a:spcBef>
                <a:spcPct val="20000"/>
              </a:spcBef>
              <a:buClr>
                <a:srgbClr val="1225AF"/>
              </a:buClr>
              <a:buFont typeface="Wingdings" pitchFamily="2" charset="2"/>
              <a:buChar char="Ø"/>
              <a:defRPr/>
            </a:pPr>
            <a:r>
              <a:rPr lang="en-US" altLang="zh-CN" sz="1400" dirty="0" smtClean="0">
                <a:latin typeface="Microsoft YaHei" pitchFamily="34" charset="-122"/>
                <a:ea typeface="Microsoft YaHei" pitchFamily="34" charset="-122"/>
              </a:rPr>
              <a:t>Map myMap1 = new </a:t>
            </a:r>
            <a:r>
              <a:rPr lang="en-US" altLang="zh-CN" sz="1400" dirty="0" err="1" smtClean="0">
                <a:latin typeface="Microsoft YaHei" pitchFamily="34" charset="-122"/>
                <a:ea typeface="Microsoft YaHei" pitchFamily="34" charset="-122"/>
              </a:rPr>
              <a:t>HashMap</a:t>
            </a:r>
            <a:r>
              <a:rPr lang="en-US" altLang="zh-CN" sz="1400" dirty="0" smtClean="0">
                <a:latin typeface="Microsoft YaHei" pitchFamily="34" charset="-122"/>
                <a:ea typeface="Microsoft YaHei" pitchFamily="34" charset="-122"/>
              </a:rPr>
              <a:t>(); </a:t>
            </a:r>
            <a:r>
              <a:rPr lang="en-US" altLang="zh-CN" sz="1400" dirty="0" err="1" smtClean="0">
                <a:latin typeface="Microsoft YaHei" pitchFamily="34" charset="-122"/>
                <a:ea typeface="Microsoft YaHei" pitchFamily="34" charset="-122"/>
              </a:rPr>
              <a:t>HashMap</a:t>
            </a:r>
            <a:r>
              <a:rPr lang="en-US" altLang="zh-CN" sz="1400" dirty="0" smtClean="0">
                <a:latin typeface="Microsoft YaHei" pitchFamily="34" charset="-122"/>
                <a:ea typeface="Microsoft YaHei" pitchFamily="34" charset="-122"/>
              </a:rPr>
              <a:t> myMap2 = new </a:t>
            </a:r>
            <a:r>
              <a:rPr lang="en-US" altLang="zh-CN" sz="1400" dirty="0" err="1" smtClean="0">
                <a:latin typeface="Microsoft YaHei" pitchFamily="34" charset="-122"/>
                <a:ea typeface="Microsoft YaHei" pitchFamily="34" charset="-122"/>
              </a:rPr>
              <a:t>HashMap</a:t>
            </a:r>
            <a:r>
              <a:rPr lang="en-US" altLang="zh-CN" sz="1400" dirty="0" smtClean="0">
                <a:latin typeface="Microsoft YaHei" pitchFamily="34" charset="-122"/>
                <a:ea typeface="Microsoft YaHei" pitchFamily="34" charset="-122"/>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28</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如何开发高效的</a:t>
            </a:r>
            <a:r>
              <a:rPr lang="en-US" altLang="zh-CN" dirty="0" smtClean="0">
                <a:effectLst>
                  <a:outerShdw blurRad="38100" dist="38100" dir="2700000" algn="tl">
                    <a:srgbClr val="C0C0C0"/>
                  </a:outerShdw>
                </a:effectLst>
                <a:latin typeface="Microsoft YaHei" pitchFamily="34" charset="-122"/>
                <a:ea typeface="Microsoft YaHei" pitchFamily="34" charset="-122"/>
              </a:rPr>
              <a:t>Java</a:t>
            </a:r>
            <a:r>
              <a:rPr lang="zh-CN" altLang="en-US" dirty="0" smtClean="0">
                <a:effectLst>
                  <a:outerShdw blurRad="38100" dist="38100" dir="2700000" algn="tl">
                    <a:srgbClr val="C0C0C0"/>
                  </a:outerShdw>
                </a:effectLst>
                <a:latin typeface="Microsoft YaHei" pitchFamily="34" charset="-122"/>
                <a:ea typeface="Microsoft YaHei" pitchFamily="34" charset="-122"/>
              </a:rPr>
              <a:t>代码</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9530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建议</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dirty="0" smtClean="0">
                <a:latin typeface="Microsoft YaHei" pitchFamily="34" charset="-122"/>
                <a:ea typeface="Microsoft YaHei" pitchFamily="34" charset="-122"/>
              </a:rPr>
              <a:t>用静态方法比虚方法好</a:t>
            </a:r>
            <a:endParaRPr lang="en-US" altLang="zh-CN" dirty="0" smtClean="0">
              <a:latin typeface="Microsoft YaHei" pitchFamily="34" charset="-122"/>
              <a:ea typeface="Microsoft YaHei" pitchFamily="34" charset="-122"/>
            </a:endParaRPr>
          </a:p>
          <a:p>
            <a:pPr marL="1252538" lvl="1" indent="-342900" algn="l" eaLnBrk="0" hangingPunct="0">
              <a:lnSpc>
                <a:spcPct val="150000"/>
              </a:lnSpc>
              <a:spcBef>
                <a:spcPct val="20000"/>
              </a:spcBef>
              <a:buClr>
                <a:srgbClr val="1225AF"/>
              </a:buClr>
              <a:buFont typeface="Wingdings" pitchFamily="2" charset="2"/>
              <a:buChar char="Ø"/>
              <a:defRPr/>
            </a:pPr>
            <a:r>
              <a:rPr lang="en-US" altLang="zh-CN" sz="1400" dirty="0" smtClean="0">
                <a:latin typeface="Microsoft YaHei" pitchFamily="34" charset="-122"/>
                <a:ea typeface="Microsoft YaHei" pitchFamily="34" charset="-122"/>
              </a:rPr>
              <a:t>Static</a:t>
            </a:r>
            <a:r>
              <a:rPr lang="zh-CN" altLang="en-US" sz="1400" dirty="0" smtClean="0">
                <a:latin typeface="Microsoft YaHei" pitchFamily="34" charset="-122"/>
                <a:ea typeface="Microsoft YaHei" pitchFamily="34" charset="-122"/>
              </a:rPr>
              <a:t>可以直接调用而不需要一个虚函数表。</a:t>
            </a:r>
            <a:endParaRPr lang="en-US" altLang="zh-CN" sz="14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dirty="0" smtClean="0">
                <a:latin typeface="Microsoft YaHei" pitchFamily="34" charset="-122"/>
                <a:ea typeface="Microsoft YaHei" pitchFamily="34" charset="-122"/>
              </a:rPr>
              <a:t>谨慎使用</a:t>
            </a:r>
            <a:r>
              <a:rPr lang="en-US" altLang="zh-CN" dirty="0" err="1" smtClean="0">
                <a:latin typeface="Microsoft YaHei" pitchFamily="34" charset="-122"/>
                <a:ea typeface="Microsoft YaHei" pitchFamily="34" charset="-122"/>
              </a:rPr>
              <a:t>foreach</a:t>
            </a:r>
            <a:endParaRPr lang="en-US" altLang="zh-CN" dirty="0" smtClean="0">
              <a:latin typeface="Microsoft YaHei" pitchFamily="34" charset="-122"/>
              <a:ea typeface="Microsoft YaHei" pitchFamily="34" charset="-122"/>
            </a:endParaRPr>
          </a:p>
          <a:p>
            <a:pPr marL="1252538" lvl="1" indent="-342900" algn="l" eaLnBrk="0" hangingPunct="0">
              <a:lnSpc>
                <a:spcPct val="150000"/>
              </a:lnSpc>
              <a:spcBef>
                <a:spcPct val="20000"/>
              </a:spcBef>
              <a:buClr>
                <a:srgbClr val="1225AF"/>
              </a:buClr>
              <a:buFont typeface="Wingdings" pitchFamily="2" charset="2"/>
              <a:buChar char="Ø"/>
              <a:defRPr/>
            </a:pPr>
            <a:r>
              <a:rPr lang="en-US" altLang="zh-CN" sz="1400" dirty="0" err="1" smtClean="0">
                <a:latin typeface="Microsoft YaHei" pitchFamily="34" charset="-122"/>
                <a:ea typeface="Microsoft YaHei" pitchFamily="34" charset="-122"/>
              </a:rPr>
              <a:t>foreach</a:t>
            </a:r>
            <a:r>
              <a:rPr lang="zh-CN" altLang="en-US" sz="1400" dirty="0" smtClean="0">
                <a:latin typeface="Microsoft YaHei" pitchFamily="34" charset="-122"/>
                <a:ea typeface="Microsoft YaHei" pitchFamily="34" charset="-122"/>
              </a:rPr>
              <a:t>可以用在实现了</a:t>
            </a:r>
            <a:r>
              <a:rPr lang="en-US" altLang="zh-CN" sz="1400" dirty="0" err="1" smtClean="0">
                <a:latin typeface="Microsoft YaHei" pitchFamily="34" charset="-122"/>
                <a:ea typeface="Microsoft YaHei" pitchFamily="34" charset="-122"/>
              </a:rPr>
              <a:t>Iterable</a:t>
            </a:r>
            <a:r>
              <a:rPr lang="zh-CN" altLang="en-US" sz="1400" dirty="0" smtClean="0">
                <a:latin typeface="Microsoft YaHei" pitchFamily="34" charset="-122"/>
                <a:ea typeface="Microsoft YaHei" pitchFamily="34" charset="-122"/>
              </a:rPr>
              <a:t>接口的集合类型上。</a:t>
            </a:r>
            <a:r>
              <a:rPr lang="en-US" altLang="zh-CN" sz="1400" dirty="0" err="1" smtClean="0">
                <a:latin typeface="Microsoft YaHei" pitchFamily="34" charset="-122"/>
                <a:ea typeface="Microsoft YaHei" pitchFamily="34" charset="-122"/>
              </a:rPr>
              <a:t>foreach</a:t>
            </a:r>
            <a:r>
              <a:rPr lang="zh-CN" altLang="en-US" sz="1400" dirty="0" smtClean="0">
                <a:latin typeface="Microsoft YaHei" pitchFamily="34" charset="-122"/>
                <a:ea typeface="Microsoft YaHei" pitchFamily="34" charset="-122"/>
              </a:rPr>
              <a:t>会给这些对象分配一个</a:t>
            </a:r>
            <a:r>
              <a:rPr lang="en-US" altLang="zh-CN" sz="1400" dirty="0" err="1" smtClean="0">
                <a:latin typeface="Microsoft YaHei" pitchFamily="34" charset="-122"/>
                <a:ea typeface="Microsoft YaHei" pitchFamily="34" charset="-122"/>
              </a:rPr>
              <a:t>iterator</a:t>
            </a:r>
            <a:r>
              <a:rPr lang="zh-CN" altLang="en-US" sz="1400" dirty="0" smtClean="0">
                <a:latin typeface="Microsoft YaHei" pitchFamily="34" charset="-122"/>
                <a:ea typeface="Microsoft YaHei" pitchFamily="34" charset="-122"/>
              </a:rPr>
              <a:t>，然后调用 </a:t>
            </a:r>
            <a:r>
              <a:rPr lang="en-US" altLang="zh-CN" sz="1400" dirty="0" err="1" smtClean="0">
                <a:latin typeface="Microsoft YaHei" pitchFamily="34" charset="-122"/>
                <a:ea typeface="Microsoft YaHei" pitchFamily="34" charset="-122"/>
              </a:rPr>
              <a:t>hasNext</a:t>
            </a:r>
            <a:r>
              <a:rPr lang="en-US" altLang="zh-CN" sz="1400" dirty="0" smtClean="0">
                <a:latin typeface="Microsoft YaHei" pitchFamily="34" charset="-122"/>
                <a:ea typeface="Microsoft YaHei" pitchFamily="34" charset="-122"/>
              </a:rPr>
              <a:t>()</a:t>
            </a:r>
            <a:r>
              <a:rPr lang="zh-CN" altLang="en-US" sz="1400" dirty="0" smtClean="0">
                <a:latin typeface="Microsoft YaHei" pitchFamily="34" charset="-122"/>
                <a:ea typeface="Microsoft YaHei" pitchFamily="34" charset="-122"/>
              </a:rPr>
              <a:t>和</a:t>
            </a:r>
            <a:r>
              <a:rPr lang="en-US" altLang="zh-CN" sz="1400" dirty="0" smtClean="0">
                <a:latin typeface="Microsoft YaHei" pitchFamily="34" charset="-122"/>
                <a:ea typeface="Microsoft YaHei" pitchFamily="34" charset="-122"/>
              </a:rPr>
              <a:t>next()</a:t>
            </a:r>
            <a:r>
              <a:rPr lang="zh-CN" altLang="en-US" sz="1400" dirty="0" smtClean="0">
                <a:latin typeface="Microsoft YaHei" pitchFamily="34" charset="-122"/>
                <a:ea typeface="Microsoft YaHei" pitchFamily="34" charset="-122"/>
              </a:rPr>
              <a:t>方法。你最好使用</a:t>
            </a:r>
            <a:r>
              <a:rPr lang="en-US" altLang="zh-CN" sz="1400" dirty="0" err="1" smtClean="0">
                <a:latin typeface="Microsoft YaHei" pitchFamily="34" charset="-122"/>
                <a:ea typeface="Microsoft YaHei" pitchFamily="34" charset="-122"/>
              </a:rPr>
              <a:t>foreach</a:t>
            </a:r>
            <a:r>
              <a:rPr lang="zh-CN" altLang="en-US" sz="1400" dirty="0" smtClean="0">
                <a:latin typeface="Microsoft YaHei" pitchFamily="34" charset="-122"/>
                <a:ea typeface="Microsoft YaHei" pitchFamily="34" charset="-122"/>
              </a:rPr>
              <a:t>处理</a:t>
            </a:r>
            <a:r>
              <a:rPr lang="en-US" altLang="zh-CN" sz="1400" dirty="0" err="1" smtClean="0">
                <a:latin typeface="Microsoft YaHei" pitchFamily="34" charset="-122"/>
                <a:ea typeface="Microsoft YaHei" pitchFamily="34" charset="-122"/>
              </a:rPr>
              <a:t>ArrayList</a:t>
            </a:r>
            <a:r>
              <a:rPr lang="zh-CN" altLang="en-US" sz="1400" dirty="0" smtClean="0">
                <a:latin typeface="Microsoft YaHei" pitchFamily="34" charset="-122"/>
                <a:ea typeface="Microsoft YaHei" pitchFamily="34" charset="-122"/>
              </a:rPr>
              <a:t>对象，但是对其他集合对象，</a:t>
            </a:r>
            <a:r>
              <a:rPr lang="en-US" altLang="zh-CN" sz="1400" dirty="0" err="1" smtClean="0">
                <a:latin typeface="Microsoft YaHei" pitchFamily="34" charset="-122"/>
                <a:ea typeface="Microsoft YaHei" pitchFamily="34" charset="-122"/>
              </a:rPr>
              <a:t>foreach</a:t>
            </a:r>
            <a:r>
              <a:rPr lang="zh-CN" altLang="en-US" sz="1400" dirty="0" smtClean="0">
                <a:latin typeface="Microsoft YaHei" pitchFamily="34" charset="-122"/>
                <a:ea typeface="Microsoft YaHei" pitchFamily="34" charset="-122"/>
              </a:rPr>
              <a:t>相当于使用 </a:t>
            </a:r>
            <a:r>
              <a:rPr lang="en-US" altLang="zh-CN" sz="1400" dirty="0" err="1" smtClean="0">
                <a:latin typeface="Microsoft YaHei" pitchFamily="34" charset="-122"/>
                <a:ea typeface="Microsoft YaHei" pitchFamily="34" charset="-122"/>
              </a:rPr>
              <a:t>iterator</a:t>
            </a:r>
            <a:r>
              <a:rPr lang="zh-CN" altLang="en-US" sz="1400" dirty="0" smtClean="0">
                <a:latin typeface="Microsoft YaHei" pitchFamily="34" charset="-122"/>
                <a:ea typeface="Microsoft YaHei" pitchFamily="34" charset="-122"/>
              </a:rPr>
              <a:t>。</a:t>
            </a:r>
            <a:endParaRPr lang="en-US" altLang="zh-CN" sz="14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dirty="0" smtClean="0">
                <a:latin typeface="Microsoft YaHei" pitchFamily="34" charset="-122"/>
                <a:ea typeface="Microsoft YaHei" pitchFamily="34" charset="-122"/>
              </a:rPr>
              <a:t>避免使用枚举</a:t>
            </a:r>
            <a:endParaRPr lang="en-US" altLang="zh-CN" dirty="0" smtClean="0">
              <a:latin typeface="Microsoft YaHei" pitchFamily="34" charset="-122"/>
              <a:ea typeface="Microsoft YaHei" pitchFamily="34" charset="-122"/>
            </a:endParaRPr>
          </a:p>
          <a:p>
            <a:pPr marL="1252538" lvl="1" indent="-342900" algn="l" eaLnBrk="0" hangingPunct="0">
              <a:lnSpc>
                <a:spcPct val="150000"/>
              </a:lnSpc>
              <a:spcBef>
                <a:spcPct val="20000"/>
              </a:spcBef>
              <a:buClr>
                <a:srgbClr val="1225AF"/>
              </a:buClr>
              <a:buFont typeface="Wingdings" pitchFamily="2" charset="2"/>
              <a:buChar char="Ø"/>
              <a:defRPr/>
            </a:pPr>
            <a:r>
              <a:rPr lang="zh-CN" altLang="en-US" sz="1400" dirty="0" smtClean="0">
                <a:latin typeface="Microsoft YaHei" pitchFamily="34" charset="-122"/>
                <a:ea typeface="Microsoft YaHei" pitchFamily="34" charset="-122"/>
              </a:rPr>
              <a:t>枚举变量非常方便，但不幸的是它会牺牲执行的速度和并大幅增加文件体积。</a:t>
            </a:r>
            <a:endParaRPr lang="en-US" altLang="zh-CN" sz="14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dirty="0" smtClean="0">
                <a:latin typeface="Microsoft YaHei" pitchFamily="34" charset="-122"/>
                <a:ea typeface="Microsoft YaHei" pitchFamily="34" charset="-122"/>
              </a:rPr>
              <a:t>避免使用浮点数</a:t>
            </a:r>
            <a:endParaRPr lang="en-US" altLang="zh-CN" dirty="0" smtClean="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p:spPr>
        <p:txBody>
          <a:bodyPr/>
          <a:lstStyle/>
          <a:p>
            <a:fld id="{0520C457-CD92-4212-88FC-2B4C065CB614}" type="slidenum">
              <a:rPr lang="en-US" altLang="ja-JP">
                <a:ea typeface="ＭＳ Ｐゴシック" charset="-128"/>
              </a:rPr>
              <a:pPr/>
              <a:t>29</a:t>
            </a:fld>
            <a:endParaRPr lang="en-US" altLang="ja-JP">
              <a:ea typeface="ＭＳ Ｐゴシック" charset="-128"/>
            </a:endParaRPr>
          </a:p>
        </p:txBody>
      </p:sp>
      <p:sp>
        <p:nvSpPr>
          <p:cNvPr id="3" name="テキスト ボックス 2"/>
          <p:cNvSpPr txBox="1"/>
          <p:nvPr/>
        </p:nvSpPr>
        <p:spPr>
          <a:xfrm>
            <a:off x="2112963" y="2971800"/>
            <a:ext cx="4648199" cy="830997"/>
          </a:xfrm>
          <a:prstGeom prst="rect">
            <a:avLst/>
          </a:prstGeom>
          <a:noFill/>
          <a:effectLst>
            <a:reflection blurRad="6350" stA="50000" endA="300" endPos="55000" dir="5400000" sy="-100000" algn="bl" rotWithShape="0"/>
          </a:effectLst>
        </p:spPr>
        <p:txBody>
          <a:bodyPr>
            <a:spAutoFit/>
          </a:bodyPr>
          <a:lstStyle/>
          <a:p>
            <a:pPr>
              <a:defRPr/>
            </a:pPr>
            <a:r>
              <a:rPr kumimoji="1" lang="zh-CN" altLang="en-US" sz="4800" b="1" dirty="0" smtClean="0">
                <a:effectLst>
                  <a:outerShdw blurRad="38100" dist="38100" dir="2700000" algn="tl">
                    <a:srgbClr val="000000">
                      <a:alpha val="43137"/>
                    </a:srgbClr>
                  </a:outerShdw>
                </a:effectLst>
                <a:latin typeface="Microsoft YaHei" pitchFamily="34" charset="-122"/>
                <a:ea typeface="Microsoft YaHei" pitchFamily="34" charset="-122"/>
              </a:rPr>
              <a:t>谢   谢</a:t>
            </a:r>
            <a:endParaRPr kumimoji="1" lang="ja-JP" altLang="en-US" sz="4800" b="1" dirty="0">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a:t>
            </a:r>
            <a:r>
              <a:rPr lang="zh-CN" altLang="en-US" dirty="0" smtClean="0">
                <a:effectLst>
                  <a:outerShdw blurRad="38100" dist="38100" dir="2700000" algn="tl">
                    <a:srgbClr val="C0C0C0"/>
                  </a:outerShdw>
                </a:effectLst>
                <a:latin typeface="Microsoft YaHei" pitchFamily="34" charset="-122"/>
                <a:ea typeface="Microsoft YaHei" pitchFamily="34" charset="-122"/>
              </a:rPr>
              <a:t>的由来和发展</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533400" y="1219200"/>
            <a:ext cx="7848600" cy="51816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Android</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的由来</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OHA(Open Handset Alliance, </a:t>
            </a:r>
            <a:r>
              <a:rPr lang="zh-CN" altLang="en-US" sz="1600" dirty="0" smtClean="0">
                <a:latin typeface="Microsoft YaHei" pitchFamily="34" charset="-122"/>
                <a:ea typeface="Microsoft YaHei" pitchFamily="34" charset="-122"/>
              </a:rPr>
              <a:t>开放手机联盟</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是</a:t>
            </a:r>
            <a:r>
              <a:rPr lang="en-US" altLang="zh-CN" sz="1600" dirty="0" smtClean="0">
                <a:latin typeface="Microsoft YaHei" pitchFamily="34" charset="-122"/>
                <a:ea typeface="Microsoft YaHei" pitchFamily="34" charset="-122"/>
              </a:rPr>
              <a:t>Google</a:t>
            </a:r>
            <a:r>
              <a:rPr lang="zh-CN" altLang="en-US" sz="1600" dirty="0" smtClean="0">
                <a:latin typeface="Microsoft YaHei" pitchFamily="34" charset="-122"/>
                <a:ea typeface="Microsoft YaHei" pitchFamily="34" charset="-122"/>
              </a:rPr>
              <a:t>与</a:t>
            </a:r>
            <a:r>
              <a:rPr lang="en-US" altLang="zh-CN" sz="1600" dirty="0" smtClean="0">
                <a:latin typeface="Microsoft YaHei" pitchFamily="34" charset="-122"/>
                <a:ea typeface="Microsoft YaHei" pitchFamily="34" charset="-122"/>
              </a:rPr>
              <a:t>33</a:t>
            </a:r>
            <a:r>
              <a:rPr lang="zh-CN" altLang="en-US" sz="1600" dirty="0" smtClean="0">
                <a:latin typeface="Microsoft YaHei" pitchFamily="34" charset="-122"/>
                <a:ea typeface="Microsoft YaHei" pitchFamily="34" charset="-122"/>
              </a:rPr>
              <a:t>家公司联手为</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移动平台系统的发展而组建的一个组织。 </a:t>
            </a: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Google</a:t>
            </a:r>
            <a:r>
              <a:rPr lang="zh-CN" altLang="en-US" sz="1600" dirty="0" smtClean="0">
                <a:latin typeface="Microsoft YaHei" pitchFamily="34" charset="-122"/>
                <a:ea typeface="Microsoft YaHei" pitchFamily="34" charset="-122"/>
              </a:rPr>
              <a:t>与开放手机联盟合作开发了</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，这个联盟由包括</a:t>
            </a:r>
            <a:r>
              <a:rPr lang="en-US" altLang="zh-CN" sz="1600" dirty="0" smtClean="0">
                <a:latin typeface="Microsoft YaHei" pitchFamily="34" charset="-122"/>
                <a:ea typeface="Microsoft YaHei" pitchFamily="34" charset="-122"/>
              </a:rPr>
              <a:t>Google</a:t>
            </a:r>
            <a:r>
              <a:rPr lang="zh-CN" altLang="en-US" sz="1600" dirty="0" smtClean="0">
                <a:latin typeface="Microsoft YaHei" pitchFamily="34" charset="-122"/>
                <a:ea typeface="Microsoft YaHei" pitchFamily="34" charset="-122"/>
              </a:rPr>
              <a:t>、摩托罗拉、高通、</a:t>
            </a:r>
            <a:r>
              <a:rPr lang="en-US" altLang="zh-CN" sz="1600" dirty="0" smtClean="0">
                <a:latin typeface="Microsoft YaHei" pitchFamily="34" charset="-122"/>
                <a:ea typeface="Microsoft YaHei" pitchFamily="34" charset="-122"/>
              </a:rPr>
              <a:t>HTC</a:t>
            </a:r>
            <a:r>
              <a:rPr lang="zh-CN" altLang="en-US" sz="1600" dirty="0" smtClean="0">
                <a:latin typeface="Microsoft YaHei" pitchFamily="34" charset="-122"/>
                <a:ea typeface="Microsoft YaHei" pitchFamily="34" charset="-122"/>
              </a:rPr>
              <a:t>（宏达电）、三星、</a:t>
            </a:r>
            <a:r>
              <a:rPr lang="en-US" altLang="zh-CN" sz="1600" dirty="0" smtClean="0">
                <a:latin typeface="Microsoft YaHei" pitchFamily="34" charset="-122"/>
                <a:ea typeface="Microsoft YaHei" pitchFamily="34" charset="-122"/>
              </a:rPr>
              <a:t>LG</a:t>
            </a:r>
            <a:r>
              <a:rPr lang="zh-CN" altLang="en-US" sz="1600" dirty="0" smtClean="0">
                <a:latin typeface="Microsoft YaHei" pitchFamily="34" charset="-122"/>
                <a:ea typeface="Microsoft YaHei" pitchFamily="34" charset="-122"/>
              </a:rPr>
              <a:t>、中国移动、和</a:t>
            </a:r>
            <a:r>
              <a:rPr lang="en-US" altLang="zh-CN" sz="1600" dirty="0" smtClean="0">
                <a:latin typeface="Microsoft YaHei" pitchFamily="34" charset="-122"/>
                <a:ea typeface="Microsoft YaHei" pitchFamily="34" charset="-122"/>
              </a:rPr>
              <a:t>T-Mobile</a:t>
            </a:r>
            <a:r>
              <a:rPr lang="zh-CN" altLang="en-US" sz="1600" dirty="0" smtClean="0">
                <a:latin typeface="Microsoft YaHei" pitchFamily="34" charset="-122"/>
                <a:ea typeface="Microsoft YaHei" pitchFamily="34" charset="-122"/>
              </a:rPr>
              <a:t>在内的</a:t>
            </a:r>
            <a:r>
              <a:rPr lang="en-US" altLang="zh-CN" sz="1600" dirty="0" smtClean="0">
                <a:latin typeface="Microsoft YaHei" pitchFamily="34" charset="-122"/>
                <a:ea typeface="Microsoft YaHei" pitchFamily="34" charset="-122"/>
              </a:rPr>
              <a:t>30</a:t>
            </a:r>
            <a:r>
              <a:rPr lang="zh-CN" altLang="en-US" sz="1600" dirty="0" smtClean="0">
                <a:latin typeface="Microsoft YaHei" pitchFamily="34" charset="-122"/>
                <a:ea typeface="Microsoft YaHei" pitchFamily="34" charset="-122"/>
              </a:rPr>
              <a:t>多家技术和无线应用的领军企业组成。通过与</a:t>
            </a:r>
            <a:r>
              <a:rPr lang="zh-CN" altLang="en-US" sz="1600" dirty="0" smtClean="0">
                <a:solidFill>
                  <a:srgbClr val="FF0000"/>
                </a:solidFill>
                <a:latin typeface="Microsoft YaHei" pitchFamily="34" charset="-122"/>
                <a:ea typeface="Microsoft YaHei" pitchFamily="34" charset="-122"/>
              </a:rPr>
              <a:t>运营商</a:t>
            </a:r>
            <a:r>
              <a:rPr lang="zh-CN" altLang="en-US" sz="1600" dirty="0" smtClean="0">
                <a:latin typeface="Microsoft YaHei" pitchFamily="34" charset="-122"/>
                <a:ea typeface="Microsoft YaHei" pitchFamily="34" charset="-122"/>
              </a:rPr>
              <a:t>、</a:t>
            </a:r>
            <a:r>
              <a:rPr lang="zh-CN" altLang="en-US" sz="1600" dirty="0" smtClean="0">
                <a:solidFill>
                  <a:srgbClr val="FF0000"/>
                </a:solidFill>
                <a:latin typeface="Microsoft YaHei" pitchFamily="34" charset="-122"/>
                <a:ea typeface="Microsoft YaHei" pitchFamily="34" charset="-122"/>
              </a:rPr>
              <a:t>设备制造商</a:t>
            </a:r>
            <a:r>
              <a:rPr lang="zh-CN" altLang="en-US" sz="1600" dirty="0" smtClean="0">
                <a:latin typeface="Microsoft YaHei" pitchFamily="34" charset="-122"/>
                <a:ea typeface="Microsoft YaHei" pitchFamily="34" charset="-122"/>
              </a:rPr>
              <a:t>、</a:t>
            </a:r>
            <a:r>
              <a:rPr lang="zh-CN" altLang="en-US" sz="1600" dirty="0" smtClean="0">
                <a:solidFill>
                  <a:srgbClr val="FF0000"/>
                </a:solidFill>
                <a:latin typeface="Microsoft YaHei" pitchFamily="34" charset="-122"/>
                <a:ea typeface="Microsoft YaHei" pitchFamily="34" charset="-122"/>
              </a:rPr>
              <a:t>开发商</a:t>
            </a:r>
            <a:r>
              <a:rPr lang="zh-CN" altLang="en-US" sz="1600" dirty="0" smtClean="0">
                <a:latin typeface="Microsoft YaHei" pitchFamily="34" charset="-122"/>
                <a:ea typeface="Microsoft YaHei" pitchFamily="34" charset="-122"/>
              </a:rPr>
              <a:t>和其他有关各方结成深层次的合作伙伴关系，希望借助建立标准化、开放式的移动电话软件平台，在移动产业内形成一个开放式的生态系统。</a:t>
            </a:r>
          </a:p>
          <a:p>
            <a:pPr marL="747713" indent="-295275" algn="l" eaLnBrk="0" hangingPunct="0">
              <a:lnSpc>
                <a:spcPct val="150000"/>
              </a:lnSpc>
              <a:spcBef>
                <a:spcPct val="20000"/>
              </a:spcBef>
              <a:buClr>
                <a:srgbClr val="1225AF"/>
              </a:buClr>
              <a:buFont typeface="Wingdings" pitchFamily="2" charset="2"/>
              <a:buChar char="n"/>
              <a:defRPr/>
            </a:pP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是一个</a:t>
            </a:r>
            <a:r>
              <a:rPr lang="zh-CN" altLang="en-US" sz="1600" dirty="0" smtClean="0">
                <a:solidFill>
                  <a:srgbClr val="FF0000"/>
                </a:solidFill>
                <a:latin typeface="Microsoft YaHei" pitchFamily="34" charset="-122"/>
                <a:ea typeface="Microsoft YaHei" pitchFamily="34" charset="-122"/>
              </a:rPr>
              <a:t>对第三方软件完全开放的平台</a:t>
            </a:r>
            <a:r>
              <a:rPr lang="zh-CN" altLang="en-US" sz="1600" dirty="0" smtClean="0">
                <a:latin typeface="Microsoft YaHei" pitchFamily="34" charset="-122"/>
                <a:ea typeface="Microsoft YaHei" pitchFamily="34" charset="-122"/>
              </a:rPr>
              <a:t>，开发者在为其开发程序时拥有更大的自由度，突破了</a:t>
            </a:r>
            <a:r>
              <a:rPr lang="en-US" altLang="zh-CN" sz="1600" dirty="0" err="1" smtClean="0">
                <a:latin typeface="Microsoft YaHei" pitchFamily="34" charset="-122"/>
                <a:ea typeface="Microsoft YaHei" pitchFamily="34" charset="-122"/>
              </a:rPr>
              <a:t>iPhone</a:t>
            </a:r>
            <a:r>
              <a:rPr lang="zh-CN" altLang="en-US" sz="1600" dirty="0" smtClean="0">
                <a:latin typeface="Microsoft YaHei" pitchFamily="34" charset="-122"/>
                <a:ea typeface="Microsoft YaHei" pitchFamily="34" charset="-122"/>
              </a:rPr>
              <a:t>等只能添加为数不多的固定软件的枷锁；同时与</a:t>
            </a:r>
            <a:r>
              <a:rPr lang="en-US" altLang="zh-CN" sz="1600" dirty="0" err="1" smtClean="0">
                <a:latin typeface="Microsoft YaHei" pitchFamily="34" charset="-122"/>
                <a:ea typeface="Microsoft YaHei" pitchFamily="34" charset="-122"/>
              </a:rPr>
              <a:t>WindowsMobile</a:t>
            </a:r>
            <a:r>
              <a:rPr lang="zh-CN" altLang="en-US" sz="1600" dirty="0" smtClean="0">
                <a:latin typeface="Microsoft YaHei" pitchFamily="34" charset="-122"/>
                <a:ea typeface="Microsoft YaHei" pitchFamily="34" charset="-122"/>
              </a:rPr>
              <a:t>、</a:t>
            </a:r>
            <a:r>
              <a:rPr lang="en-US" altLang="zh-CN" sz="1600" dirty="0" err="1" smtClean="0">
                <a:latin typeface="Microsoft YaHei" pitchFamily="34" charset="-122"/>
                <a:ea typeface="Microsoft YaHei" pitchFamily="34" charset="-122"/>
              </a:rPr>
              <a:t>Symbian</a:t>
            </a:r>
            <a:r>
              <a:rPr lang="zh-CN" altLang="en-US" sz="1600" dirty="0" smtClean="0">
                <a:latin typeface="Microsoft YaHei" pitchFamily="34" charset="-122"/>
                <a:ea typeface="Microsoft YaHei" pitchFamily="34" charset="-122"/>
              </a:rPr>
              <a:t>等厂商不同，</a:t>
            </a:r>
            <a:r>
              <a:rPr lang="en-US" altLang="zh-CN" sz="1600" dirty="0" smtClean="0">
                <a:latin typeface="Microsoft YaHei" pitchFamily="34" charset="-122"/>
                <a:ea typeface="Microsoft YaHei" pitchFamily="34" charset="-122"/>
              </a:rPr>
              <a:t>Android</a:t>
            </a:r>
            <a:r>
              <a:rPr lang="zh-CN" altLang="en-US" sz="1600" dirty="0" smtClean="0">
                <a:latin typeface="Microsoft YaHei" pitchFamily="34" charset="-122"/>
                <a:ea typeface="Microsoft YaHei" pitchFamily="34" charset="-122"/>
              </a:rPr>
              <a:t>操作系统免费向开发人员提供，这样可节省近三成成本。</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sz="1600" dirty="0" smtClean="0">
                <a:solidFill>
                  <a:srgbClr val="FF0000"/>
                </a:solidFill>
                <a:latin typeface="Microsoft YaHei" pitchFamily="34" charset="-122"/>
                <a:ea typeface="Microsoft YaHei" pitchFamily="34" charset="-122"/>
              </a:rPr>
              <a:t>传统的移动电话开发 </a:t>
            </a:r>
            <a:r>
              <a:rPr lang="en-US" altLang="zh-CN" sz="1600" dirty="0" smtClean="0">
                <a:latin typeface="Microsoft YaHei" pitchFamily="34" charset="-122"/>
                <a:ea typeface="Microsoft YaHei" pitchFamily="34" charset="-122"/>
              </a:rPr>
              <a:t>VS</a:t>
            </a:r>
            <a:r>
              <a:rPr lang="en-US" altLang="zh-CN" sz="1600" dirty="0" smtClean="0">
                <a:solidFill>
                  <a:srgbClr val="FF0000"/>
                </a:solidFill>
                <a:latin typeface="Microsoft YaHei" pitchFamily="34" charset="-122"/>
                <a:ea typeface="Microsoft YaHei" pitchFamily="34" charset="-122"/>
              </a:rPr>
              <a:t> </a:t>
            </a:r>
            <a:r>
              <a:rPr lang="zh-CN" altLang="en-US" sz="1600" dirty="0" smtClean="0">
                <a:solidFill>
                  <a:srgbClr val="FF0000"/>
                </a:solidFill>
                <a:latin typeface="Microsoft YaHei" pitchFamily="34" charset="-122"/>
                <a:ea typeface="Microsoft YaHei" pitchFamily="34" charset="-122"/>
              </a:rPr>
              <a:t>半开放式移动电话开发 </a:t>
            </a:r>
            <a:r>
              <a:rPr lang="en-US" altLang="zh-CN" sz="1600" dirty="0" smtClean="0">
                <a:latin typeface="Microsoft YaHei" pitchFamily="34" charset="-122"/>
                <a:ea typeface="Microsoft YaHei" pitchFamily="34" charset="-122"/>
              </a:rPr>
              <a:t>VS</a:t>
            </a:r>
            <a:r>
              <a:rPr lang="en-US" altLang="zh-CN" sz="1600" dirty="0" smtClean="0">
                <a:solidFill>
                  <a:srgbClr val="FF0000"/>
                </a:solidFill>
                <a:latin typeface="Microsoft YaHei" pitchFamily="34" charset="-122"/>
                <a:ea typeface="Microsoft YaHei" pitchFamily="34" charset="-122"/>
              </a:rPr>
              <a:t> </a:t>
            </a:r>
            <a:r>
              <a:rPr lang="zh-CN" altLang="en-US" sz="1600" dirty="0" smtClean="0">
                <a:solidFill>
                  <a:srgbClr val="FF0000"/>
                </a:solidFill>
                <a:latin typeface="Microsoft YaHei" pitchFamily="34" charset="-122"/>
                <a:ea typeface="Microsoft YaHei" pitchFamily="34" charset="-122"/>
              </a:rPr>
              <a:t>全开放式移动电话开发</a:t>
            </a:r>
            <a:endParaRPr lang="en-US" altLang="zh-CN" sz="1600" dirty="0" smtClean="0">
              <a:solidFill>
                <a:srgbClr val="FF0000"/>
              </a:solidFill>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4</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a:t>
            </a:r>
            <a:r>
              <a:rPr lang="zh-CN" altLang="en-US" dirty="0" smtClean="0">
                <a:effectLst>
                  <a:outerShdw blurRad="38100" dist="38100" dir="2700000" algn="tl">
                    <a:srgbClr val="C0C0C0"/>
                  </a:outerShdw>
                </a:effectLst>
                <a:latin typeface="Microsoft YaHei" pitchFamily="34" charset="-122"/>
                <a:ea typeface="Microsoft YaHei" pitchFamily="34" charset="-122"/>
              </a:rPr>
              <a:t>的由来和发展</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533400" y="1219200"/>
            <a:ext cx="8458200" cy="5410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Android</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的发展</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Android 1.1</a:t>
            </a:r>
            <a:endParaRPr lang="zh-CN" altLang="en-US" sz="20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2000" dirty="0" smtClean="0">
                <a:solidFill>
                  <a:srgbClr val="FF0000"/>
                </a:solidFill>
                <a:latin typeface="Microsoft YaHei" pitchFamily="34" charset="-122"/>
                <a:ea typeface="Microsoft YaHei" pitchFamily="34" charset="-122"/>
              </a:rPr>
              <a:t>Android 1.5 (cupcake</a:t>
            </a:r>
            <a:r>
              <a:rPr lang="zh-CN" altLang="en-US" sz="2000" dirty="0" smtClean="0">
                <a:solidFill>
                  <a:srgbClr val="FF0000"/>
                </a:solidFill>
                <a:latin typeface="Microsoft YaHei" pitchFamily="34" charset="-122"/>
                <a:ea typeface="Microsoft YaHei" pitchFamily="34" charset="-122"/>
              </a:rPr>
              <a:t>：</a:t>
            </a:r>
            <a:r>
              <a:rPr lang="zh-CN" altLang="en-US" sz="2000" dirty="0" smtClean="0">
                <a:solidFill>
                  <a:srgbClr val="FF0000"/>
                </a:solidFill>
              </a:rPr>
              <a:t>纸杯蛋糕</a:t>
            </a:r>
            <a:r>
              <a:rPr lang="en-US" altLang="zh-CN" sz="2000" dirty="0" smtClean="0">
                <a:solidFill>
                  <a:srgbClr val="FF0000"/>
                </a:solidFill>
                <a:latin typeface="Microsoft YaHei" pitchFamily="34" charset="-122"/>
                <a:ea typeface="Microsoft YaHei" pitchFamily="34" charset="-122"/>
              </a:rPr>
              <a:t>)</a:t>
            </a: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增加了对屏幕虚拟键盘的支持</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支持了</a:t>
            </a:r>
            <a:r>
              <a:rPr lang="en-US" altLang="zh-CN" sz="1600" dirty="0" err="1" smtClean="0">
                <a:latin typeface="Microsoft YaHei" pitchFamily="34" charset="-122"/>
                <a:ea typeface="Microsoft YaHei" pitchFamily="34" charset="-122"/>
              </a:rPr>
              <a:t>AppWidget</a:t>
            </a:r>
            <a:r>
              <a:rPr lang="zh-CN" altLang="en-US" sz="1600" dirty="0" smtClean="0">
                <a:latin typeface="Microsoft YaHei" pitchFamily="34" charset="-122"/>
                <a:ea typeface="Microsoft YaHei" pitchFamily="34" charset="-122"/>
              </a:rPr>
              <a:t>框架</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增加了</a:t>
            </a:r>
            <a:r>
              <a:rPr lang="en-US" altLang="zh-CN" sz="1600" dirty="0" smtClean="0">
                <a:latin typeface="Microsoft YaHei" pitchFamily="34" charset="-122"/>
                <a:ea typeface="Microsoft YaHei" pitchFamily="34" charset="-122"/>
              </a:rPr>
              <a:t>Voice Search</a:t>
            </a:r>
            <a:r>
              <a:rPr lang="zh-CN" altLang="en-US" sz="1600" dirty="0" smtClean="0">
                <a:latin typeface="Microsoft YaHei" pitchFamily="34" charset="-122"/>
                <a:ea typeface="Microsoft YaHei" pitchFamily="34" charset="-122"/>
              </a:rPr>
              <a:t>的语音识别功能，但是仅限于英文</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中文显示和中文输入的支持：</a:t>
            </a:r>
            <a:r>
              <a:rPr lang="en-US" altLang="zh-CN" sz="1600" dirty="0" smtClean="0">
                <a:latin typeface="Microsoft YaHei" pitchFamily="34" charset="-122"/>
                <a:ea typeface="Microsoft YaHei" pitchFamily="34" charset="-122"/>
              </a:rPr>
              <a:t>1.5</a:t>
            </a:r>
            <a:r>
              <a:rPr lang="zh-CN" altLang="en-US" sz="1600" dirty="0" smtClean="0">
                <a:latin typeface="Microsoft YaHei" pitchFamily="34" charset="-122"/>
                <a:ea typeface="Microsoft YaHei" pitchFamily="34" charset="-122"/>
              </a:rPr>
              <a:t>的国际化有了更进一步的发展，支持十几种语言。</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2000" dirty="0" smtClean="0">
                <a:solidFill>
                  <a:srgbClr val="FF0000"/>
                </a:solidFill>
                <a:latin typeface="Microsoft YaHei" pitchFamily="34" charset="-122"/>
                <a:ea typeface="Microsoft YaHei" pitchFamily="34" charset="-122"/>
              </a:rPr>
              <a:t>Android 1.6 (donut</a:t>
            </a:r>
            <a:r>
              <a:rPr lang="zh-CN" altLang="en-US" sz="2000" dirty="0" smtClean="0">
                <a:solidFill>
                  <a:srgbClr val="FF0000"/>
                </a:solidFill>
                <a:latin typeface="Microsoft YaHei" pitchFamily="34" charset="-122"/>
                <a:ea typeface="Microsoft YaHei" pitchFamily="34" charset="-122"/>
              </a:rPr>
              <a:t>：</a:t>
            </a:r>
            <a:r>
              <a:rPr lang="zh-CN" altLang="en-US" sz="2000" dirty="0" smtClean="0">
                <a:solidFill>
                  <a:srgbClr val="FF0000"/>
                </a:solidFill>
              </a:rPr>
              <a:t>甜甜圈</a:t>
            </a:r>
            <a:r>
              <a:rPr lang="en-US" altLang="zh-CN" sz="2000" dirty="0" smtClean="0">
                <a:solidFill>
                  <a:srgbClr val="FF0000"/>
                </a:solidFill>
                <a:latin typeface="Microsoft YaHei" pitchFamily="34" charset="-122"/>
                <a:ea typeface="Microsoft YaHei" pitchFamily="34" charset="-122"/>
              </a:rPr>
              <a:t>)</a:t>
            </a:r>
          </a:p>
          <a:p>
            <a:pPr marL="747713" indent="-295275" algn="l" eaLnBrk="0" hangingPunct="0">
              <a:lnSpc>
                <a:spcPct val="150000"/>
              </a:lnSpc>
              <a:spcBef>
                <a:spcPct val="20000"/>
              </a:spcBef>
              <a:buClr>
                <a:srgbClr val="1225AF"/>
              </a:buClr>
              <a:defRPr/>
            </a:pPr>
            <a:r>
              <a:rPr lang="en-US" altLang="zh-CN" sz="1600" dirty="0" smtClean="0">
                <a:solidFill>
                  <a:srgbClr val="FF0000"/>
                </a:solidFill>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对</a:t>
            </a:r>
            <a:r>
              <a:rPr lang="en-US" altLang="zh-CN" sz="1600" dirty="0" smtClean="0">
                <a:latin typeface="Microsoft YaHei" pitchFamily="34" charset="-122"/>
                <a:ea typeface="Microsoft YaHei" pitchFamily="34" charset="-122"/>
              </a:rPr>
              <a:t>CDMA</a:t>
            </a:r>
            <a:r>
              <a:rPr lang="zh-CN" altLang="en-US" sz="1600" dirty="0" smtClean="0">
                <a:latin typeface="Microsoft YaHei" pitchFamily="34" charset="-122"/>
                <a:ea typeface="Microsoft YaHei" pitchFamily="34" charset="-122"/>
              </a:rPr>
              <a:t>网络的支持</a:t>
            </a:r>
            <a:r>
              <a:rPr lang="en-US" altLang="zh-CN" sz="1600" dirty="0" smtClean="0">
                <a:latin typeface="Microsoft YaHei" pitchFamily="34" charset="-122"/>
                <a:ea typeface="Microsoft YaHei" pitchFamily="34" charset="-122"/>
              </a:rPr>
              <a:t>(</a:t>
            </a:r>
            <a:r>
              <a:rPr lang="zh-CN" altLang="en-US" sz="1600" dirty="0" smtClean="0">
                <a:latin typeface="Microsoft YaHei" pitchFamily="34" charset="-122"/>
                <a:ea typeface="Microsoft YaHei" pitchFamily="34" charset="-122"/>
              </a:rPr>
              <a:t>以往的版本只提供了对</a:t>
            </a:r>
            <a:r>
              <a:rPr lang="en-US" altLang="zh-CN" sz="1600" dirty="0" smtClean="0">
                <a:latin typeface="Microsoft YaHei" pitchFamily="34" charset="-122"/>
                <a:ea typeface="Microsoft YaHei" pitchFamily="34" charset="-122"/>
              </a:rPr>
              <a:t>GSM</a:t>
            </a:r>
            <a:r>
              <a:rPr lang="zh-CN" altLang="en-US" sz="1600" dirty="0" smtClean="0">
                <a:latin typeface="Microsoft YaHei" pitchFamily="34" charset="-122"/>
                <a:ea typeface="Microsoft YaHei" pitchFamily="34" charset="-122"/>
              </a:rPr>
              <a:t>和</a:t>
            </a:r>
            <a:r>
              <a:rPr lang="en-US" altLang="zh-CN" sz="1600" dirty="0" smtClean="0">
                <a:latin typeface="Microsoft YaHei" pitchFamily="34" charset="-122"/>
                <a:ea typeface="Microsoft YaHei" pitchFamily="34" charset="-122"/>
              </a:rPr>
              <a:t>WCDMA</a:t>
            </a:r>
            <a:r>
              <a:rPr lang="zh-CN" altLang="en-US" sz="1600" dirty="0" smtClean="0">
                <a:latin typeface="Microsoft YaHei" pitchFamily="34" charset="-122"/>
                <a:ea typeface="Microsoft YaHei" pitchFamily="34" charset="-122"/>
              </a:rPr>
              <a:t>网络制式的支持</a:t>
            </a:r>
            <a:r>
              <a:rPr lang="en-US" altLang="zh-CN" sz="1600" dirty="0" smtClean="0">
                <a:latin typeface="Microsoft YaHei" pitchFamily="34" charset="-122"/>
                <a:ea typeface="Microsoft YaHei" pitchFamily="34" charset="-122"/>
              </a:rPr>
              <a:t>)</a:t>
            </a: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支持更多的分辨率种类以适应多种屏幕尺寸</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Gesture input</a:t>
            </a: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Search framework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5</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a:t>
            </a:r>
            <a:r>
              <a:rPr lang="zh-CN" altLang="en-US" dirty="0" smtClean="0">
                <a:effectLst>
                  <a:outerShdw blurRad="38100" dist="38100" dir="2700000" algn="tl">
                    <a:srgbClr val="C0C0C0"/>
                  </a:outerShdw>
                </a:effectLst>
                <a:latin typeface="Microsoft YaHei" pitchFamily="34" charset="-122"/>
                <a:ea typeface="Microsoft YaHei" pitchFamily="34" charset="-122"/>
              </a:rPr>
              <a:t>的由来和发展</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533400" y="1143000"/>
            <a:ext cx="7848600" cy="54864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Android</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的发展</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微软雅黑" pitchFamily="34" charset="-122"/>
                <a:ea typeface="微软雅黑" pitchFamily="34" charset="-122"/>
              </a:rPr>
              <a:t>Android 2.0 (</a:t>
            </a:r>
            <a:r>
              <a:rPr lang="en-US" altLang="zh-CN" sz="2000" dirty="0" err="1" smtClean="0">
                <a:latin typeface="微软雅黑" pitchFamily="34" charset="-122"/>
                <a:ea typeface="微软雅黑" pitchFamily="34" charset="-122"/>
              </a:rPr>
              <a:t>eclair</a:t>
            </a:r>
            <a:r>
              <a:rPr lang="zh-CN" altLang="en-US" sz="2000" dirty="0" smtClean="0">
                <a:latin typeface="微软雅黑" pitchFamily="34" charset="-122"/>
                <a:ea typeface="微软雅黑" pitchFamily="34" charset="-122"/>
              </a:rPr>
              <a:t>：法式奶油夹心甜点</a:t>
            </a:r>
            <a:r>
              <a:rPr lang="en-US" altLang="zh-CN" sz="2000" dirty="0" smtClean="0">
                <a:latin typeface="微软雅黑" pitchFamily="34" charset="-122"/>
                <a:ea typeface="微软雅黑" pitchFamily="34" charset="-122"/>
              </a:rPr>
              <a:t>)</a:t>
            </a:r>
          </a:p>
          <a:p>
            <a:pPr marL="747713"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微软雅黑" pitchFamily="34" charset="-122"/>
                <a:ea typeface="微软雅黑" pitchFamily="34" charset="-122"/>
              </a:rPr>
              <a:t>Android 2.0.1</a:t>
            </a:r>
          </a:p>
          <a:p>
            <a:pPr marL="747713" indent="-295275" algn="l" eaLnBrk="0" hangingPunct="0">
              <a:lnSpc>
                <a:spcPct val="150000"/>
              </a:lnSpc>
              <a:spcBef>
                <a:spcPct val="20000"/>
              </a:spcBef>
              <a:buClr>
                <a:srgbClr val="1225AF"/>
              </a:buClr>
              <a:buFont typeface="Wingdings" pitchFamily="2" charset="2"/>
              <a:buChar char="n"/>
              <a:defRPr/>
            </a:pPr>
            <a:r>
              <a:rPr lang="en-US" altLang="zh-CN" sz="2000" dirty="0" smtClean="0">
                <a:solidFill>
                  <a:srgbClr val="FF0000"/>
                </a:solidFill>
                <a:latin typeface="微软雅黑" pitchFamily="34" charset="-122"/>
                <a:ea typeface="微软雅黑" pitchFamily="34" charset="-122"/>
              </a:rPr>
              <a:t>Android 2.1</a:t>
            </a: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动态壁纸</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3D</a:t>
            </a:r>
            <a:r>
              <a:rPr lang="zh-CN" altLang="en-US" sz="1600" dirty="0" smtClean="0">
                <a:latin typeface="Microsoft YaHei" pitchFamily="34" charset="-122"/>
                <a:ea typeface="Microsoft YaHei" pitchFamily="34" charset="-122"/>
              </a:rPr>
              <a:t>相片集</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其它机能的升级（</a:t>
            </a:r>
            <a:r>
              <a:rPr lang="en-US" altLang="zh-CN" sz="1600" dirty="0" smtClean="0">
                <a:latin typeface="Microsoft YaHei" pitchFamily="34" charset="-122"/>
                <a:ea typeface="Microsoft YaHei" pitchFamily="34" charset="-122"/>
              </a:rPr>
              <a:t>voice-to-text</a:t>
            </a:r>
            <a:r>
              <a:rPr lang="zh-CN" altLang="en-US" sz="1600" dirty="0" smtClean="0">
                <a:latin typeface="Microsoft YaHei" pitchFamily="34" charset="-122"/>
                <a:ea typeface="Microsoft YaHei" pitchFamily="34" charset="-122"/>
              </a:rPr>
              <a:t>， </a:t>
            </a:r>
            <a:r>
              <a:rPr lang="en-US" altLang="zh-CN" sz="1600" dirty="0" smtClean="0">
                <a:latin typeface="Microsoft YaHei" pitchFamily="34" charset="-122"/>
                <a:ea typeface="Microsoft YaHei" pitchFamily="34" charset="-122"/>
              </a:rPr>
              <a:t>launcher</a:t>
            </a:r>
            <a:r>
              <a:rPr lang="zh-CN" altLang="en-US" sz="1600" dirty="0" smtClean="0">
                <a:latin typeface="Microsoft YaHei" pitchFamily="34" charset="-122"/>
                <a:ea typeface="Microsoft YaHei" pitchFamily="34" charset="-122"/>
              </a:rPr>
              <a:t>，</a:t>
            </a:r>
            <a:r>
              <a:rPr lang="en-US" altLang="zh-CN" sz="1600" dirty="0" smtClean="0">
                <a:latin typeface="Microsoft YaHei" pitchFamily="34" charset="-122"/>
                <a:ea typeface="Microsoft YaHei" pitchFamily="34" charset="-122"/>
              </a:rPr>
              <a:t>widget</a:t>
            </a:r>
            <a:r>
              <a:rPr lang="zh-CN" altLang="en-US" sz="1600" dirty="0" smtClean="0">
                <a:latin typeface="Microsoft YaHei" pitchFamily="34" charset="-122"/>
                <a:ea typeface="Microsoft YaHei" pitchFamily="34" charset="-122"/>
              </a:rPr>
              <a:t>，</a:t>
            </a:r>
            <a:r>
              <a:rPr lang="en-US" altLang="zh-CN" sz="1600" dirty="0" smtClean="0">
                <a:latin typeface="Microsoft YaHei" pitchFamily="34" charset="-122"/>
                <a:ea typeface="Microsoft YaHei" pitchFamily="34" charset="-122"/>
              </a:rPr>
              <a:t>market</a:t>
            </a:r>
            <a:r>
              <a:rPr lang="zh-CN" altLang="en-US" sz="1600" dirty="0" smtClean="0">
                <a:latin typeface="Microsoft YaHei" pitchFamily="34" charset="-122"/>
                <a:ea typeface="Microsoft YaHei" pitchFamily="34" charset="-122"/>
              </a:rPr>
              <a:t>）</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微软雅黑" pitchFamily="34" charset="-122"/>
                <a:ea typeface="微软雅黑" pitchFamily="34" charset="-122"/>
              </a:rPr>
              <a:t>Android 2.2 (</a:t>
            </a:r>
            <a:r>
              <a:rPr lang="en-US" altLang="zh-CN" sz="2000" dirty="0" err="1" smtClean="0">
                <a:latin typeface="微软雅黑" pitchFamily="34" charset="-122"/>
                <a:ea typeface="微软雅黑" pitchFamily="34" charset="-122"/>
              </a:rPr>
              <a:t>froyo</a:t>
            </a:r>
            <a:r>
              <a:rPr lang="zh-CN" altLang="en-US" sz="2000" dirty="0" smtClean="0">
                <a:latin typeface="微软雅黑" pitchFamily="34" charset="-122"/>
                <a:ea typeface="微软雅黑" pitchFamily="34" charset="-122"/>
              </a:rPr>
              <a:t>：冻酸奶</a:t>
            </a:r>
            <a:r>
              <a:rPr lang="en-US" altLang="zh-CN" sz="2000" dirty="0" smtClean="0">
                <a:latin typeface="微软雅黑" pitchFamily="34" charset="-122"/>
                <a:ea typeface="微软雅黑" pitchFamily="34" charset="-122"/>
              </a:rPr>
              <a:t>)</a:t>
            </a: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支持</a:t>
            </a:r>
            <a:r>
              <a:rPr lang="en-US" altLang="zh-CN" sz="1600" dirty="0" smtClean="0">
                <a:latin typeface="Microsoft YaHei" pitchFamily="34" charset="-122"/>
                <a:ea typeface="Microsoft YaHei" pitchFamily="34" charset="-122"/>
              </a:rPr>
              <a:t>Flash</a:t>
            </a:r>
            <a:r>
              <a:rPr lang="zh-CN" altLang="en-US" sz="1600" dirty="0" smtClean="0">
                <a:latin typeface="Microsoft YaHei" pitchFamily="34" charset="-122"/>
                <a:ea typeface="Microsoft YaHei" pitchFamily="34" charset="-122"/>
              </a:rPr>
              <a:t>和</a:t>
            </a:r>
            <a:r>
              <a:rPr lang="en-US" altLang="zh-CN" sz="1600" dirty="0" smtClean="0">
                <a:latin typeface="Microsoft YaHei" pitchFamily="34" charset="-122"/>
                <a:ea typeface="Microsoft YaHei" pitchFamily="34" charset="-122"/>
              </a:rPr>
              <a:t>HTML5</a:t>
            </a: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a:t>
            </a:r>
            <a:r>
              <a:rPr lang="zh-CN" altLang="en-US" sz="1600" dirty="0" smtClean="0">
                <a:latin typeface="Microsoft YaHei" pitchFamily="34" charset="-122"/>
                <a:ea typeface="Microsoft YaHei" pitchFamily="34" charset="-122"/>
              </a:rPr>
              <a:t>支持多点触控功能</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r>
              <a:rPr lang="en-US" altLang="zh-CN" sz="1600" dirty="0" smtClean="0">
                <a:latin typeface="Microsoft YaHei" pitchFamily="34" charset="-122"/>
                <a:ea typeface="Microsoft YaHei" pitchFamily="34" charset="-122"/>
              </a:rPr>
              <a:t>	3D</a:t>
            </a:r>
            <a:r>
              <a:rPr lang="zh-CN" altLang="en-US" sz="1600" dirty="0" smtClean="0">
                <a:latin typeface="Microsoft YaHei" pitchFamily="34" charset="-122"/>
                <a:ea typeface="Microsoft YaHei" pitchFamily="34" charset="-122"/>
              </a:rPr>
              <a:t>性能的优化（</a:t>
            </a:r>
            <a:r>
              <a:rPr lang="en-US" altLang="zh-CN" sz="1600" dirty="0" smtClean="0">
                <a:latin typeface="Microsoft YaHei" pitchFamily="34" charset="-122"/>
                <a:ea typeface="Microsoft YaHei" pitchFamily="34" charset="-122"/>
              </a:rPr>
              <a:t> OpenGL ES 2.0 </a:t>
            </a:r>
            <a:r>
              <a:rPr lang="zh-CN" altLang="en-US" sz="1600" dirty="0" smtClean="0">
                <a:latin typeface="Microsoft YaHei" pitchFamily="34" charset="-122"/>
                <a:ea typeface="Microsoft YaHei" pitchFamily="34" charset="-122"/>
              </a:rPr>
              <a:t>）</a:t>
            </a:r>
            <a:endParaRPr lang="en-US" altLang="zh-CN" sz="16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微软雅黑" pitchFamily="34" charset="-122"/>
                <a:ea typeface="微软雅黑" pitchFamily="34" charset="-122"/>
              </a:rPr>
              <a:t>Android 3.0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txBox="1">
            <a:spLocks noGrp="1" noChangeArrowheads="1"/>
          </p:cNvSpPr>
          <p:nvPr/>
        </p:nvSpPr>
        <p:spPr bwMode="auto">
          <a:xfrm>
            <a:off x="3505200" y="6537325"/>
            <a:ext cx="2133600" cy="320675"/>
          </a:xfrm>
          <a:prstGeom prst="rect">
            <a:avLst/>
          </a:prstGeom>
          <a:noFill/>
          <a:ln w="9525">
            <a:noFill/>
            <a:miter lim="800000"/>
            <a:headEnd/>
            <a:tailEnd/>
          </a:ln>
        </p:spPr>
        <p:txBody>
          <a:bodyPr/>
          <a:lstStyle/>
          <a:p>
            <a:pPr algn="ctr"/>
            <a:fld id="{1577B80A-905B-42D0-9D08-01C3C135BDBF}" type="slidenum">
              <a:rPr lang="en-US" altLang="zh-CN" sz="1400">
                <a:ea typeface="MS PGothic" pitchFamily="34" charset="-128"/>
              </a:rPr>
              <a:pPr algn="ctr"/>
              <a:t>6</a:t>
            </a:fld>
            <a:endParaRPr lang="en-US" altLang="zh-CN" sz="1400">
              <a:ea typeface="MS PGothic" pitchFamily="34" charset="-128"/>
            </a:endParaRPr>
          </a:p>
        </p:txBody>
      </p:sp>
      <p:sp>
        <p:nvSpPr>
          <p:cNvPr id="8195" name="Rectangle 2"/>
          <p:cNvSpPr>
            <a:spLocks noGrp="1" noChangeArrowheads="1"/>
          </p:cNvSpPr>
          <p:nvPr>
            <p:ph type="title" idx="4294967295"/>
          </p:nvPr>
        </p:nvSpPr>
        <p:spPr/>
        <p:txBody>
          <a:bodyPr/>
          <a:lstStyle/>
          <a:p>
            <a:pPr eaLnBrk="1" hangingPunct="1">
              <a:defRPr/>
            </a:pPr>
            <a:r>
              <a:rPr lang="zh-CN" altLang="en-US" dirty="0" smtClean="0">
                <a:effectLst>
                  <a:outerShdw blurRad="38100" dist="38100" dir="2700000" algn="tl">
                    <a:srgbClr val="C0C0C0"/>
                  </a:outerShdw>
                </a:effectLst>
                <a:latin typeface="微软雅黑" pitchFamily="34" charset="-122"/>
                <a:ea typeface="微软雅黑" pitchFamily="34" charset="-122"/>
              </a:rPr>
              <a:t>Android 体系结构</a:t>
            </a:r>
            <a:endParaRPr lang="ja-JP" altLang="en-US" smtClean="0">
              <a:effectLst>
                <a:outerShdw blurRad="38100" dist="38100" dir="2700000" algn="tl">
                  <a:srgbClr val="C0C0C0"/>
                </a:outerShdw>
              </a:effectLst>
              <a:latin typeface="微软雅黑" pitchFamily="34" charset="-122"/>
              <a:ea typeface="微软雅黑" pitchFamily="34" charset="-122"/>
            </a:endParaRPr>
          </a:p>
        </p:txBody>
      </p:sp>
      <p:pic>
        <p:nvPicPr>
          <p:cNvPr id="5124" name="Picture 4" descr="Untitled.png"/>
          <p:cNvPicPr>
            <a:picLocks noChangeAspect="1" noChangeArrowheads="1"/>
          </p:cNvPicPr>
          <p:nvPr/>
        </p:nvPicPr>
        <p:blipFill>
          <a:blip r:embed="rId2" cstate="print"/>
          <a:srcRect/>
          <a:stretch>
            <a:fillRect/>
          </a:stretch>
        </p:blipFill>
        <p:spPr bwMode="auto">
          <a:xfrm>
            <a:off x="763588" y="1068388"/>
            <a:ext cx="7542212" cy="540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txBox="1">
            <a:spLocks noGrp="1" noChangeArrowheads="1"/>
          </p:cNvSpPr>
          <p:nvPr/>
        </p:nvSpPr>
        <p:spPr bwMode="auto">
          <a:xfrm>
            <a:off x="3505200" y="6537325"/>
            <a:ext cx="2133600" cy="320675"/>
          </a:xfrm>
          <a:prstGeom prst="rect">
            <a:avLst/>
          </a:prstGeom>
          <a:noFill/>
          <a:ln w="9525">
            <a:noFill/>
            <a:miter lim="800000"/>
            <a:headEnd/>
            <a:tailEnd/>
          </a:ln>
        </p:spPr>
        <p:txBody>
          <a:bodyPr/>
          <a:lstStyle/>
          <a:p>
            <a:pPr algn="ctr"/>
            <a:fld id="{1577B80A-905B-42D0-9D08-01C3C135BDBF}" type="slidenum">
              <a:rPr lang="en-US" altLang="zh-CN" sz="1400">
                <a:ea typeface="MS PGothic" pitchFamily="34" charset="-128"/>
              </a:rPr>
              <a:pPr algn="ctr"/>
              <a:t>7</a:t>
            </a:fld>
            <a:endParaRPr lang="en-US" altLang="zh-CN" sz="1400">
              <a:ea typeface="MS PGothic" pitchFamily="34" charset="-128"/>
            </a:endParaRPr>
          </a:p>
        </p:txBody>
      </p:sp>
      <p:sp>
        <p:nvSpPr>
          <p:cNvPr id="8195" name="Rectangle 2"/>
          <p:cNvSpPr>
            <a:spLocks noGrp="1" noChangeArrowheads="1"/>
          </p:cNvSpPr>
          <p:nvPr>
            <p:ph type="title" idx="4294967295"/>
          </p:nvPr>
        </p:nvSpPr>
        <p:spPr/>
        <p:txBody>
          <a:bodyPr/>
          <a:lstStyle/>
          <a:p>
            <a:pPr eaLnBrk="1" hangingPunct="1">
              <a:defRPr/>
            </a:pPr>
            <a:r>
              <a:rPr lang="zh-CN" altLang="en-US" dirty="0" smtClean="0">
                <a:effectLst>
                  <a:outerShdw blurRad="38100" dist="38100" dir="2700000" algn="tl">
                    <a:srgbClr val="C0C0C0"/>
                  </a:outerShdw>
                </a:effectLst>
                <a:latin typeface="微软雅黑" pitchFamily="34" charset="-122"/>
                <a:ea typeface="微软雅黑" pitchFamily="34" charset="-122"/>
              </a:rPr>
              <a:t>Android 工程结构</a:t>
            </a:r>
            <a:endParaRPr lang="ja-JP" altLang="en-US" smtClean="0">
              <a:effectLst>
                <a:outerShdw blurRad="38100" dist="38100" dir="2700000" algn="tl">
                  <a:srgbClr val="C0C0C0"/>
                </a:outerShdw>
              </a:effectLst>
              <a:latin typeface="微软雅黑" pitchFamily="34" charset="-122"/>
              <a:ea typeface="微软雅黑" pitchFamily="34" charset="-122"/>
            </a:endParaRPr>
          </a:p>
        </p:txBody>
      </p:sp>
      <p:pic>
        <p:nvPicPr>
          <p:cNvPr id="6" name="Picture 5" descr="Untitled.png"/>
          <p:cNvPicPr>
            <a:picLocks noChangeAspect="1"/>
          </p:cNvPicPr>
          <p:nvPr/>
        </p:nvPicPr>
        <p:blipFill>
          <a:blip r:embed="rId3" cstate="print"/>
          <a:stretch>
            <a:fillRect/>
          </a:stretch>
        </p:blipFill>
        <p:spPr>
          <a:xfrm>
            <a:off x="2438400" y="1219200"/>
            <a:ext cx="4267200" cy="53147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8</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四大组件之</a:t>
            </a:r>
            <a:r>
              <a:rPr lang="en-US" altLang="zh-CN" dirty="0" smtClean="0">
                <a:effectLst>
                  <a:outerShdw blurRad="38100" dist="38100" dir="2700000" algn="tl">
                    <a:srgbClr val="C0C0C0"/>
                  </a:outerShdw>
                </a:effectLst>
                <a:latin typeface="Microsoft YaHei" pitchFamily="34" charset="-122"/>
                <a:ea typeface="Microsoft YaHei" pitchFamily="34" charset="-122"/>
              </a:rPr>
              <a:t>Activity</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Activity</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的三个状态</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sz="1600" dirty="0" smtClean="0">
                <a:latin typeface="Microsoft YaHei" pitchFamily="34" charset="-122"/>
                <a:ea typeface="Microsoft YaHei" pitchFamily="34" charset="-122"/>
              </a:rPr>
              <a:t>当在屏幕前台时（位于当前任务堆栈的顶部），它是活跃或</a:t>
            </a:r>
            <a:r>
              <a:rPr lang="zh-CN" altLang="en-US" sz="1600" dirty="0" smtClean="0">
                <a:solidFill>
                  <a:srgbClr val="FF0000"/>
                </a:solidFill>
                <a:latin typeface="Microsoft YaHei" pitchFamily="34" charset="-122"/>
                <a:ea typeface="Microsoft YaHei" pitchFamily="34" charset="-122"/>
              </a:rPr>
              <a:t>运行</a:t>
            </a:r>
            <a:r>
              <a:rPr lang="zh-CN" altLang="en-US" sz="1600" dirty="0" smtClean="0">
                <a:latin typeface="Microsoft YaHei" pitchFamily="34" charset="-122"/>
                <a:ea typeface="Microsoft YaHei" pitchFamily="34" charset="-122"/>
              </a:rPr>
              <a:t>的状态。它就是相应用户操作的</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 </a:t>
            </a:r>
          </a:p>
          <a:p>
            <a:pPr marL="747713" indent="-295275" algn="l" eaLnBrk="0" hangingPunct="0">
              <a:lnSpc>
                <a:spcPct val="150000"/>
              </a:lnSpc>
              <a:spcBef>
                <a:spcPct val="20000"/>
              </a:spcBef>
              <a:buClr>
                <a:srgbClr val="1225AF"/>
              </a:buClr>
              <a:buFont typeface="Wingdings" pitchFamily="2" charset="2"/>
              <a:buChar char="n"/>
              <a:defRPr/>
            </a:pPr>
            <a:r>
              <a:rPr lang="zh-CN" altLang="en-US" sz="1600" dirty="0" smtClean="0">
                <a:latin typeface="Microsoft YaHei" pitchFamily="34" charset="-122"/>
                <a:ea typeface="Microsoft YaHei" pitchFamily="34" charset="-122"/>
              </a:rPr>
              <a:t>当它失去焦点但仍然对用户可见时，它处于</a:t>
            </a:r>
            <a:r>
              <a:rPr lang="zh-CN" altLang="en-US" sz="1600" dirty="0" smtClean="0">
                <a:solidFill>
                  <a:srgbClr val="FF0000"/>
                </a:solidFill>
                <a:latin typeface="Microsoft YaHei" pitchFamily="34" charset="-122"/>
                <a:ea typeface="Microsoft YaHei" pitchFamily="34" charset="-122"/>
              </a:rPr>
              <a:t>暂停</a:t>
            </a:r>
            <a:r>
              <a:rPr lang="zh-CN" altLang="en-US" sz="1600" dirty="0" smtClean="0">
                <a:latin typeface="Microsoft YaHei" pitchFamily="34" charset="-122"/>
                <a:ea typeface="Microsoft YaHei" pitchFamily="34" charset="-122"/>
              </a:rPr>
              <a:t>状态。即是：在它之上有另外一个</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。这个</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也许是透明的，或者未能完全遮蔽全屏，所以被暂停的</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仍对用户可见。暂停的</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仍然是存活状态（它保留着所有的状态和成员信息并连接至窗口管理器），但当系统处于极低内存的情况下，仍然可以杀死这个</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a:t>
            </a:r>
          </a:p>
          <a:p>
            <a:pPr marL="747713" indent="-295275" algn="l" eaLnBrk="0" hangingPunct="0">
              <a:lnSpc>
                <a:spcPct val="150000"/>
              </a:lnSpc>
              <a:spcBef>
                <a:spcPct val="20000"/>
              </a:spcBef>
              <a:buClr>
                <a:srgbClr val="1225AF"/>
              </a:buClr>
              <a:buFont typeface="Wingdings" pitchFamily="2" charset="2"/>
              <a:buChar char="n"/>
              <a:defRPr/>
            </a:pPr>
            <a:r>
              <a:rPr lang="zh-CN" altLang="en-US" sz="1600" dirty="0" smtClean="0">
                <a:latin typeface="Microsoft YaHei" pitchFamily="34" charset="-122"/>
                <a:ea typeface="Microsoft YaHei" pitchFamily="34" charset="-122"/>
              </a:rPr>
              <a:t>如果它完全被另一个</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覆盖是，它处于</a:t>
            </a:r>
            <a:r>
              <a:rPr lang="zh-CN" altLang="en-US" sz="1600" dirty="0" smtClean="0">
                <a:solidFill>
                  <a:srgbClr val="FF0000"/>
                </a:solidFill>
                <a:latin typeface="Microsoft YaHei" pitchFamily="34" charset="-122"/>
                <a:ea typeface="Microsoft YaHei" pitchFamily="34" charset="-122"/>
              </a:rPr>
              <a:t>停止</a:t>
            </a:r>
            <a:r>
              <a:rPr lang="zh-CN" altLang="en-US" sz="1600" dirty="0" smtClean="0">
                <a:latin typeface="Microsoft YaHei" pitchFamily="34" charset="-122"/>
                <a:ea typeface="Microsoft YaHei" pitchFamily="34" charset="-122"/>
              </a:rPr>
              <a:t>状态。它仍然保留所有的状态和成员信息。然而它不在为用户可见，所以它的窗口将被隐藏，如果其它地方需要内存，则系统经常会杀死这个</a:t>
            </a:r>
            <a:r>
              <a:rPr lang="en-US" altLang="zh-CN" sz="1600" dirty="0" smtClean="0">
                <a:latin typeface="Microsoft YaHei" pitchFamily="34" charset="-122"/>
                <a:ea typeface="Microsoft YaHei" pitchFamily="34" charset="-122"/>
              </a:rPr>
              <a:t>activity</a:t>
            </a:r>
            <a:r>
              <a:rPr lang="zh-CN" altLang="en-US" sz="1600" dirty="0" smtClean="0">
                <a:latin typeface="Microsoft YaHei" pitchFamily="34" charset="-122"/>
                <a:ea typeface="Microsoft YaHei" pitchFamily="34" charset="-122"/>
              </a:rPr>
              <a:t>。</a:t>
            </a:r>
            <a:endParaRPr lang="en-US" altLang="zh-CN"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9</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四大组件之</a:t>
            </a:r>
            <a:r>
              <a:rPr lang="en-US" altLang="zh-CN" dirty="0" smtClean="0">
                <a:effectLst>
                  <a:outerShdw blurRad="38100" dist="38100" dir="2700000" algn="tl">
                    <a:srgbClr val="C0C0C0"/>
                  </a:outerShdw>
                </a:effectLst>
                <a:latin typeface="Microsoft YaHei" pitchFamily="34" charset="-122"/>
                <a:ea typeface="Microsoft YaHei" pitchFamily="34" charset="-122"/>
              </a:rPr>
              <a:t>Activity</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pic>
        <p:nvPicPr>
          <p:cNvPr id="5" name="Picture 4" descr="Untitled.png"/>
          <p:cNvPicPr>
            <a:picLocks noChangeAspect="1"/>
          </p:cNvPicPr>
          <p:nvPr/>
        </p:nvPicPr>
        <p:blipFill>
          <a:blip r:embed="rId2" cstate="print"/>
          <a:stretch>
            <a:fillRect/>
          </a:stretch>
        </p:blipFill>
        <p:spPr>
          <a:xfrm>
            <a:off x="2362200" y="1066800"/>
            <a:ext cx="4401798" cy="5486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1534</TotalTime>
  <Words>4527</Words>
  <Application>Microsoft Office PowerPoint</Application>
  <PresentationFormat>全屏显示(4:3)</PresentationFormat>
  <Paragraphs>394</Paragraphs>
  <Slides>29</Slides>
  <Notes>18</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sample</vt:lpstr>
      <vt:lpstr>幻灯片 1</vt:lpstr>
      <vt:lpstr>目录</vt:lpstr>
      <vt:lpstr>Android的由来和发展</vt:lpstr>
      <vt:lpstr>Android的由来和发展</vt:lpstr>
      <vt:lpstr>Android的由来和发展</vt:lpstr>
      <vt:lpstr>Android 体系结构</vt:lpstr>
      <vt:lpstr>Android 工程结构</vt:lpstr>
      <vt:lpstr>四大组件之Activity</vt:lpstr>
      <vt:lpstr>四大组件之Activity</vt:lpstr>
      <vt:lpstr>四大组件之Activity</vt:lpstr>
      <vt:lpstr>四大组件之Activity</vt:lpstr>
      <vt:lpstr>四大组件之Service</vt:lpstr>
      <vt:lpstr>四大组件之Service</vt:lpstr>
      <vt:lpstr>四大组件之Broadcast</vt:lpstr>
      <vt:lpstr>四大组件之Content Provdier </vt:lpstr>
      <vt:lpstr>Intent和Intent Filter</vt:lpstr>
      <vt:lpstr>Intent和Intent Filter</vt:lpstr>
      <vt:lpstr>进程的生命周期</vt:lpstr>
      <vt:lpstr>多线程</vt:lpstr>
      <vt:lpstr>多线程</vt:lpstr>
      <vt:lpstr>Android的单线程模型</vt:lpstr>
      <vt:lpstr>Android的单线程模型</vt:lpstr>
      <vt:lpstr>Android的单线程模型</vt:lpstr>
      <vt:lpstr>Android消息机制</vt:lpstr>
      <vt:lpstr>Handler 与 Looper</vt:lpstr>
      <vt:lpstr>线程间通信实例</vt:lpstr>
      <vt:lpstr>如何开发高效的Java代码</vt:lpstr>
      <vt:lpstr>如何开发高效的Java代码</vt:lpstr>
      <vt:lpstr>幻灯片 29</vt:lpstr>
    </vt:vector>
  </TitlesOfParts>
  <Company>GuildDesign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LZT</dc:creator>
  <cp:lastModifiedBy>lihongWin7</cp:lastModifiedBy>
  <cp:revision>319</cp:revision>
  <dcterms:created xsi:type="dcterms:W3CDTF">2004-08-26T06:30:40Z</dcterms:created>
  <dcterms:modified xsi:type="dcterms:W3CDTF">2011-09-09T07:55:38Z</dcterms:modified>
</cp:coreProperties>
</file>