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</p:sldMasterIdLst>
  <p:notesMasterIdLst>
    <p:notesMasterId r:id="rId50"/>
  </p:notesMasterIdLst>
  <p:sldIdLst>
    <p:sldId id="259" r:id="rId3"/>
    <p:sldId id="257" r:id="rId4"/>
    <p:sldId id="260" r:id="rId5"/>
    <p:sldId id="263" r:id="rId6"/>
    <p:sldId id="299" r:id="rId7"/>
    <p:sldId id="300" r:id="rId8"/>
    <p:sldId id="264" r:id="rId9"/>
    <p:sldId id="269" r:id="rId10"/>
    <p:sldId id="270" r:id="rId11"/>
    <p:sldId id="290" r:id="rId12"/>
    <p:sldId id="291" r:id="rId13"/>
    <p:sldId id="293" r:id="rId14"/>
    <p:sldId id="271" r:id="rId15"/>
    <p:sldId id="273" r:id="rId16"/>
    <p:sldId id="274" r:id="rId17"/>
    <p:sldId id="275" r:id="rId18"/>
    <p:sldId id="276" r:id="rId19"/>
    <p:sldId id="301" r:id="rId20"/>
    <p:sldId id="302" r:id="rId21"/>
    <p:sldId id="303" r:id="rId22"/>
    <p:sldId id="304" r:id="rId23"/>
    <p:sldId id="277" r:id="rId24"/>
    <p:sldId id="278" r:id="rId25"/>
    <p:sldId id="279" r:id="rId26"/>
    <p:sldId id="281" r:id="rId27"/>
    <p:sldId id="292" r:id="rId28"/>
    <p:sldId id="282" r:id="rId29"/>
    <p:sldId id="283" r:id="rId30"/>
    <p:sldId id="280" r:id="rId31"/>
    <p:sldId id="284" r:id="rId32"/>
    <p:sldId id="285" r:id="rId33"/>
    <p:sldId id="286" r:id="rId34"/>
    <p:sldId id="308" r:id="rId35"/>
    <p:sldId id="289" r:id="rId36"/>
    <p:sldId id="294" r:id="rId37"/>
    <p:sldId id="297" r:id="rId38"/>
    <p:sldId id="298" r:id="rId39"/>
    <p:sldId id="305" r:id="rId40"/>
    <p:sldId id="306" r:id="rId41"/>
    <p:sldId id="307" r:id="rId42"/>
    <p:sldId id="287" r:id="rId43"/>
    <p:sldId id="288" r:id="rId44"/>
    <p:sldId id="262" r:id="rId45"/>
    <p:sldId id="268" r:id="rId46"/>
    <p:sldId id="267" r:id="rId47"/>
    <p:sldId id="272" r:id="rId48"/>
    <p:sldId id="30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11" autoAdjust="0"/>
  </p:normalViewPr>
  <p:slideViewPr>
    <p:cSldViewPr>
      <p:cViewPr>
        <p:scale>
          <a:sx n="75" d="100"/>
          <a:sy n="75" d="100"/>
        </p:scale>
        <p:origin x="-101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16E14-9236-445B-9237-B24362FFA80D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DF308-825F-42DD-8694-5A8E50738E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94D1B-5C52-4E56-835C-4F15465880F2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ja-JP" dirty="0" smtClean="0">
              <a:ea typeface="ＭＳ Ｐ明朝" pitchFamily="1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FAR PASCAL</a:t>
            </a:r>
          </a:p>
          <a:p>
            <a:endParaRPr lang="en-US" dirty="0" smtClean="0"/>
          </a:p>
          <a:p>
            <a:r>
              <a:rPr lang="zh-CN" altLang="en-US" dirty="0" smtClean="0"/>
              <a:t>调用时只要用</a:t>
            </a:r>
            <a:r>
              <a:rPr lang="en-US" altLang="zh-CN" dirty="0" smtClean="0"/>
              <a:t>result = function(1,2)</a:t>
            </a:r>
            <a:r>
              <a:rPr lang="zh-CN" altLang="en-US" dirty="0" smtClean="0"/>
              <a:t>这样的方式就可以使用这个函数。但是，当高级语言被编译成计算机可以识别的机器码时，有一个问题就凸现出来：在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中，计算 机没有办法知道一个函数调用需要多少个、什么样的参数，也没有硬件可以保存这些参数。也就是说，计算机不知道怎么给这个函数传递参数，传递参数的工作必须 由函数调用者和函数本身来协调。为此，计算机提供了一种被称为栈的数据结构来支持参数传递。</a:t>
            </a:r>
          </a:p>
          <a:p>
            <a:r>
              <a:rPr lang="zh-CN" altLang="en-US" dirty="0" smtClean="0"/>
              <a:t>    栈是一种先进后出的数据结构，栈有一个存储区、一个栈顶指针。栈顶指针指向堆栈中第一个可用的数据项 （被称为栈顶）。用户可以在栈顶上方向栈中加入数据，这个操作被称为压栈</a:t>
            </a:r>
            <a:r>
              <a:rPr lang="en-US" altLang="zh-CN" dirty="0" smtClean="0"/>
              <a:t>(Push)</a:t>
            </a:r>
            <a:r>
              <a:rPr lang="zh-CN" altLang="en-US" dirty="0" smtClean="0"/>
              <a:t>，压栈以后，栈顶自动变成新加入数据项的位置，栈顶指针也随之修改。 用户也可以从堆栈中取走栈顶，称为弹出栈</a:t>
            </a:r>
            <a:r>
              <a:rPr lang="en-US" altLang="zh-CN" dirty="0" smtClean="0"/>
              <a:t>(pop)</a:t>
            </a:r>
            <a:r>
              <a:rPr lang="zh-CN" altLang="en-US" dirty="0" smtClean="0"/>
              <a:t>，弹出栈后，栈顶下的一个元素变成栈顶，栈顶指针随之修改。函数调用时，调用者依次把参数压栈，然后调 用函数，函数被调用以后，在堆栈中取得数据，并进行计算。函数计算结束以后，或者调用者、或者函数本身修改堆栈，使堆栈恢复原装。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err="1" smtClean="0"/>
              <a:t>cdecl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＋＋程序的缺省调用方式。每一个调用它的函数都包含清空堆栈的代码，</a:t>
            </a:r>
            <a:br>
              <a:rPr lang="zh-CN" altLang="en-US" dirty="0" smtClean="0"/>
            </a:br>
            <a:r>
              <a:rPr lang="zh-CN" altLang="en-US" dirty="0" smtClean="0"/>
              <a:t>所以产生的可执行文件大小会比调用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stdcall</a:t>
            </a:r>
            <a:r>
              <a:rPr lang="zh-CN" altLang="en-US" dirty="0" smtClean="0"/>
              <a:t>函数的大。函数采用从右到左的压栈方式</a:t>
            </a:r>
            <a:br>
              <a:rPr lang="zh-CN" altLang="en-US" dirty="0" smtClean="0"/>
            </a:br>
            <a:r>
              <a:rPr lang="zh-CN" altLang="en-US" dirty="0" smtClean="0"/>
              <a:t>。</a:t>
            </a:r>
            <a:r>
              <a:rPr lang="en-US" altLang="zh-CN" dirty="0" smtClean="0"/>
              <a:t>VC</a:t>
            </a:r>
            <a:r>
              <a:rPr lang="zh-CN" altLang="en-US" dirty="0" smtClean="0"/>
              <a:t>将函数编译后会在函数名前面加上下划线前缀。</a:t>
            </a:r>
            <a:br>
              <a:rPr lang="zh-CN" altLang="en-US" dirty="0" smtClean="0"/>
            </a:br>
            <a:r>
              <a:rPr lang="zh-CN" altLang="en-US" dirty="0" smtClean="0"/>
              <a:t>   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stdcall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程序的缺省调用方式，通常用于</a:t>
            </a:r>
            <a:r>
              <a:rPr lang="en-US" altLang="zh-CN" dirty="0" smtClean="0"/>
              <a:t>Win32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中，函数采用从右到左的压</a:t>
            </a:r>
            <a:br>
              <a:rPr lang="zh-CN" altLang="en-US" dirty="0" smtClean="0"/>
            </a:br>
            <a:r>
              <a:rPr lang="zh-CN" altLang="en-US" dirty="0" smtClean="0"/>
              <a:t>栈方式，自己在退出时清空堆栈。</a:t>
            </a:r>
            <a:r>
              <a:rPr lang="en-US" altLang="zh-CN" dirty="0" smtClean="0"/>
              <a:t>VC</a:t>
            </a:r>
            <a:r>
              <a:rPr lang="zh-CN" altLang="en-US" dirty="0" smtClean="0"/>
              <a:t>将函数编译后会在函数名前面加上下划线前缀，在函数名后加上</a:t>
            </a:r>
            <a:r>
              <a:rPr lang="en-US" altLang="zh-CN" dirty="0" smtClean="0"/>
              <a:t>"@"</a:t>
            </a:r>
            <a:r>
              <a:rPr lang="zh-CN" altLang="en-US" dirty="0" smtClean="0"/>
              <a:t>和参数的字节数。</a:t>
            </a:r>
            <a:br>
              <a:rPr lang="zh-CN" altLang="en-US" dirty="0" smtClean="0"/>
            </a:br>
            <a:r>
              <a:rPr lang="zh-CN" altLang="en-US" dirty="0" smtClean="0"/>
              <a:t>   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fastcall</a:t>
            </a:r>
            <a:r>
              <a:rPr lang="zh-CN" altLang="en-US" dirty="0" smtClean="0"/>
              <a:t>方式的函数采用寄存器传递参数，</a:t>
            </a:r>
            <a:r>
              <a:rPr lang="en-US" altLang="zh-CN" dirty="0" smtClean="0"/>
              <a:t>VC</a:t>
            </a:r>
            <a:r>
              <a:rPr lang="zh-CN" altLang="en-US" dirty="0" smtClean="0"/>
              <a:t>将函数编译后会在函数名前面加上</a:t>
            </a:r>
            <a:r>
              <a:rPr lang="en-US" altLang="zh-CN" dirty="0" smtClean="0"/>
              <a:t>"@"</a:t>
            </a:r>
            <a:r>
              <a:rPr lang="zh-CN" altLang="en-US" dirty="0" smtClean="0"/>
              <a:t>前</a:t>
            </a:r>
            <a:br>
              <a:rPr lang="zh-CN" altLang="en-US" dirty="0" smtClean="0"/>
            </a:br>
            <a:r>
              <a:rPr lang="zh-CN" altLang="en-US" dirty="0" smtClean="0"/>
              <a:t>缀，在函数名后加上</a:t>
            </a:r>
            <a:r>
              <a:rPr lang="en-US" altLang="zh-CN" dirty="0" smtClean="0"/>
              <a:t>"@"</a:t>
            </a:r>
            <a:r>
              <a:rPr lang="zh-CN" altLang="en-US" dirty="0" smtClean="0"/>
              <a:t>和参数的字节数。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2，d: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这里有三种情况：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1）</a:t>
            </a:r>
            <a:r>
              <a:rPr lang="zh-CN" altLang="en-US" baseline="0" dirty="0" smtClean="0"/>
              <a:t>程序是调用关系过于复杂，搞不清楚某个鸡零狗碎究竟是否已经释放了内存，此时应该重新设计数据结构。</a:t>
            </a:r>
            <a:endParaRPr lang="en-US" altLang="zh-CN" baseline="0" dirty="0" smtClean="0"/>
          </a:p>
          <a:p>
            <a:r>
              <a:rPr lang="en-US" baseline="0" dirty="0" smtClean="0"/>
              <a:t>2）return </a:t>
            </a:r>
            <a:r>
              <a:rPr lang="zh-CN" altLang="en-US" baseline="0" dirty="0" smtClean="0"/>
              <a:t>了指向栈内存的指针或者引用。</a:t>
            </a:r>
            <a:endParaRPr lang="en-US" altLang="zh-CN" baseline="0" dirty="0" smtClean="0"/>
          </a:p>
          <a:p>
            <a:r>
              <a:rPr lang="en-US" baseline="0" dirty="0" smtClean="0"/>
              <a:t>3）free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delete</a:t>
            </a:r>
            <a:r>
              <a:rPr lang="zh-CN" altLang="en-US" baseline="0" dirty="0" smtClean="0"/>
              <a:t>释放了内存后，没将设置为</a:t>
            </a:r>
            <a:r>
              <a:rPr lang="en-US" altLang="zh-CN" baseline="0" dirty="0" smtClean="0"/>
              <a:t>NULL，</a:t>
            </a:r>
            <a:r>
              <a:rPr lang="zh-CN" altLang="en-US" baseline="0" dirty="0" smtClean="0"/>
              <a:t>导致也指针。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2，d: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这里有三种情况：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1）</a:t>
            </a:r>
            <a:r>
              <a:rPr lang="zh-CN" altLang="en-US" baseline="0" dirty="0" smtClean="0"/>
              <a:t>程序是调用关系过于复杂，搞不清楚某个对象究竟是否已经释放了内存，此时应该重新设计数据结构。</a:t>
            </a:r>
            <a:endParaRPr lang="en-US" altLang="zh-CN" baseline="0" dirty="0" smtClean="0"/>
          </a:p>
          <a:p>
            <a:r>
              <a:rPr lang="en-US" baseline="0" dirty="0" smtClean="0"/>
              <a:t>2）return </a:t>
            </a:r>
            <a:r>
              <a:rPr lang="zh-CN" altLang="en-US" baseline="0" dirty="0" smtClean="0"/>
              <a:t>了指向栈内存的指针或者引用。</a:t>
            </a:r>
            <a:endParaRPr lang="en-US" altLang="zh-CN" baseline="0" dirty="0" smtClean="0"/>
          </a:p>
          <a:p>
            <a:r>
              <a:rPr lang="en-US" baseline="0" dirty="0" smtClean="0"/>
              <a:t>3）free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delete</a:t>
            </a:r>
            <a:r>
              <a:rPr lang="zh-CN" altLang="en-US" baseline="0" dirty="0" smtClean="0"/>
              <a:t>释放了内存后，没将设置为</a:t>
            </a:r>
            <a:r>
              <a:rPr lang="en-US" altLang="zh-CN" baseline="0" dirty="0" smtClean="0"/>
              <a:t>NULL，</a:t>
            </a:r>
            <a:r>
              <a:rPr lang="zh-CN" altLang="en-US" baseline="0" dirty="0" smtClean="0"/>
              <a:t>导致也指针。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编译：编译器把源代码翻译成机器语言形式的目标文件的过程。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*.cpp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*.obj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编译单元：根据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标准，每一个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文件就是一个编译单元。每个编译单元之间是相互独立并且互相不可知。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目标文件：由编译所生成的文件，以机器码的形式包含了编译单元所有的代码和数据，目标文件是以二进制形式存在。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每个编译单元是指一个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文件以及这个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的所有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文件， 头文件里面的代码将会审美观点扩展到这个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文件中，然后编译成为一个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是拥有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文件格式，并且本身包含的就是二进制代码，但不一定能执行，因为并不能保证其中一家的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/>
              <a:t>当链接器进行链接的时候，首先决定各个目标文件在最终可执行文件里的位置。然后访问所有目标文件的地址重定义表，对其中记录的地址进行重定向（加上一个偏 移量，即该编译单元在可执行文件上的起始地址）。然后遍历所有目标文件的未解决符号表，并且在所有的导出符号表里查找匹配的符号，并在未解决符号表中所记 录的位置上填写实现地址。最后把所有的目标文件的内容写在各自的位置上，再作一些另的工作，就生成一个可执行文件。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将一些常用的数据结构（比如链表，数组，二叉树）和算法（比如排序，查找）写成模板，以后则不论数据结构里放的是什么对象，算法针对什么样的对象，则都不必重新实现数据结构，重新编写算法。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将一些常用的数据结构（比如链表，数组，二叉树）和算法（比如排序，查找）写成模板，以后则不论数据结构里放的是什么对象，算法针对什么样的对象，则都不必重新实现数据结构，重新编写算法。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1，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相同的范围内（同一个类中）。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函数名字相同。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参数不同。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virtual</a:t>
            </a:r>
            <a:r>
              <a:rPr lang="zh-CN" altLang="en-US" dirty="0" smtClean="0"/>
              <a:t>可有可无。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2，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不同的范围内（派生类与基类）。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名字相同。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参数相同。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基类函数必须有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关键字。</a:t>
            </a:r>
            <a:endParaRPr lang="en-US" altLang="zh-CN" baseline="0" dirty="0" smtClean="0"/>
          </a:p>
          <a:p>
            <a:pPr>
              <a:buFont typeface="Wingdings" pitchFamily="2" charset="2"/>
              <a:buNone/>
            </a:pPr>
            <a:endParaRPr lang="en-US" altLang="zh-CN" baseline="0" dirty="0" smtClean="0"/>
          </a:p>
          <a:p>
            <a:pPr>
              <a:buFont typeface="Wingdings" pitchFamily="2" charset="2"/>
              <a:buNone/>
            </a:pPr>
            <a:r>
              <a:rPr lang="en-US" altLang="zh-CN" baseline="0" dirty="0" smtClean="0"/>
              <a:t>3，</a:t>
            </a:r>
            <a:r>
              <a:rPr lang="zh-CN" altLang="en-US" baseline="0" dirty="0" smtClean="0"/>
              <a:t>隐藏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如果派生类的函数与基类的函数同名，但参数不同，不论有没有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，基类的函数将被隐藏。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如果派生类的函数与基类的函数同名，参数也相同，但基类函数没有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，则基类的函数也被隐藏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endParaRPr lang="en-US" altLang="zh-CN" baseline="0" dirty="0" smtClean="0"/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绑定：</a:t>
            </a:r>
            <a:r>
              <a:rPr lang="zh-CN" altLang="en-US" sz="2800" dirty="0" smtClean="0">
                <a:solidFill>
                  <a:srgbClr val="00CC00"/>
                </a:solidFill>
                <a:ea typeface="楷体_GB2312" pitchFamily="49" charset="-122"/>
              </a:rPr>
              <a:t>链接是静态的，</a:t>
            </a:r>
          </a:p>
          <a:p>
            <a:pPr lvl="1" eaLnBrk="1" hangingPunct="1"/>
            <a:r>
              <a:rPr lang="zh-CN" altLang="en-US" b="1" dirty="0" smtClean="0">
                <a:ea typeface="楷体_GB2312" pitchFamily="49" charset="-122"/>
              </a:rPr>
              <a:t>程序自身彼此关联的过程，确定程序中的调用与执行代码间的关系。其实就是确定绝对地址的过程。</a:t>
            </a:r>
          </a:p>
          <a:p>
            <a:pPr lvl="1" eaLnBrk="1" hangingPunct="1"/>
            <a:r>
              <a:rPr lang="zh-CN" altLang="en-US" b="1" dirty="0" smtClean="0">
                <a:ea typeface="楷体_GB2312" pitchFamily="49" charset="-122"/>
              </a:rPr>
              <a:t>然后就是个绑定的时机问题</a:t>
            </a:r>
            <a:r>
              <a:rPr lang="en-US" altLang="zh-CN" b="1" dirty="0" smtClean="0">
                <a:ea typeface="楷体_GB2312" pitchFamily="49" charset="-122"/>
              </a:rPr>
              <a:t>——</a:t>
            </a:r>
            <a:r>
              <a:rPr lang="zh-CN" altLang="en-US" b="1" dirty="0" smtClean="0">
                <a:ea typeface="楷体_GB2312" pitchFamily="49" charset="-122"/>
              </a:rPr>
              <a:t>何时绑定。</a:t>
            </a: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静态绑定（静态联编）</a:t>
            </a:r>
          </a:p>
          <a:p>
            <a:pPr lvl="1" eaLnBrk="1" hangingPunct="1"/>
            <a:r>
              <a:rPr lang="zh-CN" altLang="en-US" b="1" dirty="0" smtClean="0">
                <a:ea typeface="楷体_GB2312" pitchFamily="49" charset="-122"/>
              </a:rPr>
              <a:t>由编译器在编译时发出调用，由链接器在链接时确定被调用函数的绝对地址。这都固定在代码中了。</a:t>
            </a: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动态绑定</a:t>
            </a:r>
          </a:p>
          <a:p>
            <a:pPr lvl="1" eaLnBrk="1" hangingPunct="1"/>
            <a:r>
              <a:rPr lang="zh-CN" altLang="en-US" b="1" dirty="0" smtClean="0">
                <a:ea typeface="楷体_GB2312" pitchFamily="49" charset="-122"/>
              </a:rPr>
              <a:t>编译器在编译时仅对被调函数语法检查，直到程序运行时才通过附加</a:t>
            </a:r>
            <a:r>
              <a:rPr lang="en-US" altLang="zh-CN" b="1" dirty="0" smtClean="0"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accent1"/>
                </a:solidFill>
                <a:ea typeface="楷体_GB2312" pitchFamily="49" charset="-122"/>
              </a:rPr>
              <a:t>机制</a:t>
            </a:r>
            <a:r>
              <a:rPr lang="en-US" altLang="zh-CN" b="1" dirty="0" smtClean="0">
                <a:ea typeface="楷体_GB2312" pitchFamily="49" charset="-122"/>
              </a:rPr>
              <a:t>)</a:t>
            </a:r>
            <a:r>
              <a:rPr lang="zh-CN" altLang="en-US" b="1" dirty="0" smtClean="0">
                <a:ea typeface="楷体_GB2312" pitchFamily="49" charset="-122"/>
              </a:rPr>
              <a:t>代码确定要调用的函数</a:t>
            </a:r>
            <a:endParaRPr lang="en-US" altLang="zh-CN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1，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相同的范围内（同一个类中）。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函数名字相同。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参数不同。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virtual</a:t>
            </a:r>
            <a:r>
              <a:rPr lang="zh-CN" altLang="en-US" dirty="0" smtClean="0"/>
              <a:t>可有可无。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2，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不同的范围内（派生类与基类）。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名字相同。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参数相同。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基类函数必须有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关键字。</a:t>
            </a:r>
            <a:endParaRPr lang="en-US" altLang="zh-CN" baseline="0" dirty="0" smtClean="0"/>
          </a:p>
          <a:p>
            <a:pPr>
              <a:buFont typeface="Wingdings" pitchFamily="2" charset="2"/>
              <a:buNone/>
            </a:pPr>
            <a:endParaRPr lang="en-US" altLang="zh-CN" baseline="0" dirty="0" smtClean="0"/>
          </a:p>
          <a:p>
            <a:pPr>
              <a:buFont typeface="Wingdings" pitchFamily="2" charset="2"/>
              <a:buNone/>
            </a:pPr>
            <a:r>
              <a:rPr lang="en-US" altLang="zh-CN" baseline="0" dirty="0" smtClean="0"/>
              <a:t>3，</a:t>
            </a:r>
            <a:r>
              <a:rPr lang="zh-CN" altLang="en-US" baseline="0" dirty="0" smtClean="0"/>
              <a:t>隐藏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如果派生类的函数与基类的函数同名，但参数不同，不论有没有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，基类的函数将被隐藏。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如果派生类的函数与基类的函数同名，参数也相同，但基类函数没有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，则基类的函数也被隐藏</a:t>
            </a:r>
            <a:endParaRPr lang="en-US" altLang="zh-CN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1，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相同的范围内（同一个类中）。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函数名字相同。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参数不同。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virtual</a:t>
            </a:r>
            <a:r>
              <a:rPr lang="zh-CN" altLang="en-US" dirty="0" smtClean="0"/>
              <a:t>可有可无。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2，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不同的范围内（派生类与基类）。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名字相同。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参数相同。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基类函数必须有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关键字。</a:t>
            </a:r>
            <a:endParaRPr lang="en-US" altLang="zh-CN" baseline="0" dirty="0" smtClean="0"/>
          </a:p>
          <a:p>
            <a:pPr>
              <a:buFont typeface="Wingdings" pitchFamily="2" charset="2"/>
              <a:buNone/>
            </a:pPr>
            <a:endParaRPr lang="en-US" altLang="zh-CN" baseline="0" dirty="0" smtClean="0"/>
          </a:p>
          <a:p>
            <a:pPr>
              <a:buFont typeface="Wingdings" pitchFamily="2" charset="2"/>
              <a:buNone/>
            </a:pPr>
            <a:r>
              <a:rPr lang="en-US" altLang="zh-CN" baseline="0" dirty="0" smtClean="0"/>
              <a:t>3，</a:t>
            </a:r>
            <a:r>
              <a:rPr lang="zh-CN" altLang="en-US" baseline="0" dirty="0" smtClean="0"/>
              <a:t>隐藏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如果派生类的函数与基类的函数同名，但参数不同，不论有没有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，基类的函数将被隐藏。</a:t>
            </a:r>
            <a:endParaRPr lang="en-US" altLang="zh-CN" baseline="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如果派生类的函数与基类的函数同名，参数也相同，但基类函数没有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，则基类的函数也被隐藏</a:t>
            </a:r>
            <a:endParaRPr lang="en-US" altLang="zh-CN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流是一种抽象，它负责在数据的生产者和数据的消费者之间建立联系，并管理数据的流动，一般意义下的读操作在流数据抽象中被称为（从流中）提取，写操作被称 为（向流中）插入。操作系统是将键盘、屏幕、打印机和通信端口作为扩充文件来处理的，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流类就是用来与这些扩充文件进行交互，实现数据的输入与输出。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Extraction &gt;&gt; </a:t>
            </a:r>
            <a:r>
              <a:rPr lang="zh-CN" altLang="en-US" dirty="0" smtClean="0"/>
              <a:t>从流中取数据。</a:t>
            </a:r>
            <a:endParaRPr lang="en-US" altLang="zh-CN" dirty="0" smtClean="0"/>
          </a:p>
          <a:p>
            <a:r>
              <a:rPr lang="en-US" dirty="0" smtClean="0"/>
              <a:t>Insertion &lt;&lt; </a:t>
            </a:r>
            <a:r>
              <a:rPr lang="zh-CN" altLang="en-US" dirty="0" smtClean="0"/>
              <a:t>把流写入存储介质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Vector member:</a:t>
            </a:r>
          </a:p>
          <a:p>
            <a:r>
              <a:rPr lang="en-US" dirty="0" smtClean="0"/>
              <a:t>at</a:t>
            </a:r>
          </a:p>
          <a:p>
            <a:r>
              <a:rPr lang="en-US" dirty="0" smtClean="0"/>
              <a:t>back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empty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erase</a:t>
            </a:r>
          </a:p>
          <a:p>
            <a:r>
              <a:rPr lang="en-US" dirty="0" smtClean="0"/>
              <a:t>front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…….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编译：编译器把源代码翻译成机器语言形式的目标文件的过程。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*.cpp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*.obj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编译单元：根据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标准，每一个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文件就是一个编译单元。每个编译单元之间是相互独立并且互相不可知。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目标文件：由编译所生成的文件，以机器码的形式包含了编译单元所有的代码和数据，目标文件是以二进制形式存在。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每个编译单元是指一个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文件以及这个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的所有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文件， 头文件里面的代码将会审美观点扩展到这个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文件中，然后编译成为一个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ts val="23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是拥有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文件格式，并且本身包含的就是二进制代码，但不一定能执行，因为并不能保证其中一家的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FAR PASCAL</a:t>
            </a:r>
          </a:p>
          <a:p>
            <a:endParaRPr lang="en-US" dirty="0" smtClean="0"/>
          </a:p>
          <a:p>
            <a:r>
              <a:rPr lang="zh-CN" altLang="en-US" dirty="0" smtClean="0"/>
              <a:t>调用时只要用</a:t>
            </a:r>
            <a:r>
              <a:rPr lang="en-US" altLang="zh-CN" dirty="0" smtClean="0"/>
              <a:t>result = function(1,2)</a:t>
            </a:r>
            <a:r>
              <a:rPr lang="zh-CN" altLang="en-US" dirty="0" smtClean="0"/>
              <a:t>这样的方式就可以使用这个函数。但是，当高级语言被编译成计算机可以识别的机器码时，有一个问题就凸现出来：在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中，计算 机没有办法知道一个函数调用需要多少个、什么样的参数，也没有硬件可以保存这些参数。也就是说，计算机不知道怎么给这个函数传递参数，传递参数的工作必须 由函数调用者和函数本身来协调。为此，计算机提供了一种被称为栈的数据结构来支持参数传递。</a:t>
            </a:r>
          </a:p>
          <a:p>
            <a:r>
              <a:rPr lang="zh-CN" altLang="en-US" dirty="0" smtClean="0"/>
              <a:t>    栈是一种先进后出的数据结构，栈有一个存储区、一个栈顶指针。栈顶指针指向堆栈中第一个可用的数据项 （被称为栈顶）。用户可以在栈顶上方向栈中加入数据，这个操作被称为压栈</a:t>
            </a:r>
            <a:r>
              <a:rPr lang="en-US" altLang="zh-CN" dirty="0" smtClean="0"/>
              <a:t>(Push)</a:t>
            </a:r>
            <a:r>
              <a:rPr lang="zh-CN" altLang="en-US" dirty="0" smtClean="0"/>
              <a:t>，压栈以后，栈顶自动变成新加入数据项的位置，栈顶指针也随之修改。 用户也可以从堆栈中取走栈顶，称为弹出栈</a:t>
            </a:r>
            <a:r>
              <a:rPr lang="en-US" altLang="zh-CN" dirty="0" smtClean="0"/>
              <a:t>(pop)</a:t>
            </a:r>
            <a:r>
              <a:rPr lang="zh-CN" altLang="en-US" dirty="0" smtClean="0"/>
              <a:t>，弹出栈后，栈顶下的一个元素变成栈顶，栈顶指针随之修改。函数调用时，调用者依次把参数压栈，然后调 用函数，函数被调用以后，在堆栈中取得数据，并进行计算。函数计算结束以后，或者调用者、或者函数本身修改堆栈，使堆栈恢复原装。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err="1" smtClean="0"/>
              <a:t>cdecl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＋＋程序的缺省调用方式。每一个调用它的函数都包含清空堆栈的代码，</a:t>
            </a:r>
            <a:br>
              <a:rPr lang="zh-CN" altLang="en-US" dirty="0" smtClean="0"/>
            </a:br>
            <a:r>
              <a:rPr lang="zh-CN" altLang="en-US" dirty="0" smtClean="0"/>
              <a:t>所以产生的可执行文件大小会比调用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stdcall</a:t>
            </a:r>
            <a:r>
              <a:rPr lang="zh-CN" altLang="en-US" dirty="0" smtClean="0"/>
              <a:t>函数的大。函数采用从右到左的压栈方式</a:t>
            </a:r>
            <a:br>
              <a:rPr lang="zh-CN" altLang="en-US" dirty="0" smtClean="0"/>
            </a:br>
            <a:r>
              <a:rPr lang="zh-CN" altLang="en-US" dirty="0" smtClean="0"/>
              <a:t>。</a:t>
            </a:r>
            <a:r>
              <a:rPr lang="en-US" altLang="zh-CN" dirty="0" smtClean="0"/>
              <a:t>VC</a:t>
            </a:r>
            <a:r>
              <a:rPr lang="zh-CN" altLang="en-US" dirty="0" smtClean="0"/>
              <a:t>将函数编译后会在函数名前面加上下划线前缀。</a:t>
            </a:r>
            <a:br>
              <a:rPr lang="zh-CN" altLang="en-US" dirty="0" smtClean="0"/>
            </a:br>
            <a:r>
              <a:rPr lang="zh-CN" altLang="en-US" dirty="0" smtClean="0"/>
              <a:t>   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stdcall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程序的缺省调用方式，通常用于</a:t>
            </a:r>
            <a:r>
              <a:rPr lang="en-US" altLang="zh-CN" dirty="0" smtClean="0"/>
              <a:t>Win32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中，函数采用从右到左的压</a:t>
            </a:r>
            <a:br>
              <a:rPr lang="zh-CN" altLang="en-US" dirty="0" smtClean="0"/>
            </a:br>
            <a:r>
              <a:rPr lang="zh-CN" altLang="en-US" dirty="0" smtClean="0"/>
              <a:t>栈方式，自己在退出时清空堆栈。</a:t>
            </a:r>
            <a:r>
              <a:rPr lang="en-US" altLang="zh-CN" dirty="0" smtClean="0"/>
              <a:t>VC</a:t>
            </a:r>
            <a:r>
              <a:rPr lang="zh-CN" altLang="en-US" dirty="0" smtClean="0"/>
              <a:t>将函数编译后会在函数名前面加上下划线前缀，在函数名后加上</a:t>
            </a:r>
            <a:r>
              <a:rPr lang="en-US" altLang="zh-CN" dirty="0" smtClean="0"/>
              <a:t>"@"</a:t>
            </a:r>
            <a:r>
              <a:rPr lang="zh-CN" altLang="en-US" dirty="0" smtClean="0"/>
              <a:t>和参数的字节数。</a:t>
            </a:r>
            <a:br>
              <a:rPr lang="zh-CN" altLang="en-US" dirty="0" smtClean="0"/>
            </a:br>
            <a:r>
              <a:rPr lang="zh-CN" altLang="en-US" dirty="0" smtClean="0"/>
              <a:t>   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fastcall</a:t>
            </a:r>
            <a:r>
              <a:rPr lang="zh-CN" altLang="en-US" dirty="0" smtClean="0"/>
              <a:t>方式的函数采用寄存器传递参数，</a:t>
            </a:r>
            <a:r>
              <a:rPr lang="en-US" altLang="zh-CN" dirty="0" smtClean="0"/>
              <a:t>VC</a:t>
            </a:r>
            <a:r>
              <a:rPr lang="zh-CN" altLang="en-US" dirty="0" smtClean="0"/>
              <a:t>将函数编译后会在函数名前面加上</a:t>
            </a:r>
            <a:r>
              <a:rPr lang="en-US" altLang="zh-CN" dirty="0" smtClean="0"/>
              <a:t>"@"</a:t>
            </a:r>
            <a:r>
              <a:rPr lang="zh-CN" altLang="en-US" dirty="0" smtClean="0"/>
              <a:t>前</a:t>
            </a:r>
            <a:br>
              <a:rPr lang="zh-CN" altLang="en-US" dirty="0" smtClean="0"/>
            </a:br>
            <a:r>
              <a:rPr lang="zh-CN" altLang="en-US" dirty="0" smtClean="0"/>
              <a:t>缀，在函数名后加上</a:t>
            </a:r>
            <a:r>
              <a:rPr lang="en-US" altLang="zh-CN" dirty="0" smtClean="0"/>
              <a:t>"@"</a:t>
            </a:r>
            <a:r>
              <a:rPr lang="zh-CN" altLang="en-US" dirty="0" smtClean="0"/>
              <a:t>和参数的字节数。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DF308-825F-42DD-8694-5A8E50738EE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8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4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3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8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4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3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0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074" descr="D:\楚玉亮\利达智通\-PPT\转\7.303030 拷贝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307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クリックしてタイトルを入力</a:t>
            </a:r>
            <a:endParaRPr lang="zh-CN" altLang="en-US" smtClean="0"/>
          </a:p>
        </p:txBody>
      </p:sp>
      <p:sp>
        <p:nvSpPr>
          <p:cNvPr id="1031" name="Rectangle 307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クリックしてテキストを入力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  <a:p>
            <a:pPr lvl="0"/>
            <a:endParaRPr lang="zh-CN" altLang="en-US" smtClean="0"/>
          </a:p>
        </p:txBody>
      </p:sp>
      <p:sp>
        <p:nvSpPr>
          <p:cNvPr id="58373" name="Rectangle 307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ＭＳ Ｐゴシック" charset="-128"/>
              </a:defRPr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8374" name="Rectangle 307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ＭＳ Ｐゴシック" charset="-128"/>
              </a:defRPr>
            </a:lvl1pPr>
          </a:lstStyle>
          <a:p>
            <a:endParaRPr lang="zh-CN" altLang="en-US"/>
          </a:p>
        </p:txBody>
      </p:sp>
      <p:sp>
        <p:nvSpPr>
          <p:cNvPr id="58375" name="Rectangle 307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宋体" charset="-122"/>
              </a:defRPr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26" name="Object 3080"/>
          <p:cNvGraphicFramePr>
            <a:graphicFrameLocks noChangeAspect="1"/>
          </p:cNvGraphicFramePr>
          <p:nvPr/>
        </p:nvGraphicFramePr>
        <p:xfrm>
          <a:off x="3810000" y="2667000"/>
          <a:ext cx="1524000" cy="1524000"/>
        </p:xfrm>
        <a:graphic>
          <a:graphicData uri="http://schemas.openxmlformats.org/presentationml/2006/ole">
            <p:oleObj spid="_x0000_s1026" name="ビットマップ イメージ" r:id="rId16" imgW="1523810" imgH="1523810" progId="PBrush">
              <p:embed/>
            </p:oleObj>
          </a:graphicData>
        </a:graphic>
      </p:graphicFrame>
      <p:graphicFrame>
        <p:nvGraphicFramePr>
          <p:cNvPr id="1027" name="Object 3081"/>
          <p:cNvGraphicFramePr>
            <a:graphicFrameLocks noChangeAspect="1"/>
          </p:cNvGraphicFramePr>
          <p:nvPr/>
        </p:nvGraphicFramePr>
        <p:xfrm>
          <a:off x="3810000" y="2667000"/>
          <a:ext cx="1524000" cy="1524000"/>
        </p:xfrm>
        <a:graphic>
          <a:graphicData uri="http://schemas.openxmlformats.org/presentationml/2006/ole">
            <p:oleObj spid="_x0000_s1027" name="ビットマップ イメージ" r:id="rId17" imgW="1523810" imgH="1523810" progId="PBrush">
              <p:embed/>
            </p:oleObj>
          </a:graphicData>
        </a:graphic>
      </p:graphicFrame>
      <p:pic>
        <p:nvPicPr>
          <p:cNvPr id="1035" name="Picture 3082" descr="C:\Documents and Settings\wl\デスクトップ\1111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410200" y="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074" descr="D:\楚玉亮\利达智通\-PPT\转\7.303030 拷贝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307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クリックしてタイトルを入力</a:t>
            </a:r>
            <a:endParaRPr lang="zh-CN" altLang="en-US" smtClean="0"/>
          </a:p>
        </p:txBody>
      </p:sp>
      <p:sp>
        <p:nvSpPr>
          <p:cNvPr id="1031" name="Rectangle 307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クリックしてテキストを入力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  <a:p>
            <a:pPr lvl="0"/>
            <a:endParaRPr lang="zh-CN" altLang="en-US" smtClean="0"/>
          </a:p>
        </p:txBody>
      </p:sp>
      <p:sp>
        <p:nvSpPr>
          <p:cNvPr id="58373" name="Rectangle 307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ＭＳ Ｐゴシック" charset="-128"/>
              </a:defRPr>
            </a:lvl1pPr>
          </a:lstStyle>
          <a:p>
            <a:fld id="{5DE3CEC7-33E8-4EB9-89D6-8D1C626468B2}" type="datetimeFigureOut">
              <a:rPr lang="zh-CN" altLang="en-US" smtClean="0"/>
              <a:pPr/>
              <a:t>2010/12/15</a:t>
            </a:fld>
            <a:endParaRPr lang="zh-CN" altLang="en-US"/>
          </a:p>
        </p:txBody>
      </p:sp>
      <p:sp>
        <p:nvSpPr>
          <p:cNvPr id="58374" name="Rectangle 307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ＭＳ Ｐゴシック" charset="-128"/>
              </a:defRPr>
            </a:lvl1pPr>
          </a:lstStyle>
          <a:p>
            <a:endParaRPr lang="zh-CN" altLang="en-US"/>
          </a:p>
        </p:txBody>
      </p:sp>
      <p:sp>
        <p:nvSpPr>
          <p:cNvPr id="58375" name="Rectangle 307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宋体" charset="-122"/>
              </a:defRPr>
            </a:lvl1pPr>
          </a:lstStyle>
          <a:p>
            <a:fld id="{54B8A5E5-C35D-48AA-A0B8-39F8AD7C2F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26" name="Object 3080"/>
          <p:cNvGraphicFramePr>
            <a:graphicFrameLocks noChangeAspect="1"/>
          </p:cNvGraphicFramePr>
          <p:nvPr/>
        </p:nvGraphicFramePr>
        <p:xfrm>
          <a:off x="3810000" y="2667000"/>
          <a:ext cx="1524000" cy="1524000"/>
        </p:xfrm>
        <a:graphic>
          <a:graphicData uri="http://schemas.openxmlformats.org/presentationml/2006/ole">
            <p:oleObj spid="_x0000_s4098" name="ビットマップ イメージ" r:id="rId15" imgW="1523810" imgH="1523810" progId="PBrush">
              <p:embed/>
            </p:oleObj>
          </a:graphicData>
        </a:graphic>
      </p:graphicFrame>
      <p:graphicFrame>
        <p:nvGraphicFramePr>
          <p:cNvPr id="1027" name="Object 3081"/>
          <p:cNvGraphicFramePr>
            <a:graphicFrameLocks noChangeAspect="1"/>
          </p:cNvGraphicFramePr>
          <p:nvPr/>
        </p:nvGraphicFramePr>
        <p:xfrm>
          <a:off x="3810000" y="2667000"/>
          <a:ext cx="1524000" cy="1524000"/>
        </p:xfrm>
        <a:graphic>
          <a:graphicData uri="http://schemas.openxmlformats.org/presentationml/2006/ole">
            <p:oleObj spid="_x0000_s4099" name="ビットマップ イメージ" r:id="rId16" imgW="1523810" imgH="1523810" progId="PBrush">
              <p:embed/>
            </p:oleObj>
          </a:graphicData>
        </a:graphic>
      </p:graphicFrame>
      <p:pic>
        <p:nvPicPr>
          <p:cNvPr id="1035" name="Picture 3082" descr="C:\Documents and Settings\wl\デスクトップ\1111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10200" y="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D:\楚玉亮\利达智通\-PPT\转\7.26-封面-2---- 拷贝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752600" y="41910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ja-JP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北京利達智通信息技術有限公司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LIDAZHITONG</a:t>
            </a:r>
            <a:r>
              <a:rPr lang="en-US" altLang="ja-JP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INFO TECHNOLOGY CO.，LTD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1714500" y="2357438"/>
            <a:ext cx="62150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785794"/>
            <a:ext cx="8572560" cy="5500726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函数指针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void (*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(void);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(*fp2) (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(*FP) (void);	   	//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是一个函数指针类型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FP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NULL; 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TestA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 { 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(“hello world.”); }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TestA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				//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				//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通过指针调用函数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785794"/>
            <a:ext cx="8715436" cy="5500726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(CALLBACK  *LPFP) (void*);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是什么？它其实就是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stdcall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举例说明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STL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排序比较器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函数调用时参数如何进栈？由谁恢复堆栈？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__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cdecl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：函数采用从右到左的压栈方式，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调用方式。栈的清除工作由调用者完成。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__stdcall：1）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函数采用从右到左的压栈方式，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2）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函数自身修改堆栈，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3）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函数名自动加前导的下划线，后加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符号，其后是参数的尺寸。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里面的回调函数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785794"/>
            <a:ext cx="8715436" cy="5500726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0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调用约定示例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以后者为例，假设我们在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种声明了一种函数为：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declspec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dllexport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a,int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b);  //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这里没有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stdcall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，使用的是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cdecl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使用时代码为：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(*WINAPI DLLFUNC)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a,int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b);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hLib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LoadLibrary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(...);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DLLFUNC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(DLLFUNC)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GetProcAddress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(...)	//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这里修改了调用约定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result =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(1,2);				//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导致错误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endPara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由于调用者没有理解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WINAPI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的含义错误的增加了这个修饰，上述代码必然导致堆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被破坏，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MFC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 编译时插入的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checkesp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函数将告诉你，堆栈被破坏了。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4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内存管理（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785794"/>
            <a:ext cx="8429684" cy="5500726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内存分配方式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从静态存储区分配，在编译时就已经分配好，如全局变量，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在栈上创建。其分配运算内置于处理器的指令集中，效率很高，但分配容量有限，如函数内的局部变量。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从堆上分配（动力内存分配），通过 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申请任意多的内存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程序员自己通过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free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delete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释放内存。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常见的内存错误及解决办法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内存分配未成功，却使用了它。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未初始化，误以为存存的缺省初始值为零。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忘记释放内存，造成内存泄露。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释放了内存，却仍然使用。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4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内存管理（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857232"/>
            <a:ext cx="8429684" cy="5500726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数组与指针对比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数据名对应（不是指向）一块内存，地址一容量在生命期内不变。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指向可以随时投向任意类型的内存块。指针比数组灵活，但也更危险。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有了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malloc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/free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为什么还要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new/delete</a:t>
            </a: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计算内存容量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71876"/>
            <a:ext cx="564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a[] = “hello world”;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*p = a;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 = ?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(p) = ?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 a[100])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 = ?;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4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内存管理（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857232"/>
            <a:ext cx="8429684" cy="5357850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指针参数是如何传递内存的？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指针为什么能做输出？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函数传参时做了什么？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643182"/>
            <a:ext cx="792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GetMemory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 *p,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memory, size is num.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 = (char*)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char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GetMemory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100);    //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still NULL.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“hello”);   //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Crash. Why?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857232"/>
            <a:ext cx="8429684" cy="5357850"/>
          </a:xfrm>
        </p:spPr>
        <p:txBody>
          <a:bodyPr/>
          <a:lstStyle/>
          <a:p>
            <a:pPr marL="457200" lvl="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的含意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l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意味着“只读”，编译器会强制实施这项约束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l">
              <a:defRPr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几种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wchar_t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szBuf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[] = “Hello”;</a:t>
            </a:r>
          </a:p>
          <a:p>
            <a:pPr marL="800100" lvl="1" indent="-342900"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	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wchar_t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* p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szBuf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;	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非常指针，非常数据</a:t>
            </a:r>
            <a:endParaRPr lang="en-US" altLang="zh-CN" sz="1800" dirty="0" smtClean="0">
              <a:solidFill>
                <a:srgbClr val="000000"/>
              </a:solidFill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marL="800100" lvl="1" indent="-342900" algn="l"/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	const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wchar_t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* p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szBuf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;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非常指针，常数据</a:t>
            </a:r>
            <a:endParaRPr lang="en-US" altLang="zh-CN" sz="1800" dirty="0" smtClean="0">
              <a:solidFill>
                <a:srgbClr val="000000"/>
              </a:solidFill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marL="800100" lvl="1" indent="-342900" algn="l"/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wchar_t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const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* p =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szBuf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;	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非常指针，常数据</a:t>
            </a:r>
            <a:endParaRPr lang="en-US" altLang="zh-CN" sz="1800" dirty="0" smtClean="0">
              <a:solidFill>
                <a:srgbClr val="FF0000"/>
              </a:solidFill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marL="800100" lvl="1" indent="-342900"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	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wchar_t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*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const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szBuf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;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常指针，非常数据</a:t>
            </a:r>
            <a:endParaRPr lang="en-US" altLang="zh-CN" sz="1800" dirty="0" smtClean="0">
              <a:solidFill>
                <a:srgbClr val="000000"/>
              </a:solidFill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marL="800100" lvl="1" indent="-342900" algn="l"/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	const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wchar_t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*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const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szBuf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;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常指针，常数据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</a:p>
          <a:p>
            <a:pPr marL="800100" lvl="1" indent="-342900" algn="l"/>
            <a:endParaRPr lang="en-US" altLang="zh-CN" sz="1800" dirty="0" smtClean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怎样判断是指针指向的内容只读还是指针本身只读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/>
            <a:r>
              <a:rPr lang="zh-CN" altLang="en-US" sz="2000" dirty="0" smtClean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依据*所在的位置</a:t>
            </a:r>
            <a:endParaRPr lang="en-US" altLang="zh-CN" sz="2000" dirty="0" smtClean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文本占位符 6"/>
          <p:cNvSpPr txBox="1">
            <a:spLocks/>
          </p:cNvSpPr>
          <p:nvPr/>
        </p:nvSpPr>
        <p:spPr bwMode="auto">
          <a:xfrm>
            <a:off x="428596" y="857232"/>
            <a:ext cx="40401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const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wchar_t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* p =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szBuf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;</a:t>
            </a:r>
          </a:p>
        </p:txBody>
      </p:sp>
      <p:graphicFrame>
        <p:nvGraphicFramePr>
          <p:cNvPr id="6" name="内容占位符 10"/>
          <p:cNvGraphicFramePr>
            <a:graphicFrameLocks/>
          </p:cNvGraphicFramePr>
          <p:nvPr/>
        </p:nvGraphicFramePr>
        <p:xfrm>
          <a:off x="1571604" y="2143116"/>
          <a:ext cx="11144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</a:tblGrid>
              <a:tr h="2643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0x2000</a:t>
                      </a:r>
                      <a:endParaRPr lang="zh-CN" altLang="en-US" dirty="0"/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占位符 8"/>
          <p:cNvSpPr txBox="1">
            <a:spLocks/>
          </p:cNvSpPr>
          <p:nvPr/>
        </p:nvSpPr>
        <p:spPr>
          <a:xfrm>
            <a:off x="4645025" y="857233"/>
            <a:ext cx="4041775" cy="500065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wchar_t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* </a:t>
            </a:r>
            <a:r>
              <a:rPr kumimoji="1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const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 p =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szBuf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;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1571612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变量地址空间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15716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内存内容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488" y="15716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2090314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16175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0x1000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8926" y="35905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szBuf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35905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0x2000</a:t>
            </a:r>
            <a:endParaRPr lang="zh-CN" altLang="en-US" sz="1600" b="1" i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左弧形箭头 14"/>
          <p:cNvSpPr/>
          <p:nvPr/>
        </p:nvSpPr>
        <p:spPr bwMode="auto">
          <a:xfrm>
            <a:off x="1285852" y="2357430"/>
            <a:ext cx="285752" cy="1428760"/>
          </a:xfrm>
          <a:prstGeom prst="curved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2714612" y="3857628"/>
            <a:ext cx="357190" cy="1428760"/>
          </a:xfrm>
          <a:prstGeom prst="rightBrace">
            <a:avLst/>
          </a:prstGeom>
          <a:solidFill>
            <a:schemeClr val="accent1">
              <a:alpha val="0"/>
            </a:schemeClr>
          </a:solidFill>
          <a:ln w="12700" cap="sq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1326" y="4429132"/>
            <a:ext cx="1071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该内容不能被修改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因为它是</a:t>
            </a:r>
            <a:r>
              <a:rPr lang="zh-CN" altLang="en-US" sz="1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只读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内容占位符 10"/>
          <p:cNvGraphicFramePr>
            <a:graphicFrameLocks/>
          </p:cNvGraphicFramePr>
          <p:nvPr/>
        </p:nvGraphicFramePr>
        <p:xfrm>
          <a:off x="6286480" y="2143116"/>
          <a:ext cx="11144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</a:tblGrid>
              <a:tr h="2643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0x2000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4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57720" y="1571612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变量地址空间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7918" y="15716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内存内容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72364" y="15716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43802" y="2090314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2034" y="216175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0x1000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43802" y="35905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szBuf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2034" y="359051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0x2000</a:t>
            </a:r>
            <a:endParaRPr lang="zh-CN" altLang="en-US" sz="1600" b="1" i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4786314" y="2214554"/>
            <a:ext cx="285720" cy="3643338"/>
          </a:xfrm>
          <a:prstGeom prst="down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7" name="左弧形箭头 26"/>
          <p:cNvSpPr/>
          <p:nvPr/>
        </p:nvSpPr>
        <p:spPr bwMode="auto">
          <a:xfrm>
            <a:off x="6000728" y="2357430"/>
            <a:ext cx="285752" cy="1428760"/>
          </a:xfrm>
          <a:prstGeom prst="curved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8" name="右大括号 27"/>
          <p:cNvSpPr/>
          <p:nvPr/>
        </p:nvSpPr>
        <p:spPr bwMode="auto">
          <a:xfrm>
            <a:off x="7429488" y="3857628"/>
            <a:ext cx="357190" cy="1428760"/>
          </a:xfrm>
          <a:prstGeom prst="rightBrace">
            <a:avLst/>
          </a:prstGeom>
          <a:solidFill>
            <a:schemeClr val="accent1">
              <a:alpha val="0"/>
            </a:schemeClr>
          </a:solidFill>
          <a:ln w="12700" cap="sq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96202" y="4429132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该内容可以被指针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 rot="1821004">
            <a:off x="7345517" y="2490300"/>
            <a:ext cx="755099" cy="189406"/>
          </a:xfrm>
          <a:prstGeom prst="right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6215074" y="2071678"/>
            <a:ext cx="1214446" cy="500066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cap="sq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3834" y="2786058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存放的地址是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不可变的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643042" y="3571876"/>
            <a:ext cx="1071570" cy="2214578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cap="sq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30" name="圆角矩形标注 29"/>
          <p:cNvSpPr/>
          <p:nvPr/>
        </p:nvSpPr>
        <p:spPr bwMode="auto">
          <a:xfrm>
            <a:off x="1000100" y="714356"/>
            <a:ext cx="3357586" cy="2357454"/>
          </a:xfrm>
          <a:prstGeom prst="wedgeRoundRectCallou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指针本身不是只读的，但所指向的内容是只读的，这意味着，我们用指针去修改所指向的内容是错误的。即，以下语句不可：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p[0] = ‘a’,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可以指向另外的空间，如下操作是可以的：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wchar_t</a:t>
            </a: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szOther</a:t>
            </a: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[] = L“ABC”;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szOther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 bwMode="auto">
          <a:xfrm>
            <a:off x="4572000" y="714356"/>
            <a:ext cx="4214842" cy="2214578"/>
          </a:xfrm>
          <a:prstGeom prst="wedgeRoundRectCallout">
            <a:avLst>
              <a:gd name="adj1" fmla="val -20584"/>
              <a:gd name="adj2" fmla="val 65822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指针本身是只读的，所指向的内容不是只读的，这意味着，我们不能修改指针所指向的地址，但可以修改指针所指向空间的内容。即，以下语句是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的：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/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p[0] = ‘a’;</a:t>
            </a:r>
          </a:p>
          <a:p>
            <a:pPr lvl="0" algn="l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但以下操作是不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的：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/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wchar_t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szOther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[] = L“ABC”;</a:t>
            </a:r>
          </a:p>
          <a:p>
            <a:pPr lvl="0" algn="l"/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 =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szOther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内容占位符 8"/>
          <p:cNvSpPr txBox="1">
            <a:spLocks/>
          </p:cNvSpPr>
          <p:nvPr/>
        </p:nvSpPr>
        <p:spPr bwMode="auto">
          <a:xfrm>
            <a:off x="214282" y="857232"/>
            <a:ext cx="864399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sz="24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static</a:t>
            </a:r>
            <a:r>
              <a:rPr kumimoji="1" lang="zh-CN" altLang="en-US" sz="24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的用法</a:t>
            </a:r>
            <a:endParaRPr kumimoji="1" lang="en-US" altLang="zh-CN" sz="240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400" kern="0" dirty="0" smtClean="0">
                <a:latin typeface="Microsoft YaHei" pitchFamily="34" charset="-122"/>
                <a:ea typeface="Microsoft YaHei" pitchFamily="34" charset="-122"/>
              </a:rPr>
              <a:t>      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static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是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C/C++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中都存在的关键字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,  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它主要有三种使用方式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: 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前两种为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C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语言方式，最后一种为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C++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独有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n-cs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28596" y="2214554"/>
          <a:ext cx="8215370" cy="40671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73897"/>
                <a:gridCol w="1980491"/>
                <a:gridCol w="1980491"/>
                <a:gridCol w="1980491"/>
              </a:tblGrid>
              <a:tr h="10001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　　　　　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对比类型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存储空间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i="0" kern="1200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作用域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生存期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00132">
                <a:tc>
                  <a:txBody>
                    <a:bodyPr/>
                    <a:lstStyle/>
                    <a:p>
                      <a:r>
                        <a:rPr kumimoji="1" lang="zh-CN" altLang="en-US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局部静态变量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静态存储区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仅仅限于声明该变量的函数内部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在程序整个运行期间都不释放，生存期贯穿于程序运行的整个过程。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zh-CN" altLang="en-US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外部静态变量</a:t>
                      </a:r>
                      <a:r>
                        <a:rPr kumimoji="1" lang="en-US" altLang="zh-CN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zh-CN" altLang="en-US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静态存储区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从变量定义处开始，到本程序文件的末尾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生存期是全局的，同上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zh-CN" altLang="en-US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静态数据成员</a:t>
                      </a:r>
                      <a:r>
                        <a:rPr kumimoji="1" lang="en-US" altLang="zh-CN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zh-CN" altLang="en-US" sz="18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成员函数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静态存储区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生存期是全局的，同上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8" name="直接连接符 37"/>
          <p:cNvCxnSpPr/>
          <p:nvPr/>
        </p:nvCxnSpPr>
        <p:spPr bwMode="auto">
          <a:xfrm>
            <a:off x="428596" y="2214554"/>
            <a:ext cx="2286016" cy="100013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6" name="内容占位符 8"/>
          <p:cNvSpPr txBox="1">
            <a:spLocks/>
          </p:cNvSpPr>
          <p:nvPr/>
        </p:nvSpPr>
        <p:spPr bwMode="auto">
          <a:xfrm>
            <a:off x="214282" y="857232"/>
            <a:ext cx="864399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局部静态变量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特点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 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局部变量的“记忆性”与生存期的“全局性”。</a:t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所谓”记忆性”是指在两次函数调用时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 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在第二次调用进入时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 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能保持第一次调用退出时的值。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#include   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using namespace std;    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staticLocalVar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   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{   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    	      static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a = 0;   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运行期时初始化一次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 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下次再调用时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 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不进行初始化工作   </a:t>
            </a:r>
            <a:b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&lt;&lt; "a=“ &lt;&lt; a &lt;&lt;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;   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    	      ++a;   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void main()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  	{   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   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staticLocalVar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();   //  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第一次调用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 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a=0   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   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staticLocalVar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();   //  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第二次调用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 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记忆了第一次退出时的值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 = 1 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}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应用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利用”记忆性”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 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记录函数调用的次数。</a:t>
            </a:r>
          </a:p>
          <a:p>
            <a:pPr marL="0" marR="0" lvl="0" indent="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714356"/>
            <a:ext cx="8143932" cy="5929354"/>
          </a:xfrm>
        </p:spPr>
        <p:txBody>
          <a:bodyPr/>
          <a:lstStyle/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C++</a:t>
            </a: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指针与引用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内存管理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const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的用法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static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的用法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模板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类与结构体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继承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虚函数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常用的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API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及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库函数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DLL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基础 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indent="-457200" algn="l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C++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的一些经验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85720" y="928670"/>
            <a:ext cx="857256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外部静态变量／函数</a:t>
            </a:r>
            <a:endParaRPr kumimoji="1" lang="en-US" altLang="zh-CN" sz="2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特点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 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使用内部函数的好处是：不同的人编写不同的函数时，不用担心自己定义的函数，是否会与其它文件中的函数同名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// file1.cpp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static  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 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varA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 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varB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extern   void  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funA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{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……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 } 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static   void  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funB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{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 ……   </a:t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}   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        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 file2.cpp 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</a:t>
            </a:r>
            <a:endParaRPr kumimoji="1"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kern="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kern="0" dirty="0" smtClean="0">
                <a:latin typeface="微软雅黑" pitchFamily="34" charset="-122"/>
                <a:ea typeface="微软雅黑" pitchFamily="34" charset="-122"/>
              </a:rPr>
              <a:t>extern </a:t>
            </a:r>
            <a:r>
              <a:rPr kumimoji="1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   </a:t>
            </a:r>
            <a:r>
              <a:rPr kumimoji="1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varB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  	 //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file1.cpp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中定义的全局变量   </a:t>
            </a:r>
            <a:b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      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extern </a:t>
            </a:r>
            <a:r>
              <a:rPr kumimoji="1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   </a:t>
            </a:r>
            <a:r>
              <a:rPr kumimoji="1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varA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</a:t>
            </a:r>
            <a:r>
              <a:rPr kumimoji="1" lang="en-US" altLang="zh-CN" kern="0" dirty="0" smtClean="0">
                <a:latin typeface="微软雅黑" pitchFamily="34" charset="-122"/>
                <a:ea typeface="微软雅黑" pitchFamily="34" charset="-122"/>
              </a:rPr>
              <a:t> 	 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错误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!  </a:t>
            </a:r>
            <a:r>
              <a:rPr kumimoji="1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varA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static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无法在其他文件中使用   </a:t>
            </a:r>
            <a:b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      </a:t>
            </a:r>
            <a:r>
              <a:rPr kumimoji="1" lang="en-US" altLang="zh-CN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extern </a:t>
            </a:r>
            <a:r>
              <a:rPr kumimoji="1" lang="en-US" altLang="zh-CN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void 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</a:t>
            </a:r>
            <a:r>
              <a:rPr kumimoji="1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funA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  //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file1.cpp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中定义的函数   </a:t>
            </a:r>
            <a:b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        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extern void </a:t>
            </a:r>
            <a:r>
              <a:rPr kumimoji="1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funB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</a:t>
            </a:r>
            <a:r>
              <a:rPr kumimoji="1" lang="en-US" altLang="zh-CN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错误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! 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无法使用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file1.cpp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static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函数 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5720" y="785794"/>
            <a:ext cx="850112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静态数据成员／成员函数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(C++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特有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特点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 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属于一个类而不是属于此类的任何特定对象的变量和函数。使多个类的对象共享同一份数据。但它破坏了类的封装性。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 .h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class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EnemyTarget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public:  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EnemyTarget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                    { ++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numTargets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}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EnemyTarget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(const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EnemyTarget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&amp;) { ++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numTargets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}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~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EnemyTarget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                  { --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numTargets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}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static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numberOfTargets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 { return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numTargets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}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private:  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static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numTargets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      // Object counter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};  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 </a:t>
            </a:r>
            <a:r>
              <a:rPr kumimoji="1" lang="en-US" altLang="zh-CN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Cpp</a:t>
            </a:r>
            <a:endParaRPr kumimoji="1"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 class statics must be defined outside the class;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EnemyTarget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::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numTargets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0;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 </a:t>
            </a:r>
            <a:r>
              <a:rPr kumimoji="1" lang="zh-CN" alt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类的所有对象共享同一变量</a:t>
            </a:r>
            <a:r>
              <a:rPr kumimoji="1" lang="zh-CN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比如内部计数器、单例模式的使用等。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7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857232"/>
            <a:ext cx="8429684" cy="5500726"/>
          </a:xfrm>
        </p:spPr>
        <p:txBody>
          <a:bodyPr/>
          <a:lstStyle/>
          <a:p>
            <a:pPr marL="457200" lvl="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模板的引入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C++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语言的核心优势之一就是便于软件的重用，有两个方面体现重用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面向对象的思想：继承和多态，标准类库。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泛型程序设计的思想：模板机制。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/>
            <a:r>
              <a:rPr lang="fr-F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1" algn="l"/>
            <a:r>
              <a:rPr lang="fr-F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FunA(T t)</a:t>
            </a:r>
          </a:p>
          <a:p>
            <a:pPr lvl="1" algn="l"/>
            <a:r>
              <a:rPr lang="fr-F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l"/>
            <a:r>
              <a:rPr lang="fr-F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algn="l"/>
            <a:endParaRPr lang="en-US" altLang="zh-CN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1"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lvl="1"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   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    // 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这里只是声明了一个函数</a:t>
            </a:r>
          </a:p>
          <a:p>
            <a:pPr lvl="1" algn="l"/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7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785794"/>
            <a:ext cx="8429684" cy="5500726"/>
          </a:xfrm>
        </p:spPr>
        <p:txBody>
          <a:bodyPr/>
          <a:lstStyle/>
          <a:p>
            <a:pPr marL="457200" lvl="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模板的工作方式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7100" lvl="1" indent="-469900" algn="l" eaLnBrk="1" hangingPunct="1">
              <a:spcBef>
                <a:spcPct val="1000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函数模板只是说明，不能直接执行，需要实例化为模板函数后才能执行。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7100" lvl="1" indent="-469900" algn="l" eaLnBrk="1" hangingPunct="1">
              <a:lnSpc>
                <a:spcPct val="150000"/>
              </a:lnSpc>
              <a:spcBef>
                <a:spcPct val="10000"/>
              </a:spcBef>
              <a:buFont typeface="+mj-lt"/>
              <a:buAutoNum type="alphaL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说明了一个函数模板后，当编译系统发现有一个对应的函数调用时，将根据实参中的类型来确认是否匹配函数模板中对应的形参，然后生成一个重载函数。该重载函数的定义体与函数模板的函数定义体相同，它称之为模板函数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模板的优缺点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7100" lvl="1" indent="-469900" algn="l" eaLnBrk="1" hangingPunct="1">
              <a:lnSpc>
                <a:spcPct val="150000"/>
              </a:lnSpc>
              <a:spcBef>
                <a:spcPct val="10000"/>
              </a:spcBef>
              <a:buFont typeface="+mj-lt"/>
              <a:buAutoNum type="alphaLcPeriod"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函数模板方法克服了</a:t>
            </a:r>
            <a:r>
              <a:rPr lang="en-US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语言解决上述问题时用大量不同函数名表示相似功能的习惯</a:t>
            </a:r>
            <a:endParaRPr lang="en-US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7100" lvl="1" indent="-469900" algn="l" eaLnBrk="1" hangingPunct="1">
              <a:lnSpc>
                <a:spcPct val="150000"/>
              </a:lnSpc>
              <a:spcBef>
                <a:spcPct val="10000"/>
              </a:spcBef>
              <a:buFont typeface="+mj-lt"/>
              <a:buAutoNum type="alphaLcPeriod"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克服了宏定义不能进行参数类型检查的弊端</a:t>
            </a:r>
            <a:endParaRPr lang="en-US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7100" lvl="1" indent="-469900" algn="l" eaLnBrk="1" hangingPunct="1">
              <a:lnSpc>
                <a:spcPct val="150000"/>
              </a:lnSpc>
              <a:spcBef>
                <a:spcPct val="10000"/>
              </a:spcBef>
              <a:buFont typeface="+mj-lt"/>
              <a:buAutoNum type="alphaLcPeriod"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克服了</a:t>
            </a:r>
            <a:r>
              <a:rPr lang="en-US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函数重载用相同函数名字重写几个函数的繁琐</a:t>
            </a:r>
            <a:endParaRPr lang="en-US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7100" lvl="1" indent="-469900" algn="l" eaLnBrk="1" hangingPunct="1">
              <a:lnSpc>
                <a:spcPct val="150000"/>
              </a:lnSpc>
              <a:spcBef>
                <a:spcPct val="10000"/>
              </a:spcBef>
              <a:buFont typeface="+mj-lt"/>
              <a:buAutoNum type="alphaLcPeriod"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缺点，调试比较困难</a:t>
            </a:r>
            <a:endParaRPr lang="en-US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84300" lvl="2" indent="-469900" algn="l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一般先写一个特殊版本的函数</a:t>
            </a:r>
            <a:endParaRPr lang="en-US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84300" lvl="2" indent="-469900" algn="l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运行正确后，改成模板函数</a:t>
            </a:r>
            <a:endParaRPr lang="en-US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7100" lvl="1" indent="-469900" algn="l" eaLnBrk="1" hangingPunct="1">
              <a:lnSpc>
                <a:spcPct val="150000"/>
              </a:lnSpc>
              <a:spcBef>
                <a:spcPct val="10000"/>
              </a:spcBef>
              <a:defRPr/>
            </a:pPr>
            <a:endPara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8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类与结构体（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642918"/>
            <a:ext cx="32147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ClassName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private: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m_member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public: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642918"/>
            <a:ext cx="32147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类实现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m_member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0;</a:t>
            </a: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457200" lvl="0" indent="-457200"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3500438"/>
            <a:ext cx="3857652" cy="270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结构体声明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_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member;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6314" y="3915511"/>
            <a:ext cx="38576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_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member;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  MYSTRUCT, *LPMYSTRUCT;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MYSTRUCT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lpmys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NULL;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LPMYSTRUCT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lpmys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NULL;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8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类与结构体（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785794"/>
            <a:ext cx="8429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类与结构体的区别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的访问权限是公有的，而类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是私有的。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一般情况下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只放数据，没有操作。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保证成员按照声明顺序在内存中存储。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一般情况下，声明一个结构体的对象后，应把其内存清空，但是如果里面有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非内部数据类型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的话，可能会有问题。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MYSTRUCT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memset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(&amp;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0,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));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ZeroMemory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(&amp;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pPr marL="914400" lvl="1" indent="-457200">
              <a:lnSpc>
                <a:spcPct val="150000"/>
              </a:lnSpc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LPMYSTRUCT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lpmystruct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new LPMYSTRUCT();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ZeroMemory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(&amp;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(MYSTRUCT));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8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类与结构体（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8429684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5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请看下面关于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的类声明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class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public: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();			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(char* p);		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(const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	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拷贝构造函数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~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();			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析构函数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operator = (const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赋值函数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private: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char *data;			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size;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8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类与结构体（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84296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如何创建一个类的对象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*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pstr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();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(“hello, world”);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	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调用什么函数？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		//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调用什么函数？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(“test 123”);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		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调用什么函数？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8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类与结构体（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421484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7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错误示例分析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class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MyClass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public: 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(){ data = new char[100];}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~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  {  delete data;  }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(const char* p)</a:t>
            </a:r>
          </a:p>
          <a:p>
            <a:pPr marL="1371600" lvl="2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1371600" lvl="2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	data = p;</a:t>
            </a:r>
          </a:p>
          <a:p>
            <a:pPr marL="1371600" lvl="2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private: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char *data;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124" y="857232"/>
            <a:ext cx="46434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有这样一个函数：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Test(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p)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p.SetData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(“hello world”);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457200" lvl="0" indent="-457200">
              <a:lnSpc>
                <a:spcPct val="150000"/>
              </a:lnSpc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这个函数用法：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p;</a:t>
            </a: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Test(p);		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调用这个函数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这种用法有错误吗？为什么？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9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785794"/>
            <a:ext cx="842968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面向对象的特点之一，实现代码重用的重要方法之一。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继承分为三种：公有继承、保护继承、私有继承。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支持多继承。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定义格式：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Class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派生类名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: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继承方式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基类名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914400" lvl="1" indent="-457200">
              <a:lnSpc>
                <a:spcPct val="150000"/>
              </a:lnSpc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如果在派生类的方法实现里面要调用基类的函数，要加上基类名称。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Derive::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FunA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914400" lvl="1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914400" lvl="1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Base::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FunA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914400" lvl="1" indent="-4572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1000108"/>
            <a:ext cx="8143932" cy="5429288"/>
          </a:xfrm>
        </p:spPr>
        <p:txBody>
          <a:bodyPr/>
          <a:lstStyle/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Bjarne Stroustrup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世纪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年代初期发明。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被认为是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语言的集。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增加了重载（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override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）、内联（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inline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const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四种新机制。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是一种通用程序设计语言，特别是面向系统程序设计，它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是一个更好的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C。</a:t>
            </a:r>
          </a:p>
          <a:p>
            <a:pPr marL="914400" lvl="1" indent="-457200"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支持数据抽象。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支持面向对象的程序设计。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支持通用型程序设计。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457200" algn="l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语言的应用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457200"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	Amazon、Apple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Mozilla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、魔兽世界等。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0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928670"/>
            <a:ext cx="842968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在函数名关加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关键字来声明虚函数。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多态是通过虚函数来实现。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虚函数实现原理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绑定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表态绑定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动态绑定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virtual table, V-Table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虚函数表分析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重载、覆盖与隐藏。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0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714356"/>
            <a:ext cx="842968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重载、覆盖与隐藏示例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26237"/>
            <a:ext cx="67151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class Base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virtual void f (float x)  {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&lt;&lt; “Base::f(float)”&lt;&lt;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         void g(float x) {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&lt;&lt; “Base::g(float)”&lt;&lt;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         void h(float x) {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&lt;&lt; “Base::h(float)” &lt;&lt;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; }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3982572"/>
            <a:ext cx="84296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class Derived : public Base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virtual void f (float x)  {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&lt;&lt; “Derived ::f(float)”&lt;&lt;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; }    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endParaRPr 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         void g(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x)    {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&lt;&lt; “Derived ::g(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)”&lt;&lt;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; }       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  <a:endParaRPr 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         void h(float x) {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&lt;&lt; “Derived ::h(float)” &lt;&lt;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; }   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  <a:endParaRPr 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0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void main(void)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Derived  d;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Base *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   = &amp;d;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Derived *pd = &amp;d;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-&gt;f(3.14f);		//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Derived::f(float)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Pd-&gt;f(3.14f);		 //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Derived::f(float)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-&gt;g(3.14f);		 //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Base::g(float)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pd-&gt;g(3.14f);		 //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Derived::g(</a:t>
            </a:r>
            <a:r>
              <a:rPr lang="en-US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-&gt;h(3.14f);		 //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Base::h(float)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pd-&gt;h(3.14f);		 //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Derived ::h(float)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0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纯虚函数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virtual 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FunA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(void) = 0;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一个类中只要有一个纯虚函数，那么这个类就是一个抽象类，不能被实例化。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C++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中的接口，一般情况下都全是由纯虚浮函数组成的一个抽象类，它为某一特定的对象指定了特定的行为。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1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85794"/>
            <a:ext cx="8715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字符串操作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char *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strcpy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(char*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strDest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const 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strSrc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wchar_t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*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wcscpy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wchar_t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strDest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const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wchar_t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strSrc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errno_t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strcpy_s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strDest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number, const 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strSrc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stricmp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(const char *str1, const char *str2);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strcmp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(const char *str1, const char *str2);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wcscmp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(const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wchar_t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*str1, const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wchar_t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*str2);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strlen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(const 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char *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strncat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strDest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const 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strSrc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count);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char 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strupr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);  /  char 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strlwr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(char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 startAt="2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字符串类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string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wstring、CString（MFC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的类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1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785794"/>
            <a:ext cx="87154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 startAt="2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内存操作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errno_t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memcpy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(void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dest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num, const void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count);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void*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memset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(void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dest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c,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count);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memcmp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(const void *buf1, const void *buf2);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void*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malloc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size_t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size);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void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free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(void *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memblock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1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785794"/>
            <a:ext cx="8715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 startAt="3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What a Stream Is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You can think of a stream object as a smart file that acts as a source and destination for bytes. A stream’s characteristics are determined by its class and by customized insertion(&lt;&lt;) and extraction(&gt;&gt;) operators.</a:t>
            </a:r>
            <a:endParaRPr kumimoji="1"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ofstream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myfile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myfile.open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(“filename”);</a:t>
            </a: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 startAt="2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ifstream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myfile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myfile.open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(“filename”);</a:t>
            </a: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 startAt="3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ReadFile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 startAt="3"/>
            </a:pP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WriteFile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1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库函数（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87154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 startAt="4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STL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常用的类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vector, list, map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The STL vector class is a template class of sequence containers that arrange elements of a given type in a linear arrangement and allow fast random access to any element. They should by the preferred container for a sequence when random-access performance is at premium.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vector&lt;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&gt; v;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v.push_back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(1);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vector&lt;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wstring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&gt; v2;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v2.push_back(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L”hello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world.”);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vector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成员请参照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MSDN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	ms-help://MS.MSDNQTR.v90.chs/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</a:rPr>
              <a:t>dv_vcstdlib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/html/91c8cabc-403d-419a-9ff8-612f16671f9a.htm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2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0" y="785794"/>
            <a:ext cx="88741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DLL</a:t>
            </a: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它们扩展了应用程序的特性，它是动态的装入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的地址空间。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可以用许多种语言来编写。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简化了软件项目的管理，各个不同不模块放在不同的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DLL。</a:t>
            </a: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有助于节省内存，多个程序使用同一个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DLL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DLL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在内存中只有一份。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有助于资源共享，如图标，字符串，模板等。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有助于本地化。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如何加载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DLL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HMODULE WINAPI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LoadLibrary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 __in LPCTSTR </a:t>
            </a:r>
            <a:r>
              <a:rPr lang="en-US" sz="2000" i="1" dirty="0" err="1" smtClean="0">
                <a:latin typeface="微软雅黑" pitchFamily="34" charset="-122"/>
                <a:ea typeface="微软雅黑" pitchFamily="34" charset="-122"/>
              </a:rPr>
              <a:t>lpFileName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); 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BOOL WINAPI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FreeLibrary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 __in HMODULE </a:t>
            </a:r>
            <a:r>
              <a:rPr lang="en-US" sz="2000" i="1" dirty="0" err="1" smtClean="0">
                <a:latin typeface="微软雅黑" pitchFamily="34" charset="-122"/>
                <a:ea typeface="微软雅黑" pitchFamily="34" charset="-122"/>
              </a:rPr>
              <a:t>hModule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); 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2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0" y="714356"/>
            <a:ext cx="887415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应用程序如何创建和隐含链接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DLL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示意图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9" y="1428736"/>
            <a:ext cx="6772297" cy="490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编译过程（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714356"/>
            <a:ext cx="8143932" cy="5715040"/>
          </a:xfrm>
        </p:spPr>
        <p:txBody>
          <a:bodyPr/>
          <a:lstStyle/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要明白几个概念：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       译：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*.cpp -&gt; *.obj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的过程。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编译单元：所有的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*.cpp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目标文件：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*.obj -&gt; *.exe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*.dll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的过程。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*.obj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文件里面有些什么？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实例分析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什么未解决符号表，导出符号表和地址重定向表？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unresolved symbol table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export symbol table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address redirect table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链接器的工作顺序？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2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0" y="714356"/>
            <a:ext cx="88741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编译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DLL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工程生成文件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.lib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里面存放导出函数的信息，有可能不会有。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dll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里面存放实实在在地运行二进制文件。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发布一个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DLL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一般情况下要发布三部分：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.h	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应用程序编译时需要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.lib 	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应用程序链接时需要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1" lang="en-US" altLang="zh-CN" sz="2000" dirty="0" err="1" smtClean="0">
                <a:latin typeface="微软雅黑" pitchFamily="34" charset="-122"/>
                <a:ea typeface="微软雅黑" pitchFamily="34" charset="-122"/>
              </a:rPr>
              <a:t>dll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 	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应用程序运行时需要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3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的一些经验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选一本比较好的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书籍。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《C++ Primer》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《The C++ Programming Language》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	《Thinking in C++》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多动手编程。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学习编程最好的方法之一就是阅读源代码，如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Boost, MFC, STL。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在平时的学习中，多使用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的库。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多看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MSDN，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务必仔细看清每个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用法的注意事项。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不要觉得写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这些简单的类没有意义。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The End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编译过程（附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7410" name="Picture 2" descr="C:\Users\lihongWin7\AppData\Local\Microsoft\Windows\Temporary Internet Files\Content.IE5\AODEH66B\MC900343747[1]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1292" y="5934144"/>
            <a:ext cx="472708" cy="566690"/>
          </a:xfrm>
          <a:prstGeom prst="rect">
            <a:avLst/>
          </a:prstGeom>
          <a:noFill/>
        </p:spPr>
      </p:pic>
      <p:grpSp>
        <p:nvGrpSpPr>
          <p:cNvPr id="27" name="组合 26"/>
          <p:cNvGrpSpPr/>
          <p:nvPr/>
        </p:nvGrpSpPr>
        <p:grpSpPr>
          <a:xfrm>
            <a:off x="1219220" y="1857364"/>
            <a:ext cx="6353176" cy="4185323"/>
            <a:chOff x="0" y="0"/>
            <a:chExt cx="6353176" cy="4185323"/>
          </a:xfrm>
        </p:grpSpPr>
        <p:grpSp>
          <p:nvGrpSpPr>
            <p:cNvPr id="30" name="组合 29"/>
            <p:cNvGrpSpPr/>
            <p:nvPr/>
          </p:nvGrpSpPr>
          <p:grpSpPr>
            <a:xfrm>
              <a:off x="0" y="0"/>
              <a:ext cx="6324601" cy="4185323"/>
              <a:chOff x="0" y="0"/>
              <a:chExt cx="6324601" cy="4185323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0" y="0"/>
                <a:ext cx="6324601" cy="2143125"/>
                <a:chOff x="0" y="0"/>
                <a:chExt cx="6324601" cy="2143125"/>
              </a:xfrm>
            </p:grpSpPr>
            <p:sp>
              <p:nvSpPr>
                <p:cNvPr id="53" name="TextBox 22"/>
                <p:cNvSpPr txBox="1"/>
                <p:nvPr/>
              </p:nvSpPr>
              <p:spPr>
                <a:xfrm>
                  <a:off x="1" y="1343025"/>
                  <a:ext cx="628650" cy="282864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 dirty="0">
                      <a:latin typeface="微软雅黑" pitchFamily="34" charset="-122"/>
                      <a:ea typeface="微软雅黑" pitchFamily="34" charset="-122"/>
                    </a:rPr>
                    <a:t>编译器</a:t>
                  </a:r>
                  <a:endParaRPr lang="en-US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4" name="组合 53"/>
                <p:cNvGrpSpPr/>
                <p:nvPr/>
              </p:nvGrpSpPr>
              <p:grpSpPr>
                <a:xfrm>
                  <a:off x="0" y="0"/>
                  <a:ext cx="6324601" cy="1866900"/>
                  <a:chOff x="0" y="0"/>
                  <a:chExt cx="6324601" cy="1885950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0" y="0"/>
                    <a:ext cx="6324601" cy="1885950"/>
                    <a:chOff x="0" y="0"/>
                    <a:chExt cx="6324601" cy="1885950"/>
                  </a:xfrm>
                </p:grpSpPr>
                <p:grpSp>
                  <p:nvGrpSpPr>
                    <p:cNvPr id="57" name="组合 56"/>
                    <p:cNvGrpSpPr/>
                    <p:nvPr/>
                  </p:nvGrpSpPr>
                  <p:grpSpPr>
                    <a:xfrm>
                      <a:off x="895351" y="0"/>
                      <a:ext cx="4038600" cy="1514475"/>
                      <a:chOff x="895351" y="0"/>
                      <a:chExt cx="4038600" cy="1514475"/>
                    </a:xfrm>
                  </p:grpSpPr>
                  <p:sp>
                    <p:nvSpPr>
                      <p:cNvPr id="59" name="圆角矩形 58"/>
                      <p:cNvSpPr/>
                      <p:nvPr/>
                    </p:nvSpPr>
                    <p:spPr>
                      <a:xfrm>
                        <a:off x="904876" y="952500"/>
                        <a:ext cx="981075" cy="561975"/>
                      </a:xfrm>
                      <a:prstGeom prst="roundRect">
                        <a:avLst/>
                      </a:prstGeom>
                      <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2000"/>
                          <a:t>*.cpp</a:t>
                        </a:r>
                      </a:p>
                    </p:txBody>
                  </p:sp>
                  <p:sp>
                    <p:nvSpPr>
                      <p:cNvPr id="60" name="圆角矩形 59"/>
                      <p:cNvSpPr/>
                      <p:nvPr/>
                    </p:nvSpPr>
                    <p:spPr>
                      <a:xfrm>
                        <a:off x="2419351" y="942975"/>
                        <a:ext cx="981075" cy="561975"/>
                      </a:xfrm>
                      <a:prstGeom prst="roundRect">
                        <a:avLst/>
                      </a:prstGeom>
                      <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*.</a:t>
                        </a:r>
                        <a:r>
                          <a:rPr lang="en-US" sz="2000" noProof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cpp</a:t>
                        </a:r>
                        <a:endPara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" name="圆角矩形 60"/>
                      <p:cNvSpPr/>
                      <p:nvPr/>
                    </p:nvSpPr>
                    <p:spPr>
                      <a:xfrm>
                        <a:off x="3952876" y="942975"/>
                        <a:ext cx="981075" cy="561975"/>
                      </a:xfrm>
                      <a:prstGeom prst="roundRect">
                        <a:avLst/>
                      </a:prstGeom>
                      <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*.</a:t>
                        </a:r>
                        <a:r>
                          <a:rPr lang="en-US" sz="2000" noProof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cpp</a:t>
                        </a:r>
                        <a:endPara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" name="圆角矩形 61"/>
                      <p:cNvSpPr/>
                      <p:nvPr/>
                    </p:nvSpPr>
                    <p:spPr>
                      <a:xfrm>
                        <a:off x="2428876" y="9525"/>
                        <a:ext cx="981075" cy="561975"/>
                      </a:xfrm>
                      <a:prstGeom prst="roundRect">
                        <a:avLst/>
                      </a:prstGeom>
                      <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20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*.</a:t>
                        </a:r>
                        <a:r>
                          <a:rPr lang="en-US" sz="2000"/>
                          <a:t>h</a:t>
                        </a:r>
                      </a:p>
                    </p:txBody>
                  </p:sp>
                  <p:sp>
                    <p:nvSpPr>
                      <p:cNvPr id="63" name="圆角矩形 62"/>
                      <p:cNvSpPr/>
                      <p:nvPr/>
                    </p:nvSpPr>
                    <p:spPr>
                      <a:xfrm>
                        <a:off x="3943351" y="0"/>
                        <a:ext cx="981075" cy="561975"/>
                      </a:xfrm>
                      <a:prstGeom prst="roundRect">
                        <a:avLst/>
                      </a:prstGeom>
                      <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2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*.</a:t>
                        </a:r>
                        <a:r>
                          <a:rPr lang="en-US" sz="2000" dirty="0"/>
                          <a:t>h</a:t>
                        </a:r>
                      </a:p>
                    </p:txBody>
                  </p:sp>
                  <p:sp>
                    <p:nvSpPr>
                      <p:cNvPr id="64" name="圆角矩形 63"/>
                      <p:cNvSpPr/>
                      <p:nvPr/>
                    </p:nvSpPr>
                    <p:spPr>
                      <a:xfrm>
                        <a:off x="895351" y="0"/>
                        <a:ext cx="981075" cy="561975"/>
                      </a:xfrm>
                      <a:prstGeom prst="roundRect">
                        <a:avLst/>
                      </a:prstGeom>
                      <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20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*.</a:t>
                        </a:r>
                        <a:r>
                          <a:rPr lang="en-US" sz="2000"/>
                          <a:t>h</a:t>
                        </a:r>
                      </a:p>
                    </p:txBody>
                  </p:sp>
                </p:grp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>
                      <a:off x="0" y="1885949"/>
                      <a:ext cx="6324601" cy="1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12"/>
                  <p:cNvSpPr txBox="1"/>
                  <p:nvPr/>
                </p:nvSpPr>
                <p:spPr>
                  <a:xfrm>
                    <a:off x="5600701" y="1496008"/>
                    <a:ext cx="657225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mpd="sng">
                    <a:solidFill>
                      <a:schemeClr val="lt1">
                        <a:shade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 dirty="0">
                        <a:latin typeface="微软雅黑" pitchFamily="34" charset="-122"/>
                        <a:ea typeface="微软雅黑" pitchFamily="34" charset="-122"/>
                      </a:rPr>
                      <a:t>源文件</a:t>
                    </a:r>
                    <a:endParaRPr 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1" name="下箭头 50"/>
                <p:cNvSpPr/>
                <p:nvPr/>
              </p:nvSpPr>
              <p:spPr>
                <a:xfrm>
                  <a:off x="2828927" y="1619251"/>
                  <a:ext cx="152400" cy="52387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52" name="下箭头 51"/>
                <p:cNvSpPr/>
                <p:nvPr/>
              </p:nvSpPr>
              <p:spPr>
                <a:xfrm>
                  <a:off x="4419601" y="1619250"/>
                  <a:ext cx="152400" cy="52387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50" name="下箭头 49"/>
                <p:cNvSpPr/>
                <p:nvPr/>
              </p:nvSpPr>
              <p:spPr>
                <a:xfrm>
                  <a:off x="1266827" y="1619251"/>
                  <a:ext cx="152400" cy="52387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0" y="2209800"/>
                <a:ext cx="6324601" cy="1975523"/>
                <a:chOff x="0" y="2209800"/>
                <a:chExt cx="6324601" cy="1975523"/>
              </a:xfrm>
            </p:grpSpPr>
            <p:sp>
              <p:nvSpPr>
                <p:cNvPr id="40" name="TextBox 23"/>
                <p:cNvSpPr txBox="1"/>
                <p:nvPr/>
              </p:nvSpPr>
              <p:spPr>
                <a:xfrm>
                  <a:off x="19051" y="2733675"/>
                  <a:ext cx="628650" cy="282864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 dirty="0">
                      <a:latin typeface="微软雅黑" pitchFamily="34" charset="-122"/>
                      <a:ea typeface="微软雅黑" pitchFamily="34" charset="-122"/>
                    </a:rPr>
                    <a:t>链接器</a:t>
                  </a:r>
                  <a:endParaRPr lang="en-US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0" y="2209800"/>
                  <a:ext cx="6324601" cy="1975523"/>
                  <a:chOff x="0" y="2209800"/>
                  <a:chExt cx="6324601" cy="1975523"/>
                </a:xfrm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0" y="3228975"/>
                    <a:ext cx="6324601" cy="1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圆角矩形 41"/>
                  <p:cNvSpPr/>
                  <p:nvPr/>
                </p:nvSpPr>
                <p:spPr>
                  <a:xfrm>
                    <a:off x="904875" y="2209800"/>
                    <a:ext cx="981075" cy="556298"/>
                  </a:xfrm>
                  <a:prstGeom prst="roundRect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/>
                      <a:t>*.obj</a:t>
                    </a:r>
                  </a:p>
                </p:txBody>
              </p:sp>
              <p:sp>
                <p:nvSpPr>
                  <p:cNvPr id="43" name="圆角矩形 42"/>
                  <p:cNvSpPr/>
                  <p:nvPr/>
                </p:nvSpPr>
                <p:spPr>
                  <a:xfrm>
                    <a:off x="2447925" y="2209800"/>
                    <a:ext cx="981075" cy="556298"/>
                  </a:xfrm>
                  <a:prstGeom prst="roundRect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/>
                      <a:t>*.obj</a:t>
                    </a:r>
                  </a:p>
                </p:txBody>
              </p:sp>
              <p:sp>
                <p:nvSpPr>
                  <p:cNvPr id="44" name="圆角矩形 43"/>
                  <p:cNvSpPr/>
                  <p:nvPr/>
                </p:nvSpPr>
                <p:spPr>
                  <a:xfrm>
                    <a:off x="4000500" y="2209800"/>
                    <a:ext cx="981075" cy="556298"/>
                  </a:xfrm>
                  <a:prstGeom prst="roundRect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/>
                      <a:t>*.obj</a:t>
                    </a:r>
                  </a:p>
                </p:txBody>
              </p:sp>
              <p:sp>
                <p:nvSpPr>
                  <p:cNvPr id="46" name="圆角矩形 45"/>
                  <p:cNvSpPr/>
                  <p:nvPr/>
                </p:nvSpPr>
                <p:spPr>
                  <a:xfrm>
                    <a:off x="952501" y="3629025"/>
                    <a:ext cx="4057649" cy="556298"/>
                  </a:xfrm>
                  <a:prstGeom prst="roundRect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/>
                      <a:t>*.exe </a:t>
                    </a:r>
                    <a:r>
                      <a:rPr lang="zh-CN" altLang="en-US" sz="1800">
                        <a:latin typeface="微软雅黑" pitchFamily="34" charset="-122"/>
                        <a:ea typeface="微软雅黑" pitchFamily="34" charset="-122"/>
                      </a:rPr>
                      <a:t>或</a:t>
                    </a:r>
                    <a:r>
                      <a:rPr lang="zh-CN" altLang="en-US" sz="2000"/>
                      <a:t> </a:t>
                    </a:r>
                    <a:r>
                      <a:rPr lang="en-US" altLang="zh-CN" sz="2000"/>
                      <a:t>*.dll</a:t>
                    </a:r>
                    <a:r>
                      <a:rPr lang="en-US" sz="2000"/>
                      <a:t> </a:t>
                    </a:r>
                  </a:p>
                </p:txBody>
              </p:sp>
              <p:sp>
                <p:nvSpPr>
                  <p:cNvPr id="47" name="下箭头 46"/>
                  <p:cNvSpPr/>
                  <p:nvPr/>
                </p:nvSpPr>
                <p:spPr>
                  <a:xfrm>
                    <a:off x="1276352" y="2971801"/>
                    <a:ext cx="152400" cy="523874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8" name="下箭头 47"/>
                  <p:cNvSpPr/>
                  <p:nvPr/>
                </p:nvSpPr>
                <p:spPr>
                  <a:xfrm>
                    <a:off x="2838452" y="2962276"/>
                    <a:ext cx="152400" cy="523874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9" name="下箭头 48"/>
                  <p:cNvSpPr/>
                  <p:nvPr/>
                </p:nvSpPr>
                <p:spPr>
                  <a:xfrm>
                    <a:off x="4457702" y="2971801"/>
                    <a:ext cx="152400" cy="523874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</p:grpSp>
          </p:grpSp>
        </p:grpSp>
        <p:sp>
          <p:nvSpPr>
            <p:cNvPr id="31" name="TextBox 33"/>
            <p:cNvSpPr txBox="1"/>
            <p:nvPr/>
          </p:nvSpPr>
          <p:spPr>
            <a:xfrm>
              <a:off x="5419726" y="3789102"/>
              <a:ext cx="933450" cy="282864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可执行文件</a:t>
              </a:r>
              <a:endParaRPr 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57158" y="1000108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Windows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编译过程示意图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编译过程（附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1000108"/>
            <a:ext cx="3071834" cy="4714908"/>
          </a:xfrm>
        </p:spPr>
        <p:txBody>
          <a:bodyPr/>
          <a:lstStyle/>
          <a:p>
            <a:pPr marL="457200" indent="-457200" algn="l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A.cpp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n = 1;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FunA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++n;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457200" indent="-457200" algn="l">
              <a:spcBef>
                <a:spcPts val="0"/>
              </a:spcBef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编译后的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A.obj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的格式：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偏移量      内容      长度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0x0000     n           4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0x0004     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FunA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    ??</a:t>
            </a:r>
          </a:p>
          <a:p>
            <a:pPr marL="457200" indent="-457200" algn="l">
              <a:spcBef>
                <a:spcPts val="0"/>
              </a:spcBef>
            </a:pP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FunA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函数的内容可能如下：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0x0004 inc DWORD PTR[0x0000]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0x00?? ret</a:t>
            </a:r>
          </a:p>
          <a:p>
            <a:pPr marL="457200" indent="-457200" algn="l">
              <a:spcBef>
                <a:spcPts val="0"/>
              </a:spcBef>
            </a:pP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 bwMode="auto">
          <a:xfrm>
            <a:off x="4000496" y="1000108"/>
            <a:ext cx="307183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B.cpp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kern="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1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xtern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1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n;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void </a:t>
            </a:r>
            <a:r>
              <a:rPr kumimoji="1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FunB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{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	++n;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}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编译后的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A.obj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的格式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偏移量      内容      长度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0x0000     </a:t>
            </a:r>
            <a:r>
              <a:rPr kumimoji="1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FunB</a:t>
            </a: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     ??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FunB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函数的内容可能如下：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0x0000 inc DWORD PTR[????]</a:t>
            </a:r>
          </a:p>
          <a:p>
            <a:pPr marL="457200" indent="-4572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0x00?? ret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为什么没有</a:t>
            </a:r>
            <a:r>
              <a:rPr kumimoji="1" lang="en-US" altLang="zh-CN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zh-CN" altLang="en-US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的空间呢？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7410" name="Picture 2" descr="C:\Users\lihongWin7\AppData\Local\Microsoft\Windows\Temporary Internet Files\Content.IE5\AODEH66B\MC900343747[1]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1292" y="5934144"/>
            <a:ext cx="472708" cy="566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lvl="0" indent="-514350" algn="l"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指针与引用（附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C:\Users\lihongWin7\AppData\Local\Microsoft\Windows\Temporary Internet Files\Content.IE5\AODEH66B\MC900343747[1]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1292" y="5934144"/>
            <a:ext cx="472708" cy="566690"/>
          </a:xfrm>
          <a:prstGeom prst="rect">
            <a:avLst/>
          </a:prstGeom>
          <a:noFill/>
        </p:spPr>
      </p:pic>
      <p:sp>
        <p:nvSpPr>
          <p:cNvPr id="18" name="Rectangle 58386"/>
          <p:cNvSpPr>
            <a:spLocks noChangeArrowheads="1"/>
          </p:cNvSpPr>
          <p:nvPr/>
        </p:nvSpPr>
        <p:spPr bwMode="auto">
          <a:xfrm>
            <a:off x="500034" y="1571612"/>
            <a:ext cx="3929090" cy="415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x </a:t>
            </a:r>
            <a:r>
              <a:rPr lang="en-US" altLang="zh-CN" sz="2400" b="1" dirty="0" smtClean="0">
                <a:latin typeface="Courier New" pitchFamily="49" charset="0"/>
              </a:rPr>
              <a:t> = 10;</a:t>
            </a:r>
          </a:p>
          <a:p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 *p </a:t>
            </a:r>
            <a:r>
              <a:rPr lang="en-US" altLang="zh-CN" sz="2400" b="1" smtClean="0">
                <a:latin typeface="Courier New" pitchFamily="49" charset="0"/>
              </a:rPr>
              <a:t>= NULL;</a:t>
            </a:r>
            <a:endParaRPr lang="en-US" altLang="zh-CN" sz="2400" b="1" dirty="0" smtClean="0">
              <a:latin typeface="Courier New" pitchFamily="49" charset="0"/>
            </a:endParaRPr>
          </a:p>
          <a:p>
            <a:endParaRPr lang="en-US" altLang="zh-CN" sz="2400" b="1" dirty="0" smtClean="0">
              <a:latin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</a:rPr>
              <a:t>p </a:t>
            </a:r>
            <a:r>
              <a:rPr lang="en-US" altLang="zh-CN" sz="2400" b="1" dirty="0">
                <a:latin typeface="Courier New" pitchFamily="49" charset="0"/>
              </a:rPr>
              <a:t>= &amp;x</a:t>
            </a:r>
            <a:r>
              <a:rPr lang="en-US" altLang="zh-CN" sz="2400" b="1" dirty="0" smtClean="0">
                <a:latin typeface="Courier New" pitchFamily="49" charset="0"/>
              </a:rPr>
              <a:t>;</a:t>
            </a:r>
            <a:endParaRPr lang="en-US" altLang="zh-CN" sz="2400" b="1" dirty="0">
              <a:latin typeface="Courier New" pitchFamily="49" charset="0"/>
            </a:endParaRPr>
          </a:p>
          <a:p>
            <a:r>
              <a:rPr lang="en-US" altLang="zh-CN" sz="2400" b="1" dirty="0">
                <a:solidFill>
                  <a:srgbClr val="CC3300"/>
                </a:solidFill>
                <a:latin typeface="Courier New" pitchFamily="49" charset="0"/>
              </a:rPr>
              <a:t>*p = 20</a:t>
            </a:r>
            <a:r>
              <a:rPr lang="en-US" altLang="zh-CN" sz="2400" b="1" dirty="0" smtClean="0">
                <a:solidFill>
                  <a:srgbClr val="CC3300"/>
                </a:solidFill>
                <a:latin typeface="Courier New" pitchFamily="49" charset="0"/>
              </a:rPr>
              <a:t>;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 *p = new </a:t>
            </a:r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[5];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p[0] = 10;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p[1] = 20;</a:t>
            </a:r>
          </a:p>
          <a:p>
            <a:endParaRPr lang="en-US" altLang="zh-CN" sz="32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838731" y="1071546"/>
            <a:ext cx="3948111" cy="2514600"/>
            <a:chOff x="4838731" y="2214554"/>
            <a:chExt cx="3948111" cy="2514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38731" y="2214554"/>
              <a:ext cx="3948111" cy="2514600"/>
              <a:chOff x="4786314" y="2428868"/>
              <a:chExt cx="3948111" cy="2514600"/>
            </a:xfrm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7000892" y="2428868"/>
                <a:ext cx="1071570" cy="2514600"/>
                <a:chOff x="4368" y="1488"/>
                <a:chExt cx="864" cy="1584"/>
              </a:xfrm>
            </p:grpSpPr>
            <p:sp>
              <p:nvSpPr>
                <p:cNvPr id="9" name="Rectangle 58371"/>
                <p:cNvSpPr>
                  <a:spLocks noChangeArrowheads="1"/>
                </p:cNvSpPr>
                <p:nvPr/>
              </p:nvSpPr>
              <p:spPr bwMode="auto">
                <a:xfrm>
                  <a:off x="4368" y="2544"/>
                  <a:ext cx="864" cy="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spcBef>
                      <a:spcPct val="20000"/>
                    </a:spcBef>
                  </a:pPr>
                  <a:endParaRPr lang="en-US"/>
                </a:p>
              </p:txBody>
            </p:sp>
            <p:sp>
              <p:nvSpPr>
                <p:cNvPr id="10" name="Rectangle 58372"/>
                <p:cNvSpPr>
                  <a:spLocks noChangeArrowheads="1"/>
                </p:cNvSpPr>
                <p:nvPr/>
              </p:nvSpPr>
              <p:spPr bwMode="auto">
                <a:xfrm>
                  <a:off x="4368" y="2016"/>
                  <a:ext cx="864" cy="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spcBef>
                      <a:spcPct val="20000"/>
                    </a:spcBef>
                  </a:pPr>
                  <a:endParaRPr lang="en-US"/>
                </a:p>
              </p:txBody>
            </p:sp>
            <p:sp>
              <p:nvSpPr>
                <p:cNvPr id="11" name="Rectangle 58373"/>
                <p:cNvSpPr>
                  <a:spLocks noChangeArrowheads="1"/>
                </p:cNvSpPr>
                <p:nvPr/>
              </p:nvSpPr>
              <p:spPr bwMode="auto">
                <a:xfrm>
                  <a:off x="4368" y="1488"/>
                  <a:ext cx="864" cy="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spcBef>
                      <a:spcPct val="20000"/>
                    </a:spcBef>
                  </a:pPr>
                  <a:endParaRPr lang="en-US"/>
                </a:p>
              </p:txBody>
            </p:sp>
            <p:sp>
              <p:nvSpPr>
                <p:cNvPr id="12" name="Straight Connector 58374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Straight Connector 58375"/>
                <p:cNvSpPr>
                  <a:spLocks noChangeShapeType="1"/>
                </p:cNvSpPr>
                <p:nvPr/>
              </p:nvSpPr>
              <p:spPr bwMode="auto">
                <a:xfrm>
                  <a:off x="4368" y="2016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Straight Connector 58376"/>
                <p:cNvSpPr>
                  <a:spLocks noChangeShapeType="1"/>
                </p:cNvSpPr>
                <p:nvPr/>
              </p:nvSpPr>
              <p:spPr bwMode="auto">
                <a:xfrm>
                  <a:off x="4368" y="2544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Straight Connector 58377"/>
                <p:cNvSpPr>
                  <a:spLocks noChangeShapeType="1"/>
                </p:cNvSpPr>
                <p:nvPr/>
              </p:nvSpPr>
              <p:spPr bwMode="auto">
                <a:xfrm>
                  <a:off x="4368" y="3072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Straight Connector 58378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0" cy="158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Straight Connector 58379"/>
                <p:cNvSpPr>
                  <a:spLocks noChangeShapeType="1"/>
                </p:cNvSpPr>
                <p:nvPr/>
              </p:nvSpPr>
              <p:spPr bwMode="auto">
                <a:xfrm>
                  <a:off x="5232" y="1488"/>
                  <a:ext cx="0" cy="158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Rectangle 58388"/>
              <p:cNvSpPr>
                <a:spLocks noChangeArrowheads="1"/>
              </p:cNvSpPr>
              <p:nvPr/>
            </p:nvSpPr>
            <p:spPr bwMode="auto">
              <a:xfrm>
                <a:off x="8305800" y="3352800"/>
                <a:ext cx="428625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3200" b="1" dirty="0">
                    <a:latin typeface="Courier New" pitchFamily="49" charset="0"/>
                  </a:rPr>
                  <a:t>x</a:t>
                </a:r>
              </a:p>
            </p:txBody>
          </p:sp>
          <p:sp>
            <p:nvSpPr>
              <p:cNvPr id="21" name="Straight Connector 58389"/>
              <p:cNvSpPr>
                <a:spLocks noChangeShapeType="1"/>
              </p:cNvSpPr>
              <p:nvPr/>
            </p:nvSpPr>
            <p:spPr bwMode="auto">
              <a:xfrm>
                <a:off x="5181600" y="3581400"/>
                <a:ext cx="17526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正方形/長方形 17"/>
              <p:cNvSpPr/>
              <p:nvPr/>
            </p:nvSpPr>
            <p:spPr bwMode="auto">
              <a:xfrm>
                <a:off x="4786314" y="3357562"/>
                <a:ext cx="928694" cy="500066"/>
              </a:xfrm>
              <a:prstGeom prst="rect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ＭＳ Ｐゴシック" charset="-128"/>
                </a:endParaRPr>
              </a:p>
            </p:txBody>
          </p:sp>
          <p:sp>
            <p:nvSpPr>
              <p:cNvPr id="23" name="正方形/長方形 18"/>
              <p:cNvSpPr/>
              <p:nvPr/>
            </p:nvSpPr>
            <p:spPr>
              <a:xfrm>
                <a:off x="7286644" y="3429000"/>
                <a:ext cx="5533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C3300"/>
                    </a:solidFill>
                    <a:latin typeface="Courier New" pitchFamily="49" charset="0"/>
                  </a:rPr>
                  <a:t>20</a:t>
                </a:r>
                <a:endParaRPr lang="en-US" altLang="zh-CN" b="1" dirty="0">
                  <a:solidFill>
                    <a:srgbClr val="CC33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9" name="Rectangle 58387"/>
            <p:cNvSpPr>
              <a:spLocks noChangeArrowheads="1"/>
            </p:cNvSpPr>
            <p:nvPr/>
          </p:nvSpPr>
          <p:spPr bwMode="auto">
            <a:xfrm>
              <a:off x="5105400" y="3063876"/>
              <a:ext cx="4286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3200" b="1" dirty="0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00034" y="10385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指针示意图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57752" y="3786190"/>
            <a:ext cx="3286148" cy="2657120"/>
            <a:chOff x="4838731" y="2072034"/>
            <a:chExt cx="3286148" cy="2657120"/>
          </a:xfrm>
        </p:grpSpPr>
        <p:grpSp>
          <p:nvGrpSpPr>
            <p:cNvPr id="29" name="组合 24"/>
            <p:cNvGrpSpPr/>
            <p:nvPr/>
          </p:nvGrpSpPr>
          <p:grpSpPr>
            <a:xfrm>
              <a:off x="4838731" y="2157386"/>
              <a:ext cx="3286148" cy="2571768"/>
              <a:chOff x="4786314" y="2371700"/>
              <a:chExt cx="3286148" cy="2571768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7000892" y="2428868"/>
                <a:ext cx="1071570" cy="2514600"/>
                <a:chOff x="4368" y="1488"/>
                <a:chExt cx="864" cy="1584"/>
              </a:xfrm>
            </p:grpSpPr>
            <p:sp>
              <p:nvSpPr>
                <p:cNvPr id="35" name="Rectangle 58371"/>
                <p:cNvSpPr>
                  <a:spLocks noChangeArrowheads="1"/>
                </p:cNvSpPr>
                <p:nvPr/>
              </p:nvSpPr>
              <p:spPr bwMode="auto">
                <a:xfrm>
                  <a:off x="4368" y="2544"/>
                  <a:ext cx="864" cy="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spcBef>
                      <a:spcPct val="20000"/>
                    </a:spcBef>
                  </a:pPr>
                  <a:endParaRPr lang="en-US"/>
                </a:p>
              </p:txBody>
            </p:sp>
            <p:sp>
              <p:nvSpPr>
                <p:cNvPr id="36" name="Rectangle 58372"/>
                <p:cNvSpPr>
                  <a:spLocks noChangeArrowheads="1"/>
                </p:cNvSpPr>
                <p:nvPr/>
              </p:nvSpPr>
              <p:spPr bwMode="auto">
                <a:xfrm>
                  <a:off x="4368" y="2016"/>
                  <a:ext cx="864" cy="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spcBef>
                      <a:spcPct val="20000"/>
                    </a:spcBef>
                  </a:pPr>
                  <a:endParaRPr lang="en-US"/>
                </a:p>
              </p:txBody>
            </p:sp>
            <p:sp>
              <p:nvSpPr>
                <p:cNvPr id="37" name="Rectangle 58373"/>
                <p:cNvSpPr>
                  <a:spLocks noChangeArrowheads="1"/>
                </p:cNvSpPr>
                <p:nvPr/>
              </p:nvSpPr>
              <p:spPr bwMode="auto">
                <a:xfrm>
                  <a:off x="4368" y="1488"/>
                  <a:ext cx="864" cy="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spcBef>
                      <a:spcPct val="20000"/>
                    </a:spcBef>
                  </a:pPr>
                  <a:endParaRPr lang="en-US"/>
                </a:p>
              </p:txBody>
            </p:sp>
            <p:sp>
              <p:nvSpPr>
                <p:cNvPr id="38" name="Straight Connector 58374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Straight Connector 58375"/>
                <p:cNvSpPr>
                  <a:spLocks noChangeShapeType="1"/>
                </p:cNvSpPr>
                <p:nvPr/>
              </p:nvSpPr>
              <p:spPr bwMode="auto">
                <a:xfrm>
                  <a:off x="4368" y="1767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Straight Connector 58376"/>
                <p:cNvSpPr>
                  <a:spLocks noChangeShapeType="1"/>
                </p:cNvSpPr>
                <p:nvPr/>
              </p:nvSpPr>
              <p:spPr bwMode="auto">
                <a:xfrm>
                  <a:off x="4368" y="2523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Straight Connector 58377"/>
                <p:cNvSpPr>
                  <a:spLocks noChangeShapeType="1"/>
                </p:cNvSpPr>
                <p:nvPr/>
              </p:nvSpPr>
              <p:spPr bwMode="auto">
                <a:xfrm>
                  <a:off x="4368" y="3072"/>
                  <a:ext cx="86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Straight Connector 58378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0" cy="158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Straight Connector 58379"/>
                <p:cNvSpPr>
                  <a:spLocks noChangeShapeType="1"/>
                </p:cNvSpPr>
                <p:nvPr/>
              </p:nvSpPr>
              <p:spPr bwMode="auto">
                <a:xfrm>
                  <a:off x="5232" y="1488"/>
                  <a:ext cx="0" cy="158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Straight Connector 58389"/>
              <p:cNvSpPr>
                <a:spLocks noChangeShapeType="1"/>
              </p:cNvSpPr>
              <p:nvPr/>
            </p:nvSpPr>
            <p:spPr bwMode="auto">
              <a:xfrm>
                <a:off x="5357818" y="2657452"/>
                <a:ext cx="1571636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正方形/長方形 17"/>
              <p:cNvSpPr/>
              <p:nvPr/>
            </p:nvSpPr>
            <p:spPr bwMode="auto">
              <a:xfrm>
                <a:off x="4786314" y="2371700"/>
                <a:ext cx="928694" cy="500066"/>
              </a:xfrm>
              <a:prstGeom prst="rect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ＭＳ Ｐゴシック" charset="-128"/>
                </a:endParaRPr>
              </a:p>
            </p:txBody>
          </p:sp>
        </p:grpSp>
        <p:sp>
          <p:nvSpPr>
            <p:cNvPr id="28" name="Rectangle 58387"/>
            <p:cNvSpPr>
              <a:spLocks noChangeArrowheads="1"/>
            </p:cNvSpPr>
            <p:nvPr/>
          </p:nvSpPr>
          <p:spPr bwMode="auto">
            <a:xfrm>
              <a:off x="5053045" y="2072034"/>
              <a:ext cx="428625" cy="58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altLang="zh-CN" sz="3200" b="1" dirty="0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44" name="Straight Connector 58376"/>
          <p:cNvSpPr>
            <a:spLocks noChangeShapeType="1"/>
          </p:cNvSpPr>
          <p:nvPr/>
        </p:nvSpPr>
        <p:spPr bwMode="auto">
          <a:xfrm>
            <a:off x="7072330" y="4786322"/>
            <a:ext cx="107157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Straight Connector 58376"/>
          <p:cNvSpPr>
            <a:spLocks noChangeShapeType="1"/>
          </p:cNvSpPr>
          <p:nvPr/>
        </p:nvSpPr>
        <p:spPr bwMode="auto">
          <a:xfrm>
            <a:off x="7072330" y="5143512"/>
            <a:ext cx="107157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Straight Connector 58376"/>
          <p:cNvSpPr>
            <a:spLocks noChangeShapeType="1"/>
          </p:cNvSpPr>
          <p:nvPr/>
        </p:nvSpPr>
        <p:spPr bwMode="auto">
          <a:xfrm>
            <a:off x="7072330" y="6000768"/>
            <a:ext cx="107157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正方形/長方形 18"/>
          <p:cNvSpPr/>
          <p:nvPr/>
        </p:nvSpPr>
        <p:spPr>
          <a:xfrm>
            <a:off x="7392748" y="398836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10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48" name="正方形/長方形 18"/>
          <p:cNvSpPr/>
          <p:nvPr/>
        </p:nvSpPr>
        <p:spPr>
          <a:xfrm>
            <a:off x="7392748" y="441699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20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49" name="正方形/長方形 18"/>
          <p:cNvSpPr/>
          <p:nvPr/>
        </p:nvSpPr>
        <p:spPr>
          <a:xfrm>
            <a:off x="7429520" y="59886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…</a:t>
            </a:r>
            <a:endParaRPr lang="en-US" altLang="zh-CN" b="1" dirty="0">
              <a:latin typeface="Courier New" pitchFamily="49" charset="0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 flipV="1">
            <a:off x="428596" y="3714752"/>
            <a:ext cx="8286808" cy="6112"/>
          </a:xfrm>
          <a:prstGeom prst="line">
            <a:avLst/>
          </a:prstGeom>
          <a:solidFill>
            <a:schemeClr val="accent1"/>
          </a:solidFill>
          <a:ln w="15875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正方形/長方形 18"/>
          <p:cNvSpPr/>
          <p:nvPr/>
        </p:nvSpPr>
        <p:spPr>
          <a:xfrm>
            <a:off x="8112146" y="400050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[0]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56" name="正方形/長方形 18"/>
          <p:cNvSpPr/>
          <p:nvPr/>
        </p:nvSpPr>
        <p:spPr>
          <a:xfrm>
            <a:off x="8117163" y="441699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[1]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57" name="正方形/長方形 18"/>
          <p:cNvSpPr/>
          <p:nvPr/>
        </p:nvSpPr>
        <p:spPr>
          <a:xfrm>
            <a:off x="8117163" y="47741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[2]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58" name="正方形/長方形 18"/>
          <p:cNvSpPr/>
          <p:nvPr/>
        </p:nvSpPr>
        <p:spPr>
          <a:xfrm>
            <a:off x="8117163" y="520280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[3]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59" name="正方形/長方形 18"/>
          <p:cNvSpPr/>
          <p:nvPr/>
        </p:nvSpPr>
        <p:spPr>
          <a:xfrm>
            <a:off x="8117163" y="563143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</a:rPr>
              <a:t>[4]</a:t>
            </a:r>
            <a:endParaRPr lang="en-US" altLang="zh-CN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lvl="0" indent="-514350" algn="l"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指针与引用（附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C:\Users\lihongWin7\AppData\Local\Microsoft\Windows\Temporary Internet Files\Content.IE5\AODEH66B\MC900343747[1]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1292" y="5934144"/>
            <a:ext cx="472708" cy="566690"/>
          </a:xfrm>
          <a:prstGeom prst="rect">
            <a:avLst/>
          </a:prstGeom>
          <a:noFill/>
        </p:spPr>
      </p:pic>
      <p:sp>
        <p:nvSpPr>
          <p:cNvPr id="18" name="Rectangle 58386"/>
          <p:cNvSpPr>
            <a:spLocks noChangeArrowheads="1"/>
          </p:cNvSpPr>
          <p:nvPr/>
        </p:nvSpPr>
        <p:spPr bwMode="auto">
          <a:xfrm>
            <a:off x="428596" y="785794"/>
            <a:ext cx="3500462" cy="29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值传递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latin typeface="Courier New" pitchFamily="49" charset="0"/>
              </a:rPr>
              <a:t>void </a:t>
            </a:r>
            <a:r>
              <a:rPr lang="en-US" altLang="zh-CN" sz="2400" b="1" dirty="0" err="1" smtClean="0">
                <a:latin typeface="Courier New" pitchFamily="49" charset="0"/>
              </a:rPr>
              <a:t>Func</a:t>
            </a:r>
            <a:r>
              <a:rPr lang="en-US" altLang="zh-CN" sz="2400" b="1" dirty="0" smtClean="0"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 x)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    x = x + 10;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}</a:t>
            </a:r>
          </a:p>
          <a:p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 n = 0;</a:t>
            </a:r>
          </a:p>
          <a:p>
            <a:r>
              <a:rPr lang="en-US" altLang="zh-CN" sz="2400" b="1" dirty="0" err="1" smtClean="0">
                <a:latin typeface="Courier New" pitchFamily="49" charset="0"/>
              </a:rPr>
              <a:t>Func</a:t>
            </a:r>
            <a:r>
              <a:rPr lang="en-US" altLang="zh-CN" sz="2400" b="1" dirty="0" smtClean="0">
                <a:latin typeface="Courier New" pitchFamily="49" charset="0"/>
              </a:rPr>
              <a:t>(n);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n = ?</a:t>
            </a:r>
          </a:p>
        </p:txBody>
      </p:sp>
      <p:sp>
        <p:nvSpPr>
          <p:cNvPr id="50" name="Rectangle 58386"/>
          <p:cNvSpPr>
            <a:spLocks noChangeArrowheads="1"/>
          </p:cNvSpPr>
          <p:nvPr/>
        </p:nvSpPr>
        <p:spPr bwMode="auto">
          <a:xfrm>
            <a:off x="4071934" y="800115"/>
            <a:ext cx="3500462" cy="29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指针传递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latin typeface="Courier New" pitchFamily="49" charset="0"/>
              </a:rPr>
              <a:t>void </a:t>
            </a:r>
            <a:r>
              <a:rPr lang="en-US" altLang="zh-CN" sz="2400" b="1" dirty="0" err="1" smtClean="0">
                <a:latin typeface="Courier New" pitchFamily="49" charset="0"/>
              </a:rPr>
              <a:t>Func</a:t>
            </a:r>
            <a:r>
              <a:rPr lang="en-US" altLang="zh-CN" sz="2400" b="1" dirty="0" smtClean="0"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* x)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    *x = *x + 10;</a:t>
            </a:r>
          </a:p>
          <a:p>
            <a:r>
              <a:rPr lang="en-US" altLang="zh-CN" sz="2400" b="1" dirty="0" smtClean="0">
                <a:latin typeface="Courier New" pitchFamily="49" charset="0"/>
              </a:rPr>
              <a:t>}</a:t>
            </a:r>
          </a:p>
          <a:p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 n = 0;</a:t>
            </a:r>
          </a:p>
          <a:p>
            <a:r>
              <a:rPr lang="en-US" altLang="zh-CN" sz="2400" b="1" dirty="0" err="1" smtClean="0">
                <a:latin typeface="Courier New" pitchFamily="49" charset="0"/>
              </a:rPr>
              <a:t>Func</a:t>
            </a:r>
            <a:r>
              <a:rPr lang="en-US" altLang="zh-CN" sz="2400" b="1" dirty="0" smtClean="0">
                <a:latin typeface="Courier New" pitchFamily="49" charset="0"/>
              </a:rPr>
              <a:t>(&amp;n);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n = ?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28596" y="4337003"/>
            <a:ext cx="7000924" cy="1878079"/>
            <a:chOff x="428596" y="4122689"/>
            <a:chExt cx="7000924" cy="1878079"/>
          </a:xfrm>
        </p:grpSpPr>
        <p:sp>
          <p:nvSpPr>
            <p:cNvPr id="52" name="Rectangle 58386"/>
            <p:cNvSpPr>
              <a:spLocks noChangeArrowheads="1"/>
            </p:cNvSpPr>
            <p:nvPr/>
          </p:nvSpPr>
          <p:spPr bwMode="auto">
            <a:xfrm>
              <a:off x="428596" y="4122689"/>
              <a:ext cx="7000924" cy="1878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3、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引用传递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b="1" dirty="0" smtClean="0">
                  <a:latin typeface="Courier New" pitchFamily="49" charset="0"/>
                </a:rPr>
                <a:t>void </a:t>
              </a:r>
              <a:r>
                <a:rPr lang="en-US" altLang="zh-CN" sz="2400" b="1" dirty="0" err="1" smtClean="0">
                  <a:latin typeface="Courier New" pitchFamily="49" charset="0"/>
                </a:rPr>
                <a:t>Func</a:t>
              </a:r>
              <a:r>
                <a:rPr lang="en-US" altLang="zh-CN" sz="2400" b="1" dirty="0" smtClean="0">
                  <a:latin typeface="Courier New" pitchFamily="49" charset="0"/>
                </a:rPr>
                <a:t>(</a:t>
              </a:r>
              <a:r>
                <a:rPr lang="en-US" altLang="zh-CN" sz="2400" b="1" dirty="0" err="1" smtClean="0">
                  <a:latin typeface="Courier New" pitchFamily="49" charset="0"/>
                </a:rPr>
                <a:t>int</a:t>
              </a:r>
              <a:r>
                <a:rPr lang="en-US" altLang="zh-CN" sz="2400" b="1" dirty="0" smtClean="0">
                  <a:latin typeface="Courier New" pitchFamily="49" charset="0"/>
                </a:rPr>
                <a:t>&amp; x)</a:t>
              </a:r>
            </a:p>
            <a:p>
              <a:r>
                <a:rPr lang="en-US" altLang="zh-CN" sz="2400" b="1" dirty="0" smtClean="0">
                  <a:latin typeface="Courier New" pitchFamily="49" charset="0"/>
                </a:rPr>
                <a:t>{</a:t>
              </a:r>
            </a:p>
            <a:p>
              <a:r>
                <a:rPr lang="en-US" altLang="zh-CN" sz="2400" b="1" dirty="0" smtClean="0">
                  <a:latin typeface="Courier New" pitchFamily="49" charset="0"/>
                </a:rPr>
                <a:t>    x = x + 10;</a:t>
              </a:r>
            </a:p>
            <a:p>
              <a:r>
                <a:rPr lang="en-US" altLang="zh-CN" sz="2400" b="1" dirty="0" smtClean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71934" y="4357694"/>
              <a:ext cx="20281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latin typeface="Courier New" pitchFamily="49" charset="0"/>
                </a:rPr>
                <a:t>int</a:t>
              </a:r>
              <a:r>
                <a:rPr lang="en-US" altLang="zh-CN" sz="2400" b="1" dirty="0" smtClean="0">
                  <a:latin typeface="Courier New" pitchFamily="49" charset="0"/>
                </a:rPr>
                <a:t> n = 0;</a:t>
              </a:r>
            </a:p>
            <a:p>
              <a:r>
                <a:rPr lang="en-US" altLang="zh-CN" sz="2400" b="1" dirty="0" err="1" smtClean="0">
                  <a:latin typeface="Courier New" pitchFamily="49" charset="0"/>
                </a:rPr>
                <a:t>Func</a:t>
              </a:r>
              <a:r>
                <a:rPr lang="en-US" altLang="zh-CN" sz="2400" b="1" dirty="0" smtClean="0">
                  <a:latin typeface="Courier New" pitchFamily="49" charset="0"/>
                </a:rPr>
                <a:t>(n);</a:t>
              </a:r>
            </a:p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n =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lvl="0" indent="-514350" algn="l">
              <a:buFont typeface="+mj-lt"/>
              <a:buAutoNum type="arabicPeriod" startAt="10"/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虚函数（附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C:\Users\lihongWin7\AppData\Local\Microsoft\Windows\Temporary Internet Files\Content.IE5\AODEH66B\MC900343747[1]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1292" y="5934144"/>
            <a:ext cx="472708" cy="566690"/>
          </a:xfrm>
          <a:prstGeom prst="rect">
            <a:avLst/>
          </a:prstGeom>
          <a:noFill/>
        </p:spPr>
      </p:pic>
      <p:sp>
        <p:nvSpPr>
          <p:cNvPr id="18" name="Rectangle 58386"/>
          <p:cNvSpPr>
            <a:spLocks noChangeArrowheads="1"/>
          </p:cNvSpPr>
          <p:nvPr/>
        </p:nvSpPr>
        <p:spPr bwMode="auto">
          <a:xfrm>
            <a:off x="357158" y="714356"/>
            <a:ext cx="8572560" cy="440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class Base</a:t>
            </a:r>
          </a:p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{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public: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virtual void f () {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&lt;&lt; "Base::f" &lt;&lt;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; }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virtual void g() {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&lt;&lt; "Base::g" &lt;&lt;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; }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virtual void h() {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&lt;&lt; "Base::h" &lt;&lt;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; }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}; </a:t>
            </a:r>
          </a:p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class Derived : public Base</a:t>
            </a:r>
          </a:p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{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public: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virtual void f1 () {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&lt;&lt; " Derived ::f" &lt;&lt;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; }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virtual void g1() {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&lt;&lt; " Derived ::g" &lt;&lt;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; }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virtual void h1() {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&lt;&lt; " Derived ::h" &lt;&lt;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; }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}; </a:t>
            </a:r>
          </a:p>
        </p:txBody>
      </p:sp>
      <p:pic>
        <p:nvPicPr>
          <p:cNvPr id="9" name="Picture 3" descr="http://p.blog.csdn.net/images/p_blog_csdn_net/haoel/15190/o_vtable1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5143512"/>
            <a:ext cx="3071834" cy="12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http://p.blog.csdn.net/images/p_blog_csdn_net/haoel/15190/o_vtable2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5143512"/>
            <a:ext cx="524827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71604" y="614364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Base 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4942" y="614364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Derived 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编译过程（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44" y="857232"/>
            <a:ext cx="8858312" cy="5572164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include&lt;&gt;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include “”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include&lt;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表示在系统配置的路径中去查找，可通过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include “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myfile.h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表示在当前源文件目录中去查找。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namespace</a:t>
            </a:r>
          </a:p>
          <a:p>
            <a:pPr marL="457200" indent="-457200" algn="l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 namespace is a declarative region that attaches an additional identifier to any names declared inside it.</a:t>
            </a:r>
          </a:p>
          <a:p>
            <a:pPr marL="457200" indent="-457200" algn="l"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namespace X</a:t>
            </a:r>
          </a:p>
          <a:p>
            <a:pPr marL="914400" lvl="1" indent="-457200" algn="l"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914400" lvl="1" indent="-457200" algn="l"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class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MyString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 …. };</a:t>
            </a:r>
          </a:p>
          <a:p>
            <a:pPr marL="914400" lvl="1" indent="-457200" algn="l"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914400" lvl="1" indent="-457200" algn="l"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使用命名空间中的类是，要引用这个类的命名空间，如：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using namespace X;</a:t>
            </a:r>
          </a:p>
          <a:p>
            <a:pPr marL="914400" lvl="1" indent="-457200" algn="l"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用法跟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里面的包类似。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编译过程（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44" y="857232"/>
            <a:ext cx="8858312" cy="5572164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避免头文件提高重复引用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在项目中，一般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程序的头文件都是如下形式声明：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ifdef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cplusplus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ifndef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#define XXX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…….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// __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cplusplus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// XXX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pragma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once</a:t>
            </a: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效率要比上面那一种方式要高。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1）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1000108"/>
            <a:ext cx="8143932" cy="4857784"/>
          </a:xfrm>
        </p:spPr>
        <p:txBody>
          <a:bodyPr/>
          <a:lstStyle/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指针是什么？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指针其实就是一个指向内存地址的变量。（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示例说明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ct val="0"/>
              </a:spcBef>
              <a:spcAft>
                <a:spcPts val="600"/>
              </a:spcAft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为什么要用指针？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ct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实现多态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ct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参数传递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ct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方便操作内存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8143932" cy="4714908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引用是什么？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引用就是一个对象的别名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= 10;</a:t>
            </a: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&amp;ref = x;</a:t>
            </a: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ref = 20;</a:t>
            </a: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此时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?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 startAt="2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引用声明时必须初始化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 startAt="2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一旦声明引用，就不能去除对某一对象的引用。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 startAt="2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引用不能是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NULL，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必须与合法的存储单元关联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</a:pPr>
            <a:endPara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5429256" cy="71435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指针与引用（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1000108"/>
            <a:ext cx="8143932" cy="4714908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指针与引用的区别？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指针可以指向空（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），而引用不能为空。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不能更改对某一对象的引用，而指针可以指向任意内存。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hlinkClick r:id="rId3" action="ppaction://hlinksldjump"/>
              </a:rPr>
              <a:t>指针与引用示例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O Demo">
  <a:themeElements>
    <a:clrScheme name="Office テーマ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Times New Roman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AO Demo">
  <a:themeElements>
    <a:clrScheme name="Office テーマ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Times New Roman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3784</Words>
  <Application>Microsoft Office PowerPoint</Application>
  <PresentationFormat>全屏显示(4:3)</PresentationFormat>
  <Paragraphs>814</Paragraphs>
  <Slides>47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KAO Demo</vt:lpstr>
      <vt:lpstr>1_KAO Demo</vt:lpstr>
      <vt:lpstr>ビットマップ イメージ</vt:lpstr>
      <vt:lpstr>幻灯片 1</vt:lpstr>
      <vt:lpstr>概要</vt:lpstr>
      <vt:lpstr>什么是C++</vt:lpstr>
      <vt:lpstr>编译过程（1）</vt:lpstr>
      <vt:lpstr>编译过程（2）</vt:lpstr>
      <vt:lpstr>编译过程（3）</vt:lpstr>
      <vt:lpstr>指针与引用（1）</vt:lpstr>
      <vt:lpstr>指针与引用（2）</vt:lpstr>
      <vt:lpstr>指针与引用（3）</vt:lpstr>
      <vt:lpstr>指针与引用（4）</vt:lpstr>
      <vt:lpstr>指针与引用（5）</vt:lpstr>
      <vt:lpstr>指针与引用（6）</vt:lpstr>
      <vt:lpstr>内存管理（1）</vt:lpstr>
      <vt:lpstr>内存管理（2）</vt:lpstr>
      <vt:lpstr>内存管理（3）</vt:lpstr>
      <vt:lpstr>const的用法（1）</vt:lpstr>
      <vt:lpstr>const的用法（2）</vt:lpstr>
      <vt:lpstr>static的用法（1）</vt:lpstr>
      <vt:lpstr>static的用法（2）</vt:lpstr>
      <vt:lpstr>static的用法（3）</vt:lpstr>
      <vt:lpstr>static的用法（4）</vt:lpstr>
      <vt:lpstr>模板（1）</vt:lpstr>
      <vt:lpstr>模板（2）</vt:lpstr>
      <vt:lpstr>类与结构体（1）</vt:lpstr>
      <vt:lpstr>类与结构体（2）</vt:lpstr>
      <vt:lpstr>类与结构体（3）</vt:lpstr>
      <vt:lpstr>类与结构体（4）</vt:lpstr>
      <vt:lpstr>类与结构体（5）</vt:lpstr>
      <vt:lpstr>继承</vt:lpstr>
      <vt:lpstr>虚函数（1）</vt:lpstr>
      <vt:lpstr>虚函数（2）</vt:lpstr>
      <vt:lpstr>虚函数（3）</vt:lpstr>
      <vt:lpstr>虚函数（4）</vt:lpstr>
      <vt:lpstr>常用API及C库函数（1）</vt:lpstr>
      <vt:lpstr>常用API及C库函数（2）</vt:lpstr>
      <vt:lpstr>常用API及C库函数（3）</vt:lpstr>
      <vt:lpstr>常用API及C库函数（4）</vt:lpstr>
      <vt:lpstr>DLL基础（1）</vt:lpstr>
      <vt:lpstr>DLL基础（2）</vt:lpstr>
      <vt:lpstr>DLL基础（3）</vt:lpstr>
      <vt:lpstr>C++的一些经验</vt:lpstr>
      <vt:lpstr>The End</vt:lpstr>
      <vt:lpstr>编译过程（附 1）</vt:lpstr>
      <vt:lpstr>编译过程（附2）</vt:lpstr>
      <vt:lpstr>指针与引用（附3）</vt:lpstr>
      <vt:lpstr>指针与引用（附4）</vt:lpstr>
      <vt:lpstr>虚函数（附5）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LeeHong</dc:creator>
  <cp:lastModifiedBy>lihongWin7</cp:lastModifiedBy>
  <cp:revision>560</cp:revision>
  <dcterms:created xsi:type="dcterms:W3CDTF">2010-08-31T13:58:01Z</dcterms:created>
  <dcterms:modified xsi:type="dcterms:W3CDTF">2010-12-15T05:40:00Z</dcterms:modified>
</cp:coreProperties>
</file>