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31" r:id="rId4"/>
    <p:sldId id="286" r:id="rId5"/>
    <p:sldId id="287" r:id="rId6"/>
    <p:sldId id="288" r:id="rId7"/>
    <p:sldId id="332" r:id="rId8"/>
    <p:sldId id="289" r:id="rId9"/>
    <p:sldId id="296" r:id="rId10"/>
    <p:sldId id="333" r:id="rId11"/>
    <p:sldId id="290" r:id="rId12"/>
    <p:sldId id="298" r:id="rId13"/>
    <p:sldId id="299" r:id="rId14"/>
    <p:sldId id="300" r:id="rId15"/>
    <p:sldId id="291" r:id="rId16"/>
    <p:sldId id="301" r:id="rId17"/>
    <p:sldId id="302" r:id="rId18"/>
    <p:sldId id="303" r:id="rId19"/>
    <p:sldId id="304" r:id="rId20"/>
    <p:sldId id="334" r:id="rId21"/>
    <p:sldId id="292" r:id="rId22"/>
    <p:sldId id="305" r:id="rId23"/>
    <p:sldId id="306" r:id="rId24"/>
    <p:sldId id="307" r:id="rId25"/>
    <p:sldId id="308" r:id="rId26"/>
    <p:sldId id="309" r:id="rId27"/>
    <p:sldId id="335" r:id="rId28"/>
    <p:sldId id="293" r:id="rId29"/>
    <p:sldId id="312" r:id="rId30"/>
    <p:sldId id="313" r:id="rId31"/>
    <p:sldId id="294" r:id="rId32"/>
    <p:sldId id="295" r:id="rId33"/>
    <p:sldId id="320" r:id="rId34"/>
    <p:sldId id="322" r:id="rId35"/>
    <p:sldId id="323" r:id="rId36"/>
    <p:sldId id="324" r:id="rId37"/>
    <p:sldId id="317" r:id="rId38"/>
    <p:sldId id="318" r:id="rId39"/>
    <p:sldId id="325" r:id="rId40"/>
    <p:sldId id="328" r:id="rId41"/>
    <p:sldId id="329" r:id="rId42"/>
    <p:sldId id="330" r:id="rId43"/>
    <p:sldId id="326" r:id="rId44"/>
    <p:sldId id="2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EB6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70384" autoAdjust="0"/>
  </p:normalViewPr>
  <p:slideViewPr>
    <p:cSldViewPr>
      <p:cViewPr>
        <p:scale>
          <a:sx n="75" d="100"/>
          <a:sy n="75" d="100"/>
        </p:scale>
        <p:origin x="-74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EDF5D-5233-4DDF-9017-25FDEB293739}" type="doc">
      <dgm:prSet loTypeId="urn:microsoft.com/office/officeart/2005/8/layout/pyramid1" loCatId="pyramid" qsTypeId="urn:microsoft.com/office/officeart/2005/8/quickstyle/3d3" qsCatId="3D" csTypeId="urn:microsoft.com/office/officeart/2005/8/colors/accent0_1" csCatId="mainScheme" phldr="1"/>
      <dgm:spPr/>
    </dgm:pt>
    <dgm:pt modelId="{1ADFCC6D-8317-4FE5-B308-A6A862D699F1}">
      <dgm:prSet phldrT="[文本]" custT="1"/>
      <dgm:spPr/>
      <dgm:t>
        <a:bodyPr/>
        <a:lstStyle/>
        <a:p>
          <a:pPr algn="ctr"/>
          <a:endParaRPr lang="en-US" altLang="zh-CN" sz="1800" dirty="0" smtClean="0"/>
        </a:p>
        <a:p>
          <a:pPr algn="ctr"/>
          <a:r>
            <a:rPr lang="zh-CN" altLang="en-US" sz="1800" dirty="0" smtClean="0"/>
            <a:t>使命</a:t>
          </a:r>
          <a:endParaRPr lang="zh-CN" altLang="en-US" sz="1800" dirty="0"/>
        </a:p>
      </dgm:t>
    </dgm:pt>
    <dgm:pt modelId="{AC1F1B7A-1092-4DB2-8DD2-29315B24F799}" type="parTrans" cxnId="{61C6F79A-A422-4398-9398-7C3B3790EF34}">
      <dgm:prSet/>
      <dgm:spPr/>
      <dgm:t>
        <a:bodyPr/>
        <a:lstStyle/>
        <a:p>
          <a:pPr algn="ctr"/>
          <a:endParaRPr lang="zh-CN" altLang="en-US" sz="1800"/>
        </a:p>
      </dgm:t>
    </dgm:pt>
    <dgm:pt modelId="{6BA5D363-7F2A-4CB5-8A06-AD9E64684C52}" type="sibTrans" cxnId="{61C6F79A-A422-4398-9398-7C3B3790EF34}">
      <dgm:prSet/>
      <dgm:spPr/>
      <dgm:t>
        <a:bodyPr/>
        <a:lstStyle/>
        <a:p>
          <a:pPr algn="ctr"/>
          <a:endParaRPr lang="zh-CN" altLang="en-US" sz="1800"/>
        </a:p>
      </dgm:t>
    </dgm:pt>
    <dgm:pt modelId="{09561278-7DE8-4CDB-B13E-CF810B358762}">
      <dgm:prSet phldrT="[文本]" custT="1"/>
      <dgm:spPr/>
      <dgm:t>
        <a:bodyPr/>
        <a:lstStyle/>
        <a:p>
          <a:pPr algn="ctr"/>
          <a:endParaRPr lang="en-US" altLang="zh-CN" sz="1800" dirty="0" smtClean="0"/>
        </a:p>
        <a:p>
          <a:pPr algn="ctr"/>
          <a:r>
            <a:rPr lang="zh-CN" altLang="en-US" sz="1800" dirty="0" smtClean="0"/>
            <a:t>宗旨</a:t>
          </a:r>
          <a:endParaRPr lang="zh-CN" altLang="en-US" sz="1800" dirty="0"/>
        </a:p>
      </dgm:t>
    </dgm:pt>
    <dgm:pt modelId="{97C98162-0FE6-4941-8AF9-44A5EEBCAAB9}" type="parTrans" cxnId="{04195CEE-717E-45F3-9934-D166FAFDE9B8}">
      <dgm:prSet/>
      <dgm:spPr/>
      <dgm:t>
        <a:bodyPr/>
        <a:lstStyle/>
        <a:p>
          <a:pPr algn="ctr"/>
          <a:endParaRPr lang="zh-CN" altLang="en-US" sz="1800"/>
        </a:p>
      </dgm:t>
    </dgm:pt>
    <dgm:pt modelId="{98F16823-DDBD-46EF-A5BB-BE3FE6C2027E}" type="sibTrans" cxnId="{04195CEE-717E-45F3-9934-D166FAFDE9B8}">
      <dgm:prSet/>
      <dgm:spPr/>
      <dgm:t>
        <a:bodyPr/>
        <a:lstStyle/>
        <a:p>
          <a:pPr algn="ctr"/>
          <a:endParaRPr lang="zh-CN" altLang="en-US" sz="1800"/>
        </a:p>
      </dgm:t>
    </dgm:pt>
    <dgm:pt modelId="{872A5EB2-750F-4C83-ACA4-33AA8B76BEFA}">
      <dgm:prSet phldrT="[文本]" custT="1"/>
      <dgm:spPr/>
      <dgm:t>
        <a:bodyPr/>
        <a:lstStyle/>
        <a:p>
          <a:pPr algn="ctr"/>
          <a:endParaRPr lang="en-US" altLang="zh-CN" sz="1800" dirty="0" smtClean="0"/>
        </a:p>
        <a:p>
          <a:pPr algn="ctr"/>
          <a:r>
            <a:rPr lang="zh-CN" altLang="en-US" sz="1800" dirty="0" smtClean="0"/>
            <a:t>价值观</a:t>
          </a:r>
          <a:endParaRPr lang="zh-CN" altLang="en-US" sz="1800" dirty="0"/>
        </a:p>
      </dgm:t>
    </dgm:pt>
    <dgm:pt modelId="{FA9574DF-721B-4782-BA82-54BAA8187C8C}" type="parTrans" cxnId="{82B34207-CE4F-4D76-97A2-64690E2D0423}">
      <dgm:prSet/>
      <dgm:spPr/>
      <dgm:t>
        <a:bodyPr/>
        <a:lstStyle/>
        <a:p>
          <a:pPr algn="ctr"/>
          <a:endParaRPr lang="zh-CN" altLang="en-US" sz="1800"/>
        </a:p>
      </dgm:t>
    </dgm:pt>
    <dgm:pt modelId="{8692BDAF-6ACD-4C6D-A464-5E8652D58FC8}" type="sibTrans" cxnId="{82B34207-CE4F-4D76-97A2-64690E2D0423}">
      <dgm:prSet/>
      <dgm:spPr/>
      <dgm:t>
        <a:bodyPr/>
        <a:lstStyle/>
        <a:p>
          <a:pPr algn="ctr"/>
          <a:endParaRPr lang="zh-CN" altLang="en-US" sz="1800"/>
        </a:p>
      </dgm:t>
    </dgm:pt>
    <dgm:pt modelId="{0C71A3B4-0CFC-495E-AC1B-3EA6349B9325}">
      <dgm:prSet phldrT="[文本]" custT="1"/>
      <dgm:spPr/>
      <dgm:t>
        <a:bodyPr/>
        <a:lstStyle/>
        <a:p>
          <a:pPr algn="ctr"/>
          <a:endParaRPr lang="en-US" altLang="zh-CN" sz="1800" dirty="0" smtClean="0"/>
        </a:p>
        <a:p>
          <a:pPr algn="ctr"/>
          <a:r>
            <a:rPr lang="zh-CN" altLang="en-US" sz="1800" dirty="0" smtClean="0"/>
            <a:t>团队精神</a:t>
          </a:r>
          <a:endParaRPr lang="zh-CN" altLang="en-US" sz="1800" dirty="0"/>
        </a:p>
      </dgm:t>
    </dgm:pt>
    <dgm:pt modelId="{08327DE9-CEB1-44E3-BB9E-BEEB91C5CF1A}" type="parTrans" cxnId="{342C8DBA-59C4-4A6A-881D-B48961FD919A}">
      <dgm:prSet/>
      <dgm:spPr/>
      <dgm:t>
        <a:bodyPr/>
        <a:lstStyle/>
        <a:p>
          <a:pPr algn="ctr"/>
          <a:endParaRPr lang="zh-CN" altLang="en-US"/>
        </a:p>
      </dgm:t>
    </dgm:pt>
    <dgm:pt modelId="{C03117BD-6C5A-429A-B5C1-48930770D672}" type="sibTrans" cxnId="{342C8DBA-59C4-4A6A-881D-B48961FD919A}">
      <dgm:prSet/>
      <dgm:spPr/>
      <dgm:t>
        <a:bodyPr/>
        <a:lstStyle/>
        <a:p>
          <a:pPr algn="ctr"/>
          <a:endParaRPr lang="zh-CN" altLang="en-US"/>
        </a:p>
      </dgm:t>
    </dgm:pt>
    <dgm:pt modelId="{D1CD474C-378F-4CE1-A826-E9B0FE27C016}" type="pres">
      <dgm:prSet presAssocID="{B3AEDF5D-5233-4DDF-9017-25FDEB293739}" presName="Name0" presStyleCnt="0">
        <dgm:presLayoutVars>
          <dgm:dir/>
          <dgm:animLvl val="lvl"/>
          <dgm:resizeHandles val="exact"/>
        </dgm:presLayoutVars>
      </dgm:prSet>
      <dgm:spPr/>
    </dgm:pt>
    <dgm:pt modelId="{D12E5CD3-D45A-4015-A194-F4A06C56A43A}" type="pres">
      <dgm:prSet presAssocID="{1ADFCC6D-8317-4FE5-B308-A6A862D699F1}" presName="Name8" presStyleCnt="0"/>
      <dgm:spPr/>
    </dgm:pt>
    <dgm:pt modelId="{5A82EA1D-BC74-441F-945F-84B53858FE7F}" type="pres">
      <dgm:prSet presAssocID="{1ADFCC6D-8317-4FE5-B308-A6A862D699F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56980-A749-4121-BA04-025BF0CD26AC}" type="pres">
      <dgm:prSet presAssocID="{1ADFCC6D-8317-4FE5-B308-A6A862D699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4572B-79D6-45B0-AC70-F5C4AE574741}" type="pres">
      <dgm:prSet presAssocID="{09561278-7DE8-4CDB-B13E-CF810B358762}" presName="Name8" presStyleCnt="0"/>
      <dgm:spPr/>
    </dgm:pt>
    <dgm:pt modelId="{B6C5EBC4-2886-491E-998B-01ED8BD0CF8B}" type="pres">
      <dgm:prSet presAssocID="{09561278-7DE8-4CDB-B13E-CF810B35876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2B1E8-E41E-4A40-A694-758A8B00D503}" type="pres">
      <dgm:prSet presAssocID="{09561278-7DE8-4CDB-B13E-CF810B35876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B1492-37EC-45EB-B670-5175F250B91F}" type="pres">
      <dgm:prSet presAssocID="{872A5EB2-750F-4C83-ACA4-33AA8B76BEFA}" presName="Name8" presStyleCnt="0"/>
      <dgm:spPr/>
    </dgm:pt>
    <dgm:pt modelId="{C1782657-3748-4E8A-92DB-383AFB1FE992}" type="pres">
      <dgm:prSet presAssocID="{872A5EB2-750F-4C83-ACA4-33AA8B76BEFA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355BB-220D-40D2-8F02-674622903BAD}" type="pres">
      <dgm:prSet presAssocID="{872A5EB2-750F-4C83-ACA4-33AA8B76BE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189C1F-566C-49FD-A0D9-746E19EA30B0}" type="pres">
      <dgm:prSet presAssocID="{0C71A3B4-0CFC-495E-AC1B-3EA6349B9325}" presName="Name8" presStyleCnt="0"/>
      <dgm:spPr/>
    </dgm:pt>
    <dgm:pt modelId="{BD58C465-1EF0-4189-ACCE-F7B96F6547E7}" type="pres">
      <dgm:prSet presAssocID="{0C71A3B4-0CFC-495E-AC1B-3EA6349B9325}" presName="level" presStyleLbl="node1" presStyleIdx="3" presStyleCnt="4" custLinFactNeighborY="25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BCAD8-C41B-449B-B805-FD322EA2EB08}" type="pres">
      <dgm:prSet presAssocID="{0C71A3B4-0CFC-495E-AC1B-3EA6349B93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C6F79A-A422-4398-9398-7C3B3790EF34}" srcId="{B3AEDF5D-5233-4DDF-9017-25FDEB293739}" destId="{1ADFCC6D-8317-4FE5-B308-A6A862D699F1}" srcOrd="0" destOrd="0" parTransId="{AC1F1B7A-1092-4DB2-8DD2-29315B24F799}" sibTransId="{6BA5D363-7F2A-4CB5-8A06-AD9E64684C52}"/>
    <dgm:cxn modelId="{E1B5EC24-77DE-4E8D-97CC-2122196E413D}" type="presOf" srcId="{0C71A3B4-0CFC-495E-AC1B-3EA6349B9325}" destId="{BD58C465-1EF0-4189-ACCE-F7B96F6547E7}" srcOrd="0" destOrd="0" presId="urn:microsoft.com/office/officeart/2005/8/layout/pyramid1"/>
    <dgm:cxn modelId="{15CFD920-D797-45FE-94DE-0B6285DC808C}" type="presOf" srcId="{09561278-7DE8-4CDB-B13E-CF810B358762}" destId="{B6C5EBC4-2886-491E-998B-01ED8BD0CF8B}" srcOrd="0" destOrd="0" presId="urn:microsoft.com/office/officeart/2005/8/layout/pyramid1"/>
    <dgm:cxn modelId="{258C38FA-4C79-43DA-8FD3-F7C6D04E63D9}" type="presOf" srcId="{872A5EB2-750F-4C83-ACA4-33AA8B76BEFA}" destId="{C1782657-3748-4E8A-92DB-383AFB1FE992}" srcOrd="0" destOrd="0" presId="urn:microsoft.com/office/officeart/2005/8/layout/pyramid1"/>
    <dgm:cxn modelId="{9FC1BA44-9541-4D7B-9EA0-3D452CA6C5C0}" type="presOf" srcId="{872A5EB2-750F-4C83-ACA4-33AA8B76BEFA}" destId="{E5D355BB-220D-40D2-8F02-674622903BAD}" srcOrd="1" destOrd="0" presId="urn:microsoft.com/office/officeart/2005/8/layout/pyramid1"/>
    <dgm:cxn modelId="{E0844EB0-8D57-4B1A-A5C2-AA0C7AF2EB2B}" type="presOf" srcId="{0C71A3B4-0CFC-495E-AC1B-3EA6349B9325}" destId="{919BCAD8-C41B-449B-B805-FD322EA2EB08}" srcOrd="1" destOrd="0" presId="urn:microsoft.com/office/officeart/2005/8/layout/pyramid1"/>
    <dgm:cxn modelId="{E8FC8D32-D437-4EBB-9544-AA0D87686EB3}" type="presOf" srcId="{1ADFCC6D-8317-4FE5-B308-A6A862D699F1}" destId="{F2056980-A749-4121-BA04-025BF0CD26AC}" srcOrd="1" destOrd="0" presId="urn:microsoft.com/office/officeart/2005/8/layout/pyramid1"/>
    <dgm:cxn modelId="{82B34207-CE4F-4D76-97A2-64690E2D0423}" srcId="{B3AEDF5D-5233-4DDF-9017-25FDEB293739}" destId="{872A5EB2-750F-4C83-ACA4-33AA8B76BEFA}" srcOrd="2" destOrd="0" parTransId="{FA9574DF-721B-4782-BA82-54BAA8187C8C}" sibTransId="{8692BDAF-6ACD-4C6D-A464-5E8652D58FC8}"/>
    <dgm:cxn modelId="{342C8DBA-59C4-4A6A-881D-B48961FD919A}" srcId="{B3AEDF5D-5233-4DDF-9017-25FDEB293739}" destId="{0C71A3B4-0CFC-495E-AC1B-3EA6349B9325}" srcOrd="3" destOrd="0" parTransId="{08327DE9-CEB1-44E3-BB9E-BEEB91C5CF1A}" sibTransId="{C03117BD-6C5A-429A-B5C1-48930770D672}"/>
    <dgm:cxn modelId="{F58ED66D-F29C-469C-8042-2C8B3BA9378B}" type="presOf" srcId="{09561278-7DE8-4CDB-B13E-CF810B358762}" destId="{41F2B1E8-E41E-4A40-A694-758A8B00D503}" srcOrd="1" destOrd="0" presId="urn:microsoft.com/office/officeart/2005/8/layout/pyramid1"/>
    <dgm:cxn modelId="{04195CEE-717E-45F3-9934-D166FAFDE9B8}" srcId="{B3AEDF5D-5233-4DDF-9017-25FDEB293739}" destId="{09561278-7DE8-4CDB-B13E-CF810B358762}" srcOrd="1" destOrd="0" parTransId="{97C98162-0FE6-4941-8AF9-44A5EEBCAAB9}" sibTransId="{98F16823-DDBD-46EF-A5BB-BE3FE6C2027E}"/>
    <dgm:cxn modelId="{E4ED7367-DCE2-4413-8BA6-0AC2AB9773AD}" type="presOf" srcId="{B3AEDF5D-5233-4DDF-9017-25FDEB293739}" destId="{D1CD474C-378F-4CE1-A826-E9B0FE27C016}" srcOrd="0" destOrd="0" presId="urn:microsoft.com/office/officeart/2005/8/layout/pyramid1"/>
    <dgm:cxn modelId="{97760F0C-2EDF-4BE2-A19F-E995ABC71B16}" type="presOf" srcId="{1ADFCC6D-8317-4FE5-B308-A6A862D699F1}" destId="{5A82EA1D-BC74-441F-945F-84B53858FE7F}" srcOrd="0" destOrd="0" presId="urn:microsoft.com/office/officeart/2005/8/layout/pyramid1"/>
    <dgm:cxn modelId="{0B4BB0A7-A4E0-4337-9043-AE41CEC60B8A}" type="presParOf" srcId="{D1CD474C-378F-4CE1-A826-E9B0FE27C016}" destId="{D12E5CD3-D45A-4015-A194-F4A06C56A43A}" srcOrd="0" destOrd="0" presId="urn:microsoft.com/office/officeart/2005/8/layout/pyramid1"/>
    <dgm:cxn modelId="{6F7BF5DA-E78F-472E-8937-F0337BC803A9}" type="presParOf" srcId="{D12E5CD3-D45A-4015-A194-F4A06C56A43A}" destId="{5A82EA1D-BC74-441F-945F-84B53858FE7F}" srcOrd="0" destOrd="0" presId="urn:microsoft.com/office/officeart/2005/8/layout/pyramid1"/>
    <dgm:cxn modelId="{B5BB0D95-DD4A-4BA7-BE81-AB6384D7C3BC}" type="presParOf" srcId="{D12E5CD3-D45A-4015-A194-F4A06C56A43A}" destId="{F2056980-A749-4121-BA04-025BF0CD26AC}" srcOrd="1" destOrd="0" presId="urn:microsoft.com/office/officeart/2005/8/layout/pyramid1"/>
    <dgm:cxn modelId="{2FA91D9A-29FC-4B06-AE46-374223BEF906}" type="presParOf" srcId="{D1CD474C-378F-4CE1-A826-E9B0FE27C016}" destId="{0B64572B-79D6-45B0-AC70-F5C4AE574741}" srcOrd="1" destOrd="0" presId="urn:microsoft.com/office/officeart/2005/8/layout/pyramid1"/>
    <dgm:cxn modelId="{3BA747A8-1A98-4A0C-9D9E-A9E4A01A2352}" type="presParOf" srcId="{0B64572B-79D6-45B0-AC70-F5C4AE574741}" destId="{B6C5EBC4-2886-491E-998B-01ED8BD0CF8B}" srcOrd="0" destOrd="0" presId="urn:microsoft.com/office/officeart/2005/8/layout/pyramid1"/>
    <dgm:cxn modelId="{1799410F-BD06-4C64-B7CB-3C25D7043A8C}" type="presParOf" srcId="{0B64572B-79D6-45B0-AC70-F5C4AE574741}" destId="{41F2B1E8-E41E-4A40-A694-758A8B00D503}" srcOrd="1" destOrd="0" presId="urn:microsoft.com/office/officeart/2005/8/layout/pyramid1"/>
    <dgm:cxn modelId="{7F4D1821-CFCB-40D0-B339-7F5D4F036473}" type="presParOf" srcId="{D1CD474C-378F-4CE1-A826-E9B0FE27C016}" destId="{8A2B1492-37EC-45EB-B670-5175F250B91F}" srcOrd="2" destOrd="0" presId="urn:microsoft.com/office/officeart/2005/8/layout/pyramid1"/>
    <dgm:cxn modelId="{E683FBAF-80E2-490C-8C43-D1402915E177}" type="presParOf" srcId="{8A2B1492-37EC-45EB-B670-5175F250B91F}" destId="{C1782657-3748-4E8A-92DB-383AFB1FE992}" srcOrd="0" destOrd="0" presId="urn:microsoft.com/office/officeart/2005/8/layout/pyramid1"/>
    <dgm:cxn modelId="{AEA22017-461A-4E81-AD71-64AA9F4B3E19}" type="presParOf" srcId="{8A2B1492-37EC-45EB-B670-5175F250B91F}" destId="{E5D355BB-220D-40D2-8F02-674622903BAD}" srcOrd="1" destOrd="0" presId="urn:microsoft.com/office/officeart/2005/8/layout/pyramid1"/>
    <dgm:cxn modelId="{FB1C5487-F582-49D7-A774-B27CA80362A3}" type="presParOf" srcId="{D1CD474C-378F-4CE1-A826-E9B0FE27C016}" destId="{D1189C1F-566C-49FD-A0D9-746E19EA30B0}" srcOrd="3" destOrd="0" presId="urn:microsoft.com/office/officeart/2005/8/layout/pyramid1"/>
    <dgm:cxn modelId="{54CE913D-56E6-4337-9484-E88B592332D2}" type="presParOf" srcId="{D1189C1F-566C-49FD-A0D9-746E19EA30B0}" destId="{BD58C465-1EF0-4189-ACCE-F7B96F6547E7}" srcOrd="0" destOrd="0" presId="urn:microsoft.com/office/officeart/2005/8/layout/pyramid1"/>
    <dgm:cxn modelId="{DA630303-0478-45D8-B0D8-7E81EF09CB23}" type="presParOf" srcId="{D1189C1F-566C-49FD-A0D9-746E19EA30B0}" destId="{919BCAD8-C41B-449B-B805-FD322EA2EB0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82EA1D-BC74-441F-945F-84B53858FE7F}">
      <dsp:nvSpPr>
        <dsp:cNvPr id="0" name=""/>
        <dsp:cNvSpPr/>
      </dsp:nvSpPr>
      <dsp:spPr>
        <a:xfrm>
          <a:off x="1350149" y="0"/>
          <a:ext cx="900100" cy="702078"/>
        </a:xfrm>
        <a:prstGeom prst="trapezoid">
          <a:avLst>
            <a:gd name="adj" fmla="val 6410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使命</a:t>
          </a:r>
          <a:endParaRPr lang="zh-CN" altLang="en-US" sz="1800" kern="1200" dirty="0"/>
        </a:p>
      </dsp:txBody>
      <dsp:txXfrm>
        <a:off x="1350149" y="0"/>
        <a:ext cx="900100" cy="702078"/>
      </dsp:txXfrm>
    </dsp:sp>
    <dsp:sp modelId="{B6C5EBC4-2886-491E-998B-01ED8BD0CF8B}">
      <dsp:nvSpPr>
        <dsp:cNvPr id="0" name=""/>
        <dsp:cNvSpPr/>
      </dsp:nvSpPr>
      <dsp:spPr>
        <a:xfrm>
          <a:off x="900100" y="702078"/>
          <a:ext cx="1800200" cy="702078"/>
        </a:xfrm>
        <a:prstGeom prst="trapezoid">
          <a:avLst>
            <a:gd name="adj" fmla="val 6410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宗旨</a:t>
          </a:r>
          <a:endParaRPr lang="zh-CN" altLang="en-US" sz="1800" kern="1200" dirty="0"/>
        </a:p>
      </dsp:txBody>
      <dsp:txXfrm>
        <a:off x="1215134" y="702078"/>
        <a:ext cx="1170130" cy="702078"/>
      </dsp:txXfrm>
    </dsp:sp>
    <dsp:sp modelId="{C1782657-3748-4E8A-92DB-383AFB1FE992}">
      <dsp:nvSpPr>
        <dsp:cNvPr id="0" name=""/>
        <dsp:cNvSpPr/>
      </dsp:nvSpPr>
      <dsp:spPr>
        <a:xfrm>
          <a:off x="450050" y="1404156"/>
          <a:ext cx="2700299" cy="702078"/>
        </a:xfrm>
        <a:prstGeom prst="trapezoid">
          <a:avLst>
            <a:gd name="adj" fmla="val 6410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价值观</a:t>
          </a:r>
          <a:endParaRPr lang="zh-CN" altLang="en-US" sz="1800" kern="1200" dirty="0"/>
        </a:p>
      </dsp:txBody>
      <dsp:txXfrm>
        <a:off x="922602" y="1404156"/>
        <a:ext cx="1755195" cy="702078"/>
      </dsp:txXfrm>
    </dsp:sp>
    <dsp:sp modelId="{BD58C465-1EF0-4189-ACCE-F7B96F6547E7}">
      <dsp:nvSpPr>
        <dsp:cNvPr id="0" name=""/>
        <dsp:cNvSpPr/>
      </dsp:nvSpPr>
      <dsp:spPr>
        <a:xfrm>
          <a:off x="0" y="2106234"/>
          <a:ext cx="3600400" cy="702078"/>
        </a:xfrm>
        <a:prstGeom prst="trapezoid">
          <a:avLst>
            <a:gd name="adj" fmla="val 6410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团队精神</a:t>
          </a:r>
          <a:endParaRPr lang="zh-CN" altLang="en-US" sz="1800" kern="1200" dirty="0"/>
        </a:p>
      </dsp:txBody>
      <dsp:txXfrm>
        <a:off x="630069" y="2106234"/>
        <a:ext cx="2340260" cy="70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98688-1DAE-4EB6-B031-6E69AEAC3254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D7EA-29DE-4071-A93E-90DE0B4047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A2AB-700E-4123-8E31-B23E9900453E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E911-FAAA-4EF9-90BC-A80515F20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一个人去做不同的事情，这是破坏规则，而当很多人自愿去做一件事情时，这就成了企业文化。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宣贯时，如果一个人没有很高的威信，是没有人会信服你的，这就是为什么在一些大事件上面，总是会有国家最高的领导人来做思想工作。因为喊口号人需要威信。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冲突其实有某种程序上来说，不可避免，关键就是作为管理者，需要把握一个度，不能让冲突彻底的爆发。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冲突其实有某种程序上来说，不可避免，关键就是作为管理者，需要把握一个度，不能让冲突彻底的爆发。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</a:t>
            </a:r>
            <a:r>
              <a:rPr lang="zh-CN" altLang="en-US" dirty="0" smtClean="0"/>
              <a:t>竞争</a:t>
            </a:r>
            <a:endParaRPr lang="en-US" altLang="zh-CN" dirty="0" smtClean="0"/>
          </a:p>
          <a:p>
            <a:r>
              <a:rPr lang="zh-CN" altLang="en-US" dirty="0" smtClean="0"/>
              <a:t>这是由于团队冲突的双方都采取武断行为所造成的，双方都站在各自的立场上，各不相让，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要么你们对了，要么我们对了</a:t>
            </a:r>
            <a:r>
              <a:rPr lang="en-US" altLang="zh-CN" dirty="0" smtClean="0"/>
              <a:t>”，</a:t>
            </a:r>
            <a:r>
              <a:rPr lang="zh-CN" altLang="en-US" dirty="0" smtClean="0"/>
              <a:t>一定要分出胜负。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2，</a:t>
            </a:r>
            <a:r>
              <a:rPr lang="zh-CN" altLang="en-US" dirty="0" smtClean="0"/>
              <a:t>回避</a:t>
            </a:r>
            <a:endParaRPr lang="en-US" altLang="zh-CN" dirty="0" smtClean="0"/>
          </a:p>
          <a:p>
            <a:r>
              <a:rPr lang="zh-CN" altLang="en-US" dirty="0" smtClean="0"/>
              <a:t>双方都想合作，但既不采取合作性行为，也不采取武断性行为。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你不找我，也不找你</a:t>
            </a:r>
            <a:r>
              <a:rPr lang="en-US" altLang="zh-CN" dirty="0" smtClean="0"/>
              <a:t>”，</a:t>
            </a:r>
            <a:r>
              <a:rPr lang="zh-CN" altLang="en-US" dirty="0" smtClean="0"/>
              <a:t>双方都回避这个事情。</a:t>
            </a:r>
            <a:endParaRPr lang="en-US" altLang="zh-CN" dirty="0" smtClean="0"/>
          </a:p>
          <a:p>
            <a:r>
              <a:rPr lang="zh-CN" altLang="en-US" dirty="0" smtClean="0"/>
              <a:t>例：想招聘几个新的程序员来补充力量，但也许过了几个月，程序员还没有到位。部门负责人尽管一肚子气，但就是不找人事，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管他的呢，上面问起来再说吧</a:t>
            </a:r>
            <a:r>
              <a:rPr lang="en-US" altLang="zh-CN" dirty="0" smtClean="0"/>
              <a:t>”，</a:t>
            </a:r>
            <a:r>
              <a:rPr lang="zh-CN" altLang="en-US" dirty="0" smtClean="0"/>
              <a:t>人事也是多一事不如少一事的态度，不找部门负责人，也不怎么招程序员。</a:t>
            </a:r>
            <a:endParaRPr lang="en-US" altLang="zh-CN" dirty="0" smtClean="0"/>
          </a:p>
          <a:p>
            <a:r>
              <a:rPr lang="zh-CN" altLang="en-US" dirty="0" smtClean="0"/>
              <a:t>提示：回避是日常工作中最常用的一种解决冲突的方法，但采用回避的方式，会有更多的工作被耽误，更多的问题被积压。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3，</a:t>
            </a:r>
            <a:r>
              <a:rPr lang="zh-CN" altLang="en-US" dirty="0" smtClean="0"/>
              <a:t>迁就</a:t>
            </a:r>
            <a:endParaRPr lang="en-US" altLang="zh-CN" dirty="0" smtClean="0"/>
          </a:p>
          <a:p>
            <a:r>
              <a:rPr lang="zh-CN" altLang="en-US" dirty="0" smtClean="0"/>
              <a:t>团队冲突的双方有一方高度合作，不武断，也就是说，只考虑对方的要求和利益，不考虑或牺牲自己的要求和利益，而另一方是武断的。</a:t>
            </a:r>
            <a:endParaRPr lang="en-US" altLang="zh-CN" dirty="0" smtClean="0"/>
          </a:p>
          <a:p>
            <a:r>
              <a:rPr lang="zh-CN" altLang="en-US" dirty="0" smtClean="0"/>
              <a:t>例：依然是上面的示例，后来部门负责人最终还是问人事了，人事的经理说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人实在是太难招了</a:t>
            </a:r>
            <a:r>
              <a:rPr lang="en-US" altLang="zh-CN" dirty="0" smtClean="0"/>
              <a:t>”，“</a:t>
            </a:r>
            <a:r>
              <a:rPr lang="zh-CN" altLang="en-US" dirty="0" smtClean="0"/>
              <a:t>实在招不到就算了吧</a:t>
            </a:r>
            <a:r>
              <a:rPr lang="en-US" altLang="zh-CN" dirty="0" smtClean="0"/>
              <a:t>”。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4，</a:t>
            </a:r>
            <a:r>
              <a:rPr lang="zh-CN" altLang="en-US" dirty="0" smtClean="0"/>
              <a:t>妥协</a:t>
            </a:r>
            <a:endParaRPr lang="en-US" altLang="zh-CN" dirty="0" smtClean="0"/>
          </a:p>
          <a:p>
            <a:r>
              <a:rPr lang="zh-CN" altLang="en-US" dirty="0" smtClean="0"/>
              <a:t>冲突双方都有部分合作，但又都有武断，这种情形下双方都是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你让三分，我让三分</a:t>
            </a:r>
            <a:r>
              <a:rPr lang="en-US" altLang="zh-CN" dirty="0" smtClean="0"/>
              <a:t>”，</a:t>
            </a:r>
            <a:r>
              <a:rPr lang="zh-CN" altLang="en-US" dirty="0" smtClean="0"/>
              <a:t>都让出一部分要求和利益，但同时又保存了一部分要求和利益。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5，</a:t>
            </a:r>
            <a:r>
              <a:rPr lang="zh-CN" altLang="en-US" dirty="0" smtClean="0"/>
              <a:t>合作</a:t>
            </a:r>
            <a:endParaRPr lang="en-US" altLang="zh-CN" dirty="0" smtClean="0"/>
          </a:p>
          <a:p>
            <a:r>
              <a:rPr lang="zh-CN" altLang="en-US" dirty="0" smtClean="0"/>
              <a:t>合作是一种理想的解决冲突的方法，就是双方彼此尊重对方意愿，同时不放弃自己的利益，最后达到双赢的结果。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</a:t>
            </a:r>
            <a:r>
              <a:rPr lang="zh-CN" altLang="en-US" dirty="0" smtClean="0"/>
              <a:t>传销是激励还是忽悠？</a:t>
            </a:r>
            <a:endParaRPr lang="en-US" altLang="zh-CN" dirty="0" smtClean="0"/>
          </a:p>
          <a:p>
            <a:r>
              <a:rPr lang="zh-CN" altLang="en-US" dirty="0" smtClean="0"/>
              <a:t>激励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成为人己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自己信，让别人也信</a:t>
            </a:r>
            <a:endParaRPr lang="en-US" altLang="zh-CN" sz="1600" dirty="0" smtClean="0"/>
          </a:p>
          <a:p>
            <a:pPr lvl="0"/>
            <a:r>
              <a:rPr lang="zh-CN" altLang="en-US" dirty="0" smtClean="0"/>
              <a:t>忽悠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自己不信，骗别人信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文：礼贤下士，尊重手下的人的想法</a:t>
            </a:r>
            <a:r>
              <a:rPr lang="zh-CN" altLang="en-US" baseline="0" dirty="0" smtClean="0"/>
              <a:t>，让他们能表达自己的意愿</a:t>
            </a:r>
            <a:endParaRPr lang="en-US" altLang="zh-CN" baseline="0" dirty="0" smtClean="0"/>
          </a:p>
          <a:p>
            <a:r>
              <a:rPr lang="zh-CN" altLang="en-US" baseline="0" dirty="0" smtClean="0"/>
              <a:t>武：同甘共苦，与团队成员一起奋斗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所有人习惯一致了，就成了文化，传统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知己</a:t>
            </a:r>
            <a:endParaRPr lang="en-US" altLang="zh-CN" dirty="0" smtClean="0"/>
          </a:p>
          <a:p>
            <a:r>
              <a:rPr lang="zh-CN" altLang="en-US" dirty="0" smtClean="0"/>
              <a:t>知彼</a:t>
            </a:r>
            <a:endParaRPr lang="en-US" altLang="zh-CN" dirty="0" smtClean="0"/>
          </a:p>
          <a:p>
            <a:r>
              <a:rPr lang="zh-CN" altLang="en-US" dirty="0" smtClean="0"/>
              <a:t>伙伴关系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团队还有一些构成要素：目标，人，定位，权限，计划。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思维方式是人们大脑活动的内在程式，它对人们的言行起决定性作用。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讨论：刚刚拿到驾照的人，他开车是开能力还是低能力</a:t>
            </a:r>
            <a:endParaRPr lang="en-US" altLang="zh-CN" dirty="0" smtClean="0"/>
          </a:p>
          <a:p>
            <a:r>
              <a:rPr lang="zh-CN" altLang="en-US" dirty="0" smtClean="0"/>
              <a:t>不熟练不代表能力低，它可以通过时间成为高能力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处在</a:t>
            </a:r>
            <a:r>
              <a:rPr lang="en-US" altLang="zh-CN" dirty="0" smtClean="0"/>
              <a:t>D1</a:t>
            </a:r>
            <a:r>
              <a:rPr lang="zh-CN" altLang="en-US" dirty="0" smtClean="0"/>
              <a:t>阶段的人通常是新人。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当新人工作一段时间之后，由于项目上的受拙，式样变更，经常做一些他们认为简单的东西，所以热情与意愿就会慢慢降低，但此时的能力又不够。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憧憬幻灭的学习者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还可能的原因是：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待遇不公平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看不到出路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失去兴趣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不被人肯定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5，…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处于</a:t>
            </a:r>
            <a:r>
              <a:rPr lang="en-US" altLang="zh-CN" dirty="0" smtClean="0"/>
              <a:t>D3</a:t>
            </a:r>
            <a:r>
              <a:rPr lang="zh-CN" altLang="en-US" dirty="0" smtClean="0"/>
              <a:t>阶段的人，是高能力，但不愿意承担更多的责任。他们需要不断的鼓励才能表现更积极。</a:t>
            </a:r>
            <a:endParaRPr lang="en-US" altLang="zh-CN" dirty="0" smtClean="0"/>
          </a:p>
          <a:p>
            <a:r>
              <a:rPr lang="zh-CN" altLang="en-US" dirty="0" smtClean="0"/>
              <a:t>假如你说他能力差，技术不行，他肯定不干了，会不服。他其实是有能力，只是积极性不高。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通过激将法说不定能激发他更大的热情。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处于</a:t>
            </a:r>
            <a:r>
              <a:rPr lang="en-US" altLang="zh-CN" dirty="0" smtClean="0"/>
              <a:t>D4</a:t>
            </a:r>
            <a:r>
              <a:rPr lang="zh-CN" altLang="en-US" dirty="0" smtClean="0"/>
              <a:t>阶段的人通常是团队中的核心人员，他们需要更大的发展空间。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让他们来做决定，多听他们的想法，让他们做一些决定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辩证思维是高级思维活动，它根据唯物辩证法来认识客观事物，它能透过现象看到本质，能够反映事物的本来面目。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亦此亦彼，亦真亦假</a:t>
            </a:r>
            <a:endParaRPr lang="en-US" altLang="zh-CN" dirty="0" smtClean="0"/>
          </a:p>
          <a:p>
            <a:r>
              <a:rPr lang="zh-CN" altLang="en-US" dirty="0" smtClean="0"/>
              <a:t>色即是空，空即是色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</a:t>
            </a:r>
            <a:r>
              <a:rPr lang="zh-CN" altLang="en-US" dirty="0" smtClean="0"/>
              <a:t>旅游团中的每个人，他们的目的可能都不一样，他们只是临时组成一个组织。</a:t>
            </a:r>
            <a:endParaRPr lang="en-US" altLang="zh-CN" dirty="0" smtClean="0"/>
          </a:p>
          <a:p>
            <a:r>
              <a:rPr lang="en-US" altLang="zh-CN" dirty="0" smtClean="0"/>
              <a:t>2，</a:t>
            </a:r>
            <a:r>
              <a:rPr lang="zh-CN" altLang="en-US" dirty="0" smtClean="0"/>
              <a:t>如果足球队中有人搞内讧，他们肯定不会团结一致的。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每个人的想法都是正确的，不能用科学的方式或经验来判断人的想法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Aft>
                <a:spcPts val="384"/>
              </a:spcAft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ja-JP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120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ts val="48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微软雅黑" pitchFamily="34" charset="-122"/>
        <a:buChar char="-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高绩效团队的建设与管理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3、</a:t>
            </a:r>
            <a:r>
              <a:rPr lang="zh-CN" altLang="en-US" dirty="0" smtClean="0">
                <a:solidFill>
                  <a:srgbClr val="FF0000"/>
                </a:solidFill>
              </a:rPr>
              <a:t>思想建设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4、</a:t>
            </a:r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89440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A、</a:t>
            </a:r>
            <a:r>
              <a:rPr lang="zh-CN" altLang="en-US" dirty="0" smtClean="0"/>
              <a:t>思想建设重在统一价值观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职场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家庭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社会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宗旨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使命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4788024" y="2132856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021288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B、</a:t>
            </a:r>
            <a:r>
              <a:rPr lang="zh-CN" altLang="en-US" dirty="0" smtClean="0"/>
              <a:t>思想重在内生而非宣贯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领导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总教练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专家、英雄或劳模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价值观的实践者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经理人员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教练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老员工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价值观的传播者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宣贯需要有一定的威信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949280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C、</a:t>
            </a:r>
            <a:r>
              <a:rPr lang="zh-CN" altLang="en-US" dirty="0" smtClean="0"/>
              <a:t>思想重在引导而非教导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传播方式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制度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领导行为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英雄人物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仪式或典礼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309320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D、</a:t>
            </a:r>
            <a:r>
              <a:rPr lang="zh-CN" altLang="en-US" dirty="0" smtClean="0"/>
              <a:t>思想管理的基础是信任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无视结果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>
                <a:sym typeface="Wingdings" pitchFamily="2" charset="2"/>
              </a:rPr>
              <a:t>地位和自我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逃避责任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>
                <a:sym typeface="Wingdings" pitchFamily="2" charset="2"/>
              </a:rPr>
              <a:t>低标准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欠缺投入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>
                <a:sym typeface="Wingdings" pitchFamily="2" charset="2"/>
              </a:rPr>
              <a:t>模棱两可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惧怕冲突  </a:t>
            </a:r>
            <a:r>
              <a:rPr lang="en-US" altLang="zh-CN" dirty="0" smtClean="0">
                <a:sym typeface="Wingdings"/>
              </a:rPr>
              <a:t>  </a:t>
            </a:r>
            <a:r>
              <a:rPr lang="zh-CN" altLang="en-US" dirty="0" smtClean="0">
                <a:sym typeface="Wingdings"/>
              </a:rPr>
              <a:t>一团和气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缺乏信任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>
                <a:sym typeface="Wingdings" pitchFamily="2" charset="2"/>
              </a:rPr>
              <a:t>相互戒备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949280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A、</a:t>
            </a:r>
            <a:r>
              <a:rPr lang="zh-CN" altLang="en-US" dirty="0" smtClean="0"/>
              <a:t>缺乏信任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团队成员不相信他们同事的言行是出于好意，在团队里总是小心翼翼或相互戒备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常见的表现：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别人告诉你一个知识点后，你却不信，偏要自己新自调查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453336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B、</a:t>
            </a:r>
            <a:r>
              <a:rPr lang="zh-CN" altLang="en-US" dirty="0" smtClean="0"/>
              <a:t>惧怕冲突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为了避免伤害彼此的感情，不敢提倡辩论，不当面表达不同意见。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常见的表现：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有不同的意见不在会议上提出来，表面认同，但在开发过程中总是按自己的想法做。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根本不认可别人的设计，观点，但却又懒得去讨论。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237312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C、</a:t>
            </a:r>
            <a:r>
              <a:rPr lang="zh-CN" altLang="en-US" dirty="0" smtClean="0"/>
              <a:t>欠缺投入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指团队内很长的时间里不能达成明确共识，或形成决策后不能真正接受。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常见的表现：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最常见的就是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先这么着吧</a:t>
            </a:r>
            <a:r>
              <a:rPr lang="en-US" altLang="zh-CN" dirty="0" smtClean="0"/>
              <a:t>”，</a:t>
            </a:r>
            <a:r>
              <a:rPr lang="zh-CN" altLang="en-US" dirty="0" smtClean="0"/>
              <a:t>它会遗留下很多隐藏的问题。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会议上面讨论的内容，对于开发人员，似懂非懂，却不会更加深入去充分调动，最终不以会按照之前的决策来实现。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在工作时间内，做一些无工作无关的事情，如常上网，上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381328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D、</a:t>
            </a:r>
            <a:r>
              <a:rPr lang="zh-CN" altLang="en-US" dirty="0" smtClean="0"/>
              <a:t>逃避责任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指团队成员在看到同事的表现或行为有碍于团队集体利益的时候，不能够给予提醒。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常见的表现：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报着管理自己的任务就行了的态度，不主动的承担责任。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分配任务时，总是有很借口，比如说任务太难，变更太多。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597352" cy="487363"/>
          </a:xfrm>
        </p:spPr>
        <p:txBody>
          <a:bodyPr/>
          <a:lstStyle/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意识决定行动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E、</a:t>
            </a:r>
            <a:r>
              <a:rPr lang="zh-CN" altLang="en-US" dirty="0" smtClean="0"/>
              <a:t>无视结果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指团队成员趋于关注集体工作目标以外的事情。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常见的表现：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组员工作时间内做工作之外的事情，对于组长分配的任务，不到组长催的时候，不会主动的提前完成。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</a:t>
            </a:r>
            <a:endParaRPr lang="en-US" altLang="zh-CN" dirty="0" smtClean="0"/>
          </a:p>
          <a:p>
            <a:r>
              <a:rPr lang="en-US" altLang="zh-CN" dirty="0" smtClean="0"/>
              <a:t>4、</a:t>
            </a:r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4、</a:t>
            </a:r>
            <a:r>
              <a:rPr lang="zh-CN" altLang="en-US" dirty="0" smtClean="0">
                <a:solidFill>
                  <a:srgbClr val="FF0000"/>
                </a:solidFill>
              </a:rPr>
              <a:t>冲突处理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冲突的根源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只要个体（或群体）间在认知或情感上出现了不相容性，冲突就无处不在，无时无刻不在。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必须存在一种真实的或者被感知到的互相依存关系。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冲突各方利益追求的多样化且趋向无限大，但组织所能提供的资源是有限的。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冲突的特性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传统观点：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必须避免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具有破坏性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程度不作区别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现代观点：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不可避免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建设性、破坏性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适度为宜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冲突的过程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</a:t>
            </a:r>
            <a:r>
              <a:rPr lang="en-US" altLang="zh-CN" dirty="0" smtClean="0"/>
              <a:t>1：</a:t>
            </a:r>
            <a:r>
              <a:rPr lang="zh-CN" altLang="en-US" dirty="0" smtClean="0"/>
              <a:t>冲突的酝酿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个人层次上（人际关系冲突）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不公平现象（厚此薄彼、不当的表扬或批评、平均主义）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谣言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地位的变化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个性不同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认知不同</a:t>
            </a:r>
            <a:endParaRPr lang="en-US" altLang="zh-CN" sz="1600" dirty="0" smtClean="0"/>
          </a:p>
          <a:p>
            <a:pPr lvl="2"/>
            <a:r>
              <a:rPr lang="zh-CN" altLang="en-US" dirty="0" smtClean="0"/>
              <a:t>团队间（人际关系冲突）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过度竞争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不良的团队意识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组织文化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对有限资源的争夺</a:t>
            </a:r>
            <a:endParaRPr lang="en-US" altLang="zh-CN" sz="1600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lvl="1"/>
            <a:r>
              <a:rPr lang="zh-CN" altLang="en-US" dirty="0" smtClean="0"/>
              <a:t>阶段</a:t>
            </a:r>
            <a:r>
              <a:rPr lang="en-US" altLang="zh-CN" dirty="0" smtClean="0"/>
              <a:t>2：</a:t>
            </a:r>
            <a:r>
              <a:rPr lang="zh-CN" altLang="en-US" dirty="0" smtClean="0"/>
              <a:t>冲突的感知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潜在的条件成为冲突的诱因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情绪陷阱</a:t>
            </a:r>
            <a:endParaRPr lang="en-US" altLang="zh-CN" sz="1600" dirty="0" smtClean="0"/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错误的推定对方的动机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急于辩驳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打扰人的说话习惯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偏见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强势口气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en-US" sz="1600" dirty="0" smtClean="0"/>
              <a:t>压力</a:t>
            </a:r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怒瘾</a:t>
            </a:r>
            <a:endParaRPr lang="en-US" altLang="zh-CN" sz="1600" dirty="0" smtClean="0"/>
          </a:p>
          <a:p>
            <a:pPr lvl="4">
              <a:buFont typeface="Wingdings" pitchFamily="2" charset="2"/>
              <a:buChar char=""/>
            </a:pPr>
            <a:r>
              <a:rPr lang="zh-CN" altLang="zh-CN" sz="1600" dirty="0" smtClean="0"/>
              <a:t>心中总认为自己不如别人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——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自卑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zh-CN" sz="1600" dirty="0" smtClean="0"/>
              <a:t>自己才是对的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——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自大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zh-CN" sz="1600" dirty="0" smtClean="0"/>
              <a:t>都是别人对不起自己或伤害了自己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——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无知</a:t>
            </a:r>
          </a:p>
          <a:p>
            <a:pPr lvl="4">
              <a:buFont typeface="Wingdings" pitchFamily="2" charset="2"/>
              <a:buChar char=""/>
            </a:pPr>
            <a:r>
              <a:rPr lang="zh-CN" altLang="zh-CN" sz="1600" dirty="0" smtClean="0"/>
              <a:t>怪命运，际遇不佳，不去检讨自己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——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顽固</a:t>
            </a:r>
          </a:p>
          <a:p>
            <a:pPr lvl="3">
              <a:buFont typeface="Arial" pitchFamily="34" charset="0"/>
              <a:buChar char="•"/>
            </a:pPr>
            <a:endParaRPr lang="en-US" altLang="zh-CN" sz="1600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lvl="1"/>
            <a:r>
              <a:rPr lang="zh-CN" altLang="en-US" dirty="0" smtClean="0"/>
              <a:t>阶段</a:t>
            </a:r>
            <a:r>
              <a:rPr lang="en-US" altLang="zh-CN" dirty="0" smtClean="0"/>
              <a:t>3：</a:t>
            </a:r>
            <a:r>
              <a:rPr lang="zh-CN" altLang="en-US" dirty="0" smtClean="0"/>
              <a:t>行为意图选择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托马斯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基尔曼模型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竞争：双方都采取武断行为，站在各自的立场。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要么你对，要么我对</a:t>
            </a:r>
            <a:r>
              <a:rPr lang="en-US" altLang="zh-CN" dirty="0" smtClean="0"/>
              <a:t>”</a:t>
            </a:r>
          </a:p>
          <a:p>
            <a:pPr lvl="2"/>
            <a:r>
              <a:rPr lang="zh-CN" altLang="en-US" dirty="0" smtClean="0"/>
              <a:t>回避：双方都回避这个事。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你不找我，我不找你</a:t>
            </a:r>
            <a:r>
              <a:rPr lang="en-US" altLang="zh-CN" dirty="0" smtClean="0"/>
              <a:t>”</a:t>
            </a:r>
          </a:p>
          <a:p>
            <a:pPr lvl="2"/>
            <a:r>
              <a:rPr lang="zh-CN" altLang="en-US" dirty="0" smtClean="0"/>
              <a:t>迁就：一方高度合作，但一方武断，比较强势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妥协：都想合作。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你让三分，我让三分</a:t>
            </a:r>
            <a:r>
              <a:rPr lang="en-US" altLang="zh-CN" dirty="0" smtClean="0"/>
              <a:t>”</a:t>
            </a:r>
          </a:p>
          <a:p>
            <a:pPr lvl="2"/>
            <a:r>
              <a:rPr lang="zh-CN" altLang="en-US" dirty="0" smtClean="0"/>
              <a:t>合作：一种理想的解决冲突的方法，彼此尊重，最后达到双赢的结果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4633230" y="1478568"/>
            <a:ext cx="3179129" cy="2382480"/>
            <a:chOff x="1243411" y="4082344"/>
            <a:chExt cx="2896541" cy="2176173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1691680" y="4149080"/>
              <a:ext cx="0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1691680" y="594928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792413" y="4283804"/>
              <a:ext cx="542143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竞争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2413" y="5373216"/>
              <a:ext cx="542143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回避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0338" y="5373216"/>
              <a:ext cx="542143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迁就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8597" y="4293096"/>
              <a:ext cx="542143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合作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6242" y="4797152"/>
              <a:ext cx="542143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妥协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01774" y="5949280"/>
              <a:ext cx="729089" cy="30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合作性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3411" y="4082344"/>
              <a:ext cx="456148" cy="1381224"/>
            </a:xfrm>
            <a:prstGeom prst="rect">
              <a:avLst/>
            </a:prstGeom>
            <a:noFill/>
          </p:spPr>
          <p:txBody>
            <a:bodyPr vert="wordArtVertRtl"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武断性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5373216" cy="487363"/>
          </a:xfrm>
        </p:spPr>
        <p:txBody>
          <a:bodyPr/>
          <a:lstStyle/>
          <a:p>
            <a:r>
              <a:rPr lang="en-US" altLang="zh-CN" b="1" dirty="0" smtClean="0"/>
              <a:t>4、</a:t>
            </a:r>
            <a:r>
              <a:rPr lang="zh-CN" altLang="en-US" dirty="0" smtClean="0"/>
              <a:t>冲突处理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不打不相识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lvl="1"/>
            <a:r>
              <a:rPr lang="zh-CN" altLang="en-US" dirty="0" smtClean="0"/>
              <a:t>阶段</a:t>
            </a:r>
            <a:r>
              <a:rPr lang="en-US" altLang="zh-CN" dirty="0" smtClean="0"/>
              <a:t>4：</a:t>
            </a:r>
            <a:r>
              <a:rPr lang="zh-CN" altLang="en-US" dirty="0" smtClean="0"/>
              <a:t>冲突发生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轻度的意见分歧或误解</a:t>
            </a:r>
            <a:r>
              <a:rPr lang="en-US" altLang="zh-CN" dirty="0" smtClean="0"/>
              <a:t>  	      —— </a:t>
            </a:r>
            <a:r>
              <a:rPr lang="zh-CN" altLang="en-US" dirty="0" smtClean="0"/>
              <a:t>无冲突</a:t>
            </a:r>
          </a:p>
          <a:p>
            <a:pPr lvl="2"/>
            <a:r>
              <a:rPr lang="zh-CN" altLang="en-US" dirty="0" smtClean="0"/>
              <a:t>公开的质问或怀疑</a:t>
            </a:r>
          </a:p>
          <a:p>
            <a:pPr lvl="2"/>
            <a:r>
              <a:rPr lang="zh-CN" altLang="en-US" dirty="0" smtClean="0"/>
              <a:t>武断地言语攻击</a:t>
            </a:r>
          </a:p>
          <a:p>
            <a:pPr lvl="2"/>
            <a:r>
              <a:rPr lang="zh-CN" altLang="en-US" dirty="0" smtClean="0"/>
              <a:t>威胁和最后通牒</a:t>
            </a:r>
          </a:p>
          <a:p>
            <a:pPr lvl="2"/>
            <a:r>
              <a:rPr lang="zh-CN" altLang="en-US" dirty="0" smtClean="0"/>
              <a:t>挑衅性的身体攻击</a:t>
            </a:r>
          </a:p>
          <a:p>
            <a:pPr lvl="2"/>
            <a:r>
              <a:rPr lang="zh-CN" altLang="en-US" dirty="0" smtClean="0"/>
              <a:t>公开有损对方</a:t>
            </a:r>
            <a:r>
              <a:rPr lang="en-US" altLang="zh-CN" dirty="0" smtClean="0"/>
              <a:t>		      —— </a:t>
            </a:r>
            <a:r>
              <a:rPr lang="zh-CN" altLang="en-US" dirty="0" smtClean="0"/>
              <a:t>彻底的冲突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不要把冲突上升为人际冲突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右箭头 3"/>
          <p:cNvSpPr/>
          <p:nvPr/>
        </p:nvSpPr>
        <p:spPr bwMode="auto">
          <a:xfrm rot="5400000">
            <a:off x="3167844" y="2888940"/>
            <a:ext cx="244827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</a:t>
            </a:r>
            <a:endParaRPr lang="en-US" altLang="zh-CN" dirty="0" smtClean="0"/>
          </a:p>
          <a:p>
            <a:r>
              <a:rPr lang="en-US" altLang="zh-CN" dirty="0" smtClean="0"/>
              <a:t>4、</a:t>
            </a:r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5、</a:t>
            </a:r>
            <a:r>
              <a:rPr lang="zh-CN" altLang="en-US" dirty="0" smtClean="0">
                <a:solidFill>
                  <a:srgbClr val="FF0000"/>
                </a:solidFill>
              </a:rPr>
              <a:t>辅导与激励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29400" cy="487363"/>
          </a:xfrm>
        </p:spPr>
        <p:txBody>
          <a:bodyPr/>
          <a:lstStyle/>
          <a:p>
            <a:r>
              <a:rPr lang="en-US" altLang="zh-CN" b="1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什么是激励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激励与忽悠有什么区别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愿景激励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通过宣贯组织的发展蓝图，价值观，从而激发员工工作热情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通常我们需要回答以下三个问题：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我们要到哪里去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我们的目标是什么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1600" dirty="0" smtClean="0"/>
              <a:t>我们未来是什么样</a:t>
            </a:r>
            <a:endParaRPr lang="en-US" altLang="zh-CN" sz="1600" dirty="0" smtClean="0"/>
          </a:p>
          <a:p>
            <a:pPr lvl="3">
              <a:buFont typeface="Arial" pitchFamily="34" charset="0"/>
              <a:buChar char="•"/>
            </a:pPr>
            <a:endParaRPr lang="en-US" altLang="zh-CN" dirty="0" smtClean="0"/>
          </a:p>
          <a:p>
            <a:pPr lvl="1"/>
            <a:r>
              <a:rPr lang="zh-CN" altLang="en-US" dirty="0" smtClean="0"/>
              <a:t>激情与冲动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激情由内而生，遇到困难仍会坚持，而冲动则与之相反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错误的激励只会让人冲动起来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激情是幸福的，而冲动有羞耻感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29400" cy="487363"/>
          </a:xfrm>
        </p:spPr>
        <p:txBody>
          <a:bodyPr/>
          <a:lstStyle/>
          <a:p>
            <a:r>
              <a:rPr lang="en-US" altLang="zh-CN" b="1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激励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教之以礼，励之以义，使有耻也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战国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吴子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图国</a:t>
            </a:r>
            <a:r>
              <a:rPr lang="en-US" altLang="zh-CN" dirty="0" smtClean="0"/>
              <a:t>》 </a:t>
            </a:r>
          </a:p>
          <a:p>
            <a:pPr lvl="1"/>
            <a:r>
              <a:rPr lang="zh-CN" altLang="en-US" dirty="0" smtClean="0"/>
              <a:t>爱人不亲，反其仁，治人不治，反其智，礼人不答，反其敬，行有不得者，皆反求诸己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孟子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离娄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上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文，礼贤下士，武，同甘共苦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cs typeface="+mn-cs"/>
              </a:rPr>
              <a:t>辅导与激励在团队中的作用</a:t>
            </a:r>
            <a:endParaRPr lang="en-US" altLang="zh-CN" sz="2800" dirty="0" smtClean="0">
              <a:cs typeface="+mn-cs"/>
            </a:endParaRPr>
          </a:p>
          <a:p>
            <a:pPr lvl="1"/>
            <a:r>
              <a:rPr lang="zh-CN" altLang="en-US" dirty="0" smtClean="0"/>
              <a:t>提升执行力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个人：能力与意愿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组织：同心协力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1、</a:t>
            </a:r>
            <a:r>
              <a:rPr lang="zh-CN" altLang="en-US" dirty="0" smtClean="0">
                <a:solidFill>
                  <a:srgbClr val="FF0000"/>
                </a:solidFill>
              </a:rPr>
              <a:t>前言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</a:t>
            </a:r>
            <a:endParaRPr lang="en-US" altLang="zh-CN" dirty="0" smtClean="0"/>
          </a:p>
          <a:p>
            <a:r>
              <a:rPr lang="en-US" altLang="zh-CN" dirty="0" smtClean="0"/>
              <a:t>4、</a:t>
            </a:r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29400" cy="487363"/>
          </a:xfrm>
        </p:spPr>
        <p:txBody>
          <a:bodyPr/>
          <a:lstStyle/>
          <a:p>
            <a:r>
              <a:rPr lang="en-US" altLang="zh-CN" b="1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辅导与激励所应具备的能力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了解下属过去的行为（了解）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预测下属未来的行为（判断）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指导、转变、控制下属的行为（行动）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以上三点，形成领导风格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245424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、诊断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识别下属的能力与士气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工作能力（高、低）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通用工作能力：可转移的技能（基本素质）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专用工作能力：与当前的目标或任务高度相关（会</a:t>
            </a:r>
            <a:r>
              <a:rPr lang="en-US" altLang="zh-CN" dirty="0" smtClean="0"/>
              <a:t>Android,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团队士气或个人意愿（高、低）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积极性（动机，热情，承诺）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工作能力的高低是以完成工作或任务是否需要指导为依据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讨论：刚刚拿到驾照的人，他开车是高能力还是低能力？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四个发展阶段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行为特征描述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不要用经验去判断一个员工，而是根据他的行为去判断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2420887"/>
          <a:ext cx="5832650" cy="2232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74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altLang="zh-CN" dirty="0" smtClean="0"/>
                        <a:t>D3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altLang="zh-CN" dirty="0" smtClean="0"/>
                        <a:t>D2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ym typeface="Wingdings" pitchFamily="2" charset="2"/>
                        </a:rPr>
                        <a:t> </a:t>
                      </a:r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意愿</a:t>
                      </a:r>
                      <a:endParaRPr lang="en-US" altLang="zh-CN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能力</a:t>
                      </a:r>
                      <a:endParaRPr lang="zh-CN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发展阶段</a:t>
            </a:r>
            <a:r>
              <a:rPr lang="en-US" altLang="zh-CN" dirty="0" smtClean="0"/>
              <a:t>1：</a:t>
            </a:r>
            <a:r>
              <a:rPr lang="zh-CN" altLang="en-US" dirty="0" smtClean="0"/>
              <a:t>热情的学习者</a:t>
            </a:r>
            <a:r>
              <a:rPr lang="zh-CN" altLang="en-US" sz="2200" dirty="0" smtClean="0"/>
              <a:t>（高意愿，低能力）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行为特征特征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经常提意见，但一讲就是错的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经常请教别人，但都是些应会的知识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来得早走得晚，工作又完不成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积极争取工作，但工作中经常犯错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有何需求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明确目标和角色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范围与界限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处在</a:t>
            </a:r>
            <a:r>
              <a:rPr lang="en-US" altLang="zh-CN" dirty="0" smtClean="0"/>
              <a:t>D1</a:t>
            </a:r>
            <a:r>
              <a:rPr lang="zh-CN" altLang="en-US" dirty="0" smtClean="0"/>
              <a:t>阶段的人，自我管理较弱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发展阶段</a:t>
            </a:r>
            <a:r>
              <a:rPr lang="en-US" altLang="zh-CN" dirty="0" smtClean="0"/>
              <a:t>2：</a:t>
            </a:r>
            <a:r>
              <a:rPr lang="zh-CN" altLang="en-US" dirty="0" smtClean="0"/>
              <a:t>憧憬幻灭的学习者</a:t>
            </a:r>
            <a:r>
              <a:rPr lang="zh-CN" altLang="en-US" sz="2200" dirty="0" smtClean="0"/>
              <a:t>（低能力，低意愿）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行为特征特征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不积极，工作完成不好，但又总是找借口，还不接受批评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来得晚，走得早，工作又完不成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有何需求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进步时得到赞扬，大量的鼓励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允许出现错误，有人解释为什么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有机会参与解决问题和制定决策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处在</a:t>
            </a:r>
            <a:r>
              <a:rPr lang="en-US" altLang="zh-CN" dirty="0" smtClean="0"/>
              <a:t>D2</a:t>
            </a:r>
            <a:r>
              <a:rPr lang="zh-CN" altLang="en-US" dirty="0" smtClean="0"/>
              <a:t>阶段的人，已经有了一定的技能，但常常由于期望未能如愿而感到受拙和丧失积极性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憧憬幻灭的原因？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发展阶段</a:t>
            </a:r>
            <a:r>
              <a:rPr lang="en-US" altLang="zh-CN" dirty="0" smtClean="0"/>
              <a:t>3：</a:t>
            </a:r>
            <a:r>
              <a:rPr lang="zh-CN" altLang="en-US" dirty="0" smtClean="0"/>
              <a:t>能干但谨慎的执行者</a:t>
            </a:r>
            <a:r>
              <a:rPr lang="zh-CN" altLang="en-US" sz="2200" dirty="0" smtClean="0"/>
              <a:t>（高能力，低意愿）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行为特征特征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不追求完美，差不多就行了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喜欢挑一些简单的任务来做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不断的鼓励才会表现更积极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有何需求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要求领导更加严格一些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希望客观评价其能力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处在</a:t>
            </a:r>
            <a:r>
              <a:rPr lang="en-US" altLang="zh-CN" dirty="0" smtClean="0"/>
              <a:t>D3</a:t>
            </a:r>
            <a:r>
              <a:rPr lang="zh-CN" altLang="en-US" dirty="0" smtClean="0"/>
              <a:t>阶段的人，完全不需要人执导，由于没有更多挑战性的技术，工作意愿慢慢降低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发展阶段</a:t>
            </a:r>
            <a:r>
              <a:rPr lang="en-US" altLang="zh-CN" dirty="0" smtClean="0"/>
              <a:t>4：</a:t>
            </a:r>
            <a:r>
              <a:rPr lang="zh-CN" altLang="en-US" dirty="0" smtClean="0"/>
              <a:t>独立自主的完成者</a:t>
            </a:r>
            <a:r>
              <a:rPr lang="zh-CN" altLang="en-US" sz="2200" dirty="0" smtClean="0"/>
              <a:t>（高能力，高意愿）</a:t>
            </a:r>
            <a:endParaRPr lang="en-US" altLang="zh-CN" sz="2200" dirty="0" smtClean="0"/>
          </a:p>
          <a:p>
            <a:pPr lvl="1"/>
            <a:r>
              <a:rPr lang="zh-CN" altLang="en-US" dirty="0" smtClean="0"/>
              <a:t>行为特征特征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经常主动帮助别人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好为人师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有何需求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授权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给予发展空间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自主与权力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需要良师，享受工作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处在</a:t>
            </a:r>
            <a:r>
              <a:rPr lang="en-US" altLang="zh-CN" dirty="0" smtClean="0"/>
              <a:t>D4</a:t>
            </a:r>
            <a:r>
              <a:rPr lang="zh-CN" altLang="en-US" dirty="0" smtClean="0"/>
              <a:t>阶段的人，对目标感到兴奋，有积极性与信心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B、</a:t>
            </a:r>
            <a:r>
              <a:rPr lang="zh-CN" altLang="en-US" dirty="0" smtClean="0"/>
              <a:t>灵活性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运行多种领导形态的能力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指导行为（高、低）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设定目标并说明期望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告诉部属要做什么，何时做及如何做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密切监督并评估工作绩效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支持行为（高、低）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尽量采用双向沟通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倾听并提供支持与鼓励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让部属参与决策，促成部属独立自主解决问题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指导是为了提高能力，支持是为了提高意愿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四种领导型态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指导行为的高低是由谁最终做决定为依据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支持行为的高低是由主动还是被动为依据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39752" y="2132856"/>
          <a:ext cx="439248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6244"/>
                <a:gridCol w="2196244"/>
              </a:tblGrid>
              <a:tr h="12241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低指导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高支持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S3：</a:t>
                      </a:r>
                      <a:r>
                        <a:rPr lang="zh-CN" altLang="en-US" dirty="0" smtClean="0"/>
                        <a:t>参与式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高指导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低支持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S2：</a:t>
                      </a:r>
                      <a:r>
                        <a:rPr lang="zh-CN" altLang="en-US" dirty="0" smtClean="0"/>
                        <a:t>推销式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低指导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低支持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S4：</a:t>
                      </a:r>
                      <a:r>
                        <a:rPr lang="zh-CN" altLang="en-US" dirty="0" smtClean="0"/>
                        <a:t>授权式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高指导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低支持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S1：</a:t>
                      </a:r>
                      <a:r>
                        <a:rPr lang="zh-CN" altLang="en-US" dirty="0" smtClean="0"/>
                        <a:t>告知式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547664" y="1722294"/>
            <a:ext cx="5888106" cy="3506906"/>
            <a:chOff x="1576141" y="1988840"/>
            <a:chExt cx="5888106" cy="3506906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2051720" y="5157192"/>
              <a:ext cx="48965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2051720" y="2060848"/>
              <a:ext cx="0" cy="30963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7048749" y="49411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36222" y="19888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6222" y="49318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低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51571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指导行为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6141" y="3068960"/>
              <a:ext cx="475579" cy="1086195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zh-CN" altLang="en-US" sz="1600" dirty="0" smtClean="0"/>
                <a:t>支持行为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告知式（高指导，低支持，针对</a:t>
            </a:r>
            <a:r>
              <a:rPr lang="en-US" altLang="zh-CN" dirty="0" smtClean="0"/>
              <a:t>D1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发现应当予以认可的东西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给予指导：教授并演示如何工作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检查是否弄明白了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肯定热情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界定角色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1、</a:t>
            </a:r>
            <a:r>
              <a:rPr lang="zh-CN" altLang="en-US" b="1" dirty="0" smtClean="0"/>
              <a:t>前言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什么是团队？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团队是多人以上，相互作用，相互依赖，为了特定目标而按照一定规则结合在一起的组织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团队只会培养志同道合的人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zh-CN" altLang="en-US" dirty="0" smtClean="0">
                <a:sym typeface="Wingdings" pitchFamily="2" charset="2"/>
              </a:rPr>
              <a:t>共赢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团队与团伙的区别？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思维方式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习惯，很难改变一个人的习惯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思维方式是人们大脑活动的内在程式，它对人们的言行起决定性作用。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S2</a:t>
            </a:r>
            <a:r>
              <a:rPr lang="zh-CN" altLang="en-US" dirty="0" smtClean="0"/>
              <a:t>推销式（高指导，高支持，针对</a:t>
            </a:r>
            <a:r>
              <a:rPr lang="en-US" altLang="zh-CN" dirty="0" smtClean="0"/>
              <a:t>D2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发现可表扬的东西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领导来主导并解释原因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协商并倾听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做最后的决定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让部下参与并明确目标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让部属参与并制定决策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提供建议与帮助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S3</a:t>
            </a:r>
            <a:r>
              <a:rPr lang="zh-CN" altLang="en-US" dirty="0" smtClean="0"/>
              <a:t>参与式（低指导，高支持，针对</a:t>
            </a:r>
            <a:r>
              <a:rPr lang="en-US" altLang="zh-CN" dirty="0" smtClean="0"/>
              <a:t>D3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让部属出主意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倾听并鼓励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提启发式问题，总是让对方采取主动并做决定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多鼓励，让他们做更有意义的事情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S4</a:t>
            </a:r>
            <a:r>
              <a:rPr lang="zh-CN" altLang="en-US" dirty="0" smtClean="0"/>
              <a:t>授权式（低指导，低支持，针对</a:t>
            </a:r>
            <a:r>
              <a:rPr lang="en-US" altLang="zh-CN" dirty="0" smtClean="0"/>
              <a:t>D4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容许他来主导工作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要求得到工作情况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鼓励他去挑战去超越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定期收集项目进度与状况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因材施教，按需激励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普通员工需要具备哪些能力才能转换为中层管理？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在团队中如何更好地树立自己的威信？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3600" dirty="0" smtClean="0"/>
              <a:t>Q&amp;A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b="1" dirty="0" smtClean="0"/>
              <a:t>前言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lvl="1"/>
            <a:r>
              <a:rPr lang="zh-CN" altLang="en-US" dirty="0" smtClean="0"/>
              <a:t>表象思维（常识）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受控于右脑的反射结果帧及反射结果的总结。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当人读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猫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这个词时，会自动在大脑的里去搜寻猫的形象，然后将猫这个词与它的形象连接在一起。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推理思维（科学）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从已知的知识得到未知的知识，特别是可能得到不可能用感觉经验掌握的未知知识。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辩证思维（哲学）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高级思维活动，它根据唯物辩证法来认识客观事物，它能透过现象看到本质，能够反映事物的本来面目。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亦此亦彼，亦真亦假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b="1" dirty="0" smtClean="0"/>
              <a:t>前言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lvl="1"/>
            <a:r>
              <a:rPr lang="zh-CN" altLang="en-US" dirty="0" smtClean="0"/>
              <a:t>垂直思维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运用逻辑的、传统的思维方式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封闭性、经验性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水平思维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打乱原来明显的思维顺序，从另一个角度找到解决问题的方式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透过现象看本质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心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1、</a:t>
            </a:r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2、</a:t>
            </a:r>
            <a:r>
              <a:rPr lang="zh-CN" altLang="en-US" dirty="0" smtClean="0">
                <a:solidFill>
                  <a:srgbClr val="FF0000"/>
                </a:solidFill>
              </a:rPr>
              <a:t>团队概述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3、</a:t>
            </a:r>
            <a:r>
              <a:rPr lang="zh-CN" altLang="en-US" dirty="0" smtClean="0"/>
              <a:t>思想建设</a:t>
            </a:r>
            <a:endParaRPr lang="en-US" altLang="zh-CN" dirty="0" smtClean="0"/>
          </a:p>
          <a:p>
            <a:r>
              <a:rPr lang="en-US" altLang="zh-CN" dirty="0" smtClean="0"/>
              <a:t>4、</a:t>
            </a:r>
            <a:r>
              <a:rPr lang="zh-CN" altLang="en-US" dirty="0" smtClean="0"/>
              <a:t>冲突处理</a:t>
            </a:r>
            <a:endParaRPr lang="en-US" altLang="zh-CN" dirty="0" smtClean="0"/>
          </a:p>
          <a:p>
            <a:r>
              <a:rPr lang="en-US" altLang="zh-CN" dirty="0" smtClean="0"/>
              <a:t>5、</a:t>
            </a:r>
            <a:r>
              <a:rPr lang="zh-CN" altLang="en-US" dirty="0" smtClean="0"/>
              <a:t>辅导与激励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01408" cy="487363"/>
          </a:xfrm>
        </p:spPr>
        <p:txBody>
          <a:bodyPr/>
          <a:lstStyle/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从分力到合力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团队与组织的区别？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旅游团 </a:t>
            </a:r>
            <a:r>
              <a:rPr lang="en-US" altLang="zh-CN" dirty="0" smtClean="0"/>
              <a:t>PK </a:t>
            </a:r>
            <a:r>
              <a:rPr lang="zh-CN" altLang="en-US" dirty="0" smtClean="0"/>
              <a:t>足球队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何谓好团队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积极主动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相互协作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责任第一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竞合共赢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73416" cy="487363"/>
          </a:xfrm>
        </p:spPr>
        <p:txBody>
          <a:bodyPr/>
          <a:lstStyle/>
          <a:p>
            <a:r>
              <a:rPr lang="en-US" altLang="zh-CN" dirty="0" smtClean="0"/>
              <a:t>2、</a:t>
            </a:r>
            <a:r>
              <a:rPr lang="zh-CN" altLang="en-US" dirty="0" smtClean="0"/>
              <a:t>团队概述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从分力到合力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8275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我们是否能成为团队？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现实中常常出现的情况：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说起来，团队重要，做起来，都是自己重要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说起来，都想建设团队，做起来，都是别人不对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各吹各的号，各唱各的调，名为一个团队，实为一盘散沙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狮子领队的绵羊可以战胜绵羊领队的狮子吗？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威信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T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3503</Words>
  <Application>Microsoft Office PowerPoint</Application>
  <PresentationFormat>全屏显示(4:3)</PresentationFormat>
  <Paragraphs>536</Paragraphs>
  <Slides>44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LZT</vt:lpstr>
      <vt:lpstr>高绩效团队的建设与管理</vt:lpstr>
      <vt:lpstr>目录</vt:lpstr>
      <vt:lpstr>目录</vt:lpstr>
      <vt:lpstr>1、前言</vt:lpstr>
      <vt:lpstr>1、前言</vt:lpstr>
      <vt:lpstr>1、前言</vt:lpstr>
      <vt:lpstr>目录</vt:lpstr>
      <vt:lpstr>2、团队概述 —— 从分力到合力</vt:lpstr>
      <vt:lpstr>2、团队概述 —— 从分力到合力</vt:lpstr>
      <vt:lpstr>目录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3、思想建设 —— 意识决定行动</vt:lpstr>
      <vt:lpstr>目录</vt:lpstr>
      <vt:lpstr>4、冲突处理 —— 不打不相识</vt:lpstr>
      <vt:lpstr>4、冲突处理 —— 不打不相识</vt:lpstr>
      <vt:lpstr>4、冲突处理 —— 不打不相识</vt:lpstr>
      <vt:lpstr>4、冲突处理 —— 不打不相识</vt:lpstr>
      <vt:lpstr>4、冲突处理 —— 不打不相识</vt:lpstr>
      <vt:lpstr>4、冲突处理 —— 不打不相识</vt:lpstr>
      <vt:lpstr>目录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5、辅导与激励 —— 因材施教，按需激励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lihongWin7</cp:lastModifiedBy>
  <cp:revision>689</cp:revision>
  <dcterms:created xsi:type="dcterms:W3CDTF">2011-08-28T07:37:48Z</dcterms:created>
  <dcterms:modified xsi:type="dcterms:W3CDTF">2012-06-28T11:30:40Z</dcterms:modified>
</cp:coreProperties>
</file>