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handoutMasterIdLst>
    <p:handoutMasterId r:id="rId49"/>
  </p:handoutMasterIdLst>
  <p:sldIdLst>
    <p:sldId id="256" r:id="rId2"/>
    <p:sldId id="257" r:id="rId3"/>
    <p:sldId id="258" r:id="rId4"/>
    <p:sldId id="259" r:id="rId5"/>
    <p:sldId id="260" r:id="rId6"/>
    <p:sldId id="261" r:id="rId7"/>
    <p:sldId id="282" r:id="rId8"/>
    <p:sldId id="263" r:id="rId9"/>
    <p:sldId id="264" r:id="rId10"/>
    <p:sldId id="266" r:id="rId11"/>
    <p:sldId id="267" r:id="rId12"/>
    <p:sldId id="301" r:id="rId13"/>
    <p:sldId id="302" r:id="rId14"/>
    <p:sldId id="300" r:id="rId15"/>
    <p:sldId id="268" r:id="rId16"/>
    <p:sldId id="269" r:id="rId17"/>
    <p:sldId id="270" r:id="rId18"/>
    <p:sldId id="271" r:id="rId19"/>
    <p:sldId id="272" r:id="rId20"/>
    <p:sldId id="273" r:id="rId21"/>
    <p:sldId id="292" r:id="rId22"/>
    <p:sldId id="293" r:id="rId23"/>
    <p:sldId id="294" r:id="rId24"/>
    <p:sldId id="274" r:id="rId25"/>
    <p:sldId id="276" r:id="rId26"/>
    <p:sldId id="303" r:id="rId27"/>
    <p:sldId id="279" r:id="rId28"/>
    <p:sldId id="280" r:id="rId29"/>
    <p:sldId id="281" r:id="rId30"/>
    <p:sldId id="277" r:id="rId31"/>
    <p:sldId id="283" r:id="rId32"/>
    <p:sldId id="284" r:id="rId33"/>
    <p:sldId id="285" r:id="rId34"/>
    <p:sldId id="286" r:id="rId35"/>
    <p:sldId id="288" r:id="rId36"/>
    <p:sldId id="287" r:id="rId37"/>
    <p:sldId id="289" r:id="rId38"/>
    <p:sldId id="290" r:id="rId39"/>
    <p:sldId id="295" r:id="rId40"/>
    <p:sldId id="296" r:id="rId41"/>
    <p:sldId id="297" r:id="rId42"/>
    <p:sldId id="298" r:id="rId43"/>
    <p:sldId id="299" r:id="rId44"/>
    <p:sldId id="305" r:id="rId45"/>
    <p:sldId id="306" r:id="rId46"/>
    <p:sldId id="304"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784" autoAdjust="0"/>
  </p:normalViewPr>
  <p:slideViewPr>
    <p:cSldViewPr>
      <p:cViewPr>
        <p:scale>
          <a:sx n="75" d="100"/>
          <a:sy n="75" d="100"/>
        </p:scale>
        <p:origin x="-780" y="-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192"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D98688-1DAE-4EB6-B031-6E69AEAC3254}" type="datetimeFigureOut">
              <a:rPr lang="zh-CN" altLang="en-US" smtClean="0"/>
              <a:pPr/>
              <a:t>2012/8/3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B37D7EA-29DE-4071-A93E-90DE0B40471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41A2AB-700E-4123-8E31-B23E9900453E}" type="datetimeFigureOut">
              <a:rPr lang="zh-CN" altLang="en-US" smtClean="0"/>
              <a:pPr/>
              <a:t>2012/8/3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6BE911-FAAA-4EF9-90BC-A80515F20D6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演示安装</a:t>
            </a:r>
            <a:r>
              <a:rPr lang="en-US" altLang="zh-CN" dirty="0" smtClean="0"/>
              <a:t>ADT</a:t>
            </a:r>
            <a:r>
              <a:rPr lang="zh-CN" altLang="en-US" dirty="0" smtClean="0"/>
              <a:t>等开发环境。</a:t>
            </a:r>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一个 </a:t>
            </a:r>
            <a:r>
              <a:rPr lang="en-US" altLang="zh-CN" baseline="0" dirty="0" smtClean="0"/>
              <a:t>activity </a:t>
            </a:r>
            <a:r>
              <a:rPr lang="zh-CN" altLang="en-US" baseline="0" dirty="0" smtClean="0"/>
              <a:t>可以展示一个列表，也可以展示一组图片。</a:t>
            </a:r>
            <a:endParaRPr lang="en-US" altLang="zh-CN" baseline="0" dirty="0" smtClean="0"/>
          </a:p>
          <a:p>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Microsoft YaHei" pitchFamily="34" charset="-122"/>
                <a:ea typeface="Microsoft YaHei" pitchFamily="34" charset="-122"/>
              </a:rPr>
              <a:t>当它失去焦点但仍然对用户可见时，它处于</a:t>
            </a:r>
            <a:r>
              <a:rPr lang="zh-CN" altLang="en-US" sz="1200" dirty="0" smtClean="0">
                <a:solidFill>
                  <a:srgbClr val="FF0000"/>
                </a:solidFill>
                <a:latin typeface="Microsoft YaHei" pitchFamily="34" charset="-122"/>
                <a:ea typeface="Microsoft YaHei" pitchFamily="34" charset="-122"/>
              </a:rPr>
              <a:t>暂停</a:t>
            </a:r>
            <a:r>
              <a:rPr lang="zh-CN" altLang="en-US" sz="1200" dirty="0" smtClean="0">
                <a:latin typeface="Microsoft YaHei" pitchFamily="34" charset="-122"/>
                <a:ea typeface="Microsoft YaHei" pitchFamily="34" charset="-122"/>
              </a:rPr>
              <a:t>状态。即是：在它之上有另外一个</a:t>
            </a:r>
            <a:r>
              <a:rPr lang="en-US" altLang="zh-CN" sz="1200" dirty="0" smtClean="0">
                <a:latin typeface="Microsoft YaHei" pitchFamily="34" charset="-122"/>
                <a:ea typeface="Microsoft YaHei" pitchFamily="34" charset="-122"/>
              </a:rPr>
              <a:t>activity</a:t>
            </a:r>
            <a:r>
              <a:rPr lang="zh-CN" altLang="en-US" sz="1200" dirty="0" smtClean="0">
                <a:latin typeface="Microsoft YaHei" pitchFamily="34" charset="-122"/>
                <a:ea typeface="Microsoft YaHei" pitchFamily="34" charset="-122"/>
              </a:rPr>
              <a:t>。这个</a:t>
            </a:r>
            <a:r>
              <a:rPr lang="en-US" altLang="zh-CN" sz="1200" dirty="0" smtClean="0">
                <a:latin typeface="Microsoft YaHei" pitchFamily="34" charset="-122"/>
                <a:ea typeface="Microsoft YaHei" pitchFamily="34" charset="-122"/>
              </a:rPr>
              <a:t>activity</a:t>
            </a:r>
            <a:r>
              <a:rPr lang="zh-CN" altLang="en-US" sz="1200" dirty="0" smtClean="0">
                <a:latin typeface="Microsoft YaHei" pitchFamily="34" charset="-122"/>
                <a:ea typeface="Microsoft YaHei" pitchFamily="34" charset="-122"/>
              </a:rPr>
              <a:t>也许是透明的，或者未能完全遮蔽全屏，所以被暂停的</a:t>
            </a:r>
            <a:r>
              <a:rPr lang="en-US" altLang="zh-CN" sz="1200" dirty="0" smtClean="0">
                <a:latin typeface="Microsoft YaHei" pitchFamily="34" charset="-122"/>
                <a:ea typeface="Microsoft YaHei" pitchFamily="34" charset="-122"/>
              </a:rPr>
              <a:t>activity</a:t>
            </a:r>
            <a:r>
              <a:rPr lang="zh-CN" altLang="en-US" sz="1200" dirty="0" smtClean="0">
                <a:latin typeface="Microsoft YaHei" pitchFamily="34" charset="-122"/>
                <a:ea typeface="Microsoft YaHei" pitchFamily="34" charset="-122"/>
              </a:rPr>
              <a:t>仍对用户可见。暂停的</a:t>
            </a:r>
            <a:r>
              <a:rPr lang="en-US" altLang="zh-CN" sz="1200" dirty="0" smtClean="0">
                <a:latin typeface="Microsoft YaHei" pitchFamily="34" charset="-122"/>
                <a:ea typeface="Microsoft YaHei" pitchFamily="34" charset="-122"/>
              </a:rPr>
              <a:t>activity</a:t>
            </a:r>
            <a:r>
              <a:rPr lang="zh-CN" altLang="en-US" sz="1200" dirty="0" smtClean="0">
                <a:latin typeface="Microsoft YaHei" pitchFamily="34" charset="-122"/>
                <a:ea typeface="Microsoft YaHei" pitchFamily="34" charset="-122"/>
              </a:rPr>
              <a:t>仍然是存活状态（它保留着所有的状态和成员信息并连接至窗口管理器），但当系统处于极低内存的情况下，仍然可以杀死这个</a:t>
            </a:r>
            <a:r>
              <a:rPr lang="en-US" altLang="zh-CN" sz="1200" dirty="0" smtClean="0">
                <a:latin typeface="Microsoft YaHei" pitchFamily="34" charset="-122"/>
                <a:ea typeface="Microsoft YaHei" pitchFamily="34" charset="-122"/>
              </a:rPr>
              <a:t>activity</a:t>
            </a:r>
            <a:r>
              <a:rPr lang="zh-CN" altLang="en-US" sz="1200" dirty="0" smtClean="0">
                <a:latin typeface="Microsoft YaHei" pitchFamily="34" charset="-122"/>
                <a:ea typeface="Microsoft YaHei" pitchFamily="34" charset="-122"/>
              </a:rPr>
              <a:t>。</a:t>
            </a:r>
          </a:p>
          <a:p>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总得来说，这七个方法定义了一个</a:t>
            </a:r>
            <a:r>
              <a:rPr lang="en-US" altLang="zh-CN" dirty="0" smtClean="0"/>
              <a:t>activity</a:t>
            </a:r>
            <a:r>
              <a:rPr lang="zh-CN" altLang="en-US" dirty="0" smtClean="0"/>
              <a:t>完整的生命周期。实现这些方法可以帮助你监察三个嵌套的生命周期循环：</a:t>
            </a:r>
            <a:endParaRPr lang="en-US" altLang="zh-CN" dirty="0" smtClean="0"/>
          </a:p>
          <a:p>
            <a:endParaRPr lang="zh-CN" altLang="en-US" dirty="0" smtClean="0"/>
          </a:p>
          <a:p>
            <a:r>
              <a:rPr lang="en-US" altLang="zh-CN" dirty="0" smtClean="0"/>
              <a:t>•	</a:t>
            </a:r>
            <a:r>
              <a:rPr lang="zh-CN" altLang="en-US" dirty="0" smtClean="0"/>
              <a:t>一个</a:t>
            </a:r>
            <a:r>
              <a:rPr lang="en-US" altLang="zh-CN" dirty="0" smtClean="0"/>
              <a:t>activity </a:t>
            </a:r>
            <a:r>
              <a:rPr lang="zh-CN" altLang="en-US" dirty="0" smtClean="0">
                <a:solidFill>
                  <a:srgbClr val="FF0000"/>
                </a:solidFill>
              </a:rPr>
              <a:t>完整的生命周期 </a:t>
            </a:r>
            <a:r>
              <a:rPr lang="zh-CN" altLang="en-US" dirty="0" smtClean="0"/>
              <a:t>自第一次调用 </a:t>
            </a:r>
            <a:r>
              <a:rPr lang="en-US" altLang="zh-CN" dirty="0" err="1" smtClean="0"/>
              <a:t>onCreate</a:t>
            </a:r>
            <a:r>
              <a:rPr lang="en-US" altLang="zh-CN" dirty="0" smtClean="0"/>
              <a:t>()</a:t>
            </a:r>
            <a:r>
              <a:rPr lang="zh-CN" altLang="en-US" dirty="0" smtClean="0"/>
              <a:t>开始，直至调用</a:t>
            </a:r>
            <a:r>
              <a:rPr lang="en-US" altLang="zh-CN" dirty="0" err="1" smtClean="0"/>
              <a:t>onDestroy</a:t>
            </a:r>
            <a:r>
              <a:rPr lang="en-US" altLang="zh-CN" dirty="0" smtClean="0"/>
              <a:t>()</a:t>
            </a:r>
            <a:r>
              <a:rPr lang="zh-CN" altLang="en-US" dirty="0" smtClean="0"/>
              <a:t>为止。</a:t>
            </a:r>
            <a:r>
              <a:rPr lang="en-US" altLang="zh-CN" dirty="0" smtClean="0"/>
              <a:t>activity</a:t>
            </a:r>
            <a:r>
              <a:rPr lang="zh-CN" altLang="en-US" dirty="0" smtClean="0"/>
              <a:t>在</a:t>
            </a:r>
            <a:r>
              <a:rPr lang="en-US" altLang="zh-CN" dirty="0" err="1" smtClean="0"/>
              <a:t>onCreate</a:t>
            </a:r>
            <a:r>
              <a:rPr lang="en-US" altLang="zh-CN" dirty="0" smtClean="0"/>
              <a:t>()</a:t>
            </a:r>
            <a:r>
              <a:rPr lang="zh-CN" altLang="en-US" dirty="0" smtClean="0"/>
              <a:t>中设置所有“全局”状态以完成初始化，而在</a:t>
            </a:r>
            <a:r>
              <a:rPr lang="en-US" altLang="zh-CN" dirty="0" err="1" smtClean="0"/>
              <a:t>onDestroy</a:t>
            </a:r>
            <a:r>
              <a:rPr lang="en-US" altLang="zh-CN" dirty="0" smtClean="0"/>
              <a:t>()</a:t>
            </a:r>
            <a:r>
              <a:rPr lang="zh-CN" altLang="en-US" dirty="0" smtClean="0"/>
              <a:t>中释放所有系统资源。比如说，如果</a:t>
            </a:r>
            <a:r>
              <a:rPr lang="en-US" altLang="zh-CN" dirty="0" smtClean="0"/>
              <a:t>activity</a:t>
            </a:r>
            <a:r>
              <a:rPr lang="zh-CN" altLang="en-US" dirty="0" smtClean="0"/>
              <a:t>有一个线程在后台运行以从网络上下载数据，它会以 </a:t>
            </a:r>
            <a:r>
              <a:rPr lang="en-US" altLang="zh-CN" dirty="0" err="1" smtClean="0"/>
              <a:t>onCreate</a:t>
            </a:r>
            <a:r>
              <a:rPr lang="en-US" altLang="zh-CN" dirty="0" smtClean="0"/>
              <a:t>()</a:t>
            </a:r>
            <a:r>
              <a:rPr lang="zh-CN" altLang="en-US" dirty="0" smtClean="0"/>
              <a:t>创建那个线程，而以 </a:t>
            </a:r>
            <a:r>
              <a:rPr lang="en-US" altLang="zh-CN" dirty="0" err="1" smtClean="0"/>
              <a:t>onDestroy</a:t>
            </a:r>
            <a:r>
              <a:rPr lang="en-US" altLang="zh-CN" dirty="0" smtClean="0"/>
              <a:t>()</a:t>
            </a:r>
            <a:r>
              <a:rPr lang="zh-CN" altLang="en-US" dirty="0" smtClean="0"/>
              <a:t>销毁那个线程。</a:t>
            </a:r>
            <a:endParaRPr lang="en-US" altLang="zh-CN" dirty="0" smtClean="0"/>
          </a:p>
          <a:p>
            <a:endParaRPr lang="en-US" altLang="zh-CN" dirty="0" smtClean="0"/>
          </a:p>
          <a:p>
            <a:r>
              <a:rPr lang="zh-CN" altLang="en-US" dirty="0" smtClean="0"/>
              <a:t> </a:t>
            </a:r>
          </a:p>
          <a:p>
            <a:r>
              <a:rPr lang="en-US" altLang="zh-CN" dirty="0" smtClean="0"/>
              <a:t>•	</a:t>
            </a:r>
            <a:r>
              <a:rPr lang="zh-CN" altLang="en-US" dirty="0" smtClean="0"/>
              <a:t>一个</a:t>
            </a:r>
            <a:r>
              <a:rPr lang="en-US" altLang="zh-CN" dirty="0" smtClean="0"/>
              <a:t>activity</a:t>
            </a:r>
            <a:r>
              <a:rPr lang="zh-CN" altLang="en-US" dirty="0" smtClean="0"/>
              <a:t>的 可视生命周期自 </a:t>
            </a:r>
            <a:r>
              <a:rPr lang="en-US" altLang="zh-CN" dirty="0" err="1" smtClean="0"/>
              <a:t>onStart</a:t>
            </a:r>
            <a:r>
              <a:rPr lang="en-US" altLang="zh-CN" dirty="0" smtClean="0"/>
              <a:t>() </a:t>
            </a:r>
            <a:r>
              <a:rPr lang="zh-CN" altLang="en-US" dirty="0" smtClean="0"/>
              <a:t>调用开始直到相应的 </a:t>
            </a:r>
            <a:r>
              <a:rPr lang="en-US" altLang="zh-CN" dirty="0" err="1" smtClean="0"/>
              <a:t>onStop</a:t>
            </a:r>
            <a:r>
              <a:rPr lang="en-US" altLang="zh-CN" dirty="0" smtClean="0"/>
              <a:t>()</a:t>
            </a:r>
            <a:r>
              <a:rPr lang="zh-CN" altLang="en-US" dirty="0" smtClean="0"/>
              <a:t>调用。在此期间，用户可以在屏幕上看到此</a:t>
            </a:r>
            <a:r>
              <a:rPr lang="en-US" altLang="zh-CN" dirty="0" smtClean="0"/>
              <a:t>activity</a:t>
            </a:r>
            <a:r>
              <a:rPr lang="zh-CN" altLang="en-US" dirty="0" smtClean="0"/>
              <a:t>，尽管它也许并不是位于前台或者正在与用户做交互。在这两个方法中，你可以管控用来向用户显示这个</a:t>
            </a:r>
            <a:r>
              <a:rPr lang="en-US" altLang="zh-CN" dirty="0" smtClean="0"/>
              <a:t>activity</a:t>
            </a:r>
            <a:r>
              <a:rPr lang="zh-CN" altLang="en-US" dirty="0" smtClean="0"/>
              <a:t>的资源。比如说，你可以在</a:t>
            </a:r>
            <a:r>
              <a:rPr lang="en-US" altLang="zh-CN" dirty="0" err="1" smtClean="0"/>
              <a:t>onStart</a:t>
            </a:r>
            <a:r>
              <a:rPr lang="en-US" altLang="zh-CN" dirty="0" smtClean="0"/>
              <a:t>() </a:t>
            </a:r>
            <a:r>
              <a:rPr lang="zh-CN" altLang="en-US" dirty="0" smtClean="0"/>
              <a:t>中注册一个</a:t>
            </a:r>
            <a:r>
              <a:rPr lang="en-US" altLang="zh-CN" dirty="0" err="1" smtClean="0"/>
              <a:t>BroadcastReceiver</a:t>
            </a:r>
            <a:r>
              <a:rPr lang="en-US" altLang="zh-CN" dirty="0" smtClean="0"/>
              <a:t> </a:t>
            </a:r>
            <a:r>
              <a:rPr lang="zh-CN" altLang="en-US" dirty="0" smtClean="0"/>
              <a:t>来监控会影响到你</a:t>
            </a:r>
            <a:r>
              <a:rPr lang="en-US" altLang="zh-CN" dirty="0" smtClean="0"/>
              <a:t>UI</a:t>
            </a:r>
            <a:r>
              <a:rPr lang="zh-CN" altLang="en-US" dirty="0" smtClean="0"/>
              <a:t>的改变，而在</a:t>
            </a:r>
            <a:r>
              <a:rPr lang="en-US" altLang="zh-CN" dirty="0" err="1" smtClean="0"/>
              <a:t>onStop</a:t>
            </a:r>
            <a:r>
              <a:rPr lang="en-US" altLang="zh-CN" dirty="0" smtClean="0"/>
              <a:t>() </a:t>
            </a:r>
            <a:r>
              <a:rPr lang="zh-CN" altLang="en-US" dirty="0" smtClean="0"/>
              <a:t>中来取消注册，这时用户是无法看到你的程序显示的内容的。</a:t>
            </a:r>
            <a:r>
              <a:rPr lang="en-US" altLang="zh-CN" dirty="0" err="1" smtClean="0"/>
              <a:t>onStart</a:t>
            </a:r>
            <a:r>
              <a:rPr lang="en-US" altLang="zh-CN" dirty="0" smtClean="0"/>
              <a:t>() </a:t>
            </a:r>
            <a:r>
              <a:rPr lang="zh-CN" altLang="en-US" dirty="0" smtClean="0"/>
              <a:t>和 </a:t>
            </a:r>
            <a:r>
              <a:rPr lang="en-US" altLang="zh-CN" dirty="0" err="1" smtClean="0"/>
              <a:t>onStop</a:t>
            </a:r>
            <a:r>
              <a:rPr lang="en-US" altLang="zh-CN" dirty="0" smtClean="0"/>
              <a:t>() </a:t>
            </a:r>
            <a:r>
              <a:rPr lang="zh-CN" altLang="en-US" dirty="0" smtClean="0"/>
              <a:t>方法可以随着应用程序是否为用户可见而被多次调用。</a:t>
            </a:r>
            <a:endParaRPr lang="en-US" altLang="zh-CN" dirty="0" smtClean="0"/>
          </a:p>
          <a:p>
            <a:endParaRPr lang="en-US" altLang="zh-CN" dirty="0" smtClean="0"/>
          </a:p>
          <a:p>
            <a:endParaRPr lang="zh-CN" altLang="en-US" dirty="0" smtClean="0"/>
          </a:p>
          <a:p>
            <a:r>
              <a:rPr lang="en-US" altLang="zh-CN" dirty="0" smtClean="0"/>
              <a:t>•	</a:t>
            </a:r>
            <a:r>
              <a:rPr lang="zh-CN" altLang="en-US" dirty="0" smtClean="0"/>
              <a:t>一个</a:t>
            </a:r>
            <a:r>
              <a:rPr lang="en-US" altLang="zh-CN" dirty="0" smtClean="0"/>
              <a:t>activity</a:t>
            </a:r>
            <a:r>
              <a:rPr lang="zh-CN" altLang="en-US" dirty="0" smtClean="0"/>
              <a:t>的 前台生命周期 自 </a:t>
            </a:r>
            <a:r>
              <a:rPr lang="en-US" altLang="zh-CN" dirty="0" err="1" smtClean="0"/>
              <a:t>onResume</a:t>
            </a:r>
            <a:r>
              <a:rPr lang="en-US" altLang="zh-CN" dirty="0" smtClean="0"/>
              <a:t>() </a:t>
            </a:r>
            <a:r>
              <a:rPr lang="zh-CN" altLang="en-US" dirty="0" smtClean="0"/>
              <a:t>调用起，至相应的 </a:t>
            </a:r>
            <a:r>
              <a:rPr lang="en-US" altLang="zh-CN" dirty="0" err="1" smtClean="0"/>
              <a:t>onPause</a:t>
            </a:r>
            <a:r>
              <a:rPr lang="en-US" altLang="zh-CN" dirty="0" smtClean="0"/>
              <a:t>()</a:t>
            </a:r>
            <a:r>
              <a:rPr lang="zh-CN" altLang="en-US" dirty="0" smtClean="0"/>
              <a:t>调用为止。在此期间，</a:t>
            </a:r>
            <a:r>
              <a:rPr lang="en-US" altLang="zh-CN" dirty="0" smtClean="0"/>
              <a:t>activity</a:t>
            </a:r>
            <a:r>
              <a:rPr lang="zh-CN" altLang="en-US" dirty="0" smtClean="0"/>
              <a:t>位于前台最上面并与用户进行交互。</a:t>
            </a:r>
            <a:r>
              <a:rPr lang="en-US" altLang="zh-CN" dirty="0" smtClean="0"/>
              <a:t>activity</a:t>
            </a:r>
            <a:r>
              <a:rPr lang="zh-CN" altLang="en-US" dirty="0" smtClean="0"/>
              <a:t>会经常在暂停和恢复之间进行状态转换──比如说当设备转入休眠状态或有新的</a:t>
            </a:r>
            <a:r>
              <a:rPr lang="en-US" altLang="zh-CN" dirty="0" smtClean="0"/>
              <a:t>activity</a:t>
            </a:r>
            <a:r>
              <a:rPr lang="zh-CN" altLang="en-US" dirty="0" smtClean="0"/>
              <a:t>启动时，将调用</a:t>
            </a:r>
            <a:r>
              <a:rPr lang="en-US" altLang="zh-CN" dirty="0" err="1" smtClean="0"/>
              <a:t>onPause</a:t>
            </a:r>
            <a:r>
              <a:rPr lang="en-US" altLang="zh-CN" dirty="0" smtClean="0"/>
              <a:t>() </a:t>
            </a:r>
            <a:r>
              <a:rPr lang="zh-CN" altLang="en-US" dirty="0" smtClean="0"/>
              <a:t>方法。当</a:t>
            </a:r>
            <a:r>
              <a:rPr lang="en-US" altLang="zh-CN" dirty="0" smtClean="0"/>
              <a:t>activity</a:t>
            </a:r>
            <a:r>
              <a:rPr lang="zh-CN" altLang="en-US" dirty="0" smtClean="0"/>
              <a:t>获得结果或者接收到新的</a:t>
            </a:r>
            <a:r>
              <a:rPr lang="en-US" altLang="zh-CN" dirty="0" smtClean="0"/>
              <a:t>intent</a:t>
            </a:r>
            <a:r>
              <a:rPr lang="zh-CN" altLang="en-US" dirty="0" smtClean="0"/>
              <a:t>的时候会调用</a:t>
            </a:r>
            <a:r>
              <a:rPr lang="en-US" altLang="zh-CN" dirty="0" err="1" smtClean="0"/>
              <a:t>onResume</a:t>
            </a:r>
            <a:r>
              <a:rPr lang="en-US" altLang="zh-CN" dirty="0" smtClean="0"/>
              <a:t>() </a:t>
            </a:r>
            <a:r>
              <a:rPr lang="zh-CN" altLang="en-US" dirty="0" smtClean="0"/>
              <a:t>方法。因此，在这两个方法中的代码应当是轻量级的。</a:t>
            </a:r>
          </a:p>
          <a:p>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15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总得来说，这七个方法定义了一个</a:t>
            </a:r>
            <a:r>
              <a:rPr lang="en-US" altLang="zh-CN" dirty="0" smtClean="0"/>
              <a:t>activity</a:t>
            </a:r>
            <a:r>
              <a:rPr lang="zh-CN" altLang="en-US" dirty="0" smtClean="0"/>
              <a:t>完整的生命周期。实现这些方法可以帮助你监察三个嵌套的生命周期循环：</a:t>
            </a:r>
            <a:endParaRPr lang="en-US" altLang="zh-CN" dirty="0" smtClean="0"/>
          </a:p>
          <a:p>
            <a:endParaRPr lang="zh-CN" altLang="en-US" dirty="0" smtClean="0"/>
          </a:p>
          <a:p>
            <a:r>
              <a:rPr lang="en-US" altLang="zh-CN" dirty="0" smtClean="0"/>
              <a:t>•	</a:t>
            </a:r>
            <a:r>
              <a:rPr lang="zh-CN" altLang="en-US" dirty="0" smtClean="0"/>
              <a:t>一个</a:t>
            </a:r>
            <a:r>
              <a:rPr lang="en-US" altLang="zh-CN" dirty="0" smtClean="0"/>
              <a:t>activity </a:t>
            </a:r>
            <a:r>
              <a:rPr lang="zh-CN" altLang="en-US" dirty="0" smtClean="0">
                <a:solidFill>
                  <a:srgbClr val="FF0000"/>
                </a:solidFill>
              </a:rPr>
              <a:t>完整的生命周期 </a:t>
            </a:r>
            <a:r>
              <a:rPr lang="zh-CN" altLang="en-US" dirty="0" smtClean="0"/>
              <a:t>自第一次调用 </a:t>
            </a:r>
            <a:r>
              <a:rPr lang="en-US" altLang="zh-CN" dirty="0" err="1" smtClean="0"/>
              <a:t>onCreate</a:t>
            </a:r>
            <a:r>
              <a:rPr lang="en-US" altLang="zh-CN" dirty="0" smtClean="0"/>
              <a:t>()</a:t>
            </a:r>
            <a:r>
              <a:rPr lang="zh-CN" altLang="en-US" dirty="0" smtClean="0"/>
              <a:t>开始，直至调用</a:t>
            </a:r>
            <a:r>
              <a:rPr lang="en-US" altLang="zh-CN" dirty="0" err="1" smtClean="0"/>
              <a:t>onDestroy</a:t>
            </a:r>
            <a:r>
              <a:rPr lang="en-US" altLang="zh-CN" dirty="0" smtClean="0"/>
              <a:t>()</a:t>
            </a:r>
            <a:r>
              <a:rPr lang="zh-CN" altLang="en-US" dirty="0" smtClean="0"/>
              <a:t>为止。</a:t>
            </a:r>
            <a:r>
              <a:rPr lang="en-US" altLang="zh-CN" dirty="0" smtClean="0"/>
              <a:t>activity</a:t>
            </a:r>
            <a:r>
              <a:rPr lang="zh-CN" altLang="en-US" dirty="0" smtClean="0"/>
              <a:t>在</a:t>
            </a:r>
            <a:r>
              <a:rPr lang="en-US" altLang="zh-CN" dirty="0" err="1" smtClean="0"/>
              <a:t>onCreate</a:t>
            </a:r>
            <a:r>
              <a:rPr lang="en-US" altLang="zh-CN" dirty="0" smtClean="0"/>
              <a:t>()</a:t>
            </a:r>
            <a:r>
              <a:rPr lang="zh-CN" altLang="en-US" dirty="0" smtClean="0"/>
              <a:t>中设置所有“全局”状态以完成初始化，而在</a:t>
            </a:r>
            <a:r>
              <a:rPr lang="en-US" altLang="zh-CN" dirty="0" err="1" smtClean="0"/>
              <a:t>onDestroy</a:t>
            </a:r>
            <a:r>
              <a:rPr lang="en-US" altLang="zh-CN" dirty="0" smtClean="0"/>
              <a:t>()</a:t>
            </a:r>
            <a:r>
              <a:rPr lang="zh-CN" altLang="en-US" dirty="0" smtClean="0"/>
              <a:t>中释放所有系统资源。比如说，如果</a:t>
            </a:r>
            <a:r>
              <a:rPr lang="en-US" altLang="zh-CN" dirty="0" smtClean="0"/>
              <a:t>activity</a:t>
            </a:r>
            <a:r>
              <a:rPr lang="zh-CN" altLang="en-US" dirty="0" smtClean="0"/>
              <a:t>有一个线程在后台运行以从网络上下载数据，它会以 </a:t>
            </a:r>
            <a:r>
              <a:rPr lang="en-US" altLang="zh-CN" dirty="0" err="1" smtClean="0"/>
              <a:t>onCreate</a:t>
            </a:r>
            <a:r>
              <a:rPr lang="en-US" altLang="zh-CN" dirty="0" smtClean="0"/>
              <a:t>()</a:t>
            </a:r>
            <a:r>
              <a:rPr lang="zh-CN" altLang="en-US" dirty="0" smtClean="0"/>
              <a:t>创建那个线程，而以 </a:t>
            </a:r>
            <a:r>
              <a:rPr lang="en-US" altLang="zh-CN" dirty="0" err="1" smtClean="0"/>
              <a:t>onDestroy</a:t>
            </a:r>
            <a:r>
              <a:rPr lang="en-US" altLang="zh-CN" dirty="0" smtClean="0"/>
              <a:t>()</a:t>
            </a:r>
            <a:r>
              <a:rPr lang="zh-CN" altLang="en-US" dirty="0" smtClean="0"/>
              <a:t>销毁那个线程。</a:t>
            </a:r>
            <a:endParaRPr lang="en-US" altLang="zh-CN" dirty="0" smtClean="0"/>
          </a:p>
          <a:p>
            <a:endParaRPr lang="en-US" altLang="zh-CN" dirty="0" smtClean="0"/>
          </a:p>
          <a:p>
            <a:r>
              <a:rPr lang="zh-CN" altLang="en-US" dirty="0" smtClean="0"/>
              <a:t> </a:t>
            </a:r>
          </a:p>
          <a:p>
            <a:r>
              <a:rPr lang="en-US" altLang="zh-CN" dirty="0" smtClean="0"/>
              <a:t>•	</a:t>
            </a:r>
            <a:r>
              <a:rPr lang="zh-CN" altLang="en-US" dirty="0" smtClean="0"/>
              <a:t>一个</a:t>
            </a:r>
            <a:r>
              <a:rPr lang="en-US" altLang="zh-CN" dirty="0" smtClean="0"/>
              <a:t>activity</a:t>
            </a:r>
            <a:r>
              <a:rPr lang="zh-CN" altLang="en-US" dirty="0" smtClean="0"/>
              <a:t>的 可视生命周期自 </a:t>
            </a:r>
            <a:r>
              <a:rPr lang="en-US" altLang="zh-CN" dirty="0" err="1" smtClean="0"/>
              <a:t>onStart</a:t>
            </a:r>
            <a:r>
              <a:rPr lang="en-US" altLang="zh-CN" dirty="0" smtClean="0"/>
              <a:t>() </a:t>
            </a:r>
            <a:r>
              <a:rPr lang="zh-CN" altLang="en-US" dirty="0" smtClean="0"/>
              <a:t>调用开始直到相应的 </a:t>
            </a:r>
            <a:r>
              <a:rPr lang="en-US" altLang="zh-CN" dirty="0" err="1" smtClean="0"/>
              <a:t>onStop</a:t>
            </a:r>
            <a:r>
              <a:rPr lang="en-US" altLang="zh-CN" dirty="0" smtClean="0"/>
              <a:t>()</a:t>
            </a:r>
            <a:r>
              <a:rPr lang="zh-CN" altLang="en-US" dirty="0" smtClean="0"/>
              <a:t>调用。在此期间，用户可以在屏幕上看到此</a:t>
            </a:r>
            <a:r>
              <a:rPr lang="en-US" altLang="zh-CN" dirty="0" smtClean="0"/>
              <a:t>activity</a:t>
            </a:r>
            <a:r>
              <a:rPr lang="zh-CN" altLang="en-US" dirty="0" smtClean="0"/>
              <a:t>，尽管它也许并不是位于前台或者正在与用户做交互。在这两个方法中，你可以管控用来向用户显示这个</a:t>
            </a:r>
            <a:r>
              <a:rPr lang="en-US" altLang="zh-CN" dirty="0" smtClean="0"/>
              <a:t>activity</a:t>
            </a:r>
            <a:r>
              <a:rPr lang="zh-CN" altLang="en-US" dirty="0" smtClean="0"/>
              <a:t>的资源。比如说，你可以在</a:t>
            </a:r>
            <a:r>
              <a:rPr lang="en-US" altLang="zh-CN" dirty="0" err="1" smtClean="0"/>
              <a:t>onStart</a:t>
            </a:r>
            <a:r>
              <a:rPr lang="en-US" altLang="zh-CN" dirty="0" smtClean="0"/>
              <a:t>() </a:t>
            </a:r>
            <a:r>
              <a:rPr lang="zh-CN" altLang="en-US" dirty="0" smtClean="0"/>
              <a:t>中注册一个</a:t>
            </a:r>
            <a:r>
              <a:rPr lang="en-US" altLang="zh-CN" dirty="0" err="1" smtClean="0"/>
              <a:t>BroadcastReceiver</a:t>
            </a:r>
            <a:r>
              <a:rPr lang="en-US" altLang="zh-CN" dirty="0" smtClean="0"/>
              <a:t> </a:t>
            </a:r>
            <a:r>
              <a:rPr lang="zh-CN" altLang="en-US" dirty="0" smtClean="0"/>
              <a:t>来监控会影响到你</a:t>
            </a:r>
            <a:r>
              <a:rPr lang="en-US" altLang="zh-CN" dirty="0" smtClean="0"/>
              <a:t>UI</a:t>
            </a:r>
            <a:r>
              <a:rPr lang="zh-CN" altLang="en-US" dirty="0" smtClean="0"/>
              <a:t>的改变，而在</a:t>
            </a:r>
            <a:r>
              <a:rPr lang="en-US" altLang="zh-CN" dirty="0" err="1" smtClean="0"/>
              <a:t>onStop</a:t>
            </a:r>
            <a:r>
              <a:rPr lang="en-US" altLang="zh-CN" dirty="0" smtClean="0"/>
              <a:t>() </a:t>
            </a:r>
            <a:r>
              <a:rPr lang="zh-CN" altLang="en-US" dirty="0" smtClean="0"/>
              <a:t>中来取消注册，这时用户是无法看到你的程序显示的内容的。</a:t>
            </a:r>
            <a:r>
              <a:rPr lang="en-US" altLang="zh-CN" dirty="0" err="1" smtClean="0"/>
              <a:t>onStart</a:t>
            </a:r>
            <a:r>
              <a:rPr lang="en-US" altLang="zh-CN" dirty="0" smtClean="0"/>
              <a:t>() </a:t>
            </a:r>
            <a:r>
              <a:rPr lang="zh-CN" altLang="en-US" dirty="0" smtClean="0"/>
              <a:t>和 </a:t>
            </a:r>
            <a:r>
              <a:rPr lang="en-US" altLang="zh-CN" dirty="0" err="1" smtClean="0"/>
              <a:t>onStop</a:t>
            </a:r>
            <a:r>
              <a:rPr lang="en-US" altLang="zh-CN" dirty="0" smtClean="0"/>
              <a:t>() </a:t>
            </a:r>
            <a:r>
              <a:rPr lang="zh-CN" altLang="en-US" dirty="0" smtClean="0"/>
              <a:t>方法可以随着应用程序是否为用户可见而被多次调用。</a:t>
            </a:r>
            <a:endParaRPr lang="en-US" altLang="zh-CN" dirty="0" smtClean="0"/>
          </a:p>
          <a:p>
            <a:endParaRPr lang="en-US" altLang="zh-CN" dirty="0" smtClean="0"/>
          </a:p>
          <a:p>
            <a:endParaRPr lang="zh-CN" altLang="en-US" dirty="0" smtClean="0"/>
          </a:p>
          <a:p>
            <a:r>
              <a:rPr lang="en-US" altLang="zh-CN" dirty="0" smtClean="0"/>
              <a:t>•	</a:t>
            </a:r>
            <a:r>
              <a:rPr lang="zh-CN" altLang="en-US" dirty="0" smtClean="0"/>
              <a:t>一个</a:t>
            </a:r>
            <a:r>
              <a:rPr lang="en-US" altLang="zh-CN" dirty="0" smtClean="0"/>
              <a:t>activity</a:t>
            </a:r>
            <a:r>
              <a:rPr lang="zh-CN" altLang="en-US" dirty="0" smtClean="0"/>
              <a:t>的 前台生命周期 自 </a:t>
            </a:r>
            <a:r>
              <a:rPr lang="en-US" altLang="zh-CN" dirty="0" err="1" smtClean="0"/>
              <a:t>onResume</a:t>
            </a:r>
            <a:r>
              <a:rPr lang="en-US" altLang="zh-CN" dirty="0" smtClean="0"/>
              <a:t>() </a:t>
            </a:r>
            <a:r>
              <a:rPr lang="zh-CN" altLang="en-US" dirty="0" smtClean="0"/>
              <a:t>调用起，至相应的 </a:t>
            </a:r>
            <a:r>
              <a:rPr lang="en-US" altLang="zh-CN" dirty="0" err="1" smtClean="0"/>
              <a:t>onPause</a:t>
            </a:r>
            <a:r>
              <a:rPr lang="en-US" altLang="zh-CN" dirty="0" smtClean="0"/>
              <a:t>()</a:t>
            </a:r>
            <a:r>
              <a:rPr lang="zh-CN" altLang="en-US" dirty="0" smtClean="0"/>
              <a:t>调用为止。在此期间，</a:t>
            </a:r>
            <a:r>
              <a:rPr lang="en-US" altLang="zh-CN" dirty="0" smtClean="0"/>
              <a:t>activity</a:t>
            </a:r>
            <a:r>
              <a:rPr lang="zh-CN" altLang="en-US" dirty="0" smtClean="0"/>
              <a:t>位于前台最上面并与用户进行交互。</a:t>
            </a:r>
            <a:r>
              <a:rPr lang="en-US" altLang="zh-CN" dirty="0" smtClean="0"/>
              <a:t>activity</a:t>
            </a:r>
            <a:r>
              <a:rPr lang="zh-CN" altLang="en-US" dirty="0" smtClean="0"/>
              <a:t>会经常在暂停和恢复之间进行状态转换──比如说当设备转入休眠状态或有新的</a:t>
            </a:r>
            <a:r>
              <a:rPr lang="en-US" altLang="zh-CN" dirty="0" smtClean="0"/>
              <a:t>activity</a:t>
            </a:r>
            <a:r>
              <a:rPr lang="zh-CN" altLang="en-US" dirty="0" smtClean="0"/>
              <a:t>启动时，将调用</a:t>
            </a:r>
            <a:r>
              <a:rPr lang="en-US" altLang="zh-CN" dirty="0" err="1" smtClean="0"/>
              <a:t>onPause</a:t>
            </a:r>
            <a:r>
              <a:rPr lang="en-US" altLang="zh-CN" dirty="0" smtClean="0"/>
              <a:t>() </a:t>
            </a:r>
            <a:r>
              <a:rPr lang="zh-CN" altLang="en-US" dirty="0" smtClean="0"/>
              <a:t>方法。当</a:t>
            </a:r>
            <a:r>
              <a:rPr lang="en-US" altLang="zh-CN" dirty="0" smtClean="0"/>
              <a:t>activity</a:t>
            </a:r>
            <a:r>
              <a:rPr lang="zh-CN" altLang="en-US" dirty="0" smtClean="0"/>
              <a:t>获得结果或者接收到新的</a:t>
            </a:r>
            <a:r>
              <a:rPr lang="en-US" altLang="zh-CN" dirty="0" smtClean="0"/>
              <a:t>intent</a:t>
            </a:r>
            <a:r>
              <a:rPr lang="zh-CN" altLang="en-US" dirty="0" smtClean="0"/>
              <a:t>的时候会调用</a:t>
            </a:r>
            <a:r>
              <a:rPr lang="en-US" altLang="zh-CN" dirty="0" err="1" smtClean="0"/>
              <a:t>onResume</a:t>
            </a:r>
            <a:r>
              <a:rPr lang="en-US" altLang="zh-CN" dirty="0" smtClean="0"/>
              <a:t>() </a:t>
            </a:r>
            <a:r>
              <a:rPr lang="zh-CN" altLang="en-US" dirty="0" smtClean="0"/>
              <a:t>方法。因此，在这两个方法中的代码应当是轻量级的。</a:t>
            </a:r>
          </a:p>
          <a:p>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1" lang="en-US" altLang="zh-CN" sz="1200" u="sng" kern="1200" dirty="0" err="1" smtClean="0">
                <a:solidFill>
                  <a:schemeClr val="tx1"/>
                </a:solidFill>
                <a:latin typeface="Calibri" pitchFamily="34" charset="0"/>
                <a:ea typeface="+mn-ea"/>
                <a:cs typeface="+mn-cs"/>
              </a:rPr>
              <a:t>onPause</a:t>
            </a:r>
            <a:r>
              <a:rPr kumimoji="1" lang="en-US" altLang="zh-CN" sz="1200" u="sng" kern="1200" dirty="0" smtClean="0">
                <a:solidFill>
                  <a:schemeClr val="tx1"/>
                </a:solidFill>
                <a:latin typeface="Calibri" pitchFamily="34" charset="0"/>
                <a:ea typeface="+mn-ea"/>
                <a:cs typeface="+mn-cs"/>
              </a:rPr>
              <a:t>()</a:t>
            </a:r>
            <a:r>
              <a:rPr kumimoji="1" lang="zh-CN" altLang="en-US" sz="1200" kern="1200" dirty="0" smtClean="0">
                <a:solidFill>
                  <a:schemeClr val="tx1"/>
                </a:solidFill>
                <a:latin typeface="Calibri" pitchFamily="34" charset="0"/>
                <a:ea typeface="+mn-ea"/>
                <a:cs typeface="+mn-cs"/>
              </a:rPr>
              <a:t>是三个中的第一个，它也是唯一一个在进程被杀死之前必然会调用的方法</a:t>
            </a:r>
            <a:r>
              <a:rPr kumimoji="1" lang="en-US" altLang="zh-CN" sz="1200" kern="1200" dirty="0" smtClean="0">
                <a:solidFill>
                  <a:schemeClr val="tx1"/>
                </a:solidFill>
                <a:latin typeface="Calibri" pitchFamily="34" charset="0"/>
                <a:ea typeface="+mn-ea"/>
                <a:cs typeface="+mn-cs"/>
              </a:rPr>
              <a:t>──</a:t>
            </a:r>
            <a:r>
              <a:rPr kumimoji="1" lang="en-US" altLang="zh-CN" sz="1200" u="sng" kern="1200" dirty="0" err="1" smtClean="0">
                <a:solidFill>
                  <a:schemeClr val="tx1"/>
                </a:solidFill>
                <a:latin typeface="Calibri" pitchFamily="34" charset="0"/>
                <a:ea typeface="+mn-ea"/>
                <a:cs typeface="+mn-cs"/>
              </a:rPr>
              <a:t>onStop</a:t>
            </a:r>
            <a:r>
              <a:rPr kumimoji="1" lang="en-US" altLang="zh-CN" sz="1200" u="sng" kern="1200" dirty="0" smtClean="0">
                <a:solidFill>
                  <a:schemeClr val="tx1"/>
                </a:solidFill>
                <a:latin typeface="Calibri" pitchFamily="34" charset="0"/>
                <a:ea typeface="+mn-ea"/>
                <a:cs typeface="+mn-cs"/>
              </a:rPr>
              <a:t>()</a:t>
            </a:r>
            <a:r>
              <a:rPr kumimoji="1" lang="en-US" altLang="zh-CN" sz="1200" kern="1200" dirty="0" smtClean="0">
                <a:solidFill>
                  <a:schemeClr val="tx1"/>
                </a:solidFill>
                <a:latin typeface="Calibri" pitchFamily="34" charset="0"/>
                <a:ea typeface="+mn-ea"/>
                <a:cs typeface="+mn-cs"/>
              </a:rPr>
              <a:t> </a:t>
            </a:r>
            <a:r>
              <a:rPr kumimoji="1" lang="zh-CN" altLang="en-US" sz="1200" kern="1200" dirty="0" smtClean="0">
                <a:solidFill>
                  <a:schemeClr val="tx1"/>
                </a:solidFill>
                <a:latin typeface="Calibri" pitchFamily="34" charset="0"/>
                <a:ea typeface="+mn-ea"/>
                <a:cs typeface="+mn-cs"/>
              </a:rPr>
              <a:t>和 </a:t>
            </a:r>
            <a:r>
              <a:rPr kumimoji="1" lang="en-US" altLang="zh-CN" sz="1200" u="sng" kern="1200" dirty="0" err="1" smtClean="0">
                <a:solidFill>
                  <a:schemeClr val="tx1"/>
                </a:solidFill>
                <a:latin typeface="Calibri" pitchFamily="34" charset="0"/>
                <a:ea typeface="+mn-ea"/>
                <a:cs typeface="+mn-cs"/>
              </a:rPr>
              <a:t>onDestroy</a:t>
            </a:r>
            <a:r>
              <a:rPr kumimoji="1" lang="en-US" altLang="zh-CN" sz="1200" u="sng" kern="1200" dirty="0" smtClean="0">
                <a:solidFill>
                  <a:schemeClr val="tx1"/>
                </a:solidFill>
                <a:latin typeface="Calibri" pitchFamily="34" charset="0"/>
                <a:ea typeface="+mn-ea"/>
                <a:cs typeface="+mn-cs"/>
              </a:rPr>
              <a:t>()</a:t>
            </a:r>
            <a:r>
              <a:rPr kumimoji="1" lang="en-US" altLang="zh-CN" sz="1200" kern="1200" dirty="0" smtClean="0">
                <a:solidFill>
                  <a:schemeClr val="tx1"/>
                </a:solidFill>
                <a:latin typeface="Calibri" pitchFamily="34" charset="0"/>
                <a:ea typeface="+mn-ea"/>
                <a:cs typeface="+mn-cs"/>
              </a:rPr>
              <a:t> </a:t>
            </a:r>
            <a:r>
              <a:rPr kumimoji="1" lang="zh-CN" altLang="en-US" sz="1200" kern="1200" dirty="0" smtClean="0">
                <a:solidFill>
                  <a:schemeClr val="tx1"/>
                </a:solidFill>
                <a:latin typeface="Calibri" pitchFamily="34" charset="0"/>
                <a:ea typeface="+mn-ea"/>
                <a:cs typeface="+mn-cs"/>
              </a:rPr>
              <a:t>有可能不被执行。因此你应该用 </a:t>
            </a:r>
            <a:r>
              <a:rPr kumimoji="1" lang="en-US" altLang="zh-CN" sz="1200" u="sng" kern="1200" dirty="0" err="1" smtClean="0">
                <a:solidFill>
                  <a:schemeClr val="tx1"/>
                </a:solidFill>
                <a:latin typeface="Calibri" pitchFamily="34" charset="0"/>
                <a:ea typeface="+mn-ea"/>
                <a:cs typeface="+mn-cs"/>
              </a:rPr>
              <a:t>onPause</a:t>
            </a:r>
            <a:r>
              <a:rPr kumimoji="1" lang="en-US" altLang="zh-CN" sz="1200" u="sng" kern="1200" dirty="0" smtClean="0">
                <a:solidFill>
                  <a:schemeClr val="tx1"/>
                </a:solidFill>
                <a:latin typeface="Calibri" pitchFamily="34" charset="0"/>
                <a:ea typeface="+mn-ea"/>
                <a:cs typeface="+mn-cs"/>
              </a:rPr>
              <a:t>()</a:t>
            </a:r>
            <a:r>
              <a:rPr kumimoji="1" lang="en-US" altLang="zh-CN" sz="1200" kern="1200" dirty="0" smtClean="0">
                <a:solidFill>
                  <a:schemeClr val="tx1"/>
                </a:solidFill>
                <a:latin typeface="Calibri" pitchFamily="34" charset="0"/>
                <a:ea typeface="+mn-ea"/>
                <a:cs typeface="+mn-cs"/>
              </a:rPr>
              <a:t> </a:t>
            </a:r>
            <a:r>
              <a:rPr kumimoji="1" lang="zh-CN" altLang="en-US" sz="1200" kern="1200" dirty="0" smtClean="0">
                <a:solidFill>
                  <a:schemeClr val="tx1"/>
                </a:solidFill>
                <a:latin typeface="Calibri" pitchFamily="34" charset="0"/>
                <a:ea typeface="+mn-ea"/>
                <a:cs typeface="+mn-cs"/>
              </a:rPr>
              <a:t>来将所有持久性数据（比如用户的编辑结果）写入存储之中。</a:t>
            </a:r>
            <a:endParaRPr kumimoji="1" lang="en-US" altLang="zh-CN" sz="1200" kern="1200" dirty="0" smtClean="0">
              <a:solidFill>
                <a:schemeClr val="tx1"/>
              </a:solidFill>
              <a:latin typeface="Calibri" pitchFamily="34" charset="0"/>
              <a:ea typeface="+mn-ea"/>
              <a:cs typeface="+mn-cs"/>
            </a:endParaRPr>
          </a:p>
          <a:p>
            <a:endParaRPr kumimoji="1" lang="en-US" altLang="zh-CN" sz="1200" kern="1200" dirty="0" smtClean="0">
              <a:solidFill>
                <a:schemeClr val="tx1"/>
              </a:solidFill>
              <a:latin typeface="Calibri" pitchFamily="34" charset="0"/>
              <a:ea typeface="+mn-ea"/>
              <a:cs typeface="+mn-cs"/>
            </a:endParaRPr>
          </a:p>
          <a:p>
            <a:endParaRPr kumimoji="1" lang="en-US" altLang="zh-CN" sz="1200" kern="1200" dirty="0" smtClean="0">
              <a:solidFill>
                <a:schemeClr val="tx1"/>
              </a:solidFill>
              <a:latin typeface="Calibri" pitchFamily="34" charset="0"/>
              <a:ea typeface="+mn-ea"/>
              <a:cs typeface="+mn-cs"/>
            </a:endParaRPr>
          </a:p>
          <a:p>
            <a:r>
              <a:rPr lang="zh-CN" altLang="en-US" dirty="0" smtClean="0"/>
              <a:t>因为</a:t>
            </a:r>
            <a:r>
              <a:rPr lang="en-US" altLang="zh-CN" dirty="0" err="1" smtClean="0"/>
              <a:t>onSaveInstanceState</a:t>
            </a:r>
            <a:r>
              <a:rPr lang="en-US" altLang="zh-CN" dirty="0" smtClean="0"/>
              <a:t>()</a:t>
            </a:r>
            <a:r>
              <a:rPr lang="zh-CN" altLang="en-US" dirty="0" smtClean="0"/>
              <a:t>不是总被调用，所以你应该只用它来为</a:t>
            </a:r>
            <a:r>
              <a:rPr lang="en-US" altLang="zh-CN" dirty="0" smtClean="0"/>
              <a:t>activity</a:t>
            </a:r>
            <a:r>
              <a:rPr lang="zh-CN" altLang="en-US" dirty="0" smtClean="0"/>
              <a:t>保存一些临时的状态，而不能用来保存持久性数据。而是应该用</a:t>
            </a:r>
            <a:r>
              <a:rPr lang="en-US" altLang="zh-CN" dirty="0" err="1" smtClean="0"/>
              <a:t>onPause</a:t>
            </a:r>
            <a:r>
              <a:rPr lang="en-US" altLang="zh-CN" dirty="0" smtClean="0"/>
              <a:t>()</a:t>
            </a:r>
            <a:r>
              <a:rPr lang="zh-CN" altLang="en-US" dirty="0" smtClean="0"/>
              <a:t>来达到这个目的。</a:t>
            </a:r>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17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服务是不会起去一个线程的，如果你的服务的</a:t>
            </a:r>
            <a:r>
              <a:rPr lang="en-US" altLang="zh-CN" dirty="0" err="1" smtClean="0"/>
              <a:t>onCreate</a:t>
            </a:r>
            <a:r>
              <a:rPr lang="zh-CN" altLang="en-US" dirty="0" smtClean="0"/>
              <a:t>里面要做耗时的操作的话，最好起一个线程去启动这个服务。</a:t>
            </a:r>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20</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http://developer.android.com/guide/components/bound-services.html#Creating</a:t>
            </a:r>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21</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http://developer.android.com/guide/components/bound-services.html#Creating</a:t>
            </a:r>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22</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http://developer.android.com/guide/components/bound-services.html#Creating</a:t>
            </a:r>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23</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25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26</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27</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28</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29</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30</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32</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33</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34</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35</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36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r>
              <a:rPr kumimoji="1" lang="en-US" altLang="zh-CN" sz="1200" b="0" i="0" kern="1200" dirty="0" err="1" smtClean="0">
                <a:solidFill>
                  <a:schemeClr val="tx1"/>
                </a:solidFill>
                <a:latin typeface="Calibri" pitchFamily="34" charset="0"/>
                <a:ea typeface="+mn-ea"/>
                <a:cs typeface="+mn-cs"/>
              </a:rPr>
              <a:t>iOS</a:t>
            </a:r>
            <a:r>
              <a:rPr kumimoji="1" lang="en-US" altLang="zh-CN" sz="1200" b="0" i="0" kern="1200" dirty="0" smtClean="0">
                <a:solidFill>
                  <a:schemeClr val="tx1"/>
                </a:solidFill>
                <a:latin typeface="Calibri" pitchFamily="34" charset="0"/>
                <a:ea typeface="+mn-ea"/>
                <a:cs typeface="+mn-cs"/>
              </a:rPr>
              <a:t>,</a:t>
            </a:r>
            <a:r>
              <a:rPr kumimoji="1" lang="en-US" altLang="zh-CN" sz="1200" b="0" i="0" kern="1200" baseline="0" dirty="0" smtClean="0">
                <a:solidFill>
                  <a:schemeClr val="tx1"/>
                </a:solidFill>
                <a:latin typeface="Calibri" pitchFamily="34" charset="0"/>
                <a:ea typeface="+mn-ea"/>
                <a:cs typeface="+mn-cs"/>
              </a:rPr>
              <a:t> Window Mobile</a:t>
            </a:r>
            <a:r>
              <a:rPr kumimoji="1" lang="zh-CN" altLang="en-US" sz="1200" b="0" i="0" kern="1200" baseline="0" dirty="0" smtClean="0">
                <a:solidFill>
                  <a:schemeClr val="tx1"/>
                </a:solidFill>
                <a:latin typeface="Calibri" pitchFamily="34" charset="0"/>
                <a:ea typeface="+mn-ea"/>
                <a:cs typeface="+mn-cs"/>
              </a:rPr>
              <a:t>等都是移动平台操作系统。</a:t>
            </a:r>
            <a:endParaRPr kumimoji="1" lang="en-US" altLang="zh-CN" sz="1200" b="0" i="0" kern="1200" dirty="0" smtClean="0">
              <a:solidFill>
                <a:schemeClr val="tx1"/>
              </a:solidFill>
              <a:latin typeface="Calibri" pitchFamily="34" charset="0"/>
              <a:ea typeface="+mn-ea"/>
              <a:cs typeface="+mn-cs"/>
            </a:endParaRPr>
          </a:p>
          <a:p>
            <a:endParaRPr kumimoji="1" lang="en-US" altLang="zh-CN" sz="1200" b="0" i="0" kern="1200" dirty="0" smtClean="0">
              <a:solidFill>
                <a:schemeClr val="tx1"/>
              </a:solidFill>
              <a:latin typeface="Calibri" pitchFamily="34" charset="0"/>
              <a:ea typeface="+mn-ea"/>
              <a:cs typeface="+mn-cs"/>
            </a:endParaRPr>
          </a:p>
          <a:p>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是</a:t>
            </a:r>
            <a:r>
              <a:rPr kumimoji="1" lang="en-US" altLang="zh-CN" sz="1200" b="0" i="0" kern="1200" dirty="0" smtClean="0">
                <a:solidFill>
                  <a:schemeClr val="tx1"/>
                </a:solidFill>
                <a:latin typeface="Calibri" pitchFamily="34" charset="0"/>
                <a:ea typeface="+mn-ea"/>
                <a:cs typeface="+mn-cs"/>
              </a:rPr>
              <a:t>Google</a:t>
            </a:r>
            <a:r>
              <a:rPr kumimoji="1" lang="zh-CN" altLang="en-US" sz="1200" b="0" i="0" kern="1200" dirty="0" smtClean="0">
                <a:solidFill>
                  <a:schemeClr val="tx1"/>
                </a:solidFill>
                <a:latin typeface="Calibri" pitchFamily="34" charset="0"/>
                <a:ea typeface="+mn-ea"/>
                <a:cs typeface="+mn-cs"/>
              </a:rPr>
              <a:t>于</a:t>
            </a:r>
            <a:r>
              <a:rPr kumimoji="1" lang="en-US" altLang="zh-CN" sz="1200" b="0" i="0" kern="1200" dirty="0" smtClean="0">
                <a:solidFill>
                  <a:schemeClr val="tx1"/>
                </a:solidFill>
                <a:latin typeface="Calibri" pitchFamily="34" charset="0"/>
                <a:ea typeface="+mn-ea"/>
                <a:cs typeface="+mn-cs"/>
              </a:rPr>
              <a:t>07</a:t>
            </a:r>
            <a:r>
              <a:rPr kumimoji="1" lang="zh-CN" altLang="en-US" sz="1200" b="0" i="0" kern="1200" dirty="0" smtClean="0">
                <a:solidFill>
                  <a:schemeClr val="tx1"/>
                </a:solidFill>
                <a:latin typeface="Calibri" pitchFamily="34" charset="0"/>
                <a:ea typeface="+mn-ea"/>
                <a:cs typeface="+mn-cs"/>
              </a:rPr>
              <a:t>年</a:t>
            </a:r>
            <a:r>
              <a:rPr kumimoji="1" lang="en-US" altLang="zh-CN" sz="1200" b="0" i="0" kern="1200" dirty="0" smtClean="0">
                <a:solidFill>
                  <a:schemeClr val="tx1"/>
                </a:solidFill>
                <a:latin typeface="Calibri" pitchFamily="34" charset="0"/>
                <a:ea typeface="+mn-ea"/>
                <a:cs typeface="+mn-cs"/>
              </a:rPr>
              <a:t>11</a:t>
            </a:r>
            <a:r>
              <a:rPr kumimoji="1" lang="zh-CN" altLang="en-US" sz="1200" b="0" i="0" kern="1200" dirty="0" smtClean="0">
                <a:solidFill>
                  <a:schemeClr val="tx1"/>
                </a:solidFill>
                <a:latin typeface="Calibri" pitchFamily="34" charset="0"/>
                <a:ea typeface="+mn-ea"/>
                <a:cs typeface="+mn-cs"/>
              </a:rPr>
              <a:t>月</a:t>
            </a:r>
            <a:r>
              <a:rPr kumimoji="1" lang="en-US" altLang="zh-CN" sz="1200" b="0" i="0" kern="1200" dirty="0" smtClean="0">
                <a:solidFill>
                  <a:schemeClr val="tx1"/>
                </a:solidFill>
                <a:latin typeface="Calibri" pitchFamily="34" charset="0"/>
                <a:ea typeface="+mn-ea"/>
                <a:cs typeface="+mn-cs"/>
              </a:rPr>
              <a:t>5</a:t>
            </a:r>
            <a:r>
              <a:rPr kumimoji="1" lang="zh-CN" altLang="en-US" sz="1200" b="0" i="0" kern="1200" dirty="0" smtClean="0">
                <a:solidFill>
                  <a:schemeClr val="tx1"/>
                </a:solidFill>
                <a:latin typeface="Calibri" pitchFamily="34" charset="0"/>
                <a:ea typeface="+mn-ea"/>
                <a:cs typeface="+mn-cs"/>
              </a:rPr>
              <a:t>日宣布的基于</a:t>
            </a:r>
            <a:r>
              <a:rPr kumimoji="1" lang="en-US" altLang="zh-CN" sz="1200" b="0" i="0" kern="1200" dirty="0" smtClean="0">
                <a:solidFill>
                  <a:schemeClr val="tx1"/>
                </a:solidFill>
                <a:latin typeface="Calibri" pitchFamily="34" charset="0"/>
                <a:ea typeface="+mn-ea"/>
                <a:cs typeface="+mn-cs"/>
              </a:rPr>
              <a:t>Linux</a:t>
            </a:r>
            <a:r>
              <a:rPr kumimoji="1" lang="zh-CN" altLang="en-US" sz="1200" b="0" i="0" kern="1200" dirty="0" smtClean="0">
                <a:solidFill>
                  <a:schemeClr val="tx1"/>
                </a:solidFill>
                <a:latin typeface="Calibri" pitchFamily="34" charset="0"/>
                <a:ea typeface="+mn-ea"/>
                <a:cs typeface="+mn-cs"/>
              </a:rPr>
              <a:t>平台开源手机操作系统名称，该平台由操作系统、中间件、用户界面和应用软件组成，号称是首个为移动终端打造的真正开放和完整的移动软件。</a:t>
            </a:r>
          </a:p>
          <a:p>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是</a:t>
            </a:r>
            <a:r>
              <a:rPr kumimoji="1" lang="en-US" altLang="zh-CN" sz="1200" b="0" i="0" kern="1200" dirty="0" smtClean="0">
                <a:solidFill>
                  <a:schemeClr val="tx1"/>
                </a:solidFill>
                <a:latin typeface="Calibri" pitchFamily="34" charset="0"/>
                <a:ea typeface="+mn-ea"/>
                <a:cs typeface="+mn-cs"/>
              </a:rPr>
              <a:t>Google</a:t>
            </a:r>
            <a:r>
              <a:rPr kumimoji="1" lang="zh-CN" altLang="en-US" sz="1200" b="0" i="0" kern="1200" dirty="0" smtClean="0">
                <a:solidFill>
                  <a:schemeClr val="tx1"/>
                </a:solidFill>
                <a:latin typeface="Calibri" pitchFamily="34" charset="0"/>
                <a:ea typeface="+mn-ea"/>
                <a:cs typeface="+mn-cs"/>
              </a:rPr>
              <a:t>开发的基于</a:t>
            </a:r>
            <a:r>
              <a:rPr kumimoji="1" lang="en-US" altLang="zh-CN" sz="1200" b="0" i="0" kern="1200" dirty="0" smtClean="0">
                <a:solidFill>
                  <a:schemeClr val="tx1"/>
                </a:solidFill>
                <a:latin typeface="Calibri" pitchFamily="34" charset="0"/>
                <a:ea typeface="+mn-ea"/>
                <a:cs typeface="+mn-cs"/>
              </a:rPr>
              <a:t>Linux</a:t>
            </a:r>
            <a:r>
              <a:rPr kumimoji="1" lang="zh-CN" altLang="en-US" sz="1200" b="0" i="0" kern="1200" dirty="0" smtClean="0">
                <a:solidFill>
                  <a:schemeClr val="tx1"/>
                </a:solidFill>
                <a:latin typeface="Calibri" pitchFamily="34" charset="0"/>
                <a:ea typeface="+mn-ea"/>
                <a:cs typeface="+mn-cs"/>
              </a:rPr>
              <a:t>平台的开源手机操作系统。它包括操作系统、用户界面和应用程序</a:t>
            </a:r>
            <a:r>
              <a:rPr kumimoji="1" lang="en-US" altLang="zh-CN" sz="1200" b="0" i="0" kern="1200" dirty="0" smtClean="0">
                <a:solidFill>
                  <a:schemeClr val="tx1"/>
                </a:solidFill>
                <a:latin typeface="Calibri" pitchFamily="34" charset="0"/>
                <a:ea typeface="+mn-ea"/>
                <a:cs typeface="+mn-cs"/>
              </a:rPr>
              <a:t>——</a:t>
            </a:r>
            <a:r>
              <a:rPr kumimoji="1" lang="zh-CN" altLang="en-US" sz="1200" b="0" i="0" kern="1200" dirty="0" smtClean="0">
                <a:solidFill>
                  <a:schemeClr val="tx1"/>
                </a:solidFill>
                <a:latin typeface="Calibri" pitchFamily="34" charset="0"/>
                <a:ea typeface="+mn-ea"/>
                <a:cs typeface="+mn-cs"/>
              </a:rPr>
              <a:t>移动电话工作所需的全部软件，而且不存在任何以往阻碍移动产业创新的专有权障碍。谷歌与开放手机联盟合作开发了</a:t>
            </a:r>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，这个联盟由包括中国移动、摩托罗拉、高通、宏达和</a:t>
            </a:r>
            <a:r>
              <a:rPr kumimoji="1" lang="en-US" altLang="zh-CN" sz="1200" b="0" i="0" kern="1200" dirty="0" smtClean="0">
                <a:solidFill>
                  <a:schemeClr val="tx1"/>
                </a:solidFill>
                <a:latin typeface="Calibri" pitchFamily="34" charset="0"/>
                <a:ea typeface="+mn-ea"/>
                <a:cs typeface="+mn-cs"/>
              </a:rPr>
              <a:t>T-Mobile</a:t>
            </a:r>
            <a:r>
              <a:rPr kumimoji="1" lang="zh-CN" altLang="en-US" sz="1200" b="0" i="0" kern="1200" dirty="0" smtClean="0">
                <a:solidFill>
                  <a:schemeClr val="tx1"/>
                </a:solidFill>
                <a:latin typeface="Calibri" pitchFamily="34" charset="0"/>
                <a:ea typeface="+mn-ea"/>
                <a:cs typeface="+mn-cs"/>
              </a:rPr>
              <a:t>在内的</a:t>
            </a:r>
            <a:r>
              <a:rPr kumimoji="1" lang="en-US" altLang="zh-CN" sz="1200" b="0" i="0" kern="1200" dirty="0" smtClean="0">
                <a:solidFill>
                  <a:schemeClr val="tx1"/>
                </a:solidFill>
                <a:latin typeface="Calibri" pitchFamily="34" charset="0"/>
                <a:ea typeface="+mn-ea"/>
                <a:cs typeface="+mn-cs"/>
              </a:rPr>
              <a:t>30</a:t>
            </a:r>
            <a:r>
              <a:rPr kumimoji="1" lang="zh-CN" altLang="en-US" sz="1200" b="0" i="0" kern="1200" dirty="0" smtClean="0">
                <a:solidFill>
                  <a:schemeClr val="tx1"/>
                </a:solidFill>
                <a:latin typeface="Calibri" pitchFamily="34" charset="0"/>
                <a:ea typeface="+mn-ea"/>
                <a:cs typeface="+mn-cs"/>
              </a:rPr>
              <a:t>多家技术和无线应用的领军企业组成。通过与运营商、设备制造商、开发商和其他有关各方结成深层次的合作伙伴关系，希望借助建立标准化、开放式的移动电话软件平台，在移动产业内形成一个开放式的生态系统。我们认为此举必将推进更好、更快的创新，为移动用户提供不可预知的应用和服务。</a:t>
            </a:r>
          </a:p>
          <a:p>
            <a:r>
              <a:rPr kumimoji="1" lang="zh-CN" altLang="en-US" sz="1200" b="0" i="0" kern="1200" dirty="0" smtClean="0">
                <a:solidFill>
                  <a:schemeClr val="tx1"/>
                </a:solidFill>
                <a:latin typeface="Calibri" pitchFamily="34" charset="0"/>
                <a:ea typeface="+mn-ea"/>
                <a:cs typeface="+mn-cs"/>
              </a:rPr>
              <a:t> </a:t>
            </a:r>
          </a:p>
          <a:p>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的</a:t>
            </a:r>
            <a:r>
              <a:rPr kumimoji="1" lang="en-US" altLang="zh-CN" sz="1200" b="0" i="0" kern="1200" dirty="0" smtClean="0">
                <a:solidFill>
                  <a:schemeClr val="tx1"/>
                </a:solidFill>
                <a:latin typeface="Calibri" pitchFamily="34" charset="0"/>
                <a:ea typeface="+mn-ea"/>
                <a:cs typeface="+mn-cs"/>
              </a:rPr>
              <a:t>34</a:t>
            </a:r>
            <a:r>
              <a:rPr kumimoji="1" lang="zh-CN" altLang="en-US" sz="1200" b="0" i="0" kern="1200" dirty="0" smtClean="0">
                <a:solidFill>
                  <a:schemeClr val="tx1"/>
                </a:solidFill>
                <a:latin typeface="Calibri" pitchFamily="34" charset="0"/>
                <a:ea typeface="+mn-ea"/>
                <a:cs typeface="+mn-cs"/>
              </a:rPr>
              <a:t>家手机联盟</a:t>
            </a:r>
          </a:p>
          <a:p>
            <a:r>
              <a:rPr kumimoji="1" lang="zh-CN" altLang="en-US" sz="1200" b="0" i="0" kern="1200" dirty="0" smtClean="0">
                <a:solidFill>
                  <a:schemeClr val="tx1"/>
                </a:solidFill>
                <a:latin typeface="Calibri" pitchFamily="34" charset="0"/>
                <a:ea typeface="+mn-ea"/>
                <a:cs typeface="+mn-cs"/>
              </a:rPr>
              <a:t>开放手机联盟的成立和</a:t>
            </a:r>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的推出是对现状的重大改变，在带来初步效益之前，还需要不小的耐心和高昂的投入。但是，我们认为全球移动用户从中能获得的潜在利益是值得付出这些努力的。</a:t>
            </a:r>
          </a:p>
          <a:p>
            <a:r>
              <a:rPr kumimoji="1" lang="zh-CN" altLang="en-US" sz="1200" b="0" i="0" kern="1200" dirty="0" smtClean="0">
                <a:solidFill>
                  <a:schemeClr val="tx1"/>
                </a:solidFill>
                <a:latin typeface="Calibri" pitchFamily="34" charset="0"/>
                <a:ea typeface="+mn-ea"/>
                <a:cs typeface="+mn-cs"/>
              </a:rPr>
              <a:t>与</a:t>
            </a:r>
            <a:r>
              <a:rPr kumimoji="1" lang="en-US" altLang="zh-CN" sz="1200" b="0" i="0" kern="1200" dirty="0" err="1" smtClean="0">
                <a:solidFill>
                  <a:schemeClr val="tx1"/>
                </a:solidFill>
                <a:latin typeface="Calibri" pitchFamily="34" charset="0"/>
                <a:ea typeface="+mn-ea"/>
                <a:cs typeface="+mn-cs"/>
              </a:rPr>
              <a:t>iPhone</a:t>
            </a:r>
            <a:r>
              <a:rPr kumimoji="1" lang="zh-CN" altLang="en-US" sz="1200" b="0" i="0" kern="1200" dirty="0" smtClean="0">
                <a:solidFill>
                  <a:schemeClr val="tx1"/>
                </a:solidFill>
                <a:latin typeface="Calibri" pitchFamily="34" charset="0"/>
                <a:ea typeface="+mn-ea"/>
                <a:cs typeface="+mn-cs"/>
              </a:rPr>
              <a:t>相似，</a:t>
            </a:r>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采用</a:t>
            </a:r>
            <a:r>
              <a:rPr kumimoji="1" lang="en-US" altLang="zh-CN" sz="1200" b="0" i="0" kern="1200" dirty="0" err="1" smtClean="0">
                <a:solidFill>
                  <a:schemeClr val="tx1"/>
                </a:solidFill>
                <a:latin typeface="Calibri" pitchFamily="34" charset="0"/>
                <a:ea typeface="+mn-ea"/>
                <a:cs typeface="+mn-cs"/>
              </a:rPr>
              <a:t>WebKit</a:t>
            </a:r>
            <a:r>
              <a:rPr kumimoji="1" lang="zh-CN" altLang="en-US" sz="1200" b="0" i="0" kern="1200" dirty="0" smtClean="0">
                <a:solidFill>
                  <a:schemeClr val="tx1"/>
                </a:solidFill>
                <a:latin typeface="Calibri" pitchFamily="34" charset="0"/>
                <a:ea typeface="+mn-ea"/>
                <a:cs typeface="+mn-cs"/>
              </a:rPr>
              <a:t>浏览器引擎，具备触摸屏、高级图形显示和上网功能，用户能够在手机上查看电子邮件、搜索网址和观看视频节目等，比</a:t>
            </a:r>
            <a:r>
              <a:rPr kumimoji="1" lang="en-US" altLang="zh-CN" sz="1200" b="0" i="0" kern="1200" dirty="0" err="1" smtClean="0">
                <a:solidFill>
                  <a:schemeClr val="tx1"/>
                </a:solidFill>
                <a:latin typeface="Calibri" pitchFamily="34" charset="0"/>
                <a:ea typeface="+mn-ea"/>
                <a:cs typeface="+mn-cs"/>
              </a:rPr>
              <a:t>iPhone</a:t>
            </a:r>
            <a:r>
              <a:rPr kumimoji="1" lang="zh-CN" altLang="en-US" sz="1200" b="0" i="0" kern="1200" dirty="0" smtClean="0">
                <a:solidFill>
                  <a:schemeClr val="tx1"/>
                </a:solidFill>
                <a:latin typeface="Calibri" pitchFamily="34" charset="0"/>
                <a:ea typeface="+mn-ea"/>
                <a:cs typeface="+mn-cs"/>
              </a:rPr>
              <a:t>等其他手机更强调搜索功能，界面更强大，可以说是一种融入全部</a:t>
            </a:r>
            <a:r>
              <a:rPr kumimoji="1" lang="en-US" altLang="zh-CN" sz="1200" b="0" i="0" kern="1200" dirty="0" smtClean="0">
                <a:solidFill>
                  <a:schemeClr val="tx1"/>
                </a:solidFill>
                <a:latin typeface="Calibri" pitchFamily="34" charset="0"/>
                <a:ea typeface="+mn-ea"/>
                <a:cs typeface="+mn-cs"/>
              </a:rPr>
              <a:t>Web</a:t>
            </a:r>
            <a:r>
              <a:rPr kumimoji="1" lang="zh-CN" altLang="en-US" sz="1200" b="0" i="0" kern="1200" dirty="0" smtClean="0">
                <a:solidFill>
                  <a:schemeClr val="tx1"/>
                </a:solidFill>
                <a:latin typeface="Calibri" pitchFamily="34" charset="0"/>
                <a:ea typeface="+mn-ea"/>
                <a:cs typeface="+mn-cs"/>
              </a:rPr>
              <a:t>应用的单一平台。</a:t>
            </a:r>
          </a:p>
          <a:p>
            <a:r>
              <a:rPr kumimoji="1" lang="zh-CN" altLang="en-US" sz="1200" b="0" i="0" kern="1200" dirty="0" smtClean="0">
                <a:solidFill>
                  <a:schemeClr val="tx1"/>
                </a:solidFill>
                <a:latin typeface="Calibri" pitchFamily="34" charset="0"/>
                <a:ea typeface="+mn-ea"/>
                <a:cs typeface="+mn-cs"/>
              </a:rPr>
              <a:t>但其最震撼人心之处在于</a:t>
            </a:r>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手机系统的开放性和服务免费。</a:t>
            </a:r>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是一个对第三方软件完全开放的平台，开发者在为其开发程序时拥有更大的自由度，突破了</a:t>
            </a:r>
            <a:r>
              <a:rPr kumimoji="1" lang="en-US" altLang="zh-CN" sz="1200" b="0" i="0" kern="1200" dirty="0" err="1" smtClean="0">
                <a:solidFill>
                  <a:schemeClr val="tx1"/>
                </a:solidFill>
                <a:latin typeface="Calibri" pitchFamily="34" charset="0"/>
                <a:ea typeface="+mn-ea"/>
                <a:cs typeface="+mn-cs"/>
              </a:rPr>
              <a:t>iPhone</a:t>
            </a:r>
            <a:r>
              <a:rPr kumimoji="1" lang="zh-CN" altLang="en-US" sz="1200" b="0" i="0" kern="1200" dirty="0" smtClean="0">
                <a:solidFill>
                  <a:schemeClr val="tx1"/>
                </a:solidFill>
                <a:latin typeface="Calibri" pitchFamily="34" charset="0"/>
                <a:ea typeface="+mn-ea"/>
                <a:cs typeface="+mn-cs"/>
              </a:rPr>
              <a:t>等只能添加为数不多的固定软件的枷锁；同时与</a:t>
            </a:r>
            <a:r>
              <a:rPr kumimoji="1" lang="en-US" altLang="zh-CN" sz="1200" b="0" i="0" kern="1200" dirty="0" err="1" smtClean="0">
                <a:solidFill>
                  <a:schemeClr val="tx1"/>
                </a:solidFill>
                <a:latin typeface="Calibri" pitchFamily="34" charset="0"/>
                <a:ea typeface="+mn-ea"/>
                <a:cs typeface="+mn-cs"/>
              </a:rPr>
              <a:t>WindowsMobile</a:t>
            </a:r>
            <a:r>
              <a:rPr kumimoji="1" lang="zh-CN" altLang="en-US" sz="1200" b="0" i="0" kern="1200" dirty="0" smtClean="0">
                <a:solidFill>
                  <a:schemeClr val="tx1"/>
                </a:solidFill>
                <a:latin typeface="Calibri" pitchFamily="34" charset="0"/>
                <a:ea typeface="+mn-ea"/>
                <a:cs typeface="+mn-cs"/>
              </a:rPr>
              <a:t>、</a:t>
            </a:r>
            <a:r>
              <a:rPr kumimoji="1" lang="en-US" altLang="zh-CN" sz="1200" b="0" i="0" kern="1200" dirty="0" err="1" smtClean="0">
                <a:solidFill>
                  <a:schemeClr val="tx1"/>
                </a:solidFill>
                <a:latin typeface="Calibri" pitchFamily="34" charset="0"/>
                <a:ea typeface="+mn-ea"/>
                <a:cs typeface="+mn-cs"/>
              </a:rPr>
              <a:t>Symbian</a:t>
            </a:r>
            <a:r>
              <a:rPr kumimoji="1" lang="zh-CN" altLang="en-US" sz="1200" b="0" i="0" kern="1200" dirty="0" smtClean="0">
                <a:solidFill>
                  <a:schemeClr val="tx1"/>
                </a:solidFill>
                <a:latin typeface="Calibri" pitchFamily="34" charset="0"/>
                <a:ea typeface="+mn-ea"/>
                <a:cs typeface="+mn-cs"/>
              </a:rPr>
              <a:t>等厂商不同，</a:t>
            </a:r>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操作系统免费向开发人员提供，这样可节省近三成成本。</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37</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i="0" u="none" strike="noStrike" kern="1200" dirty="0" smtClean="0">
                <a:solidFill>
                  <a:schemeClr val="tx1"/>
                </a:solidFill>
                <a:latin typeface="+mn-lt"/>
                <a:ea typeface="+mn-ea"/>
                <a:cs typeface="+mn-cs"/>
              </a:rPr>
              <a:t>·</a:t>
            </a:r>
            <a:r>
              <a:rPr lang="zh-CN" altLang="en-US" sz="1200" b="1" i="0" u="none" strike="noStrike" kern="1200" dirty="0" smtClean="0">
                <a:solidFill>
                  <a:schemeClr val="tx1"/>
                </a:solidFill>
                <a:latin typeface="+mn-lt"/>
                <a:ea typeface="+mn-ea"/>
                <a:cs typeface="+mn-cs"/>
              </a:rPr>
              <a:t>前台进程</a:t>
            </a:r>
            <a:r>
              <a:rPr lang="zh-CN" altLang="en-US" dirty="0" smtClean="0"/>
              <a:t> </a:t>
            </a:r>
            <a:endParaRPr lang="en-US" altLang="zh-CN" dirty="0" smtClean="0"/>
          </a:p>
          <a:p>
            <a:r>
              <a:rPr lang="zh-CN" altLang="en-US" sz="1200" b="0" i="0" u="none" strike="noStrike" kern="1200" dirty="0" smtClean="0">
                <a:solidFill>
                  <a:schemeClr val="tx1"/>
                </a:solidFill>
                <a:latin typeface="+mn-lt"/>
                <a:ea typeface="+mn-ea"/>
                <a:cs typeface="+mn-cs"/>
              </a:rPr>
              <a:t>一个进程在满足以下几种情况下会被视为前台进程：</a:t>
            </a:r>
            <a:r>
              <a:rPr lang="zh-CN" altLang="en-US" dirty="0" smtClean="0"/>
              <a:t> </a:t>
            </a:r>
            <a:r>
              <a:rPr lang="en-US" altLang="zh-CN" sz="1200" b="0" i="0" u="none" strike="noStrike" kern="1200" dirty="0" smtClean="0">
                <a:solidFill>
                  <a:schemeClr val="tx1"/>
                </a:solidFill>
                <a:latin typeface="+mn-lt"/>
                <a:ea typeface="+mn-ea"/>
                <a:cs typeface="+mn-cs"/>
              </a:rPr>
              <a:t>·</a:t>
            </a:r>
            <a:r>
              <a:rPr lang="zh-CN" altLang="en-US" sz="1200" b="0" i="0" u="none" strike="noStrike" kern="1200" dirty="0" smtClean="0">
                <a:solidFill>
                  <a:schemeClr val="tx1"/>
                </a:solidFill>
                <a:latin typeface="+mn-lt"/>
                <a:ea typeface="+mn-ea"/>
                <a:cs typeface="+mn-cs"/>
              </a:rPr>
              <a:t>它拥有一个正在与用户交互的</a:t>
            </a:r>
            <a:r>
              <a:rPr lang="en-US" altLang="zh-CN" sz="1200" b="0" i="0" u="none" strike="noStrike" kern="1200" dirty="0" smtClean="0">
                <a:solidFill>
                  <a:schemeClr val="tx1"/>
                </a:solidFill>
                <a:latin typeface="+mn-lt"/>
                <a:ea typeface="+mn-ea"/>
                <a:cs typeface="+mn-cs"/>
              </a:rPr>
              <a:t>Activity(</a:t>
            </a:r>
            <a:r>
              <a:rPr lang="en-US" altLang="zh-CN" sz="1200" b="0" i="0" u="none" strike="noStrike" kern="1200" dirty="0" err="1" smtClean="0">
                <a:solidFill>
                  <a:schemeClr val="tx1"/>
                </a:solidFill>
                <a:latin typeface="+mn-lt"/>
                <a:ea typeface="+mn-ea"/>
                <a:cs typeface="+mn-cs"/>
              </a:rPr>
              <a:t>Activity#onResume</a:t>
            </a:r>
            <a:r>
              <a:rPr lang="en-US" altLang="zh-CN" sz="1200" b="0" i="0" u="none" strike="noStrike" kern="1200" dirty="0" smtClean="0">
                <a:solidFill>
                  <a:schemeClr val="tx1"/>
                </a:solidFill>
                <a:latin typeface="+mn-lt"/>
                <a:ea typeface="+mn-ea"/>
                <a:cs typeface="+mn-cs"/>
              </a:rPr>
              <a:t>()</a:t>
            </a:r>
            <a:r>
              <a:rPr lang="zh-CN" altLang="en-US" sz="1200" b="0" i="0" u="none" strike="noStrike" kern="1200" dirty="0" smtClean="0">
                <a:solidFill>
                  <a:schemeClr val="tx1"/>
                </a:solidFill>
                <a:latin typeface="+mn-lt"/>
                <a:ea typeface="+mn-ea"/>
                <a:cs typeface="+mn-cs"/>
              </a:rPr>
              <a:t>方法已经被调用</a:t>
            </a:r>
            <a:r>
              <a:rPr lang="en-US" altLang="zh-CN" sz="1200" b="0" i="0" u="none" strike="noStrike" kern="1200" dirty="0" smtClean="0">
                <a:solidFill>
                  <a:schemeClr val="tx1"/>
                </a:solidFill>
                <a:latin typeface="+mn-lt"/>
                <a:ea typeface="+mn-ea"/>
                <a:cs typeface="+mn-cs"/>
              </a:rPr>
              <a:t>)</a:t>
            </a:r>
            <a:r>
              <a:rPr lang="zh-CN" altLang="en-US" sz="1200" b="0" i="0" u="none" strike="noStrike" kern="1200" dirty="0" smtClean="0">
                <a:solidFill>
                  <a:schemeClr val="tx1"/>
                </a:solidFill>
                <a:latin typeface="+mn-lt"/>
                <a:ea typeface="+mn-ea"/>
                <a:cs typeface="+mn-cs"/>
              </a:rPr>
              <a:t>。</a:t>
            </a:r>
            <a:r>
              <a:rPr lang="zh-CN" altLang="en-US" dirty="0" smtClean="0"/>
              <a:t> </a:t>
            </a:r>
            <a:r>
              <a:rPr lang="en-US" altLang="zh-CN" sz="1200" b="0" i="0" u="none" strike="noStrike" kern="1200" dirty="0" smtClean="0">
                <a:solidFill>
                  <a:schemeClr val="tx1"/>
                </a:solidFill>
                <a:latin typeface="+mn-lt"/>
                <a:ea typeface="+mn-ea"/>
                <a:cs typeface="+mn-cs"/>
              </a:rPr>
              <a:t>·</a:t>
            </a:r>
            <a:r>
              <a:rPr lang="zh-CN" altLang="en-US" sz="1200" b="0" i="0" u="none" strike="noStrike" kern="1200" dirty="0" smtClean="0">
                <a:solidFill>
                  <a:schemeClr val="tx1"/>
                </a:solidFill>
                <a:latin typeface="+mn-lt"/>
                <a:ea typeface="+mn-ea"/>
                <a:cs typeface="+mn-cs"/>
              </a:rPr>
              <a:t>它拥有一个</a:t>
            </a:r>
            <a:r>
              <a:rPr lang="en-US" altLang="zh-CN" sz="1200" b="0" i="0" u="none" strike="noStrike" kern="1200" dirty="0" smtClean="0">
                <a:solidFill>
                  <a:schemeClr val="tx1"/>
                </a:solidFill>
                <a:latin typeface="+mn-lt"/>
                <a:ea typeface="+mn-ea"/>
                <a:cs typeface="+mn-cs"/>
              </a:rPr>
              <a:t>Service</a:t>
            </a:r>
            <a:r>
              <a:rPr lang="zh-CN" altLang="en-US" sz="1200" b="0" i="0" u="none" strike="noStrike" kern="1200" dirty="0" smtClean="0">
                <a:solidFill>
                  <a:schemeClr val="tx1"/>
                </a:solidFill>
                <a:latin typeface="+mn-lt"/>
                <a:ea typeface="+mn-ea"/>
                <a:cs typeface="+mn-cs"/>
              </a:rPr>
              <a:t>，这个</a:t>
            </a:r>
            <a:r>
              <a:rPr lang="en-US" altLang="zh-CN" sz="1200" b="0" i="0" u="none" strike="noStrike" kern="1200" dirty="0" smtClean="0">
                <a:solidFill>
                  <a:schemeClr val="tx1"/>
                </a:solidFill>
                <a:latin typeface="+mn-lt"/>
                <a:ea typeface="+mn-ea"/>
                <a:cs typeface="+mn-cs"/>
              </a:rPr>
              <a:t>Service</a:t>
            </a:r>
            <a:r>
              <a:rPr lang="zh-CN" altLang="en-US" sz="1200" b="0" i="0" u="none" strike="noStrike" kern="1200" dirty="0" smtClean="0">
                <a:solidFill>
                  <a:schemeClr val="tx1"/>
                </a:solidFill>
                <a:latin typeface="+mn-lt"/>
                <a:ea typeface="+mn-ea"/>
                <a:cs typeface="+mn-cs"/>
              </a:rPr>
              <a:t>绑定到一个正在与用户交互的</a:t>
            </a:r>
            <a:r>
              <a:rPr lang="en-US" altLang="zh-CN" sz="1200" b="0" i="0" u="none" strike="noStrike" kern="1200" dirty="0" smtClean="0">
                <a:solidFill>
                  <a:schemeClr val="tx1"/>
                </a:solidFill>
                <a:latin typeface="+mn-lt"/>
                <a:ea typeface="+mn-ea"/>
                <a:cs typeface="+mn-cs"/>
              </a:rPr>
              <a:t>Activity</a:t>
            </a:r>
            <a:r>
              <a:rPr lang="zh-CN" altLang="en-US" sz="1200" b="0" i="0" u="none" strike="noStrike" kern="1200" dirty="0" smtClean="0">
                <a:solidFill>
                  <a:schemeClr val="tx1"/>
                </a:solidFill>
                <a:latin typeface="+mn-lt"/>
                <a:ea typeface="+mn-ea"/>
                <a:cs typeface="+mn-cs"/>
              </a:rPr>
              <a:t>。</a:t>
            </a:r>
            <a:r>
              <a:rPr lang="zh-CN" altLang="en-US" dirty="0" smtClean="0"/>
              <a:t> </a:t>
            </a:r>
            <a:r>
              <a:rPr lang="en-US" altLang="zh-CN" sz="1200" b="0" i="0" u="none" strike="noStrike" kern="1200" dirty="0" smtClean="0">
                <a:solidFill>
                  <a:schemeClr val="tx1"/>
                </a:solidFill>
                <a:latin typeface="+mn-lt"/>
                <a:ea typeface="+mn-ea"/>
                <a:cs typeface="+mn-cs"/>
              </a:rPr>
              <a:t>·</a:t>
            </a:r>
            <a:r>
              <a:rPr lang="zh-CN" altLang="en-US" sz="1200" b="0" i="0" u="none" strike="noStrike" kern="1200" dirty="0" smtClean="0">
                <a:solidFill>
                  <a:schemeClr val="tx1"/>
                </a:solidFill>
                <a:latin typeface="+mn-lt"/>
                <a:ea typeface="+mn-ea"/>
                <a:cs typeface="+mn-cs"/>
              </a:rPr>
              <a:t>它拥有一个运行在前台的</a:t>
            </a:r>
            <a:r>
              <a:rPr lang="en-US" altLang="zh-CN" sz="1200" b="0" i="0" u="none" strike="noStrike" kern="1200" dirty="0" smtClean="0">
                <a:solidFill>
                  <a:schemeClr val="tx1"/>
                </a:solidFill>
                <a:latin typeface="+mn-lt"/>
                <a:ea typeface="+mn-ea"/>
                <a:cs typeface="+mn-cs"/>
              </a:rPr>
              <a:t>Service</a:t>
            </a:r>
            <a:r>
              <a:rPr lang="zh-CN" altLang="en-US" sz="1200" b="0" i="0" u="none" strike="noStrike" kern="1200" dirty="0" smtClean="0">
                <a:solidFill>
                  <a:schemeClr val="tx1"/>
                </a:solidFill>
                <a:latin typeface="+mn-lt"/>
                <a:ea typeface="+mn-ea"/>
                <a:cs typeface="+mn-cs"/>
              </a:rPr>
              <a:t>，也就是说，调用了</a:t>
            </a:r>
            <a:r>
              <a:rPr lang="en-US" altLang="zh-CN" sz="1200" b="0" i="0" u="none" strike="noStrike" kern="1200" dirty="0" smtClean="0">
                <a:solidFill>
                  <a:schemeClr val="tx1"/>
                </a:solidFill>
                <a:latin typeface="+mn-lt"/>
                <a:ea typeface="+mn-ea"/>
                <a:cs typeface="+mn-cs"/>
              </a:rPr>
              <a:t>#</a:t>
            </a:r>
            <a:r>
              <a:rPr lang="en-US" altLang="zh-CN" sz="1200" b="0" i="0" u="none" strike="noStrike" kern="1200" dirty="0" err="1" smtClean="0">
                <a:solidFill>
                  <a:schemeClr val="tx1"/>
                </a:solidFill>
                <a:latin typeface="+mn-lt"/>
                <a:ea typeface="+mn-ea"/>
                <a:cs typeface="+mn-cs"/>
              </a:rPr>
              <a:t>startForeground</a:t>
            </a:r>
            <a:r>
              <a:rPr lang="en-US" altLang="zh-CN" sz="1200" b="0" i="0" u="none" strike="noStrike" kern="1200" dirty="0" smtClean="0">
                <a:solidFill>
                  <a:schemeClr val="tx1"/>
                </a:solidFill>
                <a:latin typeface="+mn-lt"/>
                <a:ea typeface="+mn-ea"/>
                <a:cs typeface="+mn-cs"/>
              </a:rPr>
              <a:t>()</a:t>
            </a:r>
            <a:r>
              <a:rPr lang="zh-CN" altLang="en-US" sz="1200" b="0" i="0" u="none" strike="noStrike" kern="1200" dirty="0" smtClean="0">
                <a:solidFill>
                  <a:schemeClr val="tx1"/>
                </a:solidFill>
                <a:latin typeface="+mn-lt"/>
                <a:ea typeface="+mn-ea"/>
                <a:cs typeface="+mn-cs"/>
              </a:rPr>
              <a:t>方法。</a:t>
            </a:r>
            <a:r>
              <a:rPr lang="zh-CN" altLang="en-US" dirty="0" smtClean="0"/>
              <a:t> </a:t>
            </a:r>
            <a:r>
              <a:rPr lang="en-US" altLang="zh-CN" sz="1200" b="0" i="0" u="none" strike="noStrike" kern="1200" dirty="0" smtClean="0">
                <a:solidFill>
                  <a:schemeClr val="tx1"/>
                </a:solidFill>
                <a:latin typeface="+mn-lt"/>
                <a:ea typeface="+mn-ea"/>
                <a:cs typeface="+mn-cs"/>
              </a:rPr>
              <a:t>·</a:t>
            </a:r>
            <a:r>
              <a:rPr lang="zh-CN" altLang="en-US" sz="1200" b="0" i="0" u="none" strike="noStrike" kern="1200" dirty="0" smtClean="0">
                <a:solidFill>
                  <a:schemeClr val="tx1"/>
                </a:solidFill>
                <a:latin typeface="+mn-lt"/>
                <a:ea typeface="+mn-ea"/>
                <a:cs typeface="+mn-cs"/>
              </a:rPr>
              <a:t>它拥有一个</a:t>
            </a:r>
            <a:r>
              <a:rPr lang="en-US" altLang="zh-CN" sz="1200" b="0" i="0" u="none" strike="noStrike" kern="1200" dirty="0" smtClean="0">
                <a:solidFill>
                  <a:schemeClr val="tx1"/>
                </a:solidFill>
                <a:latin typeface="+mn-lt"/>
                <a:ea typeface="+mn-ea"/>
                <a:cs typeface="+mn-cs"/>
              </a:rPr>
              <a:t>Service</a:t>
            </a:r>
            <a:r>
              <a:rPr lang="zh-CN" altLang="en-US" sz="1200" b="0" i="0" u="none" strike="noStrike" kern="1200" dirty="0" smtClean="0">
                <a:solidFill>
                  <a:schemeClr val="tx1"/>
                </a:solidFill>
                <a:latin typeface="+mn-lt"/>
                <a:ea typeface="+mn-ea"/>
                <a:cs typeface="+mn-cs"/>
              </a:rPr>
              <a:t>，并且正在执行</a:t>
            </a:r>
            <a:r>
              <a:rPr lang="en-US" altLang="zh-CN" sz="1200" b="0" i="0" u="none" strike="noStrike" kern="1200" dirty="0" smtClean="0">
                <a:solidFill>
                  <a:schemeClr val="tx1"/>
                </a:solidFill>
                <a:latin typeface="+mn-lt"/>
                <a:ea typeface="+mn-ea"/>
                <a:cs typeface="+mn-cs"/>
              </a:rPr>
              <a:t>Service</a:t>
            </a:r>
            <a:r>
              <a:rPr lang="zh-CN" altLang="en-US" sz="1200" b="0" i="0" u="none" strike="noStrike" kern="1200" dirty="0" smtClean="0">
                <a:solidFill>
                  <a:schemeClr val="tx1"/>
                </a:solidFill>
                <a:latin typeface="+mn-lt"/>
                <a:ea typeface="+mn-ea"/>
                <a:cs typeface="+mn-cs"/>
              </a:rPr>
              <a:t>的生命周期回调方法，如</a:t>
            </a:r>
            <a:r>
              <a:rPr lang="en-US" altLang="zh-CN" sz="1200" b="0" i="0" u="none" strike="noStrike" kern="1200" dirty="0" err="1" smtClean="0">
                <a:solidFill>
                  <a:schemeClr val="tx1"/>
                </a:solidFill>
                <a:latin typeface="+mn-lt"/>
                <a:ea typeface="+mn-ea"/>
                <a:cs typeface="+mn-cs"/>
              </a:rPr>
              <a:t>onCreate</a:t>
            </a:r>
            <a:r>
              <a:rPr lang="en-US" altLang="zh-CN" sz="1200" b="0" i="0" u="none" strike="noStrike" kern="1200" dirty="0" smtClean="0">
                <a:solidFill>
                  <a:schemeClr val="tx1"/>
                </a:solidFill>
                <a:latin typeface="+mn-lt"/>
                <a:ea typeface="+mn-ea"/>
                <a:cs typeface="+mn-cs"/>
              </a:rPr>
              <a:t>()</a:t>
            </a:r>
            <a:r>
              <a:rPr lang="zh-CN" altLang="en-US" sz="1200" b="0" i="0" u="none" strike="noStrike" kern="1200" dirty="0" smtClean="0">
                <a:solidFill>
                  <a:schemeClr val="tx1"/>
                </a:solidFill>
                <a:latin typeface="+mn-lt"/>
                <a:ea typeface="+mn-ea"/>
                <a:cs typeface="+mn-cs"/>
              </a:rPr>
              <a:t>。</a:t>
            </a:r>
            <a:r>
              <a:rPr lang="zh-CN" altLang="en-US" dirty="0" smtClean="0"/>
              <a:t> </a:t>
            </a:r>
            <a:r>
              <a:rPr lang="en-US" altLang="zh-CN" sz="1200" b="0" i="0" u="none" strike="noStrike" kern="1200" dirty="0" smtClean="0">
                <a:solidFill>
                  <a:schemeClr val="tx1"/>
                </a:solidFill>
                <a:latin typeface="+mn-lt"/>
                <a:ea typeface="+mn-ea"/>
                <a:cs typeface="+mn-cs"/>
              </a:rPr>
              <a:t>·</a:t>
            </a:r>
            <a:r>
              <a:rPr lang="zh-CN" altLang="en-US" sz="1200" b="0" i="0" u="none" strike="noStrike" kern="1200" dirty="0" smtClean="0">
                <a:solidFill>
                  <a:schemeClr val="tx1"/>
                </a:solidFill>
                <a:latin typeface="+mn-lt"/>
                <a:ea typeface="+mn-ea"/>
                <a:cs typeface="+mn-cs"/>
              </a:rPr>
              <a:t>它拥有一个正在执行</a:t>
            </a:r>
            <a:r>
              <a:rPr lang="en-US" altLang="zh-CN" sz="1200" b="0" i="0" u="none" strike="noStrike" kern="1200" dirty="0" err="1" smtClean="0">
                <a:solidFill>
                  <a:schemeClr val="tx1"/>
                </a:solidFill>
                <a:latin typeface="+mn-lt"/>
                <a:ea typeface="+mn-ea"/>
                <a:cs typeface="+mn-cs"/>
              </a:rPr>
              <a:t>onReceive</a:t>
            </a:r>
            <a:r>
              <a:rPr lang="en-US" altLang="zh-CN" sz="1200" b="0" i="0" u="none" strike="noStrike" kern="1200" dirty="0" smtClean="0">
                <a:solidFill>
                  <a:schemeClr val="tx1"/>
                </a:solidFill>
                <a:latin typeface="+mn-lt"/>
                <a:ea typeface="+mn-ea"/>
                <a:cs typeface="+mn-cs"/>
              </a:rPr>
              <a:t>()</a:t>
            </a:r>
            <a:r>
              <a:rPr lang="zh-CN" altLang="en-US" sz="1200" b="0" i="0" u="none" strike="noStrike" kern="1200" dirty="0" smtClean="0">
                <a:solidFill>
                  <a:schemeClr val="tx1"/>
                </a:solidFill>
                <a:latin typeface="+mn-lt"/>
                <a:ea typeface="+mn-ea"/>
                <a:cs typeface="+mn-cs"/>
              </a:rPr>
              <a:t>方法的</a:t>
            </a:r>
            <a:r>
              <a:rPr lang="en-US" altLang="zh-CN" sz="1200" b="0" i="0" u="none" strike="noStrike" kern="1200" dirty="0" err="1" smtClean="0">
                <a:solidFill>
                  <a:schemeClr val="tx1"/>
                </a:solidFill>
                <a:latin typeface="+mn-lt"/>
                <a:ea typeface="+mn-ea"/>
                <a:cs typeface="+mn-cs"/>
              </a:rPr>
              <a:t>BroadcastReceiver</a:t>
            </a:r>
            <a:r>
              <a:rPr lang="zh-CN" altLang="en-US" sz="1200" b="0" i="0" u="none" strike="noStrike" kern="1200" dirty="0" smtClean="0">
                <a:solidFill>
                  <a:schemeClr val="tx1"/>
                </a:solidFill>
                <a:latin typeface="+mn-lt"/>
                <a:ea typeface="+mn-ea"/>
                <a:cs typeface="+mn-cs"/>
              </a:rPr>
              <a:t>。</a:t>
            </a:r>
            <a:r>
              <a:rPr lang="zh-CN" altLang="en-US" dirty="0" smtClean="0"/>
              <a:t> </a:t>
            </a:r>
            <a:r>
              <a:rPr lang="zh-CN" altLang="en-US" sz="1200" b="0" i="0" u="none" strike="noStrike" kern="1200" dirty="0" smtClean="0">
                <a:solidFill>
                  <a:schemeClr val="tx1"/>
                </a:solidFill>
                <a:latin typeface="+mn-lt"/>
                <a:ea typeface="+mn-ea"/>
                <a:cs typeface="+mn-cs"/>
              </a:rPr>
              <a:t>一般情况下，在特定时间下，很少存在有前台进程。如果程序内存低的话，它是最后被杀死的。</a:t>
            </a:r>
            <a:r>
              <a:rPr lang="zh-CN" altLang="en-US" dirty="0" smtClean="0"/>
              <a:t> </a:t>
            </a:r>
            <a:endParaRPr lang="en-US" altLang="zh-CN" dirty="0" smtClean="0"/>
          </a:p>
          <a:p>
            <a:endParaRPr lang="en-US" altLang="zh-CN" sz="1200" b="1" i="0" u="none" strike="noStrike" kern="1200" dirty="0" smtClean="0">
              <a:solidFill>
                <a:schemeClr val="tx1"/>
              </a:solidFill>
              <a:latin typeface="+mn-lt"/>
              <a:ea typeface="+mn-ea"/>
              <a:cs typeface="+mn-cs"/>
            </a:endParaRPr>
          </a:p>
          <a:p>
            <a:r>
              <a:rPr lang="en-US" altLang="zh-CN" sz="1200" b="1" i="0" u="none" strike="noStrike" kern="1200" dirty="0" smtClean="0">
                <a:solidFill>
                  <a:schemeClr val="tx1"/>
                </a:solidFill>
                <a:latin typeface="+mn-lt"/>
                <a:ea typeface="+mn-ea"/>
                <a:cs typeface="+mn-cs"/>
              </a:rPr>
              <a:t>·</a:t>
            </a:r>
            <a:r>
              <a:rPr lang="zh-CN" altLang="en-US" sz="1200" b="1" i="0" u="none" strike="noStrike" kern="1200" dirty="0" smtClean="0">
                <a:solidFill>
                  <a:schemeClr val="tx1"/>
                </a:solidFill>
                <a:latin typeface="+mn-lt"/>
                <a:ea typeface="+mn-ea"/>
                <a:cs typeface="+mn-cs"/>
              </a:rPr>
              <a:t>可视进程</a:t>
            </a:r>
            <a:r>
              <a:rPr lang="zh-CN" altLang="en-US" dirty="0" smtClean="0"/>
              <a:t> </a:t>
            </a:r>
            <a:endParaRPr lang="en-US" altLang="zh-CN" dirty="0" smtClean="0"/>
          </a:p>
          <a:p>
            <a:r>
              <a:rPr lang="zh-CN" altLang="en-US" sz="1200" b="0" i="0" u="none" strike="noStrike" kern="1200" dirty="0" smtClean="0">
                <a:solidFill>
                  <a:schemeClr val="tx1"/>
                </a:solidFill>
                <a:latin typeface="+mn-lt"/>
                <a:ea typeface="+mn-ea"/>
                <a:cs typeface="+mn-cs"/>
              </a:rPr>
              <a:t>可视进程是指不存在前台的组件，但是它对于用来仍然可见。满足以下情况会被视为可视进程。</a:t>
            </a:r>
            <a:r>
              <a:rPr lang="zh-CN" altLang="en-US" dirty="0" smtClean="0"/>
              <a:t> </a:t>
            </a:r>
            <a:r>
              <a:rPr lang="en-US" altLang="zh-CN" sz="1200" b="0" i="0" u="none" strike="noStrike" kern="1200" dirty="0" smtClean="0">
                <a:solidFill>
                  <a:schemeClr val="tx1"/>
                </a:solidFill>
                <a:latin typeface="+mn-lt"/>
                <a:ea typeface="+mn-ea"/>
                <a:cs typeface="+mn-cs"/>
              </a:rPr>
              <a:t>·</a:t>
            </a:r>
            <a:r>
              <a:rPr lang="zh-CN" altLang="en-US" sz="1200" b="0" i="0" u="none" strike="noStrike" kern="1200" dirty="0" smtClean="0">
                <a:solidFill>
                  <a:schemeClr val="tx1"/>
                </a:solidFill>
                <a:latin typeface="+mn-lt"/>
                <a:ea typeface="+mn-ea"/>
                <a:cs typeface="+mn-cs"/>
              </a:rPr>
              <a:t>它拥有一个非前台，但仍然可见的</a:t>
            </a:r>
            <a:r>
              <a:rPr lang="en-US" altLang="zh-CN" sz="1200" b="0" i="0" u="none" strike="noStrike" kern="1200" dirty="0" smtClean="0">
                <a:solidFill>
                  <a:schemeClr val="tx1"/>
                </a:solidFill>
                <a:latin typeface="+mn-lt"/>
                <a:ea typeface="+mn-ea"/>
                <a:cs typeface="+mn-cs"/>
              </a:rPr>
              <a:t>Activity</a:t>
            </a:r>
            <a:r>
              <a:rPr lang="zh-CN" altLang="en-US" sz="1200" b="0" i="0" u="none" strike="noStrike" kern="1200" dirty="0" smtClean="0">
                <a:solidFill>
                  <a:schemeClr val="tx1"/>
                </a:solidFill>
                <a:latin typeface="+mn-lt"/>
                <a:ea typeface="+mn-ea"/>
                <a:cs typeface="+mn-cs"/>
              </a:rPr>
              <a:t>。比如说，如果一个前台进程弹出一个对话框，这种情况下，之前的</a:t>
            </a:r>
            <a:r>
              <a:rPr lang="en-US" altLang="zh-CN" sz="1200" b="0" i="0" u="none" strike="noStrike" kern="1200" dirty="0" smtClean="0">
                <a:solidFill>
                  <a:schemeClr val="tx1"/>
                </a:solidFill>
                <a:latin typeface="+mn-lt"/>
                <a:ea typeface="+mn-ea"/>
                <a:cs typeface="+mn-cs"/>
              </a:rPr>
              <a:t>activity</a:t>
            </a:r>
            <a:r>
              <a:rPr lang="zh-CN" altLang="en-US" sz="1200" b="0" i="0" u="none" strike="noStrike" kern="1200" dirty="0" smtClean="0">
                <a:solidFill>
                  <a:schemeClr val="tx1"/>
                </a:solidFill>
                <a:latin typeface="+mn-lt"/>
                <a:ea typeface="+mn-ea"/>
                <a:cs typeface="+mn-cs"/>
              </a:rPr>
              <a:t>在这个对话后面，但仍然可见。</a:t>
            </a:r>
            <a:r>
              <a:rPr lang="zh-CN" altLang="en-US" dirty="0" smtClean="0"/>
              <a:t> </a:t>
            </a:r>
            <a:r>
              <a:rPr lang="en-US" altLang="zh-CN" sz="1200" b="0" i="0" u="none" strike="noStrike" kern="1200" dirty="0" smtClean="0">
                <a:solidFill>
                  <a:schemeClr val="tx1"/>
                </a:solidFill>
                <a:latin typeface="+mn-lt"/>
                <a:ea typeface="+mn-ea"/>
                <a:cs typeface="+mn-cs"/>
              </a:rPr>
              <a:t>·</a:t>
            </a:r>
            <a:r>
              <a:rPr lang="zh-CN" altLang="en-US" sz="1200" b="0" i="0" u="none" strike="noStrike" kern="1200" dirty="0" smtClean="0">
                <a:solidFill>
                  <a:schemeClr val="tx1"/>
                </a:solidFill>
                <a:latin typeface="+mn-lt"/>
                <a:ea typeface="+mn-ea"/>
                <a:cs typeface="+mn-cs"/>
              </a:rPr>
              <a:t>它拥有一个</a:t>
            </a:r>
            <a:r>
              <a:rPr lang="en-US" altLang="zh-CN" sz="1200" b="0" i="0" u="none" strike="noStrike" kern="1200" dirty="0" smtClean="0">
                <a:solidFill>
                  <a:schemeClr val="tx1"/>
                </a:solidFill>
                <a:latin typeface="+mn-lt"/>
                <a:ea typeface="+mn-ea"/>
                <a:cs typeface="+mn-cs"/>
              </a:rPr>
              <a:t>Service</a:t>
            </a:r>
            <a:r>
              <a:rPr lang="zh-CN" altLang="en-US" sz="1200" b="0" i="0" u="none" strike="noStrike" kern="1200" dirty="0" smtClean="0">
                <a:solidFill>
                  <a:schemeClr val="tx1"/>
                </a:solidFill>
                <a:latin typeface="+mn-lt"/>
                <a:ea typeface="+mn-ea"/>
                <a:cs typeface="+mn-cs"/>
              </a:rPr>
              <a:t>，它绑定到了一个前台或可见的</a:t>
            </a:r>
            <a:r>
              <a:rPr lang="en-US" altLang="zh-CN" sz="1200" b="0" i="0" u="none" strike="noStrike" kern="1200" dirty="0" smtClean="0">
                <a:solidFill>
                  <a:schemeClr val="tx1"/>
                </a:solidFill>
                <a:latin typeface="+mn-lt"/>
                <a:ea typeface="+mn-ea"/>
                <a:cs typeface="+mn-cs"/>
              </a:rPr>
              <a:t>activity</a:t>
            </a:r>
            <a:r>
              <a:rPr lang="zh-CN" altLang="en-US" sz="1200" b="0" i="0" u="none" strike="noStrike" kern="1200" dirty="0" smtClean="0">
                <a:solidFill>
                  <a:schemeClr val="tx1"/>
                </a:solidFill>
                <a:latin typeface="+mn-lt"/>
                <a:ea typeface="+mn-ea"/>
                <a:cs typeface="+mn-cs"/>
              </a:rPr>
              <a:t>上。</a:t>
            </a:r>
            <a:r>
              <a:rPr lang="zh-CN" altLang="en-US" dirty="0" smtClean="0"/>
              <a:t> </a:t>
            </a:r>
            <a:endParaRPr lang="en-US" altLang="zh-CN" dirty="0" smtClean="0"/>
          </a:p>
          <a:p>
            <a:endParaRPr lang="en-US" altLang="zh-CN" sz="1200" b="1" i="0" u="none" strike="noStrike" kern="1200" dirty="0" smtClean="0">
              <a:solidFill>
                <a:schemeClr val="tx1"/>
              </a:solidFill>
              <a:latin typeface="+mn-lt"/>
              <a:ea typeface="+mn-ea"/>
              <a:cs typeface="+mn-cs"/>
            </a:endParaRPr>
          </a:p>
          <a:p>
            <a:r>
              <a:rPr lang="en-US" altLang="zh-CN" sz="1200" b="1" i="0" u="none" strike="noStrike" kern="1200" dirty="0" smtClean="0">
                <a:solidFill>
                  <a:schemeClr val="tx1"/>
                </a:solidFill>
                <a:latin typeface="+mn-lt"/>
                <a:ea typeface="+mn-ea"/>
                <a:cs typeface="+mn-cs"/>
              </a:rPr>
              <a:t>·</a:t>
            </a:r>
            <a:r>
              <a:rPr lang="zh-CN" altLang="en-US" sz="1200" b="1" i="0" u="none" strike="noStrike" kern="1200" dirty="0" smtClean="0">
                <a:solidFill>
                  <a:schemeClr val="tx1"/>
                </a:solidFill>
                <a:latin typeface="+mn-lt"/>
                <a:ea typeface="+mn-ea"/>
                <a:cs typeface="+mn-cs"/>
              </a:rPr>
              <a:t>服务进程</a:t>
            </a:r>
            <a:r>
              <a:rPr lang="zh-CN" altLang="en-US" dirty="0" smtClean="0"/>
              <a:t> </a:t>
            </a:r>
            <a:endParaRPr lang="en-US" altLang="zh-CN" dirty="0" smtClean="0"/>
          </a:p>
          <a:p>
            <a:r>
              <a:rPr lang="zh-CN" altLang="en-US" sz="1200" b="0" i="0" u="none" strike="noStrike" kern="1200" dirty="0" smtClean="0">
                <a:solidFill>
                  <a:schemeClr val="tx1"/>
                </a:solidFill>
                <a:latin typeface="+mn-lt"/>
                <a:ea typeface="+mn-ea"/>
                <a:cs typeface="+mn-cs"/>
              </a:rPr>
              <a:t>通过调用</a:t>
            </a:r>
            <a:r>
              <a:rPr lang="en-US" altLang="zh-CN" sz="1200" b="1" i="0" u="none" strike="noStrike" kern="1200" dirty="0" err="1" smtClean="0">
                <a:solidFill>
                  <a:schemeClr val="tx1"/>
                </a:solidFill>
                <a:latin typeface="+mn-lt"/>
                <a:ea typeface="+mn-ea"/>
                <a:cs typeface="+mn-cs"/>
              </a:rPr>
              <a:t>startService</a:t>
            </a:r>
            <a:r>
              <a:rPr lang="en-US" altLang="zh-CN" sz="1200" b="1" i="0" u="none" strike="noStrike" kern="1200" dirty="0" smtClean="0">
                <a:solidFill>
                  <a:schemeClr val="tx1"/>
                </a:solidFill>
                <a:latin typeface="+mn-lt"/>
                <a:ea typeface="+mn-ea"/>
                <a:cs typeface="+mn-cs"/>
              </a:rPr>
              <a:t>()</a:t>
            </a:r>
            <a:r>
              <a:rPr lang="zh-CN" altLang="en-US" sz="1200" b="0" i="0" u="none" strike="noStrike" kern="1200" dirty="0" smtClean="0">
                <a:solidFill>
                  <a:schemeClr val="tx1"/>
                </a:solidFill>
                <a:latin typeface="+mn-lt"/>
                <a:ea typeface="+mn-ea"/>
                <a:cs typeface="+mn-cs"/>
              </a:rPr>
              <a:t>方法启动</a:t>
            </a:r>
            <a:r>
              <a:rPr lang="en-US" altLang="zh-CN" sz="1200" b="0" i="0" u="none" strike="noStrike" kern="1200" dirty="0" smtClean="0">
                <a:solidFill>
                  <a:schemeClr val="tx1"/>
                </a:solidFill>
                <a:latin typeface="+mn-lt"/>
                <a:ea typeface="+mn-ea"/>
                <a:cs typeface="+mn-cs"/>
              </a:rPr>
              <a:t>Service</a:t>
            </a:r>
            <a:r>
              <a:rPr lang="zh-CN" altLang="en-US" sz="1200" b="0" i="0" u="none" strike="noStrike" kern="1200" dirty="0" smtClean="0">
                <a:solidFill>
                  <a:schemeClr val="tx1"/>
                </a:solidFill>
                <a:latin typeface="+mn-lt"/>
                <a:ea typeface="+mn-ea"/>
                <a:cs typeface="+mn-cs"/>
              </a:rPr>
              <a:t>的进程，就是一个服务进程。虽然服务进程不会直接与用户交互，但是它所做的事情一般情况下都是用户所关心的，所以，系统会尽可能地保持该进程的优先级，除非没有足够的内存来运行这个服务进程了。</a:t>
            </a:r>
            <a:r>
              <a:rPr lang="zh-CN" altLang="en-US" dirty="0" smtClean="0"/>
              <a:t> </a:t>
            </a:r>
            <a:r>
              <a:rPr lang="en-US" altLang="zh-CN" sz="1200" b="1" i="0" u="none" strike="noStrike" kern="1200" dirty="0" smtClean="0">
                <a:solidFill>
                  <a:schemeClr val="tx1"/>
                </a:solidFill>
                <a:latin typeface="+mn-lt"/>
                <a:ea typeface="+mn-ea"/>
                <a:cs typeface="+mn-cs"/>
              </a:rPr>
              <a:t>·</a:t>
            </a:r>
            <a:r>
              <a:rPr lang="zh-CN" altLang="en-US" sz="1200" b="1" i="0" u="none" strike="noStrike" kern="1200" dirty="0" smtClean="0">
                <a:solidFill>
                  <a:schemeClr val="tx1"/>
                </a:solidFill>
                <a:latin typeface="+mn-lt"/>
                <a:ea typeface="+mn-ea"/>
                <a:cs typeface="+mn-cs"/>
              </a:rPr>
              <a:t>后台进程</a:t>
            </a:r>
            <a:r>
              <a:rPr lang="zh-CN" altLang="en-US" dirty="0" smtClean="0"/>
              <a:t> </a:t>
            </a:r>
            <a:r>
              <a:rPr lang="zh-CN" altLang="en-US" sz="1200" b="0" i="0" u="none" strike="noStrike" kern="1200" dirty="0" smtClean="0">
                <a:solidFill>
                  <a:schemeClr val="tx1"/>
                </a:solidFill>
                <a:latin typeface="+mn-lt"/>
                <a:ea typeface="+mn-ea"/>
                <a:cs typeface="+mn-cs"/>
              </a:rPr>
              <a:t>当进程的</a:t>
            </a:r>
            <a:r>
              <a:rPr lang="en-US" altLang="zh-CN" sz="1200" b="0" i="0" u="none" strike="noStrike" kern="1200" dirty="0" smtClean="0">
                <a:solidFill>
                  <a:schemeClr val="tx1"/>
                </a:solidFill>
                <a:latin typeface="+mn-lt"/>
                <a:ea typeface="+mn-ea"/>
                <a:cs typeface="+mn-cs"/>
              </a:rPr>
              <a:t>Activity</a:t>
            </a:r>
            <a:r>
              <a:rPr lang="zh-CN" altLang="en-US" sz="1200" b="0" i="0" u="none" strike="noStrike" kern="1200" dirty="0" smtClean="0">
                <a:solidFill>
                  <a:schemeClr val="tx1"/>
                </a:solidFill>
                <a:latin typeface="+mn-lt"/>
                <a:ea typeface="+mn-ea"/>
                <a:cs typeface="+mn-cs"/>
              </a:rPr>
              <a:t>已经不可见了</a:t>
            </a:r>
            <a:r>
              <a:rPr lang="en-US" altLang="zh-CN" sz="1200" b="0" i="0" u="none" strike="noStrike" kern="1200" dirty="0" smtClean="0">
                <a:solidFill>
                  <a:schemeClr val="tx1"/>
                </a:solidFill>
                <a:latin typeface="+mn-lt"/>
                <a:ea typeface="+mn-ea"/>
                <a:cs typeface="+mn-cs"/>
              </a:rPr>
              <a:t>(</a:t>
            </a:r>
            <a:r>
              <a:rPr lang="en-US" altLang="zh-CN" sz="1200" b="0" i="0" u="none" strike="noStrike" kern="1200" dirty="0" err="1" smtClean="0">
                <a:solidFill>
                  <a:schemeClr val="tx1"/>
                </a:solidFill>
                <a:latin typeface="+mn-lt"/>
                <a:ea typeface="+mn-ea"/>
                <a:cs typeface="+mn-cs"/>
              </a:rPr>
              <a:t>onStop</a:t>
            </a:r>
            <a:r>
              <a:rPr lang="en-US" altLang="zh-CN" sz="1200" b="0" i="0" u="none" strike="noStrike" kern="1200" dirty="0" smtClean="0">
                <a:solidFill>
                  <a:schemeClr val="tx1"/>
                </a:solidFill>
                <a:latin typeface="+mn-lt"/>
                <a:ea typeface="+mn-ea"/>
                <a:cs typeface="+mn-cs"/>
              </a:rPr>
              <a:t>()</a:t>
            </a:r>
            <a:r>
              <a:rPr lang="zh-CN" altLang="en-US" sz="1200" b="0" i="0" u="none" strike="noStrike" kern="1200" dirty="0" smtClean="0">
                <a:solidFill>
                  <a:schemeClr val="tx1"/>
                </a:solidFill>
                <a:latin typeface="+mn-lt"/>
                <a:ea typeface="+mn-ea"/>
                <a:cs typeface="+mn-cs"/>
              </a:rPr>
              <a:t>方法已经被调用</a:t>
            </a:r>
            <a:r>
              <a:rPr lang="en-US" altLang="zh-CN" sz="1200" b="0" i="0" u="none" strike="noStrike" kern="1200" dirty="0" smtClean="0">
                <a:solidFill>
                  <a:schemeClr val="tx1"/>
                </a:solidFill>
                <a:latin typeface="+mn-lt"/>
                <a:ea typeface="+mn-ea"/>
                <a:cs typeface="+mn-cs"/>
              </a:rPr>
              <a:t>)</a:t>
            </a:r>
            <a:r>
              <a:rPr lang="zh-CN" altLang="en-US" sz="1200" b="0" i="0" u="none" strike="noStrike" kern="1200" dirty="0" smtClean="0">
                <a:solidFill>
                  <a:schemeClr val="tx1"/>
                </a:solidFill>
                <a:latin typeface="+mn-lt"/>
                <a:ea typeface="+mn-ea"/>
                <a:cs typeface="+mn-cs"/>
              </a:rPr>
              <a:t>，这种进程不会直接影响到用户交互，系统可能在任务时刻杀死后台进程，为前台，可视，服务进程回收内存。因此，我们应当正确实现</a:t>
            </a:r>
            <a:r>
              <a:rPr lang="en-US" altLang="zh-CN" sz="1200" b="0" i="0" u="none" strike="noStrike" kern="1200" dirty="0" smtClean="0">
                <a:solidFill>
                  <a:schemeClr val="tx1"/>
                </a:solidFill>
                <a:latin typeface="+mn-lt"/>
                <a:ea typeface="+mn-ea"/>
                <a:cs typeface="+mn-cs"/>
              </a:rPr>
              <a:t>Activity</a:t>
            </a:r>
            <a:r>
              <a:rPr lang="zh-CN" altLang="en-US" sz="1200" b="0" i="0" u="none" strike="noStrike" kern="1200" dirty="0" smtClean="0">
                <a:solidFill>
                  <a:schemeClr val="tx1"/>
                </a:solidFill>
                <a:latin typeface="+mn-lt"/>
                <a:ea typeface="+mn-ea"/>
                <a:cs typeface="+mn-cs"/>
              </a:rPr>
              <a:t>的生命周期方法，以确认</a:t>
            </a:r>
            <a:r>
              <a:rPr lang="en-US" altLang="zh-CN" sz="1200" b="0" i="0" u="none" strike="noStrike" kern="1200" dirty="0" smtClean="0">
                <a:solidFill>
                  <a:schemeClr val="tx1"/>
                </a:solidFill>
                <a:latin typeface="+mn-lt"/>
                <a:ea typeface="+mn-ea"/>
                <a:cs typeface="+mn-cs"/>
              </a:rPr>
              <a:t>Activity</a:t>
            </a:r>
            <a:r>
              <a:rPr lang="zh-CN" altLang="en-US" sz="1200" b="0" i="0" u="none" strike="noStrike" kern="1200" dirty="0" smtClean="0">
                <a:solidFill>
                  <a:schemeClr val="tx1"/>
                </a:solidFill>
                <a:latin typeface="+mn-lt"/>
                <a:ea typeface="+mn-ea"/>
                <a:cs typeface="+mn-cs"/>
              </a:rPr>
              <a:t>的当前状态，数据能正确存储，这样当</a:t>
            </a:r>
            <a:r>
              <a:rPr lang="en-US" altLang="zh-CN" sz="1200" b="0" i="0" u="none" strike="noStrike" kern="1200" dirty="0" smtClean="0">
                <a:solidFill>
                  <a:schemeClr val="tx1"/>
                </a:solidFill>
                <a:latin typeface="+mn-lt"/>
                <a:ea typeface="+mn-ea"/>
                <a:cs typeface="+mn-cs"/>
              </a:rPr>
              <a:t>activity</a:t>
            </a:r>
            <a:r>
              <a:rPr lang="zh-CN" altLang="en-US" sz="1200" b="0" i="0" u="none" strike="noStrike" kern="1200" dirty="0" smtClean="0">
                <a:solidFill>
                  <a:schemeClr val="tx1"/>
                </a:solidFill>
                <a:latin typeface="+mn-lt"/>
                <a:ea typeface="+mn-ea"/>
                <a:cs typeface="+mn-cs"/>
              </a:rPr>
              <a:t>再次显示时，能还原来原来的状态。</a:t>
            </a:r>
            <a:r>
              <a:rPr lang="zh-CN" altLang="en-US" dirty="0" smtClean="0"/>
              <a:t> </a:t>
            </a:r>
            <a:endParaRPr lang="en-US" altLang="zh-CN" dirty="0" smtClean="0"/>
          </a:p>
          <a:p>
            <a:endParaRPr lang="en-US" altLang="zh-CN" dirty="0" smtClean="0"/>
          </a:p>
          <a:p>
            <a:r>
              <a:rPr lang="en-US" altLang="zh-CN" sz="1200" b="1" i="0" u="none" strike="noStrike" kern="1200" dirty="0" smtClean="0">
                <a:solidFill>
                  <a:schemeClr val="tx1"/>
                </a:solidFill>
                <a:latin typeface="+mn-lt"/>
                <a:ea typeface="+mn-ea"/>
                <a:cs typeface="+mn-cs"/>
              </a:rPr>
              <a:t>·</a:t>
            </a:r>
            <a:r>
              <a:rPr lang="zh-CN" altLang="en-US" sz="1200" b="1" i="0" u="none" strike="noStrike" kern="1200" dirty="0" smtClean="0">
                <a:solidFill>
                  <a:schemeClr val="tx1"/>
                </a:solidFill>
                <a:latin typeface="+mn-lt"/>
                <a:ea typeface="+mn-ea"/>
                <a:cs typeface="+mn-cs"/>
              </a:rPr>
              <a:t>空进程</a:t>
            </a:r>
            <a:r>
              <a:rPr lang="zh-CN" altLang="en-US" dirty="0" smtClean="0"/>
              <a:t> </a:t>
            </a:r>
            <a:endParaRPr lang="en-US" altLang="zh-CN" dirty="0" smtClean="0"/>
          </a:p>
          <a:p>
            <a:r>
              <a:rPr lang="zh-CN" altLang="en-US" sz="1200" b="0" i="0" u="none" strike="noStrike" kern="1200" dirty="0" smtClean="0">
                <a:solidFill>
                  <a:schemeClr val="tx1"/>
                </a:solidFill>
                <a:latin typeface="+mn-lt"/>
                <a:ea typeface="+mn-ea"/>
                <a:cs typeface="+mn-cs"/>
              </a:rPr>
              <a:t>这种进程不会有任何激活的组件。这种进程存在的唯一原因就是作为缓存，为了改善下次启动要使用的组件的时间。系统经常会杀死空进程。</a:t>
            </a:r>
            <a:r>
              <a:rPr lang="zh-CN" altLang="en-US" dirty="0" smtClean="0"/>
              <a:t> </a:t>
            </a:r>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38</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39</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40</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41</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42</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43</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44</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45</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46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我们一般的应用程序，都是基于</a:t>
            </a:r>
            <a:r>
              <a:rPr lang="en-US" altLang="zh-CN" dirty="0" smtClean="0"/>
              <a:t>android</a:t>
            </a:r>
            <a:r>
              <a:rPr lang="zh-CN" altLang="en-US" dirty="0" smtClean="0"/>
              <a:t>系统的</a:t>
            </a:r>
            <a:r>
              <a:rPr lang="en-US" altLang="zh-CN" dirty="0" smtClean="0"/>
              <a:t>SDK</a:t>
            </a:r>
            <a:r>
              <a:rPr lang="zh-CN" altLang="en-US" dirty="0" smtClean="0"/>
              <a:t>来开发，一般不会涉及到</a:t>
            </a:r>
            <a:r>
              <a:rPr lang="en-US" altLang="zh-CN" dirty="0" smtClean="0"/>
              <a:t>framework</a:t>
            </a:r>
            <a:r>
              <a:rPr lang="zh-CN" altLang="en-US" dirty="0" smtClean="0"/>
              <a:t>这一层的改动。</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Android</a:t>
            </a:r>
            <a:r>
              <a:rPr lang="en-US" altLang="zh-CN" baseline="0" dirty="0" smtClean="0"/>
              <a:t> </a:t>
            </a:r>
            <a:r>
              <a:rPr lang="zh-CN" altLang="en-US" baseline="0" dirty="0" smtClean="0"/>
              <a:t>应用程序使用</a:t>
            </a:r>
            <a:r>
              <a:rPr lang="en-US" altLang="zh-CN" baseline="0" dirty="0" smtClean="0"/>
              <a:t>JAVA</a:t>
            </a:r>
            <a:r>
              <a:rPr lang="zh-CN" altLang="en-US" baseline="0" dirty="0" smtClean="0"/>
              <a:t>做为开发语言，</a:t>
            </a:r>
            <a:r>
              <a:rPr lang="en-US" altLang="zh-CN" baseline="0" dirty="0" err="1" smtClean="0"/>
              <a:t>aapt</a:t>
            </a:r>
            <a:r>
              <a:rPr lang="zh-CN" altLang="en-US" baseline="0" dirty="0" smtClean="0"/>
              <a:t>工具把编译后的</a:t>
            </a:r>
            <a:r>
              <a:rPr lang="en-US" altLang="zh-CN" baseline="0" dirty="0" smtClean="0"/>
              <a:t>JAVA</a:t>
            </a:r>
            <a:r>
              <a:rPr lang="zh-CN" altLang="en-US" baseline="0" dirty="0" smtClean="0"/>
              <a:t>代码及其所需要的数据，资源文件一起打包到一个</a:t>
            </a:r>
            <a:r>
              <a:rPr lang="en-US" altLang="zh-CN" baseline="0" dirty="0" smtClean="0"/>
              <a:t>android</a:t>
            </a:r>
            <a:r>
              <a:rPr lang="zh-CN" altLang="en-US" baseline="0" dirty="0" smtClean="0"/>
              <a:t>包文件中，这个文件后缀是：</a:t>
            </a:r>
            <a:r>
              <a:rPr lang="en-US" altLang="zh-CN" baseline="0" dirty="0" smtClean="0"/>
              <a:t>.</a:t>
            </a:r>
            <a:r>
              <a:rPr lang="en-US" altLang="zh-CN" baseline="0" dirty="0" err="1" smtClean="0"/>
              <a:t>apk</a:t>
            </a:r>
            <a:r>
              <a:rPr lang="zh-CN" altLang="en-US" baseline="0" dirty="0" smtClean="0"/>
              <a:t>。</a:t>
            </a:r>
            <a:endParaRPr lang="en-US" altLang="zh-CN" baseline="0" dirty="0" smtClean="0"/>
          </a:p>
          <a:p>
            <a:endParaRPr lang="en-US" altLang="zh-CN" dirty="0" smtClean="0"/>
          </a:p>
          <a:p>
            <a:r>
              <a:rPr lang="zh-CN" altLang="en-US" dirty="0" smtClean="0"/>
              <a:t>每个</a:t>
            </a:r>
            <a:r>
              <a:rPr lang="en-US" altLang="zh-CN" dirty="0" smtClean="0"/>
              <a:t>android</a:t>
            </a:r>
            <a:r>
              <a:rPr lang="zh-CN" altLang="en-US" dirty="0" smtClean="0"/>
              <a:t>应用程序都运行于自己的</a:t>
            </a:r>
            <a:r>
              <a:rPr lang="en-US" altLang="zh-CN" dirty="0" err="1" smtClean="0"/>
              <a:t>linux</a:t>
            </a:r>
            <a:r>
              <a:rPr lang="zh-CN" altLang="en-US" dirty="0" smtClean="0"/>
              <a:t>进程之中，与其他进程是相互隔离的。</a:t>
            </a:r>
            <a:endParaRPr lang="en-US" altLang="zh-CN" dirty="0" smtClean="0"/>
          </a:p>
          <a:p>
            <a:r>
              <a:rPr lang="zh-CN" altLang="en-US" dirty="0" smtClean="0"/>
              <a:t>每个</a:t>
            </a:r>
            <a:r>
              <a:rPr lang="en-US" altLang="zh-CN" dirty="0" smtClean="0"/>
              <a:t>android</a:t>
            </a:r>
            <a:r>
              <a:rPr lang="zh-CN" altLang="en-US" dirty="0" smtClean="0"/>
              <a:t>应用程序都运行于自己的</a:t>
            </a:r>
            <a:r>
              <a:rPr lang="en-US" altLang="zh-CN" dirty="0" smtClean="0"/>
              <a:t>JAVA</a:t>
            </a:r>
            <a:r>
              <a:rPr lang="zh-CN" altLang="en-US" dirty="0" smtClean="0"/>
              <a:t>虚拟机（</a:t>
            </a:r>
            <a:r>
              <a:rPr lang="en-US" altLang="zh-CN" dirty="0" smtClean="0"/>
              <a:t>VM）</a:t>
            </a:r>
            <a:r>
              <a:rPr lang="zh-CN" altLang="en-US" dirty="0" smtClean="0"/>
              <a:t>中，叫做</a:t>
            </a:r>
            <a:r>
              <a:rPr lang="en-US" altLang="zh-CN" dirty="0" err="1" smtClean="0"/>
              <a:t>Dalvik</a:t>
            </a:r>
            <a:r>
              <a:rPr lang="en-US" altLang="zh-CN" dirty="0" smtClean="0"/>
              <a:t>.</a:t>
            </a:r>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D6BE911-FAAA-4EF9-90BC-A80515F20D65}" type="slidenum">
              <a:rPr lang="zh-CN" altLang="en-US" smtClean="0"/>
              <a:pPr/>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LZT">
    <p:spTree>
      <p:nvGrpSpPr>
        <p:cNvPr id="1" name=""/>
        <p:cNvGrpSpPr/>
        <p:nvPr/>
      </p:nvGrpSpPr>
      <p:grpSpPr>
        <a:xfrm>
          <a:off x="0" y="0"/>
          <a:ext cx="0" cy="0"/>
          <a:chOff x="0" y="0"/>
          <a:chExt cx="0" cy="0"/>
        </a:xfrm>
      </p:grpSpPr>
      <p:pic>
        <p:nvPicPr>
          <p:cNvPr id="4" name="Picture 9" descr="lzt-01111副本"/>
          <p:cNvPicPr>
            <a:picLocks noChangeAspect="1" noChangeArrowheads="1"/>
          </p:cNvPicPr>
          <p:nvPr/>
        </p:nvPicPr>
        <p:blipFill>
          <a:blip r:embed="rId2" cstate="print"/>
          <a:srcRect/>
          <a:stretch>
            <a:fillRect/>
          </a:stretch>
        </p:blipFill>
        <p:spPr bwMode="auto">
          <a:xfrm>
            <a:off x="0" y="-152400"/>
            <a:ext cx="9144000" cy="6858000"/>
          </a:xfrm>
          <a:prstGeom prst="rect">
            <a:avLst/>
          </a:prstGeom>
          <a:noFill/>
          <a:ln w="9525">
            <a:noFill/>
            <a:miter lim="800000"/>
            <a:headEnd/>
            <a:tailEnd/>
          </a:ln>
        </p:spPr>
      </p:pic>
      <p:pic>
        <p:nvPicPr>
          <p:cNvPr id="5" name="図 16" descr="lzt_logo1.gif"/>
          <p:cNvPicPr>
            <a:picLocks noChangeAspect="1"/>
          </p:cNvPicPr>
          <p:nvPr/>
        </p:nvPicPr>
        <p:blipFill>
          <a:blip r:embed="rId3" cstate="print"/>
          <a:srcRect/>
          <a:stretch>
            <a:fillRect/>
          </a:stretch>
        </p:blipFill>
        <p:spPr bwMode="auto">
          <a:xfrm>
            <a:off x="5915025" y="6188075"/>
            <a:ext cx="228600" cy="417513"/>
          </a:xfrm>
          <a:prstGeom prst="rect">
            <a:avLst/>
          </a:prstGeom>
          <a:noFill/>
          <a:ln w="9525">
            <a:noFill/>
            <a:miter lim="800000"/>
            <a:headEnd/>
            <a:tailEnd/>
          </a:ln>
        </p:spPr>
      </p:pic>
      <p:sp>
        <p:nvSpPr>
          <p:cNvPr id="6" name="テキスト ボックス 5"/>
          <p:cNvSpPr txBox="1"/>
          <p:nvPr/>
        </p:nvSpPr>
        <p:spPr>
          <a:xfrm>
            <a:off x="6159500" y="6164263"/>
            <a:ext cx="2667000" cy="276225"/>
          </a:xfrm>
          <a:prstGeom prst="rect">
            <a:avLst/>
          </a:prstGeom>
          <a:noFill/>
        </p:spPr>
        <p:txBody>
          <a:bodyPr>
            <a:spAutoFit/>
          </a:bodyPr>
          <a:lstStyle/>
          <a:p>
            <a:pPr algn="l">
              <a:defRPr/>
            </a:pPr>
            <a:r>
              <a:rPr kumimoji="1" lang="zh-CN" altLang="en-US" sz="1200" b="1">
                <a:solidFill>
                  <a:srgbClr val="0C1975"/>
                </a:solidFill>
                <a:effectLst>
                  <a:outerShdw blurRad="38100" dist="38100" dir="2700000" algn="tl">
                    <a:srgbClr val="C0C0C0"/>
                  </a:outerShdw>
                </a:effectLst>
                <a:latin typeface="Microsoft YaHei" pitchFamily="34" charset="-122"/>
                <a:ea typeface="Microsoft YaHei" pitchFamily="34" charset="-122"/>
              </a:rPr>
              <a:t>北京利达智通信息技术有限公司</a:t>
            </a:r>
            <a:endParaRPr kumimoji="1" lang="ja-JP" altLang="en-US" sz="1200" b="1">
              <a:solidFill>
                <a:srgbClr val="0C1975"/>
              </a:solidFill>
              <a:effectLst>
                <a:outerShdw blurRad="38100" dist="38100" dir="2700000" algn="tl">
                  <a:srgbClr val="C0C0C0"/>
                </a:outerShdw>
              </a:effectLst>
              <a:latin typeface="Microsoft YaHei" pitchFamily="34" charset="-122"/>
              <a:ea typeface="Microsoft YaHei" pitchFamily="34" charset="-122"/>
            </a:endParaRPr>
          </a:p>
        </p:txBody>
      </p:sp>
      <p:sp>
        <p:nvSpPr>
          <p:cNvPr id="7" name="テキスト ボックス 6"/>
          <p:cNvSpPr txBox="1"/>
          <p:nvPr/>
        </p:nvSpPr>
        <p:spPr>
          <a:xfrm>
            <a:off x="6183313" y="6405563"/>
            <a:ext cx="2895600" cy="214312"/>
          </a:xfrm>
          <a:prstGeom prst="rect">
            <a:avLst/>
          </a:prstGeom>
          <a:noFill/>
        </p:spPr>
        <p:txBody>
          <a:bodyPr>
            <a:spAutoFit/>
          </a:bodyPr>
          <a:lstStyle/>
          <a:p>
            <a:pPr algn="l">
              <a:defRPr/>
            </a:pPr>
            <a:r>
              <a:rPr lang="en-US" altLang="zh-CN" sz="800" b="1">
                <a:solidFill>
                  <a:srgbClr val="0C1975"/>
                </a:solidFill>
                <a:latin typeface="Calibri" pitchFamily="34" charset="0"/>
                <a:ea typeface="굴림" pitchFamily="34" charset="-127"/>
                <a:cs typeface="Calibri" pitchFamily="34" charset="0"/>
              </a:rPr>
              <a:t>BEIJING LIDAZHITONG</a:t>
            </a:r>
            <a:r>
              <a:rPr lang="en-US" altLang="ja-JP" sz="800" b="1">
                <a:solidFill>
                  <a:srgbClr val="0C1975"/>
                </a:solidFill>
                <a:latin typeface="Calibri" pitchFamily="34" charset="0"/>
                <a:ea typeface="굴림" pitchFamily="34" charset="-127"/>
                <a:cs typeface="Calibri" pitchFamily="34" charset="0"/>
              </a:rPr>
              <a:t> </a:t>
            </a:r>
            <a:r>
              <a:rPr lang="en-US" altLang="zh-CN" sz="800" b="1">
                <a:solidFill>
                  <a:srgbClr val="0C1975"/>
                </a:solidFill>
                <a:latin typeface="Calibri" pitchFamily="34" charset="0"/>
                <a:ea typeface="굴림" pitchFamily="34" charset="-127"/>
                <a:cs typeface="Calibri" pitchFamily="34" charset="0"/>
              </a:rPr>
              <a:t>INFO TECHNOLOGY CO.，LTD</a:t>
            </a:r>
            <a:r>
              <a:rPr lang="en-US" altLang="ja-JP" sz="800" b="1">
                <a:solidFill>
                  <a:srgbClr val="0C1975"/>
                </a:solidFill>
                <a:latin typeface="Calibri" pitchFamily="34" charset="0"/>
                <a:ea typeface="ＭＳ Ｐゴシック" pitchFamily="34" charset="-128"/>
                <a:cs typeface="Calibri" pitchFamily="34" charset="0"/>
              </a:rPr>
              <a:t>.</a:t>
            </a:r>
            <a:endParaRPr kumimoji="1" lang="ja-JP" altLang="en-US" sz="800" b="1">
              <a:solidFill>
                <a:srgbClr val="0C1975"/>
              </a:solidFill>
              <a:ea typeface="ＭＳ Ｐゴシック" pitchFamily="34" charset="-128"/>
              <a:cs typeface="Calibri" pitchFamily="34" charset="0"/>
            </a:endParaRPr>
          </a:p>
        </p:txBody>
      </p:sp>
      <p:sp>
        <p:nvSpPr>
          <p:cNvPr id="3074" name="Rectangle 2"/>
          <p:cNvSpPr>
            <a:spLocks noGrp="1" noChangeArrowheads="1"/>
          </p:cNvSpPr>
          <p:nvPr>
            <p:ph type="ctrTitle"/>
          </p:nvPr>
        </p:nvSpPr>
        <p:spPr bwMode="gray">
          <a:xfrm>
            <a:off x="1524000" y="1905000"/>
            <a:ext cx="6629400" cy="1012825"/>
          </a:xfrm>
        </p:spPr>
        <p:txBody>
          <a:bodyPr/>
          <a:lstStyle>
            <a:lvl1pPr algn="ctr">
              <a:defRPr sz="4000" b="1" i="0">
                <a:solidFill>
                  <a:schemeClr val="tx1">
                    <a:lumMod val="85000"/>
                    <a:lumOff val="15000"/>
                  </a:schemeClr>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dirty="0" smtClean="0"/>
              <a:t>单击此处编辑母版标题样式</a:t>
            </a:r>
            <a:endParaRPr lang="en-US" altLang="ja-JP" dirty="0"/>
          </a:p>
        </p:txBody>
      </p:sp>
      <p:sp>
        <p:nvSpPr>
          <p:cNvPr id="3075" name="Rectangle 3"/>
          <p:cNvSpPr>
            <a:spLocks noGrp="1" noChangeArrowheads="1"/>
          </p:cNvSpPr>
          <p:nvPr>
            <p:ph type="subTitle" idx="1"/>
          </p:nvPr>
        </p:nvSpPr>
        <p:spPr bwMode="gray">
          <a:xfrm>
            <a:off x="1600200" y="3276600"/>
            <a:ext cx="6324600" cy="381000"/>
          </a:xfrm>
        </p:spPr>
        <p:txBody>
          <a:bodyPr/>
          <a:lstStyle>
            <a:lvl1pPr marL="0" indent="0" algn="ctr">
              <a:buFont typeface="Wingdings" pitchFamily="2" charset="2"/>
              <a:buNone/>
              <a:defRPr sz="1800" b="1">
                <a:solidFill>
                  <a:schemeClr val="bg1"/>
                </a:solidFill>
              </a:defRPr>
            </a:lvl1pPr>
          </a:lstStyle>
          <a:p>
            <a:r>
              <a:rPr lang="zh-CN" altLang="en-US" smtClean="0"/>
              <a:t>单击此处编辑母版副标题样式</a:t>
            </a:r>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smtClean="0"/>
              <a:t>单击此处编辑母版标题样式</a:t>
            </a:r>
            <a:endParaRPr lang="ja-JP" altLang="en-US"/>
          </a:p>
        </p:txBody>
      </p:sp>
      <p:sp>
        <p:nvSpPr>
          <p:cNvPr id="3" name="縦書きテキスト プレースホルダ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fld id="{41F450D9-BEF2-41F9-AFC6-418784E5561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457200"/>
            <a:ext cx="2057400" cy="6019800"/>
          </a:xfrm>
        </p:spPr>
        <p:txBody>
          <a:bodyPr vert="eaVert"/>
          <a:lstStyle/>
          <a:p>
            <a:r>
              <a:rPr lang="zh-CN" altLang="en-US" smtClean="0"/>
              <a:t>单击此处编辑母版标题样式</a:t>
            </a:r>
            <a:endParaRPr lang="ja-JP" altLang="en-US"/>
          </a:p>
        </p:txBody>
      </p:sp>
      <p:sp>
        <p:nvSpPr>
          <p:cNvPr id="3" name="縦書きテキスト プレースホルダ 2"/>
          <p:cNvSpPr>
            <a:spLocks noGrp="1"/>
          </p:cNvSpPr>
          <p:nvPr>
            <p:ph type="body" orient="vert" idx="1"/>
          </p:nvPr>
        </p:nvSpPr>
        <p:spPr>
          <a:xfrm>
            <a:off x="457200" y="457200"/>
            <a:ext cx="6019800"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fld id="{41F450D9-BEF2-41F9-AFC6-418784E5561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smtClean="0"/>
              <a:t>单击此处编辑母版标题样式</a:t>
            </a:r>
            <a:endParaRPr lang="ja-JP" altLang="en-US" dirty="0"/>
          </a:p>
        </p:txBody>
      </p:sp>
      <p:sp>
        <p:nvSpPr>
          <p:cNvPr id="3" name="コンテンツ プレースホルダ 2"/>
          <p:cNvSpPr>
            <a:spLocks noGrp="1"/>
          </p:cNvSpPr>
          <p:nvPr>
            <p:ph idx="1"/>
          </p:nvPr>
        </p:nvSpPr>
        <p:spPr/>
        <p:txBody>
          <a:bodyPr/>
          <a:lstStyle>
            <a:lvl3pPr>
              <a:spcAft>
                <a:spcPts val="384"/>
              </a:spcAft>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ja-JP" altLang="en-US" dirty="0"/>
          </a:p>
        </p:txBody>
      </p:sp>
      <p:sp>
        <p:nvSpPr>
          <p:cNvPr id="4" name="Rectangle 6"/>
          <p:cNvSpPr>
            <a:spLocks noGrp="1" noChangeArrowheads="1"/>
          </p:cNvSpPr>
          <p:nvPr>
            <p:ph type="sldNum" sz="quarter" idx="10"/>
          </p:nvPr>
        </p:nvSpPr>
        <p:spPr>
          <a:ln/>
        </p:spPr>
        <p:txBody>
          <a:bodyPr/>
          <a:lstStyle>
            <a:lvl1pPr>
              <a:defRPr/>
            </a:lvl1pPr>
          </a:lstStyle>
          <a:p>
            <a:fld id="{41F450D9-BEF2-41F9-AFC6-418784E5561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fld id="{41F450D9-BEF2-41F9-AFC6-418784E5561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smtClean="0"/>
              <a:t>单击此处编辑母版标题样式</a:t>
            </a:r>
            <a:endParaRPr lang="ja-JP" altLang="en-US"/>
          </a:p>
        </p:txBody>
      </p:sp>
      <p:sp>
        <p:nvSpPr>
          <p:cNvPr id="3" name="コンテンツ プレースホルダ 2"/>
          <p:cNvSpPr>
            <a:spLocks noGrp="1"/>
          </p:cNvSpPr>
          <p:nvPr>
            <p:ph sz="half" idx="1"/>
          </p:nvPr>
        </p:nvSpPr>
        <p:spPr>
          <a:xfrm>
            <a:off x="457200" y="12287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ja-JP" altLang="en-US"/>
          </a:p>
        </p:txBody>
      </p:sp>
      <p:sp>
        <p:nvSpPr>
          <p:cNvPr id="4" name="コンテンツ プレースホルダ 3"/>
          <p:cNvSpPr>
            <a:spLocks noGrp="1"/>
          </p:cNvSpPr>
          <p:nvPr>
            <p:ph sz="half" idx="2"/>
          </p:nvPr>
        </p:nvSpPr>
        <p:spPr>
          <a:xfrm>
            <a:off x="4648200" y="12287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ja-JP" altLang="en-US"/>
          </a:p>
        </p:txBody>
      </p:sp>
      <p:sp>
        <p:nvSpPr>
          <p:cNvPr id="5" name="Rectangle 6"/>
          <p:cNvSpPr>
            <a:spLocks noGrp="1" noChangeArrowheads="1"/>
          </p:cNvSpPr>
          <p:nvPr>
            <p:ph type="sldNum" sz="quarter" idx="10"/>
          </p:nvPr>
        </p:nvSpPr>
        <p:spPr>
          <a:ln/>
        </p:spPr>
        <p:txBody>
          <a:bodyPr/>
          <a:lstStyle>
            <a:lvl1pPr>
              <a:defRPr/>
            </a:lvl1pPr>
          </a:lstStyle>
          <a:p>
            <a:fld id="{41F450D9-BEF2-41F9-AFC6-418784E5561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ja-JP" altLang="en-US"/>
          </a:p>
        </p:txBody>
      </p:sp>
      <p:sp>
        <p:nvSpPr>
          <p:cNvPr id="7" name="Rectangle 6"/>
          <p:cNvSpPr>
            <a:spLocks noGrp="1" noChangeArrowheads="1"/>
          </p:cNvSpPr>
          <p:nvPr>
            <p:ph type="sldNum" sz="quarter" idx="10"/>
          </p:nvPr>
        </p:nvSpPr>
        <p:spPr>
          <a:ln/>
        </p:spPr>
        <p:txBody>
          <a:bodyPr/>
          <a:lstStyle>
            <a:lvl1pPr>
              <a:defRPr/>
            </a:lvl1pPr>
          </a:lstStyle>
          <a:p>
            <a:fld id="{41F450D9-BEF2-41F9-AFC6-418784E5561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smtClean="0"/>
              <a:t>单击此处编辑母版标题样式</a:t>
            </a:r>
            <a:endParaRPr lang="ja-JP" altLang="en-US"/>
          </a:p>
        </p:txBody>
      </p:sp>
      <p:sp>
        <p:nvSpPr>
          <p:cNvPr id="3" name="Rectangle 6"/>
          <p:cNvSpPr>
            <a:spLocks noGrp="1" noChangeArrowheads="1"/>
          </p:cNvSpPr>
          <p:nvPr>
            <p:ph type="sldNum" sz="quarter" idx="10"/>
          </p:nvPr>
        </p:nvSpPr>
        <p:spPr>
          <a:ln/>
        </p:spPr>
        <p:txBody>
          <a:bodyPr/>
          <a:lstStyle>
            <a:lvl1pPr>
              <a:defRPr/>
            </a:lvl1pPr>
          </a:lstStyle>
          <a:p>
            <a:fld id="{41F450D9-BEF2-41F9-AFC6-418784E5561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41F450D9-BEF2-41F9-AFC6-418784E5561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fld id="{41F450D9-BEF2-41F9-AFC6-418784E5561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fld id="{41F450D9-BEF2-41F9-AFC6-418784E5561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図 12" descr="lzt-1.png"/>
          <p:cNvPicPr>
            <a:picLocks noChangeAspect="1"/>
          </p:cNvPicPr>
          <p:nvPr/>
        </p:nvPicPr>
        <p:blipFill>
          <a:blip r:embed="rId13" cstate="print"/>
          <a:srcRect/>
          <a:stretch>
            <a:fillRect/>
          </a:stretch>
        </p:blipFill>
        <p:spPr bwMode="auto">
          <a:xfrm>
            <a:off x="336550" y="365125"/>
            <a:ext cx="8807450" cy="712788"/>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457200" y="1228725"/>
            <a:ext cx="8229600"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endParaRPr lang="en-US" altLang="zh-CN" dirty="0" smtClean="0"/>
          </a:p>
          <a:p>
            <a:pPr lvl="2"/>
            <a:r>
              <a:rPr lang="zh-CN" altLang="en-US" dirty="0" smtClean="0"/>
              <a:t>第三级</a:t>
            </a:r>
          </a:p>
        </p:txBody>
      </p:sp>
      <p:sp>
        <p:nvSpPr>
          <p:cNvPr id="1030" name="Rectangle 6"/>
          <p:cNvSpPr>
            <a:spLocks noGrp="1" noChangeArrowheads="1"/>
          </p:cNvSpPr>
          <p:nvPr>
            <p:ph type="sldNum" sz="quarter" idx="4"/>
          </p:nvPr>
        </p:nvSpPr>
        <p:spPr bwMode="auto">
          <a:xfrm>
            <a:off x="3505200" y="65373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ea typeface="ＭＳ Ｐゴシック" pitchFamily="34" charset="-128"/>
              </a:defRPr>
            </a:lvl1pPr>
          </a:lstStyle>
          <a:p>
            <a:fld id="{41F450D9-BEF2-41F9-AFC6-418784E55615}" type="slidenum">
              <a:rPr lang="zh-CN" altLang="en-US" smtClean="0"/>
              <a:pPr/>
              <a:t>‹#›</a:t>
            </a:fld>
            <a:endParaRPr lang="zh-CN" altLang="en-US"/>
          </a:p>
        </p:txBody>
      </p:sp>
      <p:sp>
        <p:nvSpPr>
          <p:cNvPr id="1029" name="Rectangle 2"/>
          <p:cNvSpPr>
            <a:spLocks noGrp="1" noChangeArrowheads="1"/>
          </p:cNvSpPr>
          <p:nvPr>
            <p:ph type="title"/>
          </p:nvPr>
        </p:nvSpPr>
        <p:spPr bwMode="white">
          <a:xfrm>
            <a:off x="1143000" y="457200"/>
            <a:ext cx="5181600"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ja-JP" dirty="0" smtClean="0"/>
          </a:p>
        </p:txBody>
      </p:sp>
      <p:sp>
        <p:nvSpPr>
          <p:cNvPr id="1048" name="Rectangle 24"/>
          <p:cNvSpPr>
            <a:spLocks noChangeArrowheads="1"/>
          </p:cNvSpPr>
          <p:nvPr/>
        </p:nvSpPr>
        <p:spPr bwMode="gray">
          <a:xfrm>
            <a:off x="0" y="719138"/>
            <a:ext cx="328613" cy="361950"/>
          </a:xfrm>
          <a:prstGeom prst="rect">
            <a:avLst/>
          </a:prstGeom>
          <a:solidFill>
            <a:schemeClr val="hlink"/>
          </a:solidFill>
          <a:ln w="9525">
            <a:noFill/>
            <a:miter lim="800000"/>
            <a:headEnd/>
            <a:tailEnd/>
          </a:ln>
          <a:effectLst/>
        </p:spPr>
        <p:txBody>
          <a:bodyPr wrap="none" anchor="ctr"/>
          <a:lstStyle/>
          <a:p>
            <a:pPr>
              <a:defRPr/>
            </a:pPr>
            <a:endParaRPr lang="ja-JP" altLang="en-US">
              <a:latin typeface="Arial" pitchFamily="34" charset="0"/>
              <a:ea typeface="ＭＳ Ｐゴシック" pitchFamily="50" charset="-128"/>
            </a:endParaRPr>
          </a:p>
        </p:txBody>
      </p:sp>
      <p:sp>
        <p:nvSpPr>
          <p:cNvPr id="1049" name="Rectangle 25"/>
          <p:cNvSpPr>
            <a:spLocks noChangeArrowheads="1"/>
          </p:cNvSpPr>
          <p:nvPr/>
        </p:nvSpPr>
        <p:spPr bwMode="gray">
          <a:xfrm>
            <a:off x="328613" y="357188"/>
            <a:ext cx="328612" cy="361950"/>
          </a:xfrm>
          <a:prstGeom prst="rect">
            <a:avLst/>
          </a:prstGeom>
          <a:solidFill>
            <a:schemeClr val="hlink"/>
          </a:solidFill>
          <a:ln w="9525">
            <a:noFill/>
            <a:miter lim="800000"/>
            <a:headEnd/>
            <a:tailEnd/>
          </a:ln>
          <a:effectLst/>
        </p:spPr>
        <p:txBody>
          <a:bodyPr wrap="none" anchor="ctr"/>
          <a:lstStyle/>
          <a:p>
            <a:pPr>
              <a:defRPr/>
            </a:pPr>
            <a:endParaRPr lang="ja-JP" altLang="en-US">
              <a:latin typeface="Arial" pitchFamily="34" charset="0"/>
              <a:ea typeface="ＭＳ Ｐゴシック" pitchFamily="50" charset="-128"/>
            </a:endParaRPr>
          </a:p>
        </p:txBody>
      </p:sp>
      <p:sp>
        <p:nvSpPr>
          <p:cNvPr id="1050" name="Rectangle 26"/>
          <p:cNvSpPr>
            <a:spLocks noChangeArrowheads="1"/>
          </p:cNvSpPr>
          <p:nvPr/>
        </p:nvSpPr>
        <p:spPr bwMode="gray">
          <a:xfrm>
            <a:off x="657225" y="0"/>
            <a:ext cx="328613" cy="361950"/>
          </a:xfrm>
          <a:prstGeom prst="rect">
            <a:avLst/>
          </a:prstGeom>
          <a:solidFill>
            <a:schemeClr val="hlink"/>
          </a:solidFill>
          <a:ln w="9525">
            <a:noFill/>
            <a:miter lim="800000"/>
            <a:headEnd/>
            <a:tailEnd/>
          </a:ln>
          <a:effectLst/>
        </p:spPr>
        <p:txBody>
          <a:bodyPr wrap="none" anchor="ctr"/>
          <a:lstStyle/>
          <a:p>
            <a:pPr>
              <a:defRPr/>
            </a:pPr>
            <a:endParaRPr lang="ja-JP" altLang="en-US">
              <a:latin typeface="Arial" pitchFamily="34" charset="0"/>
              <a:ea typeface="ＭＳ Ｐゴシック" pitchFamily="50" charset="-128"/>
            </a:endParaRPr>
          </a:p>
        </p:txBody>
      </p:sp>
      <p:sp>
        <p:nvSpPr>
          <p:cNvPr id="1052" name="Rectangle 28"/>
          <p:cNvSpPr>
            <a:spLocks noChangeArrowheads="1"/>
          </p:cNvSpPr>
          <p:nvPr/>
        </p:nvSpPr>
        <p:spPr bwMode="gray">
          <a:xfrm>
            <a:off x="657225" y="361950"/>
            <a:ext cx="328613" cy="361950"/>
          </a:xfrm>
          <a:prstGeom prst="rect">
            <a:avLst/>
          </a:prstGeom>
          <a:solidFill>
            <a:schemeClr val="accent2"/>
          </a:solidFill>
          <a:ln w="9525">
            <a:noFill/>
            <a:miter lim="800000"/>
            <a:headEnd/>
            <a:tailEnd/>
          </a:ln>
          <a:effectLst/>
        </p:spPr>
        <p:txBody>
          <a:bodyPr wrap="none" anchor="ctr"/>
          <a:lstStyle/>
          <a:p>
            <a:pPr>
              <a:defRPr/>
            </a:pPr>
            <a:endParaRPr lang="ja-JP" altLang="en-US">
              <a:latin typeface="Arial" pitchFamily="34" charset="0"/>
              <a:ea typeface="ＭＳ Ｐゴシック" pitchFamily="50" charset="-128"/>
            </a:endParaRPr>
          </a:p>
        </p:txBody>
      </p:sp>
      <p:sp>
        <p:nvSpPr>
          <p:cNvPr id="1053" name="Rectangle 29"/>
          <p:cNvSpPr>
            <a:spLocks noChangeArrowheads="1"/>
          </p:cNvSpPr>
          <p:nvPr/>
        </p:nvSpPr>
        <p:spPr bwMode="gray">
          <a:xfrm>
            <a:off x="328613" y="719138"/>
            <a:ext cx="328612" cy="361950"/>
          </a:xfrm>
          <a:prstGeom prst="rect">
            <a:avLst/>
          </a:prstGeom>
          <a:solidFill>
            <a:schemeClr val="accent2"/>
          </a:solidFill>
          <a:ln w="9525">
            <a:noFill/>
            <a:miter lim="800000"/>
            <a:headEnd/>
            <a:tailEnd/>
          </a:ln>
          <a:effectLst/>
        </p:spPr>
        <p:txBody>
          <a:bodyPr wrap="none" anchor="ctr"/>
          <a:lstStyle/>
          <a:p>
            <a:pPr>
              <a:defRPr/>
            </a:pPr>
            <a:endParaRPr lang="ja-JP" altLang="en-US">
              <a:latin typeface="Arial" pitchFamily="34" charset="0"/>
              <a:ea typeface="ＭＳ Ｐゴシック" pitchFamily="50" charset="-128"/>
            </a:endParaRPr>
          </a:p>
        </p:txBody>
      </p:sp>
      <p:pic>
        <p:nvPicPr>
          <p:cNvPr id="1035" name="図 18" descr="lzt_logo1.gif"/>
          <p:cNvPicPr>
            <a:picLocks noChangeAspect="1"/>
          </p:cNvPicPr>
          <p:nvPr/>
        </p:nvPicPr>
        <p:blipFill>
          <a:blip r:embed="rId14" cstate="print"/>
          <a:srcRect/>
          <a:stretch>
            <a:fillRect/>
          </a:stretch>
        </p:blipFill>
        <p:spPr bwMode="auto">
          <a:xfrm>
            <a:off x="6805613" y="6519863"/>
            <a:ext cx="152400" cy="279400"/>
          </a:xfrm>
          <a:prstGeom prst="rect">
            <a:avLst/>
          </a:prstGeom>
          <a:noFill/>
          <a:ln w="9525">
            <a:noFill/>
            <a:miter lim="800000"/>
            <a:headEnd/>
            <a:tailEnd/>
          </a:ln>
        </p:spPr>
      </p:pic>
      <p:sp>
        <p:nvSpPr>
          <p:cNvPr id="20" name="テキスト ボックス 19"/>
          <p:cNvSpPr txBox="1"/>
          <p:nvPr/>
        </p:nvSpPr>
        <p:spPr>
          <a:xfrm>
            <a:off x="6921500" y="6462713"/>
            <a:ext cx="2895600" cy="244475"/>
          </a:xfrm>
          <a:prstGeom prst="rect">
            <a:avLst/>
          </a:prstGeom>
          <a:noFill/>
        </p:spPr>
        <p:txBody>
          <a:bodyPr>
            <a:spAutoFit/>
          </a:bodyPr>
          <a:lstStyle/>
          <a:p>
            <a:pPr algn="l">
              <a:defRPr/>
            </a:pPr>
            <a:r>
              <a:rPr kumimoji="1" lang="zh-CN" altLang="en-US" sz="1000" b="1">
                <a:solidFill>
                  <a:srgbClr val="0C1975"/>
                </a:solidFill>
                <a:latin typeface="Microsoft YaHei" pitchFamily="34" charset="-122"/>
                <a:ea typeface="Microsoft YaHei" pitchFamily="34" charset="-122"/>
              </a:rPr>
              <a:t>北京利达智通信息技术有限公司</a:t>
            </a:r>
            <a:endParaRPr kumimoji="1" lang="ja-JP" altLang="en-US" sz="1000" b="1">
              <a:solidFill>
                <a:srgbClr val="0C1975"/>
              </a:solidFill>
              <a:latin typeface="Microsoft YaHei" pitchFamily="34" charset="-122"/>
              <a:ea typeface="Microsoft YaHei" pitchFamily="34" charset="-122"/>
            </a:endParaRPr>
          </a:p>
        </p:txBody>
      </p:sp>
      <p:sp>
        <p:nvSpPr>
          <p:cNvPr id="21" name="テキスト ボックス 20"/>
          <p:cNvSpPr txBox="1"/>
          <p:nvPr/>
        </p:nvSpPr>
        <p:spPr>
          <a:xfrm>
            <a:off x="6934200" y="6661150"/>
            <a:ext cx="2895600" cy="184150"/>
          </a:xfrm>
          <a:prstGeom prst="rect">
            <a:avLst/>
          </a:prstGeom>
          <a:noFill/>
        </p:spPr>
        <p:txBody>
          <a:bodyPr>
            <a:spAutoFit/>
          </a:bodyPr>
          <a:lstStyle/>
          <a:p>
            <a:pPr algn="l">
              <a:defRPr/>
            </a:pPr>
            <a:r>
              <a:rPr lang="en-US" altLang="zh-CN" sz="600" b="1">
                <a:solidFill>
                  <a:srgbClr val="0C1975"/>
                </a:solidFill>
                <a:latin typeface="Calibri" pitchFamily="34" charset="0"/>
                <a:ea typeface="굴림" pitchFamily="34" charset="-127"/>
                <a:cs typeface="Calibri" pitchFamily="34" charset="0"/>
              </a:rPr>
              <a:t>BEIJING LIDAZHITONG</a:t>
            </a:r>
            <a:r>
              <a:rPr lang="en-US" altLang="ja-JP" sz="600" b="1">
                <a:solidFill>
                  <a:srgbClr val="0C1975"/>
                </a:solidFill>
                <a:latin typeface="Calibri" pitchFamily="34" charset="0"/>
                <a:ea typeface="굴림" pitchFamily="34" charset="-127"/>
                <a:cs typeface="Calibri" pitchFamily="34" charset="0"/>
              </a:rPr>
              <a:t> </a:t>
            </a:r>
            <a:r>
              <a:rPr lang="en-US" altLang="zh-CN" sz="600" b="1">
                <a:solidFill>
                  <a:srgbClr val="0C1975"/>
                </a:solidFill>
                <a:latin typeface="Calibri" pitchFamily="34" charset="0"/>
                <a:ea typeface="굴림" pitchFamily="34" charset="-127"/>
                <a:cs typeface="Calibri" pitchFamily="34" charset="0"/>
              </a:rPr>
              <a:t>INFO TECHNOLOGY CO.，LTD</a:t>
            </a:r>
            <a:endParaRPr kumimoji="1" lang="ja-JP" altLang="en-US" sz="600" b="1">
              <a:solidFill>
                <a:srgbClr val="0C1975"/>
              </a:solidFill>
              <a:ea typeface="굴림" pitchFamily="34" charset="-127"/>
              <a:cs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800" b="1">
          <a:solidFill>
            <a:schemeClr val="bg1"/>
          </a:solidFill>
          <a:latin typeface="微软雅黑" pitchFamily="34" charset="-122"/>
          <a:ea typeface="微软雅黑" pitchFamily="34" charset="-122"/>
          <a:cs typeface="+mj-cs"/>
        </a:defRPr>
      </a:lvl1pPr>
      <a:lvl2pPr algn="l" rtl="0" eaLnBrk="1" fontAlgn="base" hangingPunct="1">
        <a:spcBef>
          <a:spcPct val="0"/>
        </a:spcBef>
        <a:spcAft>
          <a:spcPct val="0"/>
        </a:spcAft>
        <a:defRPr sz="2800" b="1">
          <a:solidFill>
            <a:schemeClr val="bg1"/>
          </a:solidFill>
          <a:latin typeface="Arial" pitchFamily="34" charset="0"/>
        </a:defRPr>
      </a:lvl2pPr>
      <a:lvl3pPr algn="l" rtl="0" eaLnBrk="1" fontAlgn="base" hangingPunct="1">
        <a:spcBef>
          <a:spcPct val="0"/>
        </a:spcBef>
        <a:spcAft>
          <a:spcPct val="0"/>
        </a:spcAft>
        <a:defRPr sz="2800" b="1">
          <a:solidFill>
            <a:schemeClr val="bg1"/>
          </a:solidFill>
          <a:latin typeface="Arial" pitchFamily="34" charset="0"/>
        </a:defRPr>
      </a:lvl3pPr>
      <a:lvl4pPr algn="l" rtl="0" eaLnBrk="1" fontAlgn="base" hangingPunct="1">
        <a:spcBef>
          <a:spcPct val="0"/>
        </a:spcBef>
        <a:spcAft>
          <a:spcPct val="0"/>
        </a:spcAft>
        <a:defRPr sz="2800" b="1">
          <a:solidFill>
            <a:schemeClr val="bg1"/>
          </a:solidFill>
          <a:latin typeface="Arial" pitchFamily="34" charset="0"/>
        </a:defRPr>
      </a:lvl4pPr>
      <a:lvl5pPr algn="l" rtl="0" eaLnBrk="1" fontAlgn="base" hangingPunct="1">
        <a:spcBef>
          <a:spcPct val="0"/>
        </a:spcBef>
        <a:spcAft>
          <a:spcPct val="0"/>
        </a:spcAft>
        <a:defRPr sz="2800" b="1">
          <a:solidFill>
            <a:schemeClr val="bg1"/>
          </a:solidFill>
          <a:latin typeface="Arial" pitchFamily="34" charset="0"/>
        </a:defRPr>
      </a:lvl5pPr>
      <a:lvl6pPr marL="457200" algn="l" rtl="0" eaLnBrk="1" fontAlgn="base" hangingPunct="1">
        <a:spcBef>
          <a:spcPct val="0"/>
        </a:spcBef>
        <a:spcAft>
          <a:spcPct val="0"/>
        </a:spcAft>
        <a:defRPr sz="2800" b="1">
          <a:solidFill>
            <a:schemeClr val="bg1"/>
          </a:solidFill>
          <a:latin typeface="Arial" pitchFamily="34" charset="0"/>
        </a:defRPr>
      </a:lvl6pPr>
      <a:lvl7pPr marL="914400" algn="l" rtl="0" eaLnBrk="1" fontAlgn="base" hangingPunct="1">
        <a:spcBef>
          <a:spcPct val="0"/>
        </a:spcBef>
        <a:spcAft>
          <a:spcPct val="0"/>
        </a:spcAft>
        <a:defRPr sz="2800" b="1">
          <a:solidFill>
            <a:schemeClr val="bg1"/>
          </a:solidFill>
          <a:latin typeface="Arial" pitchFamily="34" charset="0"/>
        </a:defRPr>
      </a:lvl7pPr>
      <a:lvl8pPr marL="1371600" algn="l" rtl="0" eaLnBrk="1" fontAlgn="base" hangingPunct="1">
        <a:spcBef>
          <a:spcPct val="0"/>
        </a:spcBef>
        <a:spcAft>
          <a:spcPct val="0"/>
        </a:spcAft>
        <a:defRPr sz="2800" b="1">
          <a:solidFill>
            <a:schemeClr val="bg1"/>
          </a:solidFill>
          <a:latin typeface="Arial" pitchFamily="34" charset="0"/>
        </a:defRPr>
      </a:lvl8pPr>
      <a:lvl9pPr marL="1828800" algn="l" rtl="0" eaLnBrk="1" fontAlgn="base" hangingPunct="1">
        <a:spcBef>
          <a:spcPct val="0"/>
        </a:spcBef>
        <a:spcAft>
          <a:spcPct val="0"/>
        </a:spcAft>
        <a:defRPr sz="2800" b="1">
          <a:solidFill>
            <a:schemeClr val="bg1"/>
          </a:solidFill>
          <a:latin typeface="Arial" pitchFamily="34" charset="0"/>
        </a:defRPr>
      </a:lvl9pPr>
    </p:titleStyle>
    <p:bodyStyle>
      <a:lvl1pPr marL="342900" indent="-342900" algn="l" rtl="0" eaLnBrk="1" fontAlgn="base" hangingPunct="1">
        <a:spcBef>
          <a:spcPts val="1200"/>
        </a:spcBef>
        <a:spcAft>
          <a:spcPts val="1200"/>
        </a:spcAft>
        <a:buClr>
          <a:schemeClr val="hlink"/>
        </a:buClr>
        <a:buFont typeface="Wingdings" pitchFamily="2" charset="2"/>
        <a:buChar char="v"/>
        <a:defRPr sz="2800">
          <a:solidFill>
            <a:schemeClr val="tx1"/>
          </a:solidFill>
          <a:latin typeface="微软雅黑" pitchFamily="34" charset="-122"/>
          <a:ea typeface="微软雅黑" pitchFamily="34" charset="-122"/>
          <a:cs typeface="+mn-cs"/>
        </a:defRPr>
      </a:lvl1pPr>
      <a:lvl2pPr marL="742950" indent="-285750" algn="l" rtl="0" eaLnBrk="1" fontAlgn="base" hangingPunct="1">
        <a:lnSpc>
          <a:spcPct val="100000"/>
        </a:lnSpc>
        <a:spcBef>
          <a:spcPct val="20000"/>
        </a:spcBef>
        <a:spcAft>
          <a:spcPts val="480"/>
        </a:spcAft>
        <a:buClr>
          <a:schemeClr val="accent1"/>
        </a:buClr>
        <a:buFont typeface="Wingdings" pitchFamily="2" charset="2"/>
        <a:buChar char="§"/>
        <a:defRPr sz="1800">
          <a:solidFill>
            <a:schemeClr val="tx1"/>
          </a:solidFill>
          <a:latin typeface="微软雅黑" pitchFamily="34" charset="-122"/>
          <a:ea typeface="微软雅黑" pitchFamily="34" charset="-122"/>
        </a:defRPr>
      </a:lvl2pPr>
      <a:lvl3pPr marL="1143000" indent="-228600" algn="l" rtl="0" eaLnBrk="1" fontAlgn="base" hangingPunct="1">
        <a:lnSpc>
          <a:spcPct val="150000"/>
        </a:lnSpc>
        <a:spcBef>
          <a:spcPct val="20000"/>
        </a:spcBef>
        <a:spcAft>
          <a:spcPct val="0"/>
        </a:spcAft>
        <a:buClr>
          <a:schemeClr val="tx1"/>
        </a:buClr>
        <a:buFont typeface="微软雅黑" pitchFamily="34" charset="-122"/>
        <a:buChar char="-"/>
        <a:defRPr sz="1600">
          <a:solidFill>
            <a:schemeClr val="tx1"/>
          </a:solidFill>
          <a:latin typeface="微软雅黑" pitchFamily="34" charset="-122"/>
          <a:ea typeface="微软雅黑" pitchFamily="34" charset="-122"/>
        </a:defRPr>
      </a:lvl3pPr>
      <a:lvl4pPr marL="1600200" indent="-228600" algn="l" rtl="0" eaLnBrk="1" fontAlgn="base" hangingPunct="1">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1" fontAlgn="base" hangingPunct="1">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eaLnBrk="1" fontAlgn="base" hangingPunct="1">
        <a:spcBef>
          <a:spcPct val="20000"/>
        </a:spcBef>
        <a:spcAft>
          <a:spcPct val="0"/>
        </a:spcAft>
        <a:buChar char="»"/>
        <a:defRPr sz="2000">
          <a:solidFill>
            <a:schemeClr val="tx1"/>
          </a:solidFill>
          <a:latin typeface="+mj-lt"/>
        </a:defRPr>
      </a:lvl6pPr>
      <a:lvl7pPr marL="2971800" indent="-228600" algn="l" rtl="0" eaLnBrk="1" fontAlgn="base" hangingPunct="1">
        <a:spcBef>
          <a:spcPct val="20000"/>
        </a:spcBef>
        <a:spcAft>
          <a:spcPct val="0"/>
        </a:spcAft>
        <a:buChar char="»"/>
        <a:defRPr sz="2000">
          <a:solidFill>
            <a:schemeClr val="tx1"/>
          </a:solidFill>
          <a:latin typeface="+mj-lt"/>
        </a:defRPr>
      </a:lvl7pPr>
      <a:lvl8pPr marL="3429000" indent="-228600" algn="l" rtl="0" eaLnBrk="1" fontAlgn="base" hangingPunct="1">
        <a:spcBef>
          <a:spcPct val="20000"/>
        </a:spcBef>
        <a:spcAft>
          <a:spcPct val="0"/>
        </a:spcAft>
        <a:buChar char="»"/>
        <a:defRPr sz="2000">
          <a:solidFill>
            <a:schemeClr val="tx1"/>
          </a:solidFill>
          <a:latin typeface="+mj-lt"/>
        </a:defRPr>
      </a:lvl8pPr>
      <a:lvl9pPr marL="3886200" indent="-228600" algn="l" rtl="0" eaLnBrk="1" fontAlgn="base" hangingPunct="1">
        <a:spcBef>
          <a:spcPct val="20000"/>
        </a:spcBef>
        <a:spcAft>
          <a:spcPct val="0"/>
        </a:spcAft>
        <a:buChar char="»"/>
        <a:defRPr sz="2000">
          <a:solidFill>
            <a:schemeClr val="tx1"/>
          </a:solidFill>
          <a:latin typeface="+mj-lt"/>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developer.android.com/guide/topics/providers/content-providers.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Android </a:t>
            </a:r>
            <a:r>
              <a:rPr lang="zh-CN" altLang="en-US" dirty="0" smtClean="0"/>
              <a:t>基础</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Intent</a:t>
            </a:r>
            <a:r>
              <a:rPr lang="zh-CN" altLang="en-US" dirty="0" smtClean="0"/>
              <a:t>与四大组件 </a:t>
            </a:r>
            <a:r>
              <a:rPr lang="en-US" altLang="zh-CN" dirty="0" smtClean="0"/>
              <a:t>(Activity)</a:t>
            </a:r>
            <a:endParaRPr lang="zh-CN" altLang="en-US" dirty="0"/>
          </a:p>
        </p:txBody>
      </p:sp>
      <p:sp>
        <p:nvSpPr>
          <p:cNvPr id="3" name="内容占位符 2"/>
          <p:cNvSpPr>
            <a:spLocks noGrp="1"/>
          </p:cNvSpPr>
          <p:nvPr>
            <p:ph idx="1"/>
          </p:nvPr>
        </p:nvSpPr>
        <p:spPr/>
        <p:txBody>
          <a:bodyPr/>
          <a:lstStyle/>
          <a:p>
            <a:r>
              <a:rPr lang="en-US" altLang="zh-CN" dirty="0" smtClean="0"/>
              <a:t>Activity</a:t>
            </a:r>
          </a:p>
          <a:p>
            <a:r>
              <a:rPr lang="en-US" altLang="zh-CN" dirty="0" smtClean="0">
                <a:solidFill>
                  <a:schemeClr val="bg1">
                    <a:lumMod val="50000"/>
                  </a:schemeClr>
                </a:solidFill>
              </a:rPr>
              <a:t>Service</a:t>
            </a:r>
          </a:p>
          <a:p>
            <a:r>
              <a:rPr lang="en-US" altLang="zh-CN" dirty="0" smtClean="0">
                <a:solidFill>
                  <a:schemeClr val="bg1">
                    <a:lumMod val="50000"/>
                  </a:schemeClr>
                </a:solidFill>
              </a:rPr>
              <a:t>Content Provider</a:t>
            </a:r>
          </a:p>
          <a:p>
            <a:r>
              <a:rPr lang="en-US" altLang="zh-CN" dirty="0" smtClean="0">
                <a:solidFill>
                  <a:schemeClr val="bg1">
                    <a:lumMod val="50000"/>
                  </a:schemeClr>
                </a:solidFill>
              </a:rPr>
              <a:t>Broadcast receiver</a:t>
            </a:r>
            <a:endParaRPr lang="zh-CN" altLang="en-US"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Intent</a:t>
            </a:r>
            <a:r>
              <a:rPr lang="zh-CN" altLang="en-US" dirty="0" smtClean="0"/>
              <a:t>与四大组件 </a:t>
            </a:r>
            <a:r>
              <a:rPr lang="en-US" altLang="zh-CN" dirty="0" smtClean="0"/>
              <a:t>(Intent)</a:t>
            </a:r>
            <a:endParaRPr lang="zh-CN" altLang="en-US" dirty="0"/>
          </a:p>
        </p:txBody>
      </p:sp>
      <p:sp>
        <p:nvSpPr>
          <p:cNvPr id="3" name="内容占位符 2"/>
          <p:cNvSpPr>
            <a:spLocks noGrp="1"/>
          </p:cNvSpPr>
          <p:nvPr>
            <p:ph idx="1"/>
          </p:nvPr>
        </p:nvSpPr>
        <p:spPr/>
        <p:txBody>
          <a:bodyPr/>
          <a:lstStyle/>
          <a:p>
            <a:r>
              <a:rPr lang="en-US" altLang="zh-CN" dirty="0" smtClean="0"/>
              <a:t>Intent</a:t>
            </a:r>
          </a:p>
          <a:p>
            <a:pPr lvl="1"/>
            <a:r>
              <a:rPr lang="zh-CN" altLang="en-US" dirty="0" smtClean="0"/>
              <a:t>显</a:t>
            </a:r>
            <a:r>
              <a:rPr lang="zh-CN" altLang="en-US" dirty="0" smtClean="0"/>
              <a:t>式</a:t>
            </a:r>
            <a:r>
              <a:rPr lang="en-US" altLang="zh-CN" dirty="0" smtClean="0"/>
              <a:t>Intent</a:t>
            </a:r>
            <a:r>
              <a:rPr lang="zh-CN" altLang="en-US" dirty="0" smtClean="0"/>
              <a:t>：</a:t>
            </a:r>
            <a:endParaRPr lang="en-US" altLang="zh-CN" dirty="0" smtClean="0"/>
          </a:p>
          <a:p>
            <a:pPr lvl="2"/>
            <a:r>
              <a:rPr lang="zh-CN" altLang="en-US" dirty="0" smtClean="0"/>
              <a:t>它</a:t>
            </a:r>
            <a:r>
              <a:rPr lang="zh-CN" altLang="en-US" dirty="0" smtClean="0"/>
              <a:t>通过组件名来指定要运行的目标组件</a:t>
            </a:r>
            <a:r>
              <a:rPr lang="en-US" altLang="zh-CN" dirty="0" smtClean="0"/>
              <a:t>(</a:t>
            </a:r>
            <a:r>
              <a:rPr lang="zh-CN" altLang="en-US" dirty="0" smtClean="0"/>
              <a:t>通过它的</a:t>
            </a:r>
            <a:r>
              <a:rPr lang="en-US" altLang="zh-CN" dirty="0" err="1" smtClean="0"/>
              <a:t>setComponent</a:t>
            </a:r>
            <a:r>
              <a:rPr lang="en-US" altLang="zh-CN" dirty="0" smtClean="0"/>
              <a:t>()</a:t>
            </a:r>
            <a:r>
              <a:rPr lang="zh-CN" altLang="en-US" dirty="0" smtClean="0"/>
              <a:t>方法</a:t>
            </a:r>
            <a:r>
              <a:rPr lang="en-US" altLang="zh-CN" dirty="0" smtClean="0"/>
              <a:t>)</a:t>
            </a:r>
            <a:r>
              <a:rPr lang="zh-CN" altLang="en-US" dirty="0" smtClean="0"/>
              <a:t>，因为指定了组件名，所以它要运行的组件是确定的；其它程序开发者并不知道某个程序组件的名字，所以显式</a:t>
            </a:r>
            <a:r>
              <a:rPr lang="en-US" altLang="zh-CN" dirty="0" smtClean="0"/>
              <a:t>Intent</a:t>
            </a:r>
            <a:r>
              <a:rPr lang="zh-CN" altLang="en-US" dirty="0" smtClean="0"/>
              <a:t>通常用于程序内的组件调用，比如启动同一程序的其他服务或</a:t>
            </a:r>
            <a:r>
              <a:rPr lang="en-US" altLang="zh-CN" dirty="0" smtClean="0"/>
              <a:t>Activity</a:t>
            </a:r>
            <a:r>
              <a:rPr lang="zh-CN" altLang="en-US" dirty="0" smtClean="0"/>
              <a:t>。</a:t>
            </a:r>
            <a:endParaRPr lang="en-US" altLang="zh-CN" dirty="0" smtClean="0"/>
          </a:p>
          <a:p>
            <a:pPr lvl="1"/>
            <a:r>
              <a:rPr lang="zh-CN" altLang="en-US" dirty="0" smtClean="0"/>
              <a:t>隐式</a:t>
            </a:r>
            <a:r>
              <a:rPr lang="en-US" altLang="zh-CN" dirty="0" smtClean="0"/>
              <a:t>Intent</a:t>
            </a:r>
            <a:r>
              <a:rPr lang="zh-CN" altLang="en-US" dirty="0" smtClean="0"/>
              <a:t>：</a:t>
            </a:r>
            <a:endParaRPr lang="en-US" altLang="zh-CN" dirty="0" smtClean="0"/>
          </a:p>
          <a:p>
            <a:pPr lvl="2"/>
            <a:r>
              <a:rPr lang="zh-CN" altLang="en-US" dirty="0" smtClean="0"/>
              <a:t>它不通过组件名来启动目标组件</a:t>
            </a:r>
            <a:r>
              <a:rPr lang="en-US" altLang="zh-CN" dirty="0" smtClean="0"/>
              <a:t>, </a:t>
            </a:r>
            <a:r>
              <a:rPr lang="zh-CN" altLang="en-US" dirty="0" smtClean="0"/>
              <a:t>系统必须通过其他的手段找到合适的目标组件</a:t>
            </a:r>
            <a:r>
              <a:rPr lang="en-US" altLang="zh-CN" dirty="0" smtClean="0"/>
              <a:t>, </a:t>
            </a:r>
            <a:r>
              <a:rPr lang="zh-CN" altLang="en-US" dirty="0" smtClean="0"/>
              <a:t>隐式</a:t>
            </a:r>
            <a:r>
              <a:rPr lang="en-US" altLang="zh-CN" dirty="0" smtClean="0"/>
              <a:t>Intent</a:t>
            </a:r>
            <a:r>
              <a:rPr lang="zh-CN" altLang="en-US" dirty="0" smtClean="0"/>
              <a:t>一般用于启动其他程序的组件。</a:t>
            </a:r>
            <a:endParaRPr lang="en-US" altLang="zh-C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Intent</a:t>
            </a:r>
            <a:r>
              <a:rPr lang="zh-CN" altLang="en-US" dirty="0" smtClean="0"/>
              <a:t>与四大组件 </a:t>
            </a:r>
            <a:r>
              <a:rPr lang="en-US" altLang="zh-CN" dirty="0" smtClean="0"/>
              <a:t>(Intent)</a:t>
            </a:r>
            <a:endParaRPr lang="zh-CN" altLang="en-US" dirty="0"/>
          </a:p>
        </p:txBody>
      </p:sp>
      <p:sp>
        <p:nvSpPr>
          <p:cNvPr id="3" name="内容占位符 2"/>
          <p:cNvSpPr>
            <a:spLocks noGrp="1"/>
          </p:cNvSpPr>
          <p:nvPr>
            <p:ph idx="1"/>
          </p:nvPr>
        </p:nvSpPr>
        <p:spPr/>
        <p:txBody>
          <a:bodyPr/>
          <a:lstStyle/>
          <a:p>
            <a:r>
              <a:rPr lang="en-US" altLang="zh-CN" dirty="0" smtClean="0"/>
              <a:t>Intent</a:t>
            </a:r>
          </a:p>
          <a:p>
            <a:pPr lvl="1"/>
            <a:r>
              <a:rPr lang="zh-CN" altLang="en-US" dirty="0" smtClean="0"/>
              <a:t> 一个应用程序的三个核心组件</a:t>
            </a:r>
            <a:r>
              <a:rPr lang="en-US" altLang="zh-CN" dirty="0" smtClean="0"/>
              <a:t>Activity</a:t>
            </a:r>
            <a:r>
              <a:rPr lang="zh-CN" altLang="en-US" dirty="0" smtClean="0"/>
              <a:t>，</a:t>
            </a:r>
            <a:r>
              <a:rPr lang="en-US" altLang="zh-CN" dirty="0" smtClean="0"/>
              <a:t>Service</a:t>
            </a:r>
            <a:r>
              <a:rPr lang="zh-CN" altLang="en-US" dirty="0" smtClean="0"/>
              <a:t>和</a:t>
            </a:r>
            <a:r>
              <a:rPr lang="en-US" altLang="zh-CN" dirty="0" smtClean="0"/>
              <a:t>Broadcast Receiver</a:t>
            </a:r>
            <a:r>
              <a:rPr lang="zh-CN" altLang="en-US" dirty="0" smtClean="0"/>
              <a:t>是通过消息即意图（</a:t>
            </a:r>
            <a:r>
              <a:rPr lang="en-US" altLang="zh-CN" dirty="0" smtClean="0"/>
              <a:t>Intents</a:t>
            </a:r>
            <a:r>
              <a:rPr lang="zh-CN" altLang="en-US" dirty="0" smtClean="0"/>
              <a:t>）来激活的。</a:t>
            </a:r>
          </a:p>
          <a:p>
            <a:pPr lvl="1"/>
            <a:r>
              <a:rPr lang="zh-CN" altLang="en-US" dirty="0" smtClean="0"/>
              <a:t>启动</a:t>
            </a:r>
            <a:r>
              <a:rPr lang="en-US" altLang="zh-CN" dirty="0" smtClean="0"/>
              <a:t>Activity</a:t>
            </a:r>
            <a:endParaRPr lang="zh-CN" altLang="en-US" dirty="0" smtClean="0"/>
          </a:p>
          <a:p>
            <a:pPr lvl="2">
              <a:lnSpc>
                <a:spcPct val="100000"/>
              </a:lnSpc>
            </a:pPr>
            <a:r>
              <a:rPr lang="en-US" altLang="zh-CN" dirty="0" err="1" smtClean="0"/>
              <a:t>Context.startActivity</a:t>
            </a:r>
            <a:r>
              <a:rPr lang="en-US" altLang="zh-CN" dirty="0" smtClean="0"/>
              <a:t>()</a:t>
            </a:r>
          </a:p>
          <a:p>
            <a:pPr lvl="2">
              <a:lnSpc>
                <a:spcPct val="100000"/>
              </a:lnSpc>
            </a:pPr>
            <a:r>
              <a:rPr lang="en-US" altLang="zh-CN" dirty="0" err="1" smtClean="0"/>
              <a:t>Activity.startActivityForResult</a:t>
            </a:r>
            <a:r>
              <a:rPr lang="en-US" altLang="zh-CN" dirty="0" smtClean="0"/>
              <a:t>()</a:t>
            </a:r>
          </a:p>
          <a:p>
            <a:pPr lvl="1"/>
            <a:r>
              <a:rPr lang="zh-CN" altLang="en-US" dirty="0" smtClean="0"/>
              <a:t>启动一个</a:t>
            </a:r>
            <a:r>
              <a:rPr lang="en-US" altLang="zh-CN" dirty="0" smtClean="0"/>
              <a:t>Service</a:t>
            </a:r>
          </a:p>
          <a:p>
            <a:pPr lvl="2">
              <a:lnSpc>
                <a:spcPct val="100000"/>
              </a:lnSpc>
            </a:pPr>
            <a:r>
              <a:rPr lang="en-US" altLang="zh-CN" dirty="0" err="1" smtClean="0"/>
              <a:t>Context.startService</a:t>
            </a:r>
            <a:r>
              <a:rPr lang="en-US" altLang="zh-CN" dirty="0" smtClean="0"/>
              <a:t>()</a:t>
            </a:r>
          </a:p>
          <a:p>
            <a:pPr lvl="2">
              <a:lnSpc>
                <a:spcPct val="100000"/>
              </a:lnSpc>
            </a:pPr>
            <a:r>
              <a:rPr lang="en-US" altLang="zh-CN" dirty="0" err="1" smtClean="0"/>
              <a:t>Context.bindService</a:t>
            </a:r>
            <a:r>
              <a:rPr lang="en-US" altLang="zh-CN" dirty="0" smtClean="0"/>
              <a:t>()</a:t>
            </a:r>
          </a:p>
          <a:p>
            <a:pPr lvl="1"/>
            <a:r>
              <a:rPr lang="zh-CN" altLang="en-US" dirty="0" smtClean="0"/>
              <a:t>发送一个</a:t>
            </a:r>
            <a:r>
              <a:rPr lang="zh-CN" altLang="en-US" dirty="0" smtClean="0"/>
              <a:t>广播</a:t>
            </a:r>
            <a:endParaRPr lang="zh-CN" altLang="en-US" dirty="0" smtClean="0"/>
          </a:p>
          <a:p>
            <a:pPr lvl="2">
              <a:lnSpc>
                <a:spcPct val="100000"/>
              </a:lnSpc>
            </a:pPr>
            <a:r>
              <a:rPr lang="en-US" altLang="zh-CN" dirty="0" err="1" smtClean="0"/>
              <a:t>Context.sendBroadcast</a:t>
            </a:r>
            <a:r>
              <a:rPr lang="en-US" altLang="zh-CN" dirty="0" smtClean="0"/>
              <a:t>()</a:t>
            </a:r>
          </a:p>
          <a:p>
            <a:pPr lvl="2">
              <a:lnSpc>
                <a:spcPct val="100000"/>
              </a:lnSpc>
            </a:pPr>
            <a:r>
              <a:rPr lang="en-US" altLang="zh-CN" dirty="0" smtClean="0"/>
              <a:t> </a:t>
            </a:r>
            <a:r>
              <a:rPr lang="en-US" altLang="zh-CN" dirty="0" err="1" smtClean="0"/>
              <a:t>Context.sendOrderedBroadcast</a:t>
            </a:r>
            <a:r>
              <a:rPr lang="en-US" altLang="zh-CN" dirty="0" smtClean="0"/>
              <a:t>()</a:t>
            </a:r>
          </a:p>
          <a:p>
            <a:pPr lvl="2">
              <a:lnSpc>
                <a:spcPct val="100000"/>
              </a:lnSpc>
            </a:pPr>
            <a:r>
              <a:rPr lang="en-US" altLang="zh-CN" dirty="0" err="1" smtClean="0"/>
              <a:t>Context.sendStickyBroadcast</a:t>
            </a:r>
            <a:r>
              <a:rPr lang="en-US" altLang="zh-CN" dirty="0" smtClean="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Intent</a:t>
            </a:r>
            <a:r>
              <a:rPr lang="zh-CN" altLang="en-US" dirty="0" smtClean="0"/>
              <a:t>与四大组件 </a:t>
            </a:r>
            <a:r>
              <a:rPr lang="en-US" altLang="zh-CN" dirty="0" smtClean="0"/>
              <a:t>(Intent)</a:t>
            </a:r>
            <a:endParaRPr lang="zh-CN" altLang="en-US" dirty="0"/>
          </a:p>
        </p:txBody>
      </p:sp>
      <p:sp>
        <p:nvSpPr>
          <p:cNvPr id="3" name="内容占位符 2"/>
          <p:cNvSpPr>
            <a:spLocks noGrp="1"/>
          </p:cNvSpPr>
          <p:nvPr>
            <p:ph idx="1"/>
          </p:nvPr>
        </p:nvSpPr>
        <p:spPr/>
        <p:txBody>
          <a:bodyPr/>
          <a:lstStyle/>
          <a:p>
            <a:r>
              <a:rPr lang="en-US" altLang="zh-CN" dirty="0" smtClean="0"/>
              <a:t>Intent Filters</a:t>
            </a:r>
          </a:p>
          <a:p>
            <a:pPr lvl="1"/>
            <a:r>
              <a:rPr lang="zh-CN" altLang="en-US" dirty="0" smtClean="0"/>
              <a:t>对于隐式</a:t>
            </a:r>
            <a:r>
              <a:rPr lang="en-US" altLang="zh-CN" dirty="0" smtClean="0"/>
              <a:t>Intent</a:t>
            </a:r>
            <a:r>
              <a:rPr lang="zh-CN" altLang="en-US" dirty="0" smtClean="0"/>
              <a:t>不指定目标组件名</a:t>
            </a:r>
            <a:r>
              <a:rPr lang="en-US" altLang="zh-CN" dirty="0" smtClean="0"/>
              <a:t>,  Android</a:t>
            </a:r>
            <a:r>
              <a:rPr lang="zh-CN" altLang="en-US" dirty="0" smtClean="0"/>
              <a:t>必须用其他方法来找到目标组件</a:t>
            </a:r>
            <a:r>
              <a:rPr lang="en-US" altLang="zh-CN" dirty="0" smtClean="0"/>
              <a:t>,</a:t>
            </a:r>
            <a:r>
              <a:rPr lang="zh-CN" altLang="en-US" dirty="0" smtClean="0"/>
              <a:t>这需要</a:t>
            </a:r>
            <a:r>
              <a:rPr lang="en-US" altLang="zh-CN" dirty="0" smtClean="0"/>
              <a:t>Intent</a:t>
            </a:r>
            <a:r>
              <a:rPr lang="zh-CN" altLang="en-US" dirty="0" smtClean="0"/>
              <a:t>和组件提供必要的</a:t>
            </a:r>
            <a:r>
              <a:rPr lang="zh-CN" altLang="en-US" dirty="0" smtClean="0"/>
              <a:t>信息。</a:t>
            </a:r>
            <a:endParaRPr lang="en-US" altLang="zh-CN" dirty="0" smtClean="0"/>
          </a:p>
          <a:p>
            <a:pPr lvl="1"/>
            <a:r>
              <a:rPr lang="zh-CN" altLang="en-US" dirty="0" smtClean="0"/>
              <a:t>对于组件来说</a:t>
            </a:r>
            <a:r>
              <a:rPr lang="en-US" altLang="zh-CN" dirty="0" smtClean="0"/>
              <a:t>, </a:t>
            </a:r>
            <a:r>
              <a:rPr lang="zh-CN" altLang="en-US" dirty="0" smtClean="0"/>
              <a:t>它可以包含多个</a:t>
            </a:r>
            <a:r>
              <a:rPr lang="en-US" altLang="zh-CN" dirty="0" smtClean="0"/>
              <a:t>Intent filter, </a:t>
            </a:r>
            <a:r>
              <a:rPr lang="zh-CN" altLang="en-US" dirty="0" smtClean="0"/>
              <a:t>这些</a:t>
            </a:r>
            <a:r>
              <a:rPr lang="en-US" altLang="zh-CN" dirty="0" smtClean="0"/>
              <a:t>Intent filter</a:t>
            </a:r>
            <a:r>
              <a:rPr lang="zh-CN" altLang="en-US" dirty="0" smtClean="0"/>
              <a:t>告知系统它可以</a:t>
            </a:r>
            <a:r>
              <a:rPr lang="zh-CN" altLang="en-US" dirty="0" smtClean="0"/>
              <a:t>处理哪些</a:t>
            </a:r>
            <a:r>
              <a:rPr lang="en-US" altLang="zh-CN" dirty="0" smtClean="0"/>
              <a:t>Intent。 </a:t>
            </a:r>
            <a:r>
              <a:rPr lang="zh-CN" altLang="en-US" dirty="0" smtClean="0"/>
              <a:t>隐式</a:t>
            </a:r>
            <a:r>
              <a:rPr lang="en-US" altLang="zh-CN" dirty="0" smtClean="0"/>
              <a:t>Intent</a:t>
            </a:r>
            <a:r>
              <a:rPr lang="zh-CN" altLang="en-US" dirty="0" smtClean="0"/>
              <a:t>必须通过组件的</a:t>
            </a:r>
            <a:r>
              <a:rPr lang="en-US" altLang="zh-CN" dirty="0" smtClean="0"/>
              <a:t>Intent </a:t>
            </a:r>
            <a:r>
              <a:rPr lang="en-US" altLang="zh-CN" dirty="0" err="1" smtClean="0"/>
              <a:t>fitler</a:t>
            </a:r>
            <a:r>
              <a:rPr lang="zh-CN" altLang="en-US" dirty="0" smtClean="0"/>
              <a:t>测试才能启动该</a:t>
            </a:r>
            <a:r>
              <a:rPr lang="zh-CN" altLang="en-US" dirty="0" smtClean="0"/>
              <a:t>组件</a:t>
            </a:r>
            <a:r>
              <a:rPr lang="en-US" altLang="zh-CN" dirty="0" smtClean="0"/>
              <a:t>。</a:t>
            </a:r>
            <a:r>
              <a:rPr lang="zh-CN" altLang="en-US" dirty="0" smtClean="0"/>
              <a:t>组件</a:t>
            </a:r>
            <a:r>
              <a:rPr lang="zh-CN" altLang="en-US" dirty="0" smtClean="0"/>
              <a:t>可以在</a:t>
            </a:r>
            <a:r>
              <a:rPr lang="en-US" altLang="zh-CN" dirty="0" smtClean="0"/>
              <a:t>AndroidManifest.xml</a:t>
            </a:r>
            <a:r>
              <a:rPr lang="zh-CN" altLang="en-US" dirty="0" smtClean="0"/>
              <a:t>指定它的</a:t>
            </a:r>
            <a:r>
              <a:rPr lang="en-US" altLang="zh-CN" dirty="0" smtClean="0"/>
              <a:t>Intent filter, </a:t>
            </a:r>
            <a:r>
              <a:rPr lang="zh-CN" altLang="en-US" dirty="0" smtClean="0"/>
              <a:t>它包含</a:t>
            </a:r>
            <a:r>
              <a:rPr lang="en-US" altLang="zh-CN" b="1" dirty="0" smtClean="0"/>
              <a:t>ACTION, DATA, </a:t>
            </a:r>
            <a:r>
              <a:rPr lang="en-US" altLang="zh-CN" b="1" dirty="0" smtClean="0"/>
              <a:t>CATEGORY</a:t>
            </a:r>
            <a:r>
              <a:rPr lang="zh-CN" altLang="en-US" dirty="0" smtClean="0"/>
              <a:t>三</a:t>
            </a:r>
            <a:r>
              <a:rPr lang="zh-CN" altLang="en-US" dirty="0" smtClean="0"/>
              <a:t>种</a:t>
            </a:r>
            <a:r>
              <a:rPr lang="en-US" altLang="zh-CN" dirty="0" smtClean="0"/>
              <a:t>Filter, </a:t>
            </a:r>
            <a:r>
              <a:rPr lang="zh-CN" altLang="en-US" dirty="0" smtClean="0"/>
              <a:t>与</a:t>
            </a:r>
            <a:r>
              <a:rPr lang="en-US" altLang="zh-CN" dirty="0" smtClean="0"/>
              <a:t>Intent</a:t>
            </a:r>
            <a:r>
              <a:rPr lang="zh-CN" altLang="en-US" dirty="0" smtClean="0"/>
              <a:t>的这三种属性</a:t>
            </a:r>
            <a:r>
              <a:rPr lang="zh-CN" altLang="en-US" dirty="0" smtClean="0"/>
              <a:t>对应</a:t>
            </a:r>
            <a:endParaRPr lang="en-US" altLang="zh-CN" dirty="0" smtClean="0"/>
          </a:p>
          <a:p>
            <a:pPr lvl="2">
              <a:lnSpc>
                <a:spcPct val="100000"/>
              </a:lnSpc>
            </a:pPr>
            <a:r>
              <a:rPr lang="en-US" altLang="zh-CN" dirty="0" smtClean="0"/>
              <a:t>ACTION</a:t>
            </a:r>
          </a:p>
          <a:p>
            <a:pPr lvl="2">
              <a:lnSpc>
                <a:spcPct val="100000"/>
              </a:lnSpc>
            </a:pPr>
            <a:r>
              <a:rPr lang="en-US" altLang="zh-CN" dirty="0" smtClean="0"/>
              <a:t>DATA</a:t>
            </a:r>
          </a:p>
          <a:p>
            <a:pPr lvl="2">
              <a:lnSpc>
                <a:spcPct val="100000"/>
              </a:lnSpc>
            </a:pPr>
            <a:r>
              <a:rPr lang="en-US" altLang="zh-CN" dirty="0" smtClean="0"/>
              <a:t>CATEGORY</a:t>
            </a:r>
            <a:endParaRPr lang="en-US" altLang="zh-CN" dirty="0" smtClean="0"/>
          </a:p>
          <a:p>
            <a:pPr lvl="1">
              <a:buNone/>
            </a:pPr>
            <a:endParaRPr lang="en-US" altLang="zh-CN"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Intent</a:t>
            </a:r>
            <a:r>
              <a:rPr lang="zh-CN" altLang="en-US" dirty="0" smtClean="0"/>
              <a:t>与四大组件 </a:t>
            </a:r>
            <a:r>
              <a:rPr lang="en-US" altLang="zh-CN" dirty="0" smtClean="0"/>
              <a:t>(Activity)</a:t>
            </a:r>
            <a:endParaRPr lang="zh-CN" altLang="en-US" dirty="0"/>
          </a:p>
        </p:txBody>
      </p:sp>
      <p:sp>
        <p:nvSpPr>
          <p:cNvPr id="3" name="内容占位符 2"/>
          <p:cNvSpPr>
            <a:spLocks noGrp="1"/>
          </p:cNvSpPr>
          <p:nvPr>
            <p:ph idx="1"/>
          </p:nvPr>
        </p:nvSpPr>
        <p:spPr/>
        <p:txBody>
          <a:bodyPr/>
          <a:lstStyle/>
          <a:p>
            <a:r>
              <a:rPr lang="en-US" altLang="zh-CN" dirty="0" smtClean="0"/>
              <a:t>Activity </a:t>
            </a:r>
            <a:r>
              <a:rPr lang="zh-CN" altLang="en-US" dirty="0" smtClean="0"/>
              <a:t>是为用户操作而展示的可视化用户界面</a:t>
            </a:r>
            <a:endParaRPr lang="en-US" altLang="zh-CN" dirty="0" smtClean="0"/>
          </a:p>
          <a:p>
            <a:r>
              <a:rPr lang="en-US" altLang="zh-CN" dirty="0" smtClean="0"/>
              <a:t>Activity </a:t>
            </a:r>
            <a:r>
              <a:rPr lang="zh-CN" altLang="en-US" dirty="0" smtClean="0"/>
              <a:t>的三个状态</a:t>
            </a:r>
            <a:endParaRPr lang="en-US" altLang="zh-CN" sz="2000" dirty="0" smtClean="0"/>
          </a:p>
          <a:p>
            <a:pPr lvl="1">
              <a:lnSpc>
                <a:spcPct val="150000"/>
              </a:lnSpc>
            </a:pPr>
            <a:r>
              <a:rPr lang="zh-CN" altLang="en-US" dirty="0" smtClean="0"/>
              <a:t>运行状态：当前的</a:t>
            </a:r>
            <a:r>
              <a:rPr lang="en-US" altLang="zh-CN" dirty="0" smtClean="0"/>
              <a:t>activity</a:t>
            </a:r>
            <a:r>
              <a:rPr lang="zh-CN" altLang="en-US" dirty="0" smtClean="0"/>
              <a:t>处理任务栈的顶部，也就是用户操作的界面</a:t>
            </a:r>
            <a:endParaRPr lang="en-US" altLang="zh-CN" dirty="0" smtClean="0"/>
          </a:p>
          <a:p>
            <a:pPr lvl="1">
              <a:lnSpc>
                <a:spcPct val="150000"/>
              </a:lnSpc>
            </a:pPr>
            <a:r>
              <a:rPr lang="zh-CN" altLang="en-US" dirty="0" smtClean="0"/>
              <a:t>暂停状态：失去焦点，但仍对用户可见，如一个部分透明的</a:t>
            </a:r>
            <a:r>
              <a:rPr lang="en-US" altLang="zh-CN" dirty="0" smtClean="0"/>
              <a:t>activity</a:t>
            </a:r>
            <a:r>
              <a:rPr lang="zh-CN" altLang="en-US" dirty="0" smtClean="0"/>
              <a:t>显示在它上面。</a:t>
            </a:r>
            <a:endParaRPr lang="en-US" altLang="zh-CN" dirty="0" smtClean="0"/>
          </a:p>
          <a:p>
            <a:pPr lvl="1">
              <a:lnSpc>
                <a:spcPct val="150000"/>
              </a:lnSpc>
            </a:pPr>
            <a:r>
              <a:rPr lang="zh-CN" altLang="en-US" dirty="0" smtClean="0"/>
              <a:t>停止状态：完全被一个</a:t>
            </a:r>
            <a:r>
              <a:rPr lang="en-US" altLang="zh-CN" dirty="0" smtClean="0"/>
              <a:t>activity</a:t>
            </a:r>
            <a:r>
              <a:rPr lang="zh-CN" altLang="en-US" dirty="0" smtClean="0"/>
              <a:t>覆盖，这个</a:t>
            </a:r>
            <a:r>
              <a:rPr lang="en-US" altLang="zh-CN" dirty="0" smtClean="0"/>
              <a:t>activity</a:t>
            </a:r>
            <a:r>
              <a:rPr lang="zh-CN" altLang="en-US" dirty="0" smtClean="0"/>
              <a:t>对用户完全不可见。</a:t>
            </a:r>
            <a:endParaRPr lang="en-US" altLang="zh-C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Intent</a:t>
            </a:r>
            <a:r>
              <a:rPr lang="zh-CN" altLang="en-US" dirty="0" smtClean="0"/>
              <a:t>与四大组件 </a:t>
            </a:r>
            <a:r>
              <a:rPr lang="en-US" altLang="zh-CN" dirty="0" smtClean="0"/>
              <a:t>(Activity)</a:t>
            </a:r>
            <a:endParaRPr lang="zh-CN" altLang="en-US" dirty="0"/>
          </a:p>
        </p:txBody>
      </p:sp>
      <p:sp>
        <p:nvSpPr>
          <p:cNvPr id="3" name="内容占位符 2"/>
          <p:cNvSpPr>
            <a:spLocks noGrp="1"/>
          </p:cNvSpPr>
          <p:nvPr>
            <p:ph idx="1"/>
          </p:nvPr>
        </p:nvSpPr>
        <p:spPr/>
        <p:txBody>
          <a:bodyPr/>
          <a:lstStyle/>
          <a:p>
            <a:r>
              <a:rPr lang="en-US" altLang="zh-CN" dirty="0" smtClean="0"/>
              <a:t>Activity </a:t>
            </a:r>
            <a:r>
              <a:rPr lang="zh-CN" altLang="en-US" dirty="0" smtClean="0"/>
              <a:t>生命周期</a:t>
            </a:r>
            <a:endParaRPr lang="en-US" altLang="zh-CN" dirty="0" smtClean="0"/>
          </a:p>
          <a:p>
            <a:endParaRPr lang="en-US" altLang="zh-CN" dirty="0" smtClean="0"/>
          </a:p>
        </p:txBody>
      </p:sp>
      <p:pic>
        <p:nvPicPr>
          <p:cNvPr id="4" name="Picture 4" descr="Untitled.png"/>
          <p:cNvPicPr>
            <a:picLocks noChangeAspect="1"/>
          </p:cNvPicPr>
          <p:nvPr/>
        </p:nvPicPr>
        <p:blipFill>
          <a:blip r:embed="rId3" cstate="print"/>
          <a:stretch>
            <a:fillRect/>
          </a:stretch>
        </p:blipFill>
        <p:spPr>
          <a:xfrm>
            <a:off x="971600" y="1996346"/>
            <a:ext cx="3672408" cy="457728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Intent</a:t>
            </a:r>
            <a:r>
              <a:rPr lang="zh-CN" altLang="en-US" dirty="0" smtClean="0"/>
              <a:t>与四大组件 </a:t>
            </a:r>
            <a:r>
              <a:rPr lang="en-US" altLang="zh-CN" dirty="0" smtClean="0"/>
              <a:t>(Activity)</a:t>
            </a:r>
            <a:endParaRPr lang="zh-CN" altLang="en-US" dirty="0"/>
          </a:p>
        </p:txBody>
      </p:sp>
      <p:sp>
        <p:nvSpPr>
          <p:cNvPr id="3" name="内容占位符 2"/>
          <p:cNvSpPr>
            <a:spLocks noGrp="1"/>
          </p:cNvSpPr>
          <p:nvPr>
            <p:ph idx="1"/>
          </p:nvPr>
        </p:nvSpPr>
        <p:spPr/>
        <p:txBody>
          <a:bodyPr/>
          <a:lstStyle/>
          <a:p>
            <a:r>
              <a:rPr lang="en-US" altLang="zh-CN" dirty="0" smtClean="0"/>
              <a:t>Activity </a:t>
            </a:r>
            <a:r>
              <a:rPr lang="zh-CN" altLang="en-US" dirty="0" smtClean="0"/>
              <a:t>生命周期</a:t>
            </a:r>
            <a:endParaRPr lang="en-US" altLang="zh-CN" dirty="0" smtClean="0"/>
          </a:p>
          <a:p>
            <a:pPr marL="747713" indent="-295275" eaLnBrk="0" hangingPunct="0">
              <a:lnSpc>
                <a:spcPct val="150000"/>
              </a:lnSpc>
              <a:spcBef>
                <a:spcPct val="20000"/>
              </a:spcBef>
              <a:buClr>
                <a:srgbClr val="1225AF"/>
              </a:buClr>
              <a:buFont typeface="Wingdings" pitchFamily="2" charset="2"/>
              <a:buChar char="n"/>
              <a:defRPr/>
            </a:pPr>
            <a:r>
              <a:rPr lang="en-US" altLang="zh-CN" sz="1600" dirty="0" smtClean="0">
                <a:latin typeface="Microsoft YaHei" pitchFamily="34" charset="-122"/>
                <a:ea typeface="Microsoft YaHei" pitchFamily="34" charset="-122"/>
              </a:rPr>
              <a:t>void </a:t>
            </a:r>
            <a:r>
              <a:rPr lang="en-US" altLang="zh-CN" sz="1600" dirty="0" err="1" smtClean="0">
                <a:latin typeface="Microsoft YaHei" pitchFamily="34" charset="-122"/>
                <a:ea typeface="Microsoft YaHei" pitchFamily="34" charset="-122"/>
              </a:rPr>
              <a:t>onCreate</a:t>
            </a:r>
            <a:r>
              <a:rPr lang="en-US" altLang="zh-CN" sz="1600" dirty="0" smtClean="0">
                <a:latin typeface="Microsoft YaHei" pitchFamily="34" charset="-122"/>
                <a:ea typeface="Microsoft YaHei" pitchFamily="34" charset="-122"/>
              </a:rPr>
              <a:t>(Bundle </a:t>
            </a:r>
            <a:r>
              <a:rPr lang="en-US" altLang="zh-CN" sz="1600" dirty="0" err="1" smtClean="0">
                <a:latin typeface="Microsoft YaHei" pitchFamily="34" charset="-122"/>
                <a:ea typeface="Microsoft YaHei" pitchFamily="34" charset="-122"/>
              </a:rPr>
              <a:t>savedInstanceState</a:t>
            </a:r>
            <a:r>
              <a:rPr lang="en-US" altLang="zh-CN" sz="1600" dirty="0" smtClean="0">
                <a:latin typeface="Microsoft YaHei" pitchFamily="34" charset="-122"/>
                <a:ea typeface="Microsoft YaHei" pitchFamily="34" charset="-122"/>
              </a:rPr>
              <a:t>) 	// </a:t>
            </a:r>
            <a:r>
              <a:rPr lang="zh-CN" altLang="en-US" sz="1600" dirty="0" smtClean="0">
                <a:solidFill>
                  <a:srgbClr val="FF0000"/>
                </a:solidFill>
              </a:rPr>
              <a:t>完整的生命周期 </a:t>
            </a:r>
            <a:r>
              <a:rPr lang="en-US" altLang="zh-CN" sz="1600" dirty="0" smtClean="0">
                <a:latin typeface="Microsoft YaHei" pitchFamily="34" charset="-122"/>
                <a:ea typeface="Microsoft YaHei" pitchFamily="34" charset="-122"/>
              </a:rPr>
              <a:t> </a:t>
            </a:r>
          </a:p>
          <a:p>
            <a:pPr marL="1204913" lvl="1" indent="-295275" eaLnBrk="0" hangingPunct="0">
              <a:lnSpc>
                <a:spcPct val="150000"/>
              </a:lnSpc>
              <a:buClr>
                <a:srgbClr val="1225AF"/>
              </a:buClr>
              <a:buFont typeface="Wingdings" pitchFamily="2" charset="2"/>
              <a:buChar char="n"/>
              <a:defRPr/>
            </a:pPr>
            <a:r>
              <a:rPr lang="en-US" altLang="zh-CN" sz="1600" dirty="0" smtClean="0">
                <a:latin typeface="Microsoft YaHei" pitchFamily="34" charset="-122"/>
                <a:ea typeface="Microsoft YaHei" pitchFamily="34" charset="-122"/>
              </a:rPr>
              <a:t>void </a:t>
            </a:r>
            <a:r>
              <a:rPr lang="en-US" altLang="zh-CN" sz="1600" dirty="0" err="1" smtClean="0">
                <a:latin typeface="Microsoft YaHei" pitchFamily="34" charset="-122"/>
                <a:ea typeface="Microsoft YaHei" pitchFamily="34" charset="-122"/>
              </a:rPr>
              <a:t>onStart</a:t>
            </a:r>
            <a:r>
              <a:rPr lang="en-US" altLang="zh-CN" sz="1600" dirty="0" smtClean="0">
                <a:latin typeface="Microsoft YaHei" pitchFamily="34" charset="-122"/>
                <a:ea typeface="Microsoft YaHei" pitchFamily="34" charset="-122"/>
              </a:rPr>
              <a:t>() 				// </a:t>
            </a:r>
            <a:r>
              <a:rPr lang="zh-CN" altLang="en-US" sz="1600" dirty="0" smtClean="0">
                <a:solidFill>
                  <a:srgbClr val="FF0000"/>
                </a:solidFill>
              </a:rPr>
              <a:t>可视生命周期</a:t>
            </a:r>
            <a:endParaRPr lang="en-US" altLang="zh-CN" sz="1600" dirty="0" smtClean="0">
              <a:solidFill>
                <a:srgbClr val="FF0000"/>
              </a:solidFill>
              <a:latin typeface="Microsoft YaHei" pitchFamily="34" charset="-122"/>
              <a:ea typeface="Microsoft YaHei" pitchFamily="34" charset="-122"/>
            </a:endParaRPr>
          </a:p>
          <a:p>
            <a:pPr marL="1204913" lvl="1" indent="-295275" eaLnBrk="0" hangingPunct="0">
              <a:lnSpc>
                <a:spcPct val="150000"/>
              </a:lnSpc>
              <a:buClr>
                <a:srgbClr val="1225AF"/>
              </a:buClr>
              <a:buFont typeface="Wingdings" pitchFamily="2" charset="2"/>
              <a:buChar char="n"/>
              <a:defRPr/>
            </a:pPr>
            <a:r>
              <a:rPr lang="en-US" altLang="zh-CN" sz="1600" dirty="0" smtClean="0">
                <a:latin typeface="Microsoft YaHei" pitchFamily="34" charset="-122"/>
                <a:ea typeface="Microsoft YaHei" pitchFamily="34" charset="-122"/>
              </a:rPr>
              <a:t>void </a:t>
            </a:r>
            <a:r>
              <a:rPr lang="en-US" altLang="zh-CN" sz="1600" dirty="0" err="1" smtClean="0">
                <a:latin typeface="Microsoft YaHei" pitchFamily="34" charset="-122"/>
                <a:ea typeface="Microsoft YaHei" pitchFamily="34" charset="-122"/>
              </a:rPr>
              <a:t>onRestart</a:t>
            </a:r>
            <a:r>
              <a:rPr lang="en-US" altLang="zh-CN" sz="1600" dirty="0" smtClean="0">
                <a:latin typeface="Microsoft YaHei" pitchFamily="34" charset="-122"/>
                <a:ea typeface="Microsoft YaHei" pitchFamily="34" charset="-122"/>
              </a:rPr>
              <a:t>() </a:t>
            </a:r>
          </a:p>
          <a:p>
            <a:pPr marL="1662113" lvl="2" indent="-295275" eaLnBrk="0" hangingPunct="0">
              <a:lnSpc>
                <a:spcPct val="150000"/>
              </a:lnSpc>
              <a:buClr>
                <a:srgbClr val="1225AF"/>
              </a:buClr>
              <a:buFont typeface="Wingdings" pitchFamily="2" charset="2"/>
              <a:buChar char="n"/>
              <a:defRPr/>
            </a:pPr>
            <a:r>
              <a:rPr lang="en-US" altLang="zh-CN" dirty="0" smtClean="0">
                <a:latin typeface="Microsoft YaHei" pitchFamily="34" charset="-122"/>
                <a:ea typeface="Microsoft YaHei" pitchFamily="34" charset="-122"/>
              </a:rPr>
              <a:t>void </a:t>
            </a:r>
            <a:r>
              <a:rPr lang="en-US" altLang="zh-CN" dirty="0" err="1" smtClean="0">
                <a:latin typeface="Microsoft YaHei" pitchFamily="34" charset="-122"/>
                <a:ea typeface="Microsoft YaHei" pitchFamily="34" charset="-122"/>
              </a:rPr>
              <a:t>onResume</a:t>
            </a:r>
            <a:r>
              <a:rPr lang="en-US" altLang="zh-CN" dirty="0" smtClean="0">
                <a:latin typeface="Microsoft YaHei" pitchFamily="34" charset="-122"/>
                <a:ea typeface="Microsoft YaHei" pitchFamily="34" charset="-122"/>
              </a:rPr>
              <a:t>() 			// </a:t>
            </a:r>
            <a:r>
              <a:rPr lang="zh-CN" altLang="en-US" dirty="0" smtClean="0">
                <a:solidFill>
                  <a:srgbClr val="FF0000"/>
                </a:solidFill>
              </a:rPr>
              <a:t>前台生命周期 </a:t>
            </a:r>
            <a:endParaRPr lang="en-US" altLang="zh-CN" dirty="0" smtClean="0">
              <a:solidFill>
                <a:srgbClr val="FF0000"/>
              </a:solidFill>
              <a:latin typeface="Microsoft YaHei" pitchFamily="34" charset="-122"/>
              <a:ea typeface="Microsoft YaHei" pitchFamily="34" charset="-122"/>
            </a:endParaRPr>
          </a:p>
          <a:p>
            <a:pPr marL="1662113" lvl="2" indent="-295275" eaLnBrk="0" hangingPunct="0">
              <a:lnSpc>
                <a:spcPct val="150000"/>
              </a:lnSpc>
              <a:buClr>
                <a:srgbClr val="1225AF"/>
              </a:buClr>
              <a:buFont typeface="Wingdings" pitchFamily="2" charset="2"/>
              <a:buChar char="n"/>
              <a:defRPr/>
            </a:pPr>
            <a:r>
              <a:rPr lang="en-US" altLang="zh-CN" dirty="0" smtClean="0">
                <a:latin typeface="Microsoft YaHei" pitchFamily="34" charset="-122"/>
                <a:ea typeface="Microsoft YaHei" pitchFamily="34" charset="-122"/>
              </a:rPr>
              <a:t>void </a:t>
            </a:r>
            <a:r>
              <a:rPr lang="en-US" altLang="zh-CN" dirty="0" err="1" smtClean="0">
                <a:latin typeface="Microsoft YaHei" pitchFamily="34" charset="-122"/>
                <a:ea typeface="Microsoft YaHei" pitchFamily="34" charset="-122"/>
              </a:rPr>
              <a:t>onPause</a:t>
            </a:r>
            <a:r>
              <a:rPr lang="en-US" altLang="zh-CN" dirty="0" smtClean="0">
                <a:latin typeface="Microsoft YaHei" pitchFamily="34" charset="-122"/>
                <a:ea typeface="Microsoft YaHei" pitchFamily="34" charset="-122"/>
              </a:rPr>
              <a:t>() </a:t>
            </a:r>
          </a:p>
          <a:p>
            <a:pPr marL="1204913" lvl="1" indent="-295275" eaLnBrk="0" hangingPunct="0">
              <a:lnSpc>
                <a:spcPct val="150000"/>
              </a:lnSpc>
              <a:buClr>
                <a:srgbClr val="1225AF"/>
              </a:buClr>
              <a:buFont typeface="Wingdings" pitchFamily="2" charset="2"/>
              <a:buChar char="n"/>
              <a:defRPr/>
            </a:pPr>
            <a:r>
              <a:rPr lang="en-US" altLang="zh-CN" sz="1600" dirty="0" smtClean="0">
                <a:latin typeface="Microsoft YaHei" pitchFamily="34" charset="-122"/>
                <a:ea typeface="Microsoft YaHei" pitchFamily="34" charset="-122"/>
              </a:rPr>
              <a:t>void </a:t>
            </a:r>
            <a:r>
              <a:rPr lang="en-US" altLang="zh-CN" sz="1600" dirty="0" err="1" smtClean="0">
                <a:latin typeface="Microsoft YaHei" pitchFamily="34" charset="-122"/>
                <a:ea typeface="Microsoft YaHei" pitchFamily="34" charset="-122"/>
              </a:rPr>
              <a:t>onStop</a:t>
            </a:r>
            <a:r>
              <a:rPr lang="en-US" altLang="zh-CN" sz="1600" dirty="0" smtClean="0">
                <a:latin typeface="Microsoft YaHei" pitchFamily="34" charset="-122"/>
                <a:ea typeface="Microsoft YaHei" pitchFamily="34" charset="-122"/>
              </a:rPr>
              <a:t>() </a:t>
            </a:r>
          </a:p>
          <a:p>
            <a:pPr marL="747713" indent="-295275" eaLnBrk="0" hangingPunct="0">
              <a:lnSpc>
                <a:spcPct val="150000"/>
              </a:lnSpc>
              <a:spcBef>
                <a:spcPct val="20000"/>
              </a:spcBef>
              <a:buClr>
                <a:srgbClr val="1225AF"/>
              </a:buClr>
              <a:buFont typeface="Wingdings" pitchFamily="2" charset="2"/>
              <a:buChar char="n"/>
              <a:defRPr/>
            </a:pPr>
            <a:r>
              <a:rPr lang="en-US" altLang="zh-CN" sz="1600" dirty="0" smtClean="0">
                <a:latin typeface="Microsoft YaHei" pitchFamily="34" charset="-122"/>
                <a:ea typeface="Microsoft YaHei" pitchFamily="34" charset="-122"/>
              </a:rPr>
              <a:t>void </a:t>
            </a:r>
            <a:r>
              <a:rPr lang="en-US" altLang="zh-CN" sz="1600" dirty="0" err="1" smtClean="0">
                <a:latin typeface="Microsoft YaHei" pitchFamily="34" charset="-122"/>
                <a:ea typeface="Microsoft YaHei" pitchFamily="34" charset="-122"/>
              </a:rPr>
              <a:t>onDestroy</a:t>
            </a:r>
            <a:r>
              <a:rPr lang="en-US" altLang="zh-CN" sz="1600" dirty="0" smtClean="0">
                <a:latin typeface="Microsoft YaHei" pitchFamily="34" charset="-122"/>
                <a:ea typeface="Microsoft YaHei" pitchFamily="34" charset="-122"/>
              </a:rPr>
              <a:t>()</a:t>
            </a:r>
            <a:endParaRPr lang="en-US" altLang="zh-CN" sz="1600" b="1"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endParaRPr lang="en-US"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Intent</a:t>
            </a:r>
            <a:r>
              <a:rPr lang="zh-CN" altLang="en-US" dirty="0" smtClean="0"/>
              <a:t>与四大组件 </a:t>
            </a:r>
            <a:r>
              <a:rPr lang="en-US" altLang="zh-CN" dirty="0" smtClean="0"/>
              <a:t>(Activity)</a:t>
            </a:r>
            <a:endParaRPr lang="zh-CN" altLang="en-US" dirty="0"/>
          </a:p>
        </p:txBody>
      </p:sp>
      <p:sp>
        <p:nvSpPr>
          <p:cNvPr id="3" name="内容占位符 2"/>
          <p:cNvSpPr>
            <a:spLocks noGrp="1"/>
          </p:cNvSpPr>
          <p:nvPr>
            <p:ph idx="1"/>
          </p:nvPr>
        </p:nvSpPr>
        <p:spPr/>
        <p:txBody>
          <a:bodyPr/>
          <a:lstStyle/>
          <a:p>
            <a:r>
              <a:rPr lang="zh-CN" altLang="en-US" dirty="0" smtClean="0"/>
              <a:t>保存 </a:t>
            </a:r>
            <a:r>
              <a:rPr lang="en-US" altLang="zh-CN" dirty="0" smtClean="0"/>
              <a:t>Activity </a:t>
            </a:r>
            <a:r>
              <a:rPr lang="zh-CN" altLang="en-US" dirty="0" smtClean="0"/>
              <a:t>状态</a:t>
            </a:r>
            <a:endParaRPr lang="en-US" altLang="zh-CN" dirty="0" smtClean="0"/>
          </a:p>
          <a:p>
            <a:pPr lvl="1">
              <a:lnSpc>
                <a:spcPct val="150000"/>
              </a:lnSpc>
            </a:pPr>
            <a:r>
              <a:rPr lang="zh-CN" altLang="en-US" sz="1600" dirty="0" smtClean="0">
                <a:latin typeface="Microsoft YaHei" pitchFamily="34" charset="-122"/>
                <a:ea typeface="Microsoft YaHei" pitchFamily="34" charset="-122"/>
              </a:rPr>
              <a:t>在方法返回后，还没执行</a:t>
            </a:r>
            <a:r>
              <a:rPr lang="en-US" altLang="zh-CN" sz="1600" dirty="0" smtClean="0">
                <a:latin typeface="Microsoft YaHei" pitchFamily="34" charset="-122"/>
                <a:ea typeface="Microsoft YaHei" pitchFamily="34" charset="-122"/>
              </a:rPr>
              <a:t>activity</a:t>
            </a:r>
            <a:r>
              <a:rPr lang="zh-CN" altLang="en-US" sz="1600" dirty="0" smtClean="0">
                <a:latin typeface="Microsoft YaHei" pitchFamily="34" charset="-122"/>
                <a:ea typeface="Microsoft YaHei" pitchFamily="34" charset="-122"/>
              </a:rPr>
              <a:t>的其余代码的任意时间里，系统是否可以杀死包含此</a:t>
            </a:r>
            <a:r>
              <a:rPr lang="en-US" altLang="zh-CN" sz="1600" dirty="0" smtClean="0">
                <a:latin typeface="Microsoft YaHei" pitchFamily="34" charset="-122"/>
                <a:ea typeface="Microsoft YaHei" pitchFamily="34" charset="-122"/>
              </a:rPr>
              <a:t>activity</a:t>
            </a:r>
            <a:r>
              <a:rPr lang="zh-CN" altLang="en-US" sz="1600" dirty="0" smtClean="0">
                <a:latin typeface="Microsoft YaHei" pitchFamily="34" charset="-122"/>
                <a:ea typeface="Microsoft YaHei" pitchFamily="34" charset="-122"/>
              </a:rPr>
              <a:t>的进程。</a:t>
            </a:r>
            <a:endParaRPr lang="en-US" altLang="zh-CN" sz="1600" dirty="0" smtClean="0">
              <a:latin typeface="Microsoft YaHei" pitchFamily="34" charset="-122"/>
              <a:ea typeface="Microsoft YaHei" pitchFamily="34" charset="-122"/>
            </a:endParaRPr>
          </a:p>
          <a:p>
            <a:pPr lvl="1">
              <a:lnSpc>
                <a:spcPct val="150000"/>
              </a:lnSpc>
            </a:pPr>
            <a:r>
              <a:rPr lang="zh-CN" altLang="en-US" sz="1600" dirty="0" smtClean="0">
                <a:latin typeface="Microsoft YaHei" pitchFamily="34" charset="-122"/>
                <a:ea typeface="Microsoft YaHei" pitchFamily="34" charset="-122"/>
              </a:rPr>
              <a:t>我们应该用 </a:t>
            </a:r>
            <a:r>
              <a:rPr lang="en-US" altLang="zh-CN" sz="1600" dirty="0" err="1" smtClean="0">
                <a:latin typeface="Microsoft YaHei" pitchFamily="34" charset="-122"/>
                <a:ea typeface="Microsoft YaHei" pitchFamily="34" charset="-122"/>
              </a:rPr>
              <a:t>onPause</a:t>
            </a:r>
            <a:r>
              <a:rPr lang="en-US" altLang="zh-CN" sz="1600" dirty="0" smtClean="0">
                <a:latin typeface="Microsoft YaHei" pitchFamily="34" charset="-122"/>
                <a:ea typeface="Microsoft YaHei" pitchFamily="34" charset="-122"/>
              </a:rPr>
              <a:t>() </a:t>
            </a:r>
            <a:r>
              <a:rPr lang="zh-CN" altLang="en-US" sz="1600" dirty="0" smtClean="0">
                <a:latin typeface="Microsoft YaHei" pitchFamily="34" charset="-122"/>
                <a:ea typeface="Microsoft YaHei" pitchFamily="34" charset="-122"/>
              </a:rPr>
              <a:t>来将所有持久性数据（如用户数据等）。</a:t>
            </a:r>
            <a:endParaRPr lang="en-US" altLang="ja-JP" sz="1600" dirty="0" smtClean="0">
              <a:latin typeface="Microsoft YaHei" pitchFamily="34" charset="-122"/>
              <a:ea typeface="Microsoft YaHei" pitchFamily="34" charset="-122"/>
            </a:endParaRPr>
          </a:p>
          <a:p>
            <a:pPr lvl="1">
              <a:lnSpc>
                <a:spcPct val="150000"/>
              </a:lnSpc>
              <a:defRPr/>
            </a:pPr>
            <a:r>
              <a:rPr lang="en-US" altLang="ja-JP" sz="1600" dirty="0" err="1" smtClean="0">
                <a:latin typeface="Microsoft YaHei" pitchFamily="34" charset="-122"/>
                <a:ea typeface="Microsoft YaHei" pitchFamily="34" charset="-122"/>
              </a:rPr>
              <a:t>onSaveInstanceState</a:t>
            </a:r>
            <a:r>
              <a:rPr lang="en-US" altLang="ja-JP" sz="1600" dirty="0" smtClean="0">
                <a:latin typeface="Microsoft YaHei" pitchFamily="34" charset="-122"/>
                <a:ea typeface="Microsoft YaHei" pitchFamily="34" charset="-122"/>
              </a:rPr>
              <a:t>()  </a:t>
            </a:r>
            <a:r>
              <a:rPr lang="zh-CN" altLang="en-US" sz="1600" dirty="0" smtClean="0">
                <a:latin typeface="Microsoft YaHei" pitchFamily="34" charset="-122"/>
                <a:ea typeface="Microsoft YaHei" pitchFamily="34" charset="-122"/>
              </a:rPr>
              <a:t>和 </a:t>
            </a:r>
            <a:r>
              <a:rPr lang="en-US" altLang="ja-JP" sz="1600" dirty="0" err="1" smtClean="0">
                <a:latin typeface="Microsoft YaHei" pitchFamily="34" charset="-122"/>
                <a:ea typeface="Microsoft YaHei" pitchFamily="34" charset="-122"/>
              </a:rPr>
              <a:t>onRestoreInstanceState</a:t>
            </a:r>
            <a:r>
              <a:rPr lang="en-US" altLang="ja-JP" sz="1600" dirty="0" smtClean="0">
                <a:latin typeface="Microsoft YaHei" pitchFamily="34" charset="-122"/>
                <a:ea typeface="Microsoft YaHei" pitchFamily="34" charset="-122"/>
              </a:rPr>
              <a:t>() </a:t>
            </a:r>
            <a:r>
              <a:rPr lang="zh-CN" altLang="en-US" sz="1600" dirty="0" smtClean="0">
                <a:latin typeface="Microsoft YaHei" pitchFamily="34" charset="-122"/>
                <a:ea typeface="Microsoft YaHei" pitchFamily="34" charset="-122"/>
              </a:rPr>
              <a:t>并不是生命周期方法。它们并不是总会被调用。</a:t>
            </a:r>
            <a:endParaRPr lang="ja-JP" altLang="en-US" sz="1600" dirty="0" smtClean="0">
              <a:latin typeface="Microsoft YaHei" pitchFamily="34" charset="-122"/>
              <a:ea typeface="Microsoft YaHei" pitchFamily="34" charset="-122"/>
            </a:endParaRPr>
          </a:p>
          <a:p>
            <a:pPr>
              <a:buNone/>
            </a:pPr>
            <a:endParaRPr lang="en-US" altLang="zh-CN" sz="16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Intent</a:t>
            </a:r>
            <a:r>
              <a:rPr lang="zh-CN" altLang="en-US" dirty="0" smtClean="0"/>
              <a:t>与四大组件 </a:t>
            </a:r>
            <a:r>
              <a:rPr lang="en-US" altLang="zh-CN" dirty="0" smtClean="0"/>
              <a:t>(Service)</a:t>
            </a:r>
            <a:endParaRPr lang="zh-CN" altLang="en-US" dirty="0"/>
          </a:p>
        </p:txBody>
      </p:sp>
      <p:sp>
        <p:nvSpPr>
          <p:cNvPr id="3" name="内容占位符 2"/>
          <p:cNvSpPr>
            <a:spLocks noGrp="1"/>
          </p:cNvSpPr>
          <p:nvPr>
            <p:ph idx="1"/>
          </p:nvPr>
        </p:nvSpPr>
        <p:spPr/>
        <p:txBody>
          <a:bodyPr/>
          <a:lstStyle/>
          <a:p>
            <a:r>
              <a:rPr lang="en-US" altLang="zh-CN" dirty="0" smtClean="0">
                <a:solidFill>
                  <a:schemeClr val="bg1">
                    <a:lumMod val="50000"/>
                  </a:schemeClr>
                </a:solidFill>
              </a:rPr>
              <a:t>Activity</a:t>
            </a:r>
          </a:p>
          <a:p>
            <a:r>
              <a:rPr lang="en-US" altLang="zh-CN" dirty="0" smtClean="0"/>
              <a:t>Service</a:t>
            </a:r>
          </a:p>
          <a:p>
            <a:r>
              <a:rPr lang="en-US" altLang="zh-CN" dirty="0" smtClean="0">
                <a:solidFill>
                  <a:schemeClr val="bg1">
                    <a:lumMod val="50000"/>
                  </a:schemeClr>
                </a:solidFill>
              </a:rPr>
              <a:t>Content Provider</a:t>
            </a:r>
          </a:p>
          <a:p>
            <a:r>
              <a:rPr lang="en-US" altLang="zh-CN" dirty="0" smtClean="0">
                <a:solidFill>
                  <a:schemeClr val="bg1">
                    <a:lumMod val="50000"/>
                  </a:schemeClr>
                </a:solidFill>
              </a:rPr>
              <a:t>Broadcast receiver</a:t>
            </a:r>
            <a:endParaRPr lang="zh-CN" altLang="en-US"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Intent</a:t>
            </a:r>
            <a:r>
              <a:rPr lang="zh-CN" altLang="en-US" dirty="0" smtClean="0"/>
              <a:t>与四大组件 </a:t>
            </a:r>
            <a:r>
              <a:rPr lang="en-US" altLang="zh-CN" dirty="0" smtClean="0"/>
              <a:t>(Service)</a:t>
            </a:r>
            <a:endParaRPr lang="zh-CN" altLang="en-US" dirty="0"/>
          </a:p>
        </p:txBody>
      </p:sp>
      <p:sp>
        <p:nvSpPr>
          <p:cNvPr id="3" name="内容占位符 2"/>
          <p:cNvSpPr>
            <a:spLocks noGrp="1"/>
          </p:cNvSpPr>
          <p:nvPr>
            <p:ph idx="1"/>
          </p:nvPr>
        </p:nvSpPr>
        <p:spPr/>
        <p:txBody>
          <a:bodyPr/>
          <a:lstStyle/>
          <a:p>
            <a:r>
              <a:rPr lang="en-US" altLang="zh-CN" dirty="0" smtClean="0"/>
              <a:t>Service </a:t>
            </a:r>
            <a:r>
              <a:rPr lang="zh-CN" altLang="en-US" dirty="0" smtClean="0"/>
              <a:t>的生命周期</a:t>
            </a:r>
            <a:endParaRPr lang="en-US" altLang="zh-CN" dirty="0" smtClean="0"/>
          </a:p>
          <a:p>
            <a:pPr lvl="1">
              <a:lnSpc>
                <a:spcPct val="150000"/>
              </a:lnSpc>
            </a:pPr>
            <a:r>
              <a:rPr lang="ja-JP" altLang="en-US" sz="1600" dirty="0" smtClean="0">
                <a:latin typeface="Microsoft YaHei" pitchFamily="34" charset="-122"/>
                <a:ea typeface="Microsoft YaHei" pitchFamily="34" charset="-122"/>
              </a:rPr>
              <a:t>它可以启动并运行，直至有人停止了它或它自己停止。在这种方式下，它以调用</a:t>
            </a:r>
            <a:r>
              <a:rPr lang="en-US" altLang="ja-JP" sz="1600" dirty="0" err="1" smtClean="0">
                <a:latin typeface="Microsoft YaHei" pitchFamily="34" charset="-122"/>
                <a:ea typeface="Microsoft YaHei" pitchFamily="34" charset="-122"/>
              </a:rPr>
              <a:t>Context.startService</a:t>
            </a:r>
            <a:r>
              <a:rPr lang="en-US" altLang="ja-JP" sz="1600" dirty="0" smtClean="0">
                <a:latin typeface="Microsoft YaHei" pitchFamily="34" charset="-122"/>
                <a:ea typeface="Microsoft YaHei" pitchFamily="34" charset="-122"/>
              </a:rPr>
              <a:t>()</a:t>
            </a:r>
            <a:r>
              <a:rPr lang="ja-JP" altLang="en-US" sz="1600" dirty="0" smtClean="0">
                <a:latin typeface="Microsoft YaHei" pitchFamily="34" charset="-122"/>
                <a:ea typeface="Microsoft YaHei" pitchFamily="34" charset="-122"/>
              </a:rPr>
              <a:t>启动，而以调用</a:t>
            </a:r>
            <a:r>
              <a:rPr lang="en-US" altLang="ja-JP" sz="1600" dirty="0" err="1" smtClean="0">
                <a:latin typeface="Microsoft YaHei" pitchFamily="34" charset="-122"/>
                <a:ea typeface="Microsoft YaHei" pitchFamily="34" charset="-122"/>
              </a:rPr>
              <a:t>Context.stopService</a:t>
            </a:r>
            <a:r>
              <a:rPr lang="en-US" altLang="ja-JP" sz="1600" dirty="0" smtClean="0">
                <a:latin typeface="Microsoft YaHei" pitchFamily="34" charset="-122"/>
                <a:ea typeface="Microsoft YaHei" pitchFamily="34" charset="-122"/>
              </a:rPr>
              <a:t>()</a:t>
            </a:r>
            <a:r>
              <a:rPr lang="ja-JP" altLang="en-US" sz="1600" dirty="0" smtClean="0">
                <a:latin typeface="Microsoft YaHei" pitchFamily="34" charset="-122"/>
                <a:ea typeface="Microsoft YaHei" pitchFamily="34" charset="-122"/>
              </a:rPr>
              <a:t>结束。它可以调用</a:t>
            </a:r>
            <a:r>
              <a:rPr lang="en-US" altLang="ja-JP" sz="1600" dirty="0" err="1" smtClean="0">
                <a:latin typeface="Microsoft YaHei" pitchFamily="34" charset="-122"/>
                <a:ea typeface="Microsoft YaHei" pitchFamily="34" charset="-122"/>
              </a:rPr>
              <a:t>Service.stopSelf</a:t>
            </a:r>
            <a:r>
              <a:rPr lang="en-US" altLang="ja-JP" sz="1600" dirty="0" smtClean="0">
                <a:latin typeface="Microsoft YaHei" pitchFamily="34" charset="-122"/>
                <a:ea typeface="Microsoft YaHei" pitchFamily="34" charset="-122"/>
              </a:rPr>
              <a:t>() </a:t>
            </a:r>
            <a:r>
              <a:rPr lang="ja-JP" altLang="en-US" sz="1600" dirty="0" smtClean="0">
                <a:latin typeface="Microsoft YaHei" pitchFamily="34" charset="-122"/>
                <a:ea typeface="Microsoft YaHei" pitchFamily="34" charset="-122"/>
              </a:rPr>
              <a:t>或 </a:t>
            </a:r>
            <a:r>
              <a:rPr lang="en-US" altLang="ja-JP" sz="1600" dirty="0" err="1" smtClean="0">
                <a:latin typeface="Microsoft YaHei" pitchFamily="34" charset="-122"/>
                <a:ea typeface="Microsoft YaHei" pitchFamily="34" charset="-122"/>
              </a:rPr>
              <a:t>Service.stopSelfResult</a:t>
            </a:r>
            <a:r>
              <a:rPr lang="en-US" altLang="ja-JP" sz="1600" dirty="0" smtClean="0">
                <a:latin typeface="Microsoft YaHei" pitchFamily="34" charset="-122"/>
                <a:ea typeface="Microsoft YaHei" pitchFamily="34" charset="-122"/>
              </a:rPr>
              <a:t>()</a:t>
            </a:r>
            <a:r>
              <a:rPr lang="ja-JP" altLang="en-US" sz="1600" dirty="0" smtClean="0">
                <a:latin typeface="Microsoft YaHei" pitchFamily="34" charset="-122"/>
                <a:ea typeface="Microsoft YaHei" pitchFamily="34" charset="-122"/>
              </a:rPr>
              <a:t>来自己停止。不论调用了多少次</a:t>
            </a:r>
            <a:r>
              <a:rPr lang="en-US" altLang="ja-JP" sz="1600" dirty="0" err="1" smtClean="0">
                <a:latin typeface="Microsoft YaHei" pitchFamily="34" charset="-122"/>
                <a:ea typeface="Microsoft YaHei" pitchFamily="34" charset="-122"/>
              </a:rPr>
              <a:t>startService</a:t>
            </a:r>
            <a:r>
              <a:rPr lang="en-US" altLang="ja-JP" sz="1600" dirty="0" smtClean="0">
                <a:latin typeface="Microsoft YaHei" pitchFamily="34" charset="-122"/>
                <a:ea typeface="Microsoft YaHei" pitchFamily="34" charset="-122"/>
              </a:rPr>
              <a:t>()</a:t>
            </a:r>
            <a:r>
              <a:rPr lang="ja-JP" altLang="en-US" sz="1600" dirty="0" smtClean="0">
                <a:latin typeface="Microsoft YaHei" pitchFamily="34" charset="-122"/>
                <a:ea typeface="Microsoft YaHei" pitchFamily="34" charset="-122"/>
              </a:rPr>
              <a:t>方法，你只需要调用一次</a:t>
            </a:r>
            <a:r>
              <a:rPr lang="en-US" altLang="ja-JP" sz="1600" dirty="0" err="1" smtClean="0">
                <a:latin typeface="Microsoft YaHei" pitchFamily="34" charset="-122"/>
                <a:ea typeface="Microsoft YaHei" pitchFamily="34" charset="-122"/>
              </a:rPr>
              <a:t>stopService</a:t>
            </a:r>
            <a:r>
              <a:rPr lang="en-US" altLang="ja-JP" sz="1600" dirty="0" smtClean="0">
                <a:latin typeface="Microsoft YaHei" pitchFamily="34" charset="-122"/>
                <a:ea typeface="Microsoft YaHei" pitchFamily="34" charset="-122"/>
              </a:rPr>
              <a:t>()</a:t>
            </a:r>
            <a:r>
              <a:rPr lang="ja-JP" altLang="en-US" sz="1600" dirty="0" smtClean="0">
                <a:latin typeface="Microsoft YaHei" pitchFamily="34" charset="-122"/>
                <a:ea typeface="Microsoft YaHei" pitchFamily="34" charset="-122"/>
              </a:rPr>
              <a:t>来停止服务。</a:t>
            </a:r>
            <a:endParaRPr lang="en-US" altLang="ja-JP" sz="1600" dirty="0" smtClean="0">
              <a:latin typeface="Microsoft YaHei" pitchFamily="34" charset="-122"/>
              <a:ea typeface="Microsoft YaHei" pitchFamily="34" charset="-122"/>
            </a:endParaRPr>
          </a:p>
          <a:p>
            <a:pPr lvl="1"/>
            <a:endParaRPr lang="en-US" altLang="ja-JP" sz="1600" dirty="0" smtClean="0">
              <a:latin typeface="Microsoft YaHei" pitchFamily="34" charset="-122"/>
              <a:ea typeface="Microsoft YaHei" pitchFamily="34" charset="-122"/>
            </a:endParaRPr>
          </a:p>
          <a:p>
            <a:pPr lvl="1">
              <a:lnSpc>
                <a:spcPct val="150000"/>
              </a:lnSpc>
            </a:pPr>
            <a:r>
              <a:rPr lang="ja-JP" altLang="en-US" sz="1600" dirty="0" smtClean="0">
                <a:latin typeface="Microsoft YaHei" pitchFamily="34" charset="-122"/>
                <a:ea typeface="Microsoft YaHei" pitchFamily="34" charset="-122"/>
              </a:rPr>
              <a:t>它可以通过自己定义并暴露出来的接口进行程序操作。客户端建立一个到服务对象的连接，并通过那个连接来调用服务。连接以调用</a:t>
            </a:r>
            <a:r>
              <a:rPr lang="en-US" altLang="ja-JP" sz="1600" dirty="0" err="1" smtClean="0">
                <a:latin typeface="Microsoft YaHei" pitchFamily="34" charset="-122"/>
                <a:ea typeface="Microsoft YaHei" pitchFamily="34" charset="-122"/>
              </a:rPr>
              <a:t>Context.bindService</a:t>
            </a:r>
            <a:r>
              <a:rPr lang="en-US" altLang="ja-JP" sz="1600" dirty="0" smtClean="0">
                <a:latin typeface="Microsoft YaHei" pitchFamily="34" charset="-122"/>
                <a:ea typeface="Microsoft YaHei" pitchFamily="34" charset="-122"/>
              </a:rPr>
              <a:t>()</a:t>
            </a:r>
            <a:r>
              <a:rPr lang="ja-JP" altLang="en-US" sz="1600" dirty="0" smtClean="0">
                <a:latin typeface="Microsoft YaHei" pitchFamily="34" charset="-122"/>
                <a:ea typeface="Microsoft YaHei" pitchFamily="34" charset="-122"/>
              </a:rPr>
              <a:t>方法建立，以调用 </a:t>
            </a:r>
            <a:r>
              <a:rPr lang="en-US" altLang="ja-JP" sz="1600" dirty="0" err="1" smtClean="0">
                <a:latin typeface="Microsoft YaHei" pitchFamily="34" charset="-122"/>
                <a:ea typeface="Microsoft YaHei" pitchFamily="34" charset="-122"/>
              </a:rPr>
              <a:t>Context.unbindService</a:t>
            </a:r>
            <a:r>
              <a:rPr lang="en-US" altLang="ja-JP" sz="1600" dirty="0" smtClean="0">
                <a:latin typeface="Microsoft YaHei" pitchFamily="34" charset="-122"/>
                <a:ea typeface="Microsoft YaHei" pitchFamily="34" charset="-122"/>
              </a:rPr>
              <a:t>()</a:t>
            </a:r>
            <a:r>
              <a:rPr lang="ja-JP" altLang="en-US" sz="1600" dirty="0" smtClean="0">
                <a:latin typeface="Microsoft YaHei" pitchFamily="34" charset="-122"/>
                <a:ea typeface="Microsoft YaHei" pitchFamily="34" charset="-122"/>
              </a:rPr>
              <a:t>关闭。多个客户端可以绑定至同一个服务。如果服务此时还没有加载，</a:t>
            </a:r>
            <a:r>
              <a:rPr lang="en-US" altLang="ja-JP" sz="1600" dirty="0" err="1" smtClean="0">
                <a:latin typeface="Microsoft YaHei" pitchFamily="34" charset="-122"/>
                <a:ea typeface="Microsoft YaHei" pitchFamily="34" charset="-122"/>
              </a:rPr>
              <a:t>bindService</a:t>
            </a:r>
            <a:r>
              <a:rPr lang="en-US" altLang="ja-JP" sz="1600" dirty="0" smtClean="0">
                <a:latin typeface="Microsoft YaHei" pitchFamily="34" charset="-122"/>
                <a:ea typeface="Microsoft YaHei" pitchFamily="34" charset="-122"/>
              </a:rPr>
              <a:t>()</a:t>
            </a:r>
            <a:r>
              <a:rPr lang="ja-JP" altLang="en-US" sz="1600" dirty="0" smtClean="0">
                <a:latin typeface="Microsoft YaHei" pitchFamily="34" charset="-122"/>
                <a:ea typeface="Microsoft YaHei" pitchFamily="34" charset="-122"/>
              </a:rPr>
              <a:t>会先加载它。 </a:t>
            </a:r>
          </a:p>
          <a:p>
            <a:pPr lvl="1"/>
            <a:endParaRPr lang="en-US" altLang="zh-CN" dirty="0"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目录</a:t>
            </a:r>
            <a:endParaRPr lang="zh-CN" altLang="en-US" b="1" dirty="0"/>
          </a:p>
        </p:txBody>
      </p:sp>
      <p:sp>
        <p:nvSpPr>
          <p:cNvPr id="3" name="内容占位符 2"/>
          <p:cNvSpPr>
            <a:spLocks noGrp="1"/>
          </p:cNvSpPr>
          <p:nvPr>
            <p:ph idx="1"/>
          </p:nvPr>
        </p:nvSpPr>
        <p:spPr/>
        <p:txBody>
          <a:bodyPr/>
          <a:lstStyle/>
          <a:p>
            <a:r>
              <a:rPr lang="en-US" altLang="zh-CN" dirty="0" smtClean="0"/>
              <a:t>Android </a:t>
            </a:r>
            <a:r>
              <a:rPr lang="zh-CN" altLang="en-US" dirty="0" smtClean="0"/>
              <a:t>简介</a:t>
            </a:r>
            <a:endParaRPr lang="en-US" altLang="zh-CN" dirty="0" smtClean="0"/>
          </a:p>
          <a:p>
            <a:r>
              <a:rPr lang="en-US" altLang="zh-CN" dirty="0" smtClean="0"/>
              <a:t>Intent</a:t>
            </a:r>
            <a:r>
              <a:rPr lang="zh-CN" altLang="en-US" dirty="0" smtClean="0"/>
              <a:t>与四大组件</a:t>
            </a:r>
            <a:endParaRPr lang="en-US" altLang="zh-CN" dirty="0" smtClean="0"/>
          </a:p>
          <a:p>
            <a:r>
              <a:rPr lang="zh-CN" altLang="en-US" dirty="0" smtClean="0"/>
              <a:t>进程与</a:t>
            </a:r>
            <a:r>
              <a:rPr lang="zh-CN" altLang="en-US" dirty="0" smtClean="0"/>
              <a:t>线程</a:t>
            </a:r>
            <a:endParaRPr lang="en-US" altLang="zh-CN" dirty="0" smtClean="0"/>
          </a:p>
          <a:p>
            <a:r>
              <a:rPr lang="en-US" altLang="zh-CN" dirty="0" smtClean="0"/>
              <a:t>Android</a:t>
            </a:r>
            <a:r>
              <a:rPr lang="zh-CN" altLang="en-US" dirty="0" smtClean="0"/>
              <a:t>程序设计</a:t>
            </a: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Intent</a:t>
            </a:r>
            <a:r>
              <a:rPr lang="zh-CN" altLang="en-US" dirty="0" smtClean="0"/>
              <a:t>与四大组件 </a:t>
            </a:r>
            <a:r>
              <a:rPr lang="en-US" altLang="zh-CN" dirty="0" smtClean="0"/>
              <a:t>(Service)</a:t>
            </a:r>
            <a:endParaRPr lang="zh-CN" altLang="en-US" dirty="0"/>
          </a:p>
        </p:txBody>
      </p:sp>
      <p:sp>
        <p:nvSpPr>
          <p:cNvPr id="3" name="内容占位符 2"/>
          <p:cNvSpPr>
            <a:spLocks noGrp="1"/>
          </p:cNvSpPr>
          <p:nvPr>
            <p:ph idx="1"/>
          </p:nvPr>
        </p:nvSpPr>
        <p:spPr/>
        <p:txBody>
          <a:bodyPr/>
          <a:lstStyle/>
          <a:p>
            <a:r>
              <a:rPr lang="en-US" altLang="zh-CN" dirty="0" smtClean="0"/>
              <a:t>Service </a:t>
            </a:r>
            <a:r>
              <a:rPr lang="zh-CN" altLang="en-US" dirty="0" smtClean="0"/>
              <a:t>的生命周期</a:t>
            </a:r>
            <a:endParaRPr lang="en-US" altLang="zh-CN" dirty="0" smtClean="0"/>
          </a:p>
          <a:p>
            <a:pPr lvl="1">
              <a:lnSpc>
                <a:spcPct val="150000"/>
              </a:lnSpc>
              <a:defRPr/>
            </a:pPr>
            <a:r>
              <a:rPr lang="en-US" altLang="ja-JP" sz="1600" dirty="0" smtClean="0">
                <a:latin typeface="Microsoft YaHei" pitchFamily="34" charset="-122"/>
                <a:ea typeface="Microsoft YaHei" pitchFamily="34" charset="-122"/>
              </a:rPr>
              <a:t>void </a:t>
            </a:r>
            <a:r>
              <a:rPr lang="en-US" altLang="ja-JP" sz="1600" dirty="0" err="1" smtClean="0">
                <a:latin typeface="Microsoft YaHei" pitchFamily="34" charset="-122"/>
                <a:ea typeface="Microsoft YaHei" pitchFamily="34" charset="-122"/>
              </a:rPr>
              <a:t>onCreate</a:t>
            </a:r>
            <a:r>
              <a:rPr lang="en-US" altLang="ja-JP" sz="1600" dirty="0" smtClean="0">
                <a:latin typeface="Microsoft YaHei" pitchFamily="34" charset="-122"/>
                <a:ea typeface="Microsoft YaHei" pitchFamily="34" charset="-122"/>
              </a:rPr>
              <a:t>() 		</a:t>
            </a:r>
            <a:r>
              <a:rPr lang="en-US" altLang="ja-JP" sz="1600" dirty="0" smtClean="0">
                <a:solidFill>
                  <a:srgbClr val="FF0000"/>
                </a:solidFill>
                <a:latin typeface="Microsoft YaHei" pitchFamily="34" charset="-122"/>
                <a:ea typeface="Microsoft YaHei" pitchFamily="34" charset="-122"/>
              </a:rPr>
              <a:t>// </a:t>
            </a:r>
            <a:r>
              <a:rPr lang="zh-CN" altLang="en-US" sz="1600" dirty="0" smtClean="0">
                <a:solidFill>
                  <a:srgbClr val="FF0000"/>
                </a:solidFill>
                <a:latin typeface="Microsoft YaHei" pitchFamily="34" charset="-122"/>
                <a:ea typeface="Microsoft YaHei" pitchFamily="34" charset="-122"/>
              </a:rPr>
              <a:t>完整生命周期</a:t>
            </a:r>
            <a:endParaRPr lang="en-US" altLang="ja-JP" sz="1600" dirty="0" smtClean="0">
              <a:solidFill>
                <a:srgbClr val="FF0000"/>
              </a:solidFill>
              <a:latin typeface="Microsoft YaHei" pitchFamily="34" charset="-122"/>
              <a:ea typeface="Microsoft YaHei" pitchFamily="34" charset="-122"/>
            </a:endParaRPr>
          </a:p>
          <a:p>
            <a:pPr lvl="1">
              <a:lnSpc>
                <a:spcPct val="150000"/>
              </a:lnSpc>
              <a:defRPr/>
            </a:pPr>
            <a:r>
              <a:rPr lang="en-US" altLang="ja-JP" sz="1600" dirty="0" smtClean="0">
                <a:latin typeface="Microsoft YaHei" pitchFamily="34" charset="-122"/>
                <a:ea typeface="Microsoft YaHei" pitchFamily="34" charset="-122"/>
              </a:rPr>
              <a:t>void </a:t>
            </a:r>
            <a:r>
              <a:rPr lang="en-US" altLang="ja-JP" sz="1600" dirty="0" err="1" smtClean="0">
                <a:latin typeface="Microsoft YaHei" pitchFamily="34" charset="-122"/>
                <a:ea typeface="Microsoft YaHei" pitchFamily="34" charset="-122"/>
              </a:rPr>
              <a:t>onStart</a:t>
            </a:r>
            <a:r>
              <a:rPr lang="en-US" altLang="ja-JP" sz="1600" dirty="0" smtClean="0">
                <a:latin typeface="Microsoft YaHei" pitchFamily="34" charset="-122"/>
                <a:ea typeface="Microsoft YaHei" pitchFamily="34" charset="-122"/>
              </a:rPr>
              <a:t>(Intent </a:t>
            </a:r>
            <a:r>
              <a:rPr lang="en-US" altLang="ja-JP" sz="1600" dirty="0" err="1" smtClean="0">
                <a:latin typeface="Microsoft YaHei" pitchFamily="34" charset="-122"/>
                <a:ea typeface="Microsoft YaHei" pitchFamily="34" charset="-122"/>
              </a:rPr>
              <a:t>intent</a:t>
            </a:r>
            <a:r>
              <a:rPr lang="en-US" altLang="ja-JP" sz="1600" dirty="0" smtClean="0">
                <a:latin typeface="Microsoft YaHei" pitchFamily="34" charset="-122"/>
                <a:ea typeface="Microsoft YaHei" pitchFamily="34" charset="-122"/>
              </a:rPr>
              <a:t>) 	</a:t>
            </a:r>
            <a:r>
              <a:rPr lang="en-US" altLang="ja-JP" sz="1600" dirty="0" smtClean="0">
                <a:solidFill>
                  <a:srgbClr val="FF0000"/>
                </a:solidFill>
                <a:latin typeface="Microsoft YaHei" pitchFamily="34" charset="-122"/>
                <a:ea typeface="Microsoft YaHei" pitchFamily="34" charset="-122"/>
              </a:rPr>
              <a:t>// </a:t>
            </a:r>
            <a:r>
              <a:rPr lang="zh-CN" altLang="en-US" sz="1600" dirty="0" smtClean="0">
                <a:solidFill>
                  <a:srgbClr val="FF0000"/>
                </a:solidFill>
                <a:latin typeface="Microsoft YaHei" pitchFamily="34" charset="-122"/>
                <a:ea typeface="Microsoft YaHei" pitchFamily="34" charset="-122"/>
              </a:rPr>
              <a:t>活跃生命周期</a:t>
            </a:r>
            <a:endParaRPr lang="en-US" altLang="ja-JP" sz="1600" dirty="0" smtClean="0">
              <a:solidFill>
                <a:srgbClr val="FF0000"/>
              </a:solidFill>
              <a:latin typeface="Microsoft YaHei" pitchFamily="34" charset="-122"/>
              <a:ea typeface="Microsoft YaHei" pitchFamily="34" charset="-122"/>
            </a:endParaRPr>
          </a:p>
          <a:p>
            <a:pPr lvl="1">
              <a:lnSpc>
                <a:spcPct val="150000"/>
              </a:lnSpc>
              <a:defRPr/>
            </a:pPr>
            <a:r>
              <a:rPr lang="en-US" altLang="ja-JP" sz="1600" dirty="0" smtClean="0">
                <a:latin typeface="Microsoft YaHei" pitchFamily="34" charset="-122"/>
                <a:ea typeface="Microsoft YaHei" pitchFamily="34" charset="-122"/>
              </a:rPr>
              <a:t>void </a:t>
            </a:r>
            <a:r>
              <a:rPr lang="en-US" altLang="ja-JP" sz="1600" dirty="0" err="1" smtClean="0">
                <a:latin typeface="Microsoft YaHei" pitchFamily="34" charset="-122"/>
                <a:ea typeface="Microsoft YaHei" pitchFamily="34" charset="-122"/>
              </a:rPr>
              <a:t>onDestroy</a:t>
            </a:r>
            <a:r>
              <a:rPr lang="en-US" altLang="ja-JP" sz="1600" dirty="0" smtClean="0">
                <a:latin typeface="Microsoft YaHei" pitchFamily="34" charset="-122"/>
                <a:ea typeface="Microsoft YaHei" pitchFamily="34" charset="-122"/>
              </a:rPr>
              <a:t>()</a:t>
            </a:r>
          </a:p>
          <a:p>
            <a:pPr lvl="1">
              <a:lnSpc>
                <a:spcPct val="150000"/>
              </a:lnSpc>
              <a:defRPr/>
            </a:pPr>
            <a:endParaRPr lang="ja-JP" altLang="en-US" sz="1600" dirty="0" smtClean="0">
              <a:latin typeface="Microsoft YaHei" pitchFamily="34" charset="-122"/>
              <a:ea typeface="Microsoft YaHei" pitchFamily="34" charset="-122"/>
            </a:endParaRPr>
          </a:p>
          <a:p>
            <a:pPr>
              <a:defRPr/>
            </a:pPr>
            <a:r>
              <a:rPr lang="en-US" altLang="en-US" dirty="0" err="1" smtClean="0"/>
              <a:t>进程绑定</a:t>
            </a:r>
            <a:endParaRPr lang="en-US" altLang="en-US" dirty="0" smtClean="0"/>
          </a:p>
          <a:p>
            <a:pPr lvl="1">
              <a:lnSpc>
                <a:spcPct val="150000"/>
              </a:lnSpc>
              <a:defRPr/>
            </a:pPr>
            <a:r>
              <a:rPr lang="en-US" altLang="zh-CN" sz="1600" dirty="0" err="1" smtClean="0">
                <a:latin typeface="Microsoft YaHei" pitchFamily="34" charset="-122"/>
                <a:ea typeface="Microsoft YaHei" pitchFamily="34" charset="-122"/>
              </a:rPr>
              <a:t>IBinder</a:t>
            </a:r>
            <a:r>
              <a:rPr lang="en-US" altLang="zh-CN" sz="1600" dirty="0" smtClean="0">
                <a:latin typeface="Microsoft YaHei" pitchFamily="34" charset="-122"/>
                <a:ea typeface="Microsoft YaHei" pitchFamily="34" charset="-122"/>
              </a:rPr>
              <a:t> </a:t>
            </a:r>
            <a:r>
              <a:rPr lang="en-US" altLang="zh-CN" sz="1600" dirty="0" err="1" smtClean="0">
                <a:latin typeface="Microsoft YaHei" pitchFamily="34" charset="-122"/>
                <a:ea typeface="Microsoft YaHei" pitchFamily="34" charset="-122"/>
              </a:rPr>
              <a:t>onBind</a:t>
            </a:r>
            <a:r>
              <a:rPr lang="en-US" altLang="zh-CN" sz="1600" dirty="0" smtClean="0">
                <a:latin typeface="Microsoft YaHei" pitchFamily="34" charset="-122"/>
                <a:ea typeface="Microsoft YaHei" pitchFamily="34" charset="-122"/>
              </a:rPr>
              <a:t>(Intent </a:t>
            </a:r>
            <a:r>
              <a:rPr lang="en-US" altLang="zh-CN" sz="1600" dirty="0" err="1" smtClean="0">
                <a:latin typeface="Microsoft YaHei" pitchFamily="34" charset="-122"/>
                <a:ea typeface="Microsoft YaHei" pitchFamily="34" charset="-122"/>
              </a:rPr>
              <a:t>intent</a:t>
            </a:r>
            <a:r>
              <a:rPr lang="en-US" altLang="zh-CN" sz="1600" dirty="0" smtClean="0">
                <a:latin typeface="Microsoft YaHei" pitchFamily="34" charset="-122"/>
                <a:ea typeface="Microsoft YaHei" pitchFamily="34" charset="-122"/>
              </a:rPr>
              <a:t>) 		// </a:t>
            </a:r>
            <a:r>
              <a:rPr lang="en-US" altLang="zh-CN" sz="1600" dirty="0" err="1" smtClean="0">
                <a:latin typeface="Microsoft YaHei" pitchFamily="34" charset="-122"/>
                <a:ea typeface="Microsoft YaHei" pitchFamily="34" charset="-122"/>
              </a:rPr>
              <a:t>Context.bindService</a:t>
            </a:r>
            <a:r>
              <a:rPr lang="en-US" altLang="zh-CN" sz="1600" dirty="0" smtClean="0">
                <a:latin typeface="Microsoft YaHei" pitchFamily="34" charset="-122"/>
                <a:ea typeface="Microsoft YaHei" pitchFamily="34" charset="-122"/>
              </a:rPr>
              <a:t> </a:t>
            </a:r>
          </a:p>
          <a:p>
            <a:pPr lvl="1">
              <a:lnSpc>
                <a:spcPct val="150000"/>
              </a:lnSpc>
              <a:defRPr/>
            </a:pPr>
            <a:r>
              <a:rPr lang="en-US" altLang="zh-CN" sz="1600" dirty="0" err="1" smtClean="0">
                <a:latin typeface="Microsoft YaHei" pitchFamily="34" charset="-122"/>
                <a:ea typeface="Microsoft YaHei" pitchFamily="34" charset="-122"/>
              </a:rPr>
              <a:t>boolean</a:t>
            </a:r>
            <a:r>
              <a:rPr lang="en-US" altLang="zh-CN" sz="1600" dirty="0" smtClean="0">
                <a:latin typeface="Microsoft YaHei" pitchFamily="34" charset="-122"/>
                <a:ea typeface="Microsoft YaHei" pitchFamily="34" charset="-122"/>
              </a:rPr>
              <a:t> </a:t>
            </a:r>
            <a:r>
              <a:rPr lang="en-US" altLang="zh-CN" sz="1600" dirty="0" err="1" smtClean="0">
                <a:latin typeface="Microsoft YaHei" pitchFamily="34" charset="-122"/>
                <a:ea typeface="Microsoft YaHei" pitchFamily="34" charset="-122"/>
              </a:rPr>
              <a:t>onUnbind</a:t>
            </a:r>
            <a:r>
              <a:rPr lang="en-US" altLang="zh-CN" sz="1600" dirty="0" smtClean="0">
                <a:latin typeface="Microsoft YaHei" pitchFamily="34" charset="-122"/>
                <a:ea typeface="Microsoft YaHei" pitchFamily="34" charset="-122"/>
              </a:rPr>
              <a:t>(Intent </a:t>
            </a:r>
            <a:r>
              <a:rPr lang="en-US" altLang="zh-CN" sz="1600" dirty="0" err="1" smtClean="0">
                <a:latin typeface="Microsoft YaHei" pitchFamily="34" charset="-122"/>
                <a:ea typeface="Microsoft YaHei" pitchFamily="34" charset="-122"/>
              </a:rPr>
              <a:t>intent</a:t>
            </a:r>
            <a:r>
              <a:rPr lang="en-US" altLang="zh-CN" sz="1600" dirty="0" smtClean="0">
                <a:latin typeface="Microsoft YaHei" pitchFamily="34" charset="-122"/>
                <a:ea typeface="Microsoft YaHei" pitchFamily="34" charset="-122"/>
              </a:rPr>
              <a:t>) 	// </a:t>
            </a:r>
            <a:r>
              <a:rPr lang="en-US" altLang="zh-CN" sz="1600" dirty="0" err="1" smtClean="0">
                <a:latin typeface="Microsoft YaHei" pitchFamily="34" charset="-122"/>
                <a:ea typeface="Microsoft YaHei" pitchFamily="34" charset="-122"/>
              </a:rPr>
              <a:t>Context.unbindService</a:t>
            </a:r>
            <a:r>
              <a:rPr lang="en-US" altLang="zh-CN" sz="1600" dirty="0" smtClean="0">
                <a:latin typeface="Microsoft YaHei" pitchFamily="34" charset="-122"/>
                <a:ea typeface="Microsoft YaHei" pitchFamily="34" charset="-122"/>
              </a:rPr>
              <a:t>()</a:t>
            </a:r>
          </a:p>
          <a:p>
            <a:pPr lvl="1">
              <a:lnSpc>
                <a:spcPct val="150000"/>
              </a:lnSpc>
              <a:defRPr/>
            </a:pPr>
            <a:r>
              <a:rPr lang="en-US" altLang="zh-CN" sz="1600" dirty="0" smtClean="0">
                <a:latin typeface="Microsoft YaHei" pitchFamily="34" charset="-122"/>
                <a:ea typeface="Microsoft YaHei" pitchFamily="34" charset="-122"/>
              </a:rPr>
              <a:t>void </a:t>
            </a:r>
            <a:r>
              <a:rPr lang="en-US" altLang="zh-CN" sz="1600" dirty="0" err="1" smtClean="0">
                <a:latin typeface="Microsoft YaHei" pitchFamily="34" charset="-122"/>
                <a:ea typeface="Microsoft YaHei" pitchFamily="34" charset="-122"/>
              </a:rPr>
              <a:t>onRebind</a:t>
            </a:r>
            <a:r>
              <a:rPr lang="en-US" altLang="zh-CN" sz="1600" dirty="0" smtClean="0">
                <a:latin typeface="Microsoft YaHei" pitchFamily="34" charset="-122"/>
                <a:ea typeface="Microsoft YaHei" pitchFamily="34" charset="-122"/>
              </a:rPr>
              <a:t>(Intent </a:t>
            </a:r>
            <a:r>
              <a:rPr lang="en-US" altLang="zh-CN" sz="1600" dirty="0" err="1" smtClean="0">
                <a:latin typeface="Microsoft YaHei" pitchFamily="34" charset="-122"/>
                <a:ea typeface="Microsoft YaHei" pitchFamily="34" charset="-122"/>
              </a:rPr>
              <a:t>intent</a:t>
            </a:r>
            <a:r>
              <a:rPr lang="en-US" altLang="zh-CN" sz="1600" dirty="0" smtClean="0">
                <a:latin typeface="Microsoft YaHei" pitchFamily="34" charset="-122"/>
                <a:ea typeface="Microsoft YaHei" pitchFamily="34" charset="-122"/>
              </a:rPr>
              <a:t>)		// </a:t>
            </a:r>
            <a:r>
              <a:rPr lang="en-US" altLang="zh-CN" sz="1600" dirty="0" err="1" smtClean="0">
                <a:latin typeface="Microsoft YaHei" pitchFamily="34" charset="-122"/>
                <a:ea typeface="Microsoft YaHei" pitchFamily="34" charset="-122"/>
              </a:rPr>
              <a:t>Context.unbindService</a:t>
            </a:r>
            <a:r>
              <a:rPr lang="en-US" altLang="zh-CN" sz="1600" dirty="0" smtClean="0">
                <a:latin typeface="Microsoft YaHei" pitchFamily="34" charset="-122"/>
                <a:ea typeface="Microsoft YaHei" pitchFamily="34" charset="-122"/>
              </a:rPr>
              <a:t>()</a:t>
            </a:r>
            <a:endParaRPr lang="zh-CN" altLang="en-US" sz="1600" dirty="0" smtClean="0">
              <a:latin typeface="Microsoft YaHei" pitchFamily="34" charset="-122"/>
              <a:ea typeface="Microsoft YaHei" pitchFamily="34" charset="-122"/>
            </a:endParaRPr>
          </a:p>
          <a:p>
            <a:pPr lvl="1"/>
            <a:endParaRPr lang="en-US" altLang="zh-CN" dirty="0"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Intent</a:t>
            </a:r>
            <a:r>
              <a:rPr lang="zh-CN" altLang="en-US" dirty="0" smtClean="0"/>
              <a:t>与四大组件 </a:t>
            </a:r>
            <a:r>
              <a:rPr lang="en-US" altLang="zh-CN" dirty="0" smtClean="0"/>
              <a:t>(Service)</a:t>
            </a:r>
            <a:endParaRPr lang="zh-CN" altLang="en-US" dirty="0"/>
          </a:p>
        </p:txBody>
      </p:sp>
      <p:sp>
        <p:nvSpPr>
          <p:cNvPr id="3" name="内容占位符 2"/>
          <p:cNvSpPr>
            <a:spLocks noGrp="1"/>
          </p:cNvSpPr>
          <p:nvPr>
            <p:ph idx="1"/>
          </p:nvPr>
        </p:nvSpPr>
        <p:spPr/>
        <p:txBody>
          <a:bodyPr/>
          <a:lstStyle/>
          <a:p>
            <a:r>
              <a:rPr lang="en-US" altLang="zh-CN" dirty="0" smtClean="0">
                <a:solidFill>
                  <a:schemeClr val="tx1">
                    <a:lumMod val="95000"/>
                    <a:lumOff val="5000"/>
                  </a:schemeClr>
                </a:solidFill>
              </a:rPr>
              <a:t>Bound Service</a:t>
            </a:r>
          </a:p>
          <a:p>
            <a:pPr lvl="1"/>
            <a:r>
              <a:rPr lang="en-US" altLang="zh-CN" dirty="0" smtClean="0">
                <a:solidFill>
                  <a:schemeClr val="tx1">
                    <a:lumMod val="95000"/>
                    <a:lumOff val="5000"/>
                  </a:schemeClr>
                </a:solidFill>
              </a:rPr>
              <a:t>Basic</a:t>
            </a:r>
          </a:p>
          <a:p>
            <a:pPr lvl="2">
              <a:defRPr/>
            </a:pPr>
            <a:r>
              <a:rPr lang="en-US" altLang="zh-CN" dirty="0" err="1" smtClean="0">
                <a:latin typeface="Microsoft YaHei" pitchFamily="34" charset="-122"/>
                <a:ea typeface="Microsoft YaHei" pitchFamily="34" charset="-122"/>
              </a:rPr>
              <a:t>IBinder</a:t>
            </a:r>
            <a:r>
              <a:rPr lang="en-US" altLang="zh-CN" dirty="0" smtClean="0">
                <a:latin typeface="Microsoft YaHei" pitchFamily="34" charset="-122"/>
                <a:ea typeface="Microsoft YaHei" pitchFamily="34" charset="-122"/>
              </a:rPr>
              <a:t> </a:t>
            </a:r>
            <a:r>
              <a:rPr lang="en-US" altLang="zh-CN" dirty="0" err="1" smtClean="0">
                <a:latin typeface="Microsoft YaHei" pitchFamily="34" charset="-122"/>
                <a:ea typeface="Microsoft YaHei" pitchFamily="34" charset="-122"/>
              </a:rPr>
              <a:t>onBind</a:t>
            </a:r>
            <a:r>
              <a:rPr lang="en-US" altLang="zh-CN" dirty="0" smtClean="0">
                <a:latin typeface="Microsoft YaHei" pitchFamily="34" charset="-122"/>
                <a:ea typeface="Microsoft YaHei" pitchFamily="34" charset="-122"/>
              </a:rPr>
              <a:t>(Intent </a:t>
            </a:r>
            <a:r>
              <a:rPr lang="en-US" altLang="zh-CN" dirty="0" err="1" smtClean="0">
                <a:latin typeface="Microsoft YaHei" pitchFamily="34" charset="-122"/>
                <a:ea typeface="Microsoft YaHei" pitchFamily="34" charset="-122"/>
              </a:rPr>
              <a:t>intent</a:t>
            </a:r>
            <a:r>
              <a:rPr lang="en-US" altLang="zh-CN" dirty="0" smtClean="0">
                <a:latin typeface="Microsoft YaHei" pitchFamily="34" charset="-122"/>
                <a:ea typeface="Microsoft YaHei" pitchFamily="34" charset="-122"/>
              </a:rPr>
              <a:t>) 		// </a:t>
            </a:r>
            <a:r>
              <a:rPr lang="en-US" altLang="zh-CN" dirty="0" err="1" smtClean="0">
                <a:latin typeface="Microsoft YaHei" pitchFamily="34" charset="-122"/>
                <a:ea typeface="Microsoft YaHei" pitchFamily="34" charset="-122"/>
              </a:rPr>
              <a:t>Context.bindService</a:t>
            </a:r>
            <a:r>
              <a:rPr lang="en-US" altLang="zh-CN" dirty="0" smtClean="0">
                <a:latin typeface="Microsoft YaHei" pitchFamily="34" charset="-122"/>
                <a:ea typeface="Microsoft YaHei" pitchFamily="34" charset="-122"/>
              </a:rPr>
              <a:t> </a:t>
            </a:r>
          </a:p>
          <a:p>
            <a:pPr lvl="2">
              <a:defRPr/>
            </a:pPr>
            <a:r>
              <a:rPr lang="en-US" altLang="zh-CN" dirty="0" err="1" smtClean="0">
                <a:latin typeface="Microsoft YaHei" pitchFamily="34" charset="-122"/>
                <a:ea typeface="Microsoft YaHei" pitchFamily="34" charset="-122"/>
              </a:rPr>
              <a:t>boolean</a:t>
            </a:r>
            <a:r>
              <a:rPr lang="en-US" altLang="zh-CN" dirty="0" smtClean="0">
                <a:latin typeface="Microsoft YaHei" pitchFamily="34" charset="-122"/>
                <a:ea typeface="Microsoft YaHei" pitchFamily="34" charset="-122"/>
              </a:rPr>
              <a:t> </a:t>
            </a:r>
            <a:r>
              <a:rPr lang="en-US" altLang="zh-CN" dirty="0" err="1" smtClean="0">
                <a:latin typeface="Microsoft YaHei" pitchFamily="34" charset="-122"/>
                <a:ea typeface="Microsoft YaHei" pitchFamily="34" charset="-122"/>
              </a:rPr>
              <a:t>onUnbind</a:t>
            </a:r>
            <a:r>
              <a:rPr lang="en-US" altLang="zh-CN" dirty="0" smtClean="0">
                <a:latin typeface="Microsoft YaHei" pitchFamily="34" charset="-122"/>
                <a:ea typeface="Microsoft YaHei" pitchFamily="34" charset="-122"/>
              </a:rPr>
              <a:t>(Intent </a:t>
            </a:r>
            <a:r>
              <a:rPr lang="en-US" altLang="zh-CN" dirty="0" err="1" smtClean="0">
                <a:latin typeface="Microsoft YaHei" pitchFamily="34" charset="-122"/>
                <a:ea typeface="Microsoft YaHei" pitchFamily="34" charset="-122"/>
              </a:rPr>
              <a:t>intent</a:t>
            </a:r>
            <a:r>
              <a:rPr lang="en-US" altLang="zh-CN" dirty="0" smtClean="0">
                <a:latin typeface="Microsoft YaHei" pitchFamily="34" charset="-122"/>
                <a:ea typeface="Microsoft YaHei" pitchFamily="34" charset="-122"/>
              </a:rPr>
              <a:t>) 	// </a:t>
            </a:r>
            <a:r>
              <a:rPr lang="en-US" altLang="zh-CN" dirty="0" err="1" smtClean="0">
                <a:latin typeface="Microsoft YaHei" pitchFamily="34" charset="-122"/>
                <a:ea typeface="Microsoft YaHei" pitchFamily="34" charset="-122"/>
              </a:rPr>
              <a:t>Context.unbindService</a:t>
            </a:r>
            <a:r>
              <a:rPr lang="en-US" altLang="zh-CN" dirty="0" smtClean="0">
                <a:latin typeface="Microsoft YaHei" pitchFamily="34" charset="-122"/>
                <a:ea typeface="Microsoft YaHei" pitchFamily="34" charset="-122"/>
              </a:rPr>
              <a:t>()</a:t>
            </a:r>
          </a:p>
          <a:p>
            <a:pPr lvl="2">
              <a:defRPr/>
            </a:pPr>
            <a:r>
              <a:rPr lang="en-US" altLang="zh-CN" dirty="0" smtClean="0">
                <a:latin typeface="Microsoft YaHei" pitchFamily="34" charset="-122"/>
                <a:ea typeface="Microsoft YaHei" pitchFamily="34" charset="-122"/>
              </a:rPr>
              <a:t>void </a:t>
            </a:r>
            <a:r>
              <a:rPr lang="en-US" altLang="zh-CN" dirty="0" err="1" smtClean="0">
                <a:latin typeface="Microsoft YaHei" pitchFamily="34" charset="-122"/>
                <a:ea typeface="Microsoft YaHei" pitchFamily="34" charset="-122"/>
              </a:rPr>
              <a:t>onRebind</a:t>
            </a:r>
            <a:r>
              <a:rPr lang="en-US" altLang="zh-CN" dirty="0" smtClean="0">
                <a:latin typeface="Microsoft YaHei" pitchFamily="34" charset="-122"/>
                <a:ea typeface="Microsoft YaHei" pitchFamily="34" charset="-122"/>
              </a:rPr>
              <a:t>(Intent </a:t>
            </a:r>
            <a:r>
              <a:rPr lang="en-US" altLang="zh-CN" dirty="0" err="1" smtClean="0">
                <a:latin typeface="Microsoft YaHei" pitchFamily="34" charset="-122"/>
                <a:ea typeface="Microsoft YaHei" pitchFamily="34" charset="-122"/>
              </a:rPr>
              <a:t>intent</a:t>
            </a:r>
            <a:r>
              <a:rPr lang="en-US" altLang="zh-CN" dirty="0" smtClean="0">
                <a:latin typeface="Microsoft YaHei" pitchFamily="34" charset="-122"/>
                <a:ea typeface="Microsoft YaHei" pitchFamily="34" charset="-122"/>
              </a:rPr>
              <a:t>)		// </a:t>
            </a:r>
            <a:r>
              <a:rPr lang="en-US" altLang="zh-CN" dirty="0" err="1" smtClean="0">
                <a:latin typeface="Microsoft YaHei" pitchFamily="34" charset="-122"/>
                <a:ea typeface="Microsoft YaHei" pitchFamily="34" charset="-122"/>
              </a:rPr>
              <a:t>Context.unbindService</a:t>
            </a:r>
            <a:r>
              <a:rPr lang="en-US" altLang="zh-CN" dirty="0" smtClean="0">
                <a:latin typeface="Microsoft YaHei" pitchFamily="34" charset="-122"/>
                <a:ea typeface="Microsoft YaHei" pitchFamily="34" charset="-122"/>
              </a:rPr>
              <a:t>()</a:t>
            </a:r>
          </a:p>
          <a:p>
            <a:pPr lvl="2">
              <a:defRPr/>
            </a:pPr>
            <a:endParaRPr lang="zh-CN" altLang="en-US" dirty="0" smtClean="0">
              <a:latin typeface="Microsoft YaHei" pitchFamily="34" charset="-122"/>
              <a:ea typeface="Microsoft YaHei" pitchFamily="34" charset="-122"/>
            </a:endParaRPr>
          </a:p>
          <a:p>
            <a:pPr lvl="1"/>
            <a:r>
              <a:rPr lang="en-US" altLang="zh-CN" dirty="0" smtClean="0">
                <a:solidFill>
                  <a:schemeClr val="tx1">
                    <a:lumMod val="95000"/>
                    <a:lumOff val="5000"/>
                  </a:schemeClr>
                </a:solidFill>
              </a:rPr>
              <a:t>Extending the Binder class</a:t>
            </a:r>
          </a:p>
          <a:p>
            <a:pPr lvl="2"/>
            <a:r>
              <a:rPr lang="en-US" altLang="zh-CN" dirty="0" smtClean="0">
                <a:solidFill>
                  <a:schemeClr val="tx1">
                    <a:lumMod val="95000"/>
                    <a:lumOff val="5000"/>
                  </a:schemeClr>
                </a:solidFill>
              </a:rPr>
              <a:t>Extends Binder</a:t>
            </a:r>
          </a:p>
          <a:p>
            <a:pPr lvl="2"/>
            <a:r>
              <a:rPr lang="en-US" altLang="zh-CN" dirty="0" smtClean="0">
                <a:solidFill>
                  <a:schemeClr val="tx1">
                    <a:lumMod val="95000"/>
                    <a:lumOff val="5000"/>
                  </a:schemeClr>
                </a:solidFill>
              </a:rPr>
              <a:t>Return binder in </a:t>
            </a:r>
            <a:r>
              <a:rPr lang="en-US" altLang="zh-CN" dirty="0" err="1" smtClean="0">
                <a:solidFill>
                  <a:schemeClr val="tx1">
                    <a:lumMod val="95000"/>
                    <a:lumOff val="5000"/>
                  </a:schemeClr>
                </a:solidFill>
              </a:rPr>
              <a:t>onBinder</a:t>
            </a:r>
            <a:r>
              <a:rPr lang="en-US" altLang="zh-CN" dirty="0" smtClean="0">
                <a:solidFill>
                  <a:schemeClr val="tx1">
                    <a:lumMod val="95000"/>
                    <a:lumOff val="5000"/>
                  </a:schemeClr>
                </a:solidFill>
              </a:rPr>
              <a:t>() method</a:t>
            </a:r>
          </a:p>
          <a:p>
            <a:pPr lvl="2"/>
            <a:r>
              <a:rPr lang="en-US" altLang="zh-CN" b="1" dirty="0" smtClean="0">
                <a:solidFill>
                  <a:schemeClr val="tx1">
                    <a:lumMod val="95000"/>
                    <a:lumOff val="5000"/>
                  </a:schemeClr>
                </a:solidFill>
              </a:rPr>
              <a:t>Service is private and runs in the same process as the client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Intent</a:t>
            </a:r>
            <a:r>
              <a:rPr lang="zh-CN" altLang="en-US" dirty="0" smtClean="0"/>
              <a:t>与四大组件 </a:t>
            </a:r>
            <a:r>
              <a:rPr lang="en-US" altLang="zh-CN" dirty="0" smtClean="0"/>
              <a:t>(Service)</a:t>
            </a:r>
            <a:endParaRPr lang="zh-CN" altLang="en-US" dirty="0"/>
          </a:p>
        </p:txBody>
      </p:sp>
      <p:sp>
        <p:nvSpPr>
          <p:cNvPr id="3" name="内容占位符 2"/>
          <p:cNvSpPr>
            <a:spLocks noGrp="1"/>
          </p:cNvSpPr>
          <p:nvPr>
            <p:ph idx="1"/>
          </p:nvPr>
        </p:nvSpPr>
        <p:spPr/>
        <p:txBody>
          <a:bodyPr/>
          <a:lstStyle/>
          <a:p>
            <a:r>
              <a:rPr lang="en-US" altLang="zh-CN" dirty="0" smtClean="0">
                <a:solidFill>
                  <a:schemeClr val="tx1">
                    <a:lumMod val="95000"/>
                    <a:lumOff val="5000"/>
                  </a:schemeClr>
                </a:solidFill>
              </a:rPr>
              <a:t>Bound Service</a:t>
            </a:r>
          </a:p>
          <a:p>
            <a:pPr lvl="1"/>
            <a:r>
              <a:rPr lang="en-US" altLang="zh-CN" dirty="0" smtClean="0">
                <a:solidFill>
                  <a:schemeClr val="tx1">
                    <a:lumMod val="95000"/>
                    <a:lumOff val="5000"/>
                  </a:schemeClr>
                </a:solidFill>
              </a:rPr>
              <a:t>Using a Messenger</a:t>
            </a:r>
          </a:p>
          <a:p>
            <a:pPr lvl="2"/>
            <a:r>
              <a:rPr lang="en-US" altLang="zh-CN" dirty="0" smtClean="0">
                <a:solidFill>
                  <a:schemeClr val="tx1">
                    <a:lumMod val="95000"/>
                    <a:lumOff val="5000"/>
                  </a:schemeClr>
                </a:solidFill>
              </a:rPr>
              <a:t>Message</a:t>
            </a:r>
          </a:p>
          <a:p>
            <a:pPr lvl="2"/>
            <a:r>
              <a:rPr lang="en-US" altLang="zh-CN" dirty="0" smtClean="0">
                <a:solidFill>
                  <a:schemeClr val="tx1">
                    <a:lumMod val="95000"/>
                    <a:lumOff val="5000"/>
                  </a:schemeClr>
                </a:solidFill>
              </a:rPr>
              <a:t>Handler</a:t>
            </a:r>
          </a:p>
          <a:p>
            <a:pPr lvl="2"/>
            <a:r>
              <a:rPr lang="en-US" altLang="zh-CN" b="1" dirty="0" smtClean="0">
                <a:solidFill>
                  <a:schemeClr val="tx1">
                    <a:lumMod val="95000"/>
                    <a:lumOff val="5000"/>
                  </a:schemeClr>
                </a:solidFill>
              </a:rPr>
              <a:t>Service works across different processes</a:t>
            </a:r>
          </a:p>
          <a:p>
            <a:pPr lvl="2"/>
            <a:r>
              <a:rPr lang="en-US" altLang="zh-CN" b="1" dirty="0" smtClean="0">
                <a:solidFill>
                  <a:schemeClr val="tx1">
                    <a:lumMod val="95000"/>
                    <a:lumOff val="5000"/>
                  </a:schemeClr>
                </a:solidFill>
              </a:rPr>
              <a:t>Single thread</a:t>
            </a:r>
          </a:p>
          <a:p>
            <a:pPr lvl="2"/>
            <a:endParaRPr lang="en-US" altLang="zh-CN" dirty="0" smtClean="0">
              <a:solidFill>
                <a:schemeClr val="tx1">
                  <a:lumMod val="95000"/>
                  <a:lumOff val="5000"/>
                </a:schemeClr>
              </a:solidFill>
            </a:endParaRPr>
          </a:p>
          <a:p>
            <a:pPr lvl="1"/>
            <a:r>
              <a:rPr lang="en-US" altLang="zh-CN" dirty="0" smtClean="0">
                <a:solidFill>
                  <a:schemeClr val="tx1">
                    <a:lumMod val="95000"/>
                    <a:lumOff val="5000"/>
                  </a:schemeClr>
                </a:solidFill>
              </a:rPr>
              <a:t>Using AIDL</a:t>
            </a:r>
          </a:p>
          <a:p>
            <a:pPr lvl="2"/>
            <a:r>
              <a:rPr lang="en-US" altLang="zh-CN" b="1" dirty="0" smtClean="0">
                <a:solidFill>
                  <a:schemeClr val="tx1">
                    <a:lumMod val="95000"/>
                    <a:lumOff val="5000"/>
                  </a:schemeClr>
                </a:solidFill>
              </a:rPr>
              <a:t>Multiple requests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Intent</a:t>
            </a:r>
            <a:r>
              <a:rPr lang="zh-CN" altLang="en-US" dirty="0" smtClean="0"/>
              <a:t>与四大组件 </a:t>
            </a:r>
            <a:r>
              <a:rPr lang="en-US" altLang="zh-CN" dirty="0" smtClean="0"/>
              <a:t>(Service)</a:t>
            </a:r>
            <a:endParaRPr lang="zh-CN" altLang="en-US" dirty="0"/>
          </a:p>
        </p:txBody>
      </p:sp>
      <p:sp>
        <p:nvSpPr>
          <p:cNvPr id="3" name="内容占位符 2"/>
          <p:cNvSpPr>
            <a:spLocks noGrp="1"/>
          </p:cNvSpPr>
          <p:nvPr>
            <p:ph idx="1"/>
          </p:nvPr>
        </p:nvSpPr>
        <p:spPr/>
        <p:txBody>
          <a:bodyPr/>
          <a:lstStyle/>
          <a:p>
            <a:r>
              <a:rPr lang="en-US" altLang="zh-CN" dirty="0" smtClean="0">
                <a:solidFill>
                  <a:schemeClr val="tx1">
                    <a:lumMod val="95000"/>
                    <a:lumOff val="5000"/>
                  </a:schemeClr>
                </a:solidFill>
              </a:rPr>
              <a:t>Bound Service Life Cycle</a:t>
            </a:r>
          </a:p>
          <a:p>
            <a:endParaRPr lang="en-US" altLang="zh-CN" dirty="0" smtClean="0">
              <a:solidFill>
                <a:schemeClr val="tx1">
                  <a:lumMod val="95000"/>
                  <a:lumOff val="5000"/>
                </a:schemeClr>
              </a:solidFill>
            </a:endParaRPr>
          </a:p>
        </p:txBody>
      </p:sp>
      <p:pic>
        <p:nvPicPr>
          <p:cNvPr id="53252" name="Picture 4" descr="C:\Users\lihongWin7\Desktop\service_binding_tree_lifecycle.png"/>
          <p:cNvPicPr>
            <a:picLocks noChangeAspect="1" noChangeArrowheads="1"/>
          </p:cNvPicPr>
          <p:nvPr/>
        </p:nvPicPr>
        <p:blipFill>
          <a:blip r:embed="rId3" cstate="print"/>
          <a:srcRect/>
          <a:stretch>
            <a:fillRect/>
          </a:stretch>
        </p:blipFill>
        <p:spPr bwMode="auto">
          <a:xfrm>
            <a:off x="2163663" y="1844824"/>
            <a:ext cx="4208537" cy="4536579"/>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457200"/>
            <a:ext cx="7029400" cy="487363"/>
          </a:xfrm>
        </p:spPr>
        <p:txBody>
          <a:bodyPr/>
          <a:lstStyle/>
          <a:p>
            <a:r>
              <a:rPr lang="en-US" altLang="zh-CN" dirty="0" smtClean="0"/>
              <a:t>Intent</a:t>
            </a:r>
            <a:r>
              <a:rPr lang="zh-CN" altLang="en-US" dirty="0" smtClean="0"/>
              <a:t>与四大组件 </a:t>
            </a:r>
            <a:r>
              <a:rPr lang="en-US" altLang="zh-CN" dirty="0" smtClean="0"/>
              <a:t>(Content Provider)</a:t>
            </a:r>
            <a:endParaRPr lang="zh-CN" altLang="en-US" dirty="0"/>
          </a:p>
        </p:txBody>
      </p:sp>
      <p:sp>
        <p:nvSpPr>
          <p:cNvPr id="3" name="内容占位符 2"/>
          <p:cNvSpPr>
            <a:spLocks noGrp="1"/>
          </p:cNvSpPr>
          <p:nvPr>
            <p:ph idx="1"/>
          </p:nvPr>
        </p:nvSpPr>
        <p:spPr/>
        <p:txBody>
          <a:bodyPr/>
          <a:lstStyle/>
          <a:p>
            <a:r>
              <a:rPr lang="en-US" altLang="zh-CN" dirty="0" smtClean="0">
                <a:solidFill>
                  <a:schemeClr val="bg1">
                    <a:lumMod val="50000"/>
                  </a:schemeClr>
                </a:solidFill>
              </a:rPr>
              <a:t>Activity</a:t>
            </a:r>
          </a:p>
          <a:p>
            <a:r>
              <a:rPr lang="en-US" altLang="zh-CN" dirty="0" smtClean="0">
                <a:solidFill>
                  <a:schemeClr val="bg1">
                    <a:lumMod val="50000"/>
                  </a:schemeClr>
                </a:solidFill>
              </a:rPr>
              <a:t>Service</a:t>
            </a:r>
          </a:p>
          <a:p>
            <a:r>
              <a:rPr lang="en-US" altLang="zh-CN" dirty="0" smtClean="0"/>
              <a:t>Content Provider</a:t>
            </a:r>
          </a:p>
          <a:p>
            <a:r>
              <a:rPr lang="en-US" altLang="zh-CN" dirty="0" smtClean="0">
                <a:solidFill>
                  <a:schemeClr val="bg1">
                    <a:lumMod val="50000"/>
                  </a:schemeClr>
                </a:solidFill>
              </a:rPr>
              <a:t>Broadcast receiver</a:t>
            </a:r>
            <a:endParaRPr lang="zh-CN" altLang="en-US"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457200"/>
            <a:ext cx="7749480" cy="487363"/>
          </a:xfrm>
        </p:spPr>
        <p:txBody>
          <a:bodyPr/>
          <a:lstStyle/>
          <a:p>
            <a:r>
              <a:rPr lang="en-US" altLang="zh-CN" dirty="0" smtClean="0"/>
              <a:t>Intent</a:t>
            </a:r>
            <a:r>
              <a:rPr lang="zh-CN" altLang="en-US" dirty="0" smtClean="0"/>
              <a:t>与四大组件 </a:t>
            </a:r>
            <a:r>
              <a:rPr lang="en-US" altLang="zh-CN" dirty="0" smtClean="0"/>
              <a:t>(Content Provider)</a:t>
            </a:r>
            <a:endParaRPr lang="zh-CN" altLang="en-US" dirty="0"/>
          </a:p>
        </p:txBody>
      </p:sp>
      <p:sp>
        <p:nvSpPr>
          <p:cNvPr id="3" name="内容占位符 2"/>
          <p:cNvSpPr>
            <a:spLocks noGrp="1"/>
          </p:cNvSpPr>
          <p:nvPr>
            <p:ph idx="1"/>
          </p:nvPr>
        </p:nvSpPr>
        <p:spPr/>
        <p:txBody>
          <a:bodyPr/>
          <a:lstStyle/>
          <a:p>
            <a:r>
              <a:rPr lang="zh-CN" altLang="en-US" dirty="0" smtClean="0"/>
              <a:t>数据存储方式</a:t>
            </a:r>
            <a:endParaRPr lang="en-US" altLang="zh-CN" dirty="0" smtClean="0"/>
          </a:p>
          <a:p>
            <a:pPr lvl="1"/>
            <a:r>
              <a:rPr lang="en-US" altLang="zh-CN" dirty="0" smtClean="0"/>
              <a:t>Shared Preferences</a:t>
            </a:r>
            <a:endParaRPr lang="en-US" altLang="zh-CN" dirty="0" smtClean="0"/>
          </a:p>
          <a:p>
            <a:pPr lvl="2"/>
            <a:r>
              <a:rPr lang="zh-CN" altLang="en-US" dirty="0" smtClean="0"/>
              <a:t>以键值对的形式存储数据</a:t>
            </a:r>
            <a:r>
              <a:rPr lang="zh-CN" altLang="en-US" dirty="0" smtClean="0"/>
              <a:t>，快速，轻量级存储</a:t>
            </a:r>
            <a:endParaRPr lang="en-US" altLang="zh-CN" dirty="0" smtClean="0"/>
          </a:p>
          <a:p>
            <a:pPr lvl="1"/>
            <a:r>
              <a:rPr lang="en-US" altLang="zh-CN" dirty="0" smtClean="0"/>
              <a:t>File</a:t>
            </a:r>
          </a:p>
          <a:p>
            <a:pPr lvl="2"/>
            <a:r>
              <a:rPr lang="zh-CN" altLang="en-US" dirty="0" smtClean="0"/>
              <a:t>移动设备，可移动存储媒介，</a:t>
            </a:r>
            <a:r>
              <a:rPr lang="en-US" altLang="zh-CN" dirty="0" smtClean="0"/>
              <a:t>APK</a:t>
            </a:r>
            <a:r>
              <a:rPr lang="zh-CN" altLang="en-US" dirty="0" smtClean="0"/>
              <a:t>文件系统</a:t>
            </a:r>
            <a:endParaRPr lang="en-US" altLang="zh-CN" dirty="0" smtClean="0"/>
          </a:p>
          <a:p>
            <a:pPr lvl="1"/>
            <a:r>
              <a:rPr lang="en-US" altLang="zh-CN" dirty="0" err="1" smtClean="0"/>
              <a:t>SQLite</a:t>
            </a:r>
            <a:r>
              <a:rPr lang="en-US" altLang="zh-CN" dirty="0" smtClean="0"/>
              <a:t> Database</a:t>
            </a:r>
          </a:p>
          <a:p>
            <a:pPr lvl="2"/>
            <a:r>
              <a:rPr lang="zh-CN" altLang="en-US" dirty="0" smtClean="0"/>
              <a:t>存储结构化的数据</a:t>
            </a:r>
            <a:endParaRPr lang="en-US" altLang="zh-CN" dirty="0" smtClean="0"/>
          </a:p>
          <a:p>
            <a:pPr lvl="1"/>
            <a:r>
              <a:rPr lang="en-US" altLang="zh-CN" dirty="0" smtClean="0"/>
              <a:t>Network</a:t>
            </a:r>
          </a:p>
          <a:p>
            <a:pPr lvl="2"/>
            <a:r>
              <a:rPr lang="zh-CN" altLang="en-US" dirty="0" smtClean="0"/>
              <a:t>存储数据到远程服务器</a:t>
            </a:r>
            <a:endParaRPr lang="en-US" altLang="zh-CN" dirty="0" smtClean="0"/>
          </a:p>
          <a:p>
            <a:pPr lvl="1">
              <a:buNone/>
            </a:pPr>
            <a:endParaRPr lang="en-US" altLang="zh-CN" dirty="0" smtClean="0">
              <a:solidFill>
                <a:schemeClr val="bg1">
                  <a:lumMod val="50000"/>
                </a:schemeClr>
              </a:solidFill>
            </a:endParaRPr>
          </a:p>
          <a:p>
            <a:pPr lvl="1">
              <a:buNone/>
            </a:pPr>
            <a:r>
              <a:rPr lang="en-US" altLang="zh-CN" dirty="0" smtClean="0"/>
              <a:t>Content Provider</a:t>
            </a:r>
            <a:r>
              <a:rPr lang="zh-CN" altLang="en-US" dirty="0" smtClean="0"/>
              <a:t>通常是通过</a:t>
            </a:r>
            <a:r>
              <a:rPr lang="en-US" altLang="zh-CN" dirty="0" err="1" smtClean="0"/>
              <a:t>SQLite</a:t>
            </a:r>
            <a:r>
              <a:rPr lang="en-US" altLang="zh-CN" dirty="0" smtClean="0"/>
              <a:t> Database</a:t>
            </a:r>
            <a:r>
              <a:rPr lang="zh-CN" altLang="en-US" dirty="0" smtClean="0"/>
              <a:t>来存储数据。</a:t>
            </a:r>
            <a:endParaRPr lang="en-US" altLang="zh-CN"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457200"/>
            <a:ext cx="7749480" cy="487363"/>
          </a:xfrm>
        </p:spPr>
        <p:txBody>
          <a:bodyPr/>
          <a:lstStyle/>
          <a:p>
            <a:r>
              <a:rPr lang="en-US" altLang="zh-CN" dirty="0" smtClean="0"/>
              <a:t>Intent</a:t>
            </a:r>
            <a:r>
              <a:rPr lang="zh-CN" altLang="en-US" dirty="0" smtClean="0"/>
              <a:t>与四大组件 </a:t>
            </a:r>
            <a:r>
              <a:rPr lang="en-US" altLang="zh-CN" dirty="0" smtClean="0"/>
              <a:t>(Content Provider)</a:t>
            </a:r>
            <a:endParaRPr lang="zh-CN" altLang="en-US" dirty="0"/>
          </a:p>
        </p:txBody>
      </p:sp>
      <p:sp>
        <p:nvSpPr>
          <p:cNvPr id="3" name="内容占位符 2"/>
          <p:cNvSpPr>
            <a:spLocks noGrp="1"/>
          </p:cNvSpPr>
          <p:nvPr>
            <p:ph idx="1"/>
          </p:nvPr>
        </p:nvSpPr>
        <p:spPr/>
        <p:txBody>
          <a:bodyPr/>
          <a:lstStyle/>
          <a:p>
            <a:r>
              <a:rPr lang="en-US" altLang="zh-CN" dirty="0" smtClean="0"/>
              <a:t>Content Providers</a:t>
            </a:r>
          </a:p>
          <a:p>
            <a:pPr lvl="1"/>
            <a:r>
              <a:rPr lang="en-US" altLang="zh-CN" dirty="0" smtClean="0">
                <a:solidFill>
                  <a:schemeClr val="tx1">
                    <a:lumMod val="95000"/>
                    <a:lumOff val="5000"/>
                  </a:schemeClr>
                </a:solidFill>
                <a:hlinkClick r:id="rId3"/>
              </a:rPr>
              <a:t>http://developer.android.com/guide/topics/providers/content-providers.html</a:t>
            </a:r>
            <a:endParaRPr lang="en-US" altLang="zh-CN" dirty="0" smtClean="0">
              <a:solidFill>
                <a:schemeClr val="tx1">
                  <a:lumMod val="95000"/>
                  <a:lumOff val="5000"/>
                </a:schemeClr>
              </a:solidFill>
            </a:endParaRPr>
          </a:p>
          <a:p>
            <a:pPr lvl="1"/>
            <a:r>
              <a:rPr lang="zh-CN" altLang="en-US" dirty="0" smtClean="0"/>
              <a:t>必须继承</a:t>
            </a:r>
            <a:r>
              <a:rPr lang="en-US" altLang="zh-CN" dirty="0" err="1" smtClean="0"/>
              <a:t>ContentProvider</a:t>
            </a:r>
            <a:r>
              <a:rPr lang="zh-CN" altLang="en-US" dirty="0" smtClean="0"/>
              <a:t>类</a:t>
            </a:r>
            <a:endParaRPr lang="en-US" altLang="zh-CN" dirty="0" smtClean="0"/>
          </a:p>
          <a:p>
            <a:pPr lvl="2"/>
            <a:r>
              <a:rPr lang="en-US" altLang="zh-CN" dirty="0" smtClean="0"/>
              <a:t>query</a:t>
            </a:r>
          </a:p>
          <a:p>
            <a:pPr lvl="2"/>
            <a:r>
              <a:rPr lang="en-US" altLang="zh-CN" dirty="0" smtClean="0"/>
              <a:t>insert</a:t>
            </a:r>
          </a:p>
          <a:p>
            <a:pPr lvl="2"/>
            <a:r>
              <a:rPr lang="en-US" altLang="zh-CN" dirty="0" smtClean="0"/>
              <a:t>update</a:t>
            </a:r>
          </a:p>
          <a:p>
            <a:pPr lvl="2"/>
            <a:r>
              <a:rPr lang="en-US" altLang="zh-CN" dirty="0" smtClean="0"/>
              <a:t>delete</a:t>
            </a:r>
          </a:p>
          <a:p>
            <a:pPr lvl="1"/>
            <a:r>
              <a:rPr lang="zh-CN" altLang="en-US" dirty="0" smtClean="0"/>
              <a:t>常用的类</a:t>
            </a:r>
            <a:endParaRPr lang="en-US" altLang="zh-CN" dirty="0" smtClean="0"/>
          </a:p>
          <a:p>
            <a:pPr lvl="2"/>
            <a:r>
              <a:rPr lang="en-US" altLang="zh-CN" dirty="0" smtClean="0"/>
              <a:t>Cursor</a:t>
            </a:r>
          </a:p>
          <a:p>
            <a:pPr lvl="2"/>
            <a:r>
              <a:rPr lang="en-US" altLang="zh-CN" dirty="0" smtClean="0"/>
              <a:t>Uri</a:t>
            </a:r>
          </a:p>
          <a:p>
            <a:pPr lvl="1"/>
            <a:endParaRPr lang="en-US" altLang="zh-CN" dirty="0"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457200"/>
            <a:ext cx="7749480" cy="487363"/>
          </a:xfrm>
        </p:spPr>
        <p:txBody>
          <a:bodyPr/>
          <a:lstStyle/>
          <a:p>
            <a:r>
              <a:rPr lang="en-US" altLang="zh-CN" dirty="0" smtClean="0"/>
              <a:t>Intent</a:t>
            </a:r>
            <a:r>
              <a:rPr lang="zh-CN" altLang="en-US" dirty="0" smtClean="0"/>
              <a:t>与四大组件 </a:t>
            </a:r>
            <a:r>
              <a:rPr lang="en-US" altLang="zh-CN" dirty="0" smtClean="0"/>
              <a:t>(Content Provider)</a:t>
            </a:r>
            <a:endParaRPr lang="zh-CN" altLang="en-US" dirty="0"/>
          </a:p>
        </p:txBody>
      </p:sp>
      <p:sp>
        <p:nvSpPr>
          <p:cNvPr id="3" name="内容占位符 2"/>
          <p:cNvSpPr>
            <a:spLocks noGrp="1"/>
          </p:cNvSpPr>
          <p:nvPr>
            <p:ph idx="1"/>
          </p:nvPr>
        </p:nvSpPr>
        <p:spPr/>
        <p:txBody>
          <a:bodyPr/>
          <a:lstStyle/>
          <a:p>
            <a:r>
              <a:rPr lang="en-US" altLang="zh-CN" dirty="0" smtClean="0"/>
              <a:t>Access a provider</a:t>
            </a:r>
          </a:p>
          <a:p>
            <a:pPr lvl="1"/>
            <a:r>
              <a:rPr lang="zh-CN" altLang="en-US" dirty="0" smtClean="0"/>
              <a:t>通过</a:t>
            </a:r>
            <a:r>
              <a:rPr lang="en-US" altLang="zh-CN" dirty="0" err="1" smtClean="0"/>
              <a:t>ContentResolver</a:t>
            </a:r>
            <a:r>
              <a:rPr lang="zh-CN" altLang="en-US" dirty="0" smtClean="0"/>
              <a:t>来得到一个客户端对象</a:t>
            </a:r>
            <a:endParaRPr lang="en-US" altLang="zh-CN" dirty="0" smtClean="0"/>
          </a:p>
          <a:p>
            <a:pPr lvl="1"/>
            <a:r>
              <a:rPr lang="zh-CN" altLang="en-US" dirty="0" smtClean="0"/>
              <a:t>查询</a:t>
            </a:r>
            <a:r>
              <a:rPr lang="en-US" altLang="zh-CN" dirty="0" smtClean="0"/>
              <a:t>Query</a:t>
            </a:r>
          </a:p>
          <a:p>
            <a:pPr lvl="2">
              <a:lnSpc>
                <a:spcPct val="100000"/>
              </a:lnSpc>
            </a:pPr>
            <a:r>
              <a:rPr lang="en-US" altLang="zh-CN" dirty="0" smtClean="0"/>
              <a:t>query(</a:t>
            </a:r>
            <a:r>
              <a:rPr lang="en-US" altLang="zh-CN" dirty="0" err="1" smtClean="0"/>
              <a:t>Uri,projection,selection,selectionArgs,sortOrder</a:t>
            </a:r>
            <a:r>
              <a:rPr lang="en-US" altLang="zh-CN" dirty="0" smtClean="0"/>
              <a:t>) </a:t>
            </a:r>
          </a:p>
          <a:p>
            <a:pPr lvl="2"/>
            <a:endParaRPr lang="en-US" altLang="zh-CN" dirty="0" smtClean="0"/>
          </a:p>
          <a:p>
            <a:pPr lvl="1">
              <a:buNone/>
            </a:pPr>
            <a:r>
              <a:rPr lang="en-US" altLang="zh-CN" sz="1400" dirty="0" smtClean="0"/>
              <a:t>// Queries the user dictionary and returns results</a:t>
            </a:r>
          </a:p>
          <a:p>
            <a:pPr lvl="1">
              <a:buNone/>
            </a:pPr>
            <a:r>
              <a:rPr lang="en-US" altLang="zh-CN" sz="1400" dirty="0" err="1" smtClean="0"/>
              <a:t>mCursor</a:t>
            </a:r>
            <a:r>
              <a:rPr lang="en-US" altLang="zh-CN" sz="1400" dirty="0" smtClean="0"/>
              <a:t> = </a:t>
            </a:r>
            <a:r>
              <a:rPr lang="en-US" altLang="zh-CN" sz="1400" dirty="0" err="1" smtClean="0"/>
              <a:t>getContentResolver</a:t>
            </a:r>
            <a:r>
              <a:rPr lang="en-US" altLang="zh-CN" sz="1400" dirty="0" smtClean="0"/>
              <a:t>().query(</a:t>
            </a:r>
          </a:p>
          <a:p>
            <a:pPr lvl="1">
              <a:buNone/>
            </a:pPr>
            <a:r>
              <a:rPr lang="en-US" altLang="zh-CN" sz="1400" dirty="0" smtClean="0"/>
              <a:t>    </a:t>
            </a:r>
            <a:r>
              <a:rPr lang="en-US" altLang="zh-CN" sz="1400" dirty="0" err="1" smtClean="0"/>
              <a:t>UserDictionary.Words.CONTENT_URI</a:t>
            </a:r>
            <a:r>
              <a:rPr lang="en-US" altLang="zh-CN" sz="1400" dirty="0" smtClean="0"/>
              <a:t>,   // The content URI of the words table</a:t>
            </a:r>
          </a:p>
          <a:p>
            <a:pPr lvl="1">
              <a:buNone/>
            </a:pPr>
            <a:r>
              <a:rPr lang="en-US" altLang="zh-CN" sz="1400" dirty="0" smtClean="0"/>
              <a:t>    </a:t>
            </a:r>
            <a:r>
              <a:rPr lang="en-US" altLang="zh-CN" sz="1400" dirty="0" err="1" smtClean="0"/>
              <a:t>mProjection</a:t>
            </a:r>
            <a:r>
              <a:rPr lang="en-US" altLang="zh-CN" sz="1400" dirty="0" smtClean="0"/>
              <a:t>,                        // The columns to return for each row</a:t>
            </a:r>
          </a:p>
          <a:p>
            <a:pPr lvl="1">
              <a:buNone/>
            </a:pPr>
            <a:r>
              <a:rPr lang="en-US" altLang="zh-CN" sz="1400" dirty="0" smtClean="0"/>
              <a:t>    </a:t>
            </a:r>
            <a:r>
              <a:rPr lang="en-US" altLang="zh-CN" sz="1400" dirty="0" err="1" smtClean="0"/>
              <a:t>mSelectionClause</a:t>
            </a:r>
            <a:r>
              <a:rPr lang="en-US" altLang="zh-CN" sz="1400" dirty="0" smtClean="0"/>
              <a:t>                    // Selection criteria</a:t>
            </a:r>
          </a:p>
          <a:p>
            <a:pPr lvl="1">
              <a:buNone/>
            </a:pPr>
            <a:r>
              <a:rPr lang="en-US" altLang="zh-CN" sz="1400" dirty="0" smtClean="0"/>
              <a:t>    </a:t>
            </a:r>
            <a:r>
              <a:rPr lang="en-US" altLang="zh-CN" sz="1400" dirty="0" err="1" smtClean="0"/>
              <a:t>mSelectionArgs</a:t>
            </a:r>
            <a:r>
              <a:rPr lang="en-US" altLang="zh-CN" sz="1400" dirty="0" smtClean="0"/>
              <a:t>,                     // Selection criteria</a:t>
            </a:r>
          </a:p>
          <a:p>
            <a:pPr lvl="1">
              <a:buNone/>
            </a:pPr>
            <a:r>
              <a:rPr lang="en-US" altLang="zh-CN" sz="1400" dirty="0" smtClean="0"/>
              <a:t>    </a:t>
            </a:r>
            <a:r>
              <a:rPr lang="en-US" altLang="zh-CN" sz="1400" dirty="0" err="1" smtClean="0"/>
              <a:t>mSortOrder</a:t>
            </a:r>
            <a:r>
              <a:rPr lang="en-US" altLang="zh-CN" sz="1400" dirty="0" smtClean="0"/>
              <a:t>);                        // The sort order for the returned rows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457200"/>
            <a:ext cx="7749480" cy="487363"/>
          </a:xfrm>
        </p:spPr>
        <p:txBody>
          <a:bodyPr/>
          <a:lstStyle/>
          <a:p>
            <a:r>
              <a:rPr lang="en-US" altLang="zh-CN" dirty="0" smtClean="0"/>
              <a:t>Intent</a:t>
            </a:r>
            <a:r>
              <a:rPr lang="zh-CN" altLang="en-US" dirty="0" smtClean="0"/>
              <a:t>与四大组件 </a:t>
            </a:r>
            <a:r>
              <a:rPr lang="en-US" altLang="zh-CN" dirty="0" smtClean="0"/>
              <a:t>(Content Provider)</a:t>
            </a:r>
            <a:endParaRPr lang="zh-CN" altLang="en-US" dirty="0"/>
          </a:p>
        </p:txBody>
      </p:sp>
      <p:sp>
        <p:nvSpPr>
          <p:cNvPr id="3" name="内容占位符 2"/>
          <p:cNvSpPr>
            <a:spLocks noGrp="1"/>
          </p:cNvSpPr>
          <p:nvPr>
            <p:ph idx="1"/>
          </p:nvPr>
        </p:nvSpPr>
        <p:spPr/>
        <p:txBody>
          <a:bodyPr/>
          <a:lstStyle/>
          <a:p>
            <a:r>
              <a:rPr lang="en-US" altLang="zh-CN" dirty="0" smtClean="0"/>
              <a:t>Content URIs</a:t>
            </a:r>
          </a:p>
          <a:p>
            <a:pPr lvl="1"/>
            <a:r>
              <a:rPr lang="en-US" altLang="zh-CN" dirty="0" smtClean="0"/>
              <a:t>CONTENT_URI</a:t>
            </a:r>
          </a:p>
          <a:p>
            <a:pPr lvl="2"/>
            <a:r>
              <a:rPr lang="en-US" altLang="zh-CN" dirty="0" smtClean="0"/>
              <a:t>content://user_dictionary/words</a:t>
            </a:r>
          </a:p>
          <a:p>
            <a:pPr marL="342900" lvl="2" indent="-342900">
              <a:spcBef>
                <a:spcPts val="1200"/>
              </a:spcBef>
              <a:spcAft>
                <a:spcPts val="1200"/>
              </a:spcAft>
              <a:buClr>
                <a:schemeClr val="hlink"/>
              </a:buClr>
              <a:buFont typeface="Wingdings" pitchFamily="2" charset="2"/>
              <a:buChar char="v"/>
            </a:pPr>
            <a:r>
              <a:rPr lang="en-US" altLang="zh-CN" sz="2800" dirty="0" smtClean="0">
                <a:cs typeface="+mn-cs"/>
              </a:rPr>
              <a:t>Retrieving Data from the Provider</a:t>
            </a:r>
          </a:p>
          <a:p>
            <a:pPr lvl="1"/>
            <a:r>
              <a:rPr lang="en-US" altLang="zh-CN" dirty="0" smtClean="0"/>
              <a:t>Permission</a:t>
            </a:r>
          </a:p>
          <a:p>
            <a:pPr lvl="2"/>
            <a:r>
              <a:rPr lang="en-US" altLang="zh-CN" sz="1400" dirty="0" smtClean="0"/>
              <a:t>&lt;uses-permission         </a:t>
            </a:r>
            <a:r>
              <a:rPr lang="en-US" altLang="zh-CN" sz="1400" dirty="0" err="1" smtClean="0"/>
              <a:t>android:name</a:t>
            </a:r>
            <a:r>
              <a:rPr lang="en-US" altLang="zh-CN" sz="1400" dirty="0" smtClean="0"/>
              <a:t>="</a:t>
            </a:r>
            <a:r>
              <a:rPr lang="en-US" altLang="zh-CN" sz="1400" dirty="0" err="1" smtClean="0"/>
              <a:t>android.permission.READ_USER_DICTIONARY</a:t>
            </a:r>
            <a:r>
              <a:rPr lang="en-US" altLang="zh-CN" sz="1400" dirty="0" smtClean="0"/>
              <a:t>"&gt;</a:t>
            </a:r>
          </a:p>
          <a:p>
            <a:pPr lvl="1"/>
            <a:r>
              <a:rPr lang="en-US" altLang="zh-CN" dirty="0" smtClean="0"/>
              <a:t>Construction the query</a:t>
            </a:r>
          </a:p>
          <a:p>
            <a:pPr lvl="1"/>
            <a:endParaRPr lang="en-US" altLang="zh-CN"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457200"/>
            <a:ext cx="7749480" cy="487363"/>
          </a:xfrm>
        </p:spPr>
        <p:txBody>
          <a:bodyPr/>
          <a:lstStyle/>
          <a:p>
            <a:r>
              <a:rPr lang="en-US" altLang="zh-CN" dirty="0" smtClean="0"/>
              <a:t>Intent</a:t>
            </a:r>
            <a:r>
              <a:rPr lang="zh-CN" altLang="en-US" dirty="0" smtClean="0"/>
              <a:t>与四大组件 </a:t>
            </a:r>
            <a:r>
              <a:rPr lang="en-US" altLang="zh-CN" dirty="0" smtClean="0"/>
              <a:t>(Content Provider)</a:t>
            </a:r>
            <a:endParaRPr lang="zh-CN" altLang="en-US" dirty="0"/>
          </a:p>
        </p:txBody>
      </p:sp>
      <p:sp>
        <p:nvSpPr>
          <p:cNvPr id="3" name="内容占位符 2"/>
          <p:cNvSpPr>
            <a:spLocks noGrp="1"/>
          </p:cNvSpPr>
          <p:nvPr>
            <p:ph idx="1"/>
          </p:nvPr>
        </p:nvSpPr>
        <p:spPr/>
        <p:txBody>
          <a:bodyPr/>
          <a:lstStyle/>
          <a:p>
            <a:r>
              <a:rPr lang="en-US" altLang="zh-CN" dirty="0" smtClean="0"/>
              <a:t>Create a Content Provider</a:t>
            </a:r>
          </a:p>
          <a:p>
            <a:pPr lvl="1"/>
            <a:r>
              <a:rPr lang="en-US" altLang="zh-CN" dirty="0" smtClean="0"/>
              <a:t>Decide if you need a content provider.</a:t>
            </a:r>
          </a:p>
          <a:p>
            <a:pPr lvl="1"/>
            <a:r>
              <a:rPr lang="en-US" altLang="zh-CN" dirty="0" smtClean="0"/>
              <a:t>Offers data in two ways:</a:t>
            </a:r>
          </a:p>
          <a:p>
            <a:pPr lvl="2">
              <a:lnSpc>
                <a:spcPct val="100000"/>
              </a:lnSpc>
            </a:pPr>
            <a:r>
              <a:rPr lang="en-US" altLang="zh-CN" dirty="0" smtClean="0"/>
              <a:t>File data</a:t>
            </a:r>
          </a:p>
          <a:p>
            <a:pPr lvl="2">
              <a:lnSpc>
                <a:spcPct val="100000"/>
              </a:lnSpc>
            </a:pPr>
            <a:r>
              <a:rPr lang="en-US" altLang="zh-CN" dirty="0" smtClean="0"/>
              <a:t>Structured data</a:t>
            </a:r>
          </a:p>
          <a:p>
            <a:pPr lvl="3">
              <a:buFont typeface="Arial" pitchFamily="34" charset="0"/>
              <a:buChar char="•"/>
            </a:pPr>
            <a:r>
              <a:rPr lang="en-US" altLang="zh-CN" sz="1400" dirty="0" err="1" smtClean="0"/>
              <a:t>SQLiteDatabase</a:t>
            </a:r>
            <a:endParaRPr lang="en-US" altLang="zh-CN" sz="1400" dirty="0" smtClean="0"/>
          </a:p>
          <a:p>
            <a:pPr lvl="3">
              <a:buFont typeface="Arial" pitchFamily="34" charset="0"/>
              <a:buChar char="•"/>
            </a:pPr>
            <a:r>
              <a:rPr lang="en-US" altLang="zh-CN" sz="1400" dirty="0" err="1" smtClean="0"/>
              <a:t>SQLiteOpenHelper</a:t>
            </a:r>
            <a:endParaRPr lang="en-US" altLang="zh-CN" sz="1400" dirty="0" smtClean="0"/>
          </a:p>
          <a:p>
            <a:pPr lvl="3">
              <a:buFont typeface="Arial" pitchFamily="34" charset="0"/>
              <a:buChar char="•"/>
            </a:pPr>
            <a:endParaRPr lang="en-US" altLang="zh-CN" sz="1400" dirty="0" smtClean="0"/>
          </a:p>
          <a:p>
            <a:pPr lvl="1"/>
            <a:r>
              <a:rPr lang="en-US" altLang="zh-CN" dirty="0" smtClean="0"/>
              <a:t>Implement </a:t>
            </a:r>
            <a:r>
              <a:rPr lang="en-US" altLang="zh-CN" dirty="0" err="1" smtClean="0"/>
              <a:t>ContentProvider</a:t>
            </a:r>
            <a:r>
              <a:rPr lang="en-US" altLang="zh-CN" dirty="0" smtClean="0"/>
              <a:t> class</a:t>
            </a:r>
          </a:p>
          <a:p>
            <a:pPr lvl="1"/>
            <a:r>
              <a:rPr lang="en-US" altLang="zh-CN" dirty="0" smtClean="0"/>
              <a:t>Define provider authority string, URIs, column names.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altLang="zh-CN" dirty="0" smtClean="0"/>
              <a:t>Android </a:t>
            </a:r>
            <a:r>
              <a:rPr lang="zh-CN" altLang="en-US" dirty="0" smtClean="0"/>
              <a:t>简介</a:t>
            </a:r>
            <a:endParaRPr lang="en-US" altLang="zh-CN" dirty="0" smtClean="0"/>
          </a:p>
          <a:p>
            <a:r>
              <a:rPr lang="en-US" altLang="zh-CN" dirty="0" smtClean="0">
                <a:solidFill>
                  <a:schemeClr val="bg1">
                    <a:lumMod val="50000"/>
                  </a:schemeClr>
                </a:solidFill>
              </a:rPr>
              <a:t>Intent</a:t>
            </a:r>
            <a:r>
              <a:rPr lang="zh-CN" altLang="en-US" dirty="0" smtClean="0">
                <a:solidFill>
                  <a:schemeClr val="bg1">
                    <a:lumMod val="50000"/>
                  </a:schemeClr>
                </a:solidFill>
              </a:rPr>
              <a:t>与四大组件</a:t>
            </a:r>
            <a:endParaRPr lang="en-US" altLang="zh-CN" dirty="0" smtClean="0">
              <a:solidFill>
                <a:schemeClr val="bg1">
                  <a:lumMod val="50000"/>
                </a:schemeClr>
              </a:solidFill>
            </a:endParaRPr>
          </a:p>
          <a:p>
            <a:r>
              <a:rPr lang="zh-CN" altLang="en-US" dirty="0" smtClean="0">
                <a:solidFill>
                  <a:schemeClr val="bg1">
                    <a:lumMod val="50000"/>
                  </a:schemeClr>
                </a:solidFill>
              </a:rPr>
              <a:t>进程与</a:t>
            </a:r>
            <a:r>
              <a:rPr lang="zh-CN" altLang="en-US" dirty="0" smtClean="0">
                <a:solidFill>
                  <a:schemeClr val="bg1">
                    <a:lumMod val="50000"/>
                  </a:schemeClr>
                </a:solidFill>
              </a:rPr>
              <a:t>线程</a:t>
            </a:r>
            <a:endParaRPr lang="en-US" altLang="zh-CN" dirty="0" smtClean="0">
              <a:solidFill>
                <a:schemeClr val="bg1">
                  <a:lumMod val="50000"/>
                </a:schemeClr>
              </a:solidFill>
            </a:endParaRPr>
          </a:p>
          <a:p>
            <a:r>
              <a:rPr lang="en-US" altLang="zh-CN" dirty="0" smtClean="0">
                <a:solidFill>
                  <a:schemeClr val="bg1">
                    <a:lumMod val="50000"/>
                  </a:schemeClr>
                </a:solidFill>
              </a:rPr>
              <a:t>Android</a:t>
            </a:r>
            <a:r>
              <a:rPr lang="zh-CN" altLang="en-US" dirty="0" smtClean="0">
                <a:solidFill>
                  <a:schemeClr val="bg1">
                    <a:lumMod val="50000"/>
                  </a:schemeClr>
                </a:solidFill>
              </a:rPr>
              <a:t>程序设计</a:t>
            </a:r>
            <a:endParaRPr lang="en-US" altLang="zh-CN" dirty="0" smtClean="0">
              <a:solidFill>
                <a:schemeClr val="bg1">
                  <a:lumMod val="50000"/>
                </a:schemeClr>
              </a:solidFill>
            </a:endParaRPr>
          </a:p>
          <a:p>
            <a:endParaRPr lang="en-US" altLang="zh-CN" dirty="0"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457200"/>
            <a:ext cx="7749480" cy="487363"/>
          </a:xfrm>
        </p:spPr>
        <p:txBody>
          <a:bodyPr/>
          <a:lstStyle/>
          <a:p>
            <a:r>
              <a:rPr lang="en-US" altLang="zh-CN" dirty="0" smtClean="0"/>
              <a:t>Intent</a:t>
            </a:r>
            <a:r>
              <a:rPr lang="zh-CN" altLang="en-US" dirty="0" smtClean="0"/>
              <a:t>与四大组件 </a:t>
            </a:r>
            <a:r>
              <a:rPr lang="en-US" altLang="zh-CN" dirty="0" smtClean="0"/>
              <a:t>(Content Provider)</a:t>
            </a:r>
            <a:endParaRPr lang="zh-CN" altLang="en-US" dirty="0"/>
          </a:p>
        </p:txBody>
      </p:sp>
      <p:sp>
        <p:nvSpPr>
          <p:cNvPr id="3" name="内容占位符 2"/>
          <p:cNvSpPr>
            <a:spLocks noGrp="1"/>
          </p:cNvSpPr>
          <p:nvPr>
            <p:ph idx="1"/>
          </p:nvPr>
        </p:nvSpPr>
        <p:spPr/>
        <p:txBody>
          <a:bodyPr/>
          <a:lstStyle/>
          <a:p>
            <a:r>
              <a:rPr lang="en-US" altLang="zh-CN" dirty="0" err="1" smtClean="0"/>
              <a:t>ContentProvider</a:t>
            </a:r>
            <a:r>
              <a:rPr lang="en-US" altLang="zh-CN" dirty="0" smtClean="0"/>
              <a:t> Apps</a:t>
            </a:r>
          </a:p>
          <a:p>
            <a:pPr lvl="1"/>
            <a:r>
              <a:rPr lang="en-US" altLang="zh-CN" dirty="0" smtClean="0">
                <a:solidFill>
                  <a:schemeClr val="tx1">
                    <a:lumMod val="95000"/>
                    <a:lumOff val="5000"/>
                  </a:schemeClr>
                </a:solidFill>
              </a:rPr>
              <a:t>Calendar Provider</a:t>
            </a:r>
          </a:p>
          <a:p>
            <a:pPr lvl="1"/>
            <a:r>
              <a:rPr lang="en-US" altLang="zh-CN" dirty="0" smtClean="0">
                <a:solidFill>
                  <a:schemeClr val="tx1">
                    <a:lumMod val="95000"/>
                    <a:lumOff val="5000"/>
                  </a:schemeClr>
                </a:solidFill>
              </a:rPr>
              <a:t>Contact Provider</a:t>
            </a:r>
          </a:p>
          <a:p>
            <a:pPr lvl="1"/>
            <a:r>
              <a:rPr lang="en-US" altLang="zh-CN" dirty="0" smtClean="0">
                <a:solidFill>
                  <a:schemeClr val="tx1">
                    <a:lumMod val="95000"/>
                    <a:lumOff val="5000"/>
                  </a:schemeClr>
                </a:solidFill>
              </a:rPr>
              <a:t>Media Store</a:t>
            </a:r>
            <a:endParaRPr lang="en-US" altLang="zh-CN" dirty="0" smtClean="0"/>
          </a:p>
          <a:p>
            <a:pPr lvl="1"/>
            <a:endParaRPr lang="en-US" altLang="zh-CN" dirty="0"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457200"/>
            <a:ext cx="7029400" cy="487363"/>
          </a:xfrm>
        </p:spPr>
        <p:txBody>
          <a:bodyPr/>
          <a:lstStyle/>
          <a:p>
            <a:r>
              <a:rPr lang="en-US" altLang="zh-CN" dirty="0" smtClean="0"/>
              <a:t>Intent</a:t>
            </a:r>
            <a:r>
              <a:rPr lang="zh-CN" altLang="en-US" dirty="0" smtClean="0"/>
              <a:t>与四大组件 </a:t>
            </a:r>
            <a:r>
              <a:rPr lang="en-US" altLang="zh-CN" dirty="0" smtClean="0"/>
              <a:t>(Broadcast receiver)</a:t>
            </a:r>
            <a:endParaRPr lang="zh-CN" altLang="en-US" dirty="0"/>
          </a:p>
        </p:txBody>
      </p:sp>
      <p:sp>
        <p:nvSpPr>
          <p:cNvPr id="3" name="内容占位符 2"/>
          <p:cNvSpPr>
            <a:spLocks noGrp="1"/>
          </p:cNvSpPr>
          <p:nvPr>
            <p:ph idx="1"/>
          </p:nvPr>
        </p:nvSpPr>
        <p:spPr/>
        <p:txBody>
          <a:bodyPr/>
          <a:lstStyle/>
          <a:p>
            <a:r>
              <a:rPr lang="en-US" altLang="zh-CN" dirty="0" smtClean="0">
                <a:solidFill>
                  <a:schemeClr val="bg1">
                    <a:lumMod val="50000"/>
                  </a:schemeClr>
                </a:solidFill>
              </a:rPr>
              <a:t>Activity</a:t>
            </a:r>
          </a:p>
          <a:p>
            <a:r>
              <a:rPr lang="en-US" altLang="zh-CN" dirty="0" smtClean="0">
                <a:solidFill>
                  <a:schemeClr val="bg1">
                    <a:lumMod val="50000"/>
                  </a:schemeClr>
                </a:solidFill>
              </a:rPr>
              <a:t>Service</a:t>
            </a:r>
          </a:p>
          <a:p>
            <a:r>
              <a:rPr lang="en-US" altLang="zh-CN" dirty="0" smtClean="0">
                <a:solidFill>
                  <a:schemeClr val="bg1">
                    <a:lumMod val="50000"/>
                  </a:schemeClr>
                </a:solidFill>
              </a:rPr>
              <a:t>Content Provider</a:t>
            </a:r>
          </a:p>
          <a:p>
            <a:r>
              <a:rPr lang="en-US" altLang="zh-CN" dirty="0" smtClean="0"/>
              <a:t>Broadcast receiver</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457200"/>
            <a:ext cx="7749480" cy="487363"/>
          </a:xfrm>
        </p:spPr>
        <p:txBody>
          <a:bodyPr/>
          <a:lstStyle/>
          <a:p>
            <a:r>
              <a:rPr lang="en-US" altLang="zh-CN" dirty="0" smtClean="0"/>
              <a:t>Intent</a:t>
            </a:r>
            <a:r>
              <a:rPr lang="zh-CN" altLang="en-US" dirty="0" smtClean="0"/>
              <a:t>与四大组件 </a:t>
            </a:r>
            <a:r>
              <a:rPr lang="en-US" altLang="zh-CN" dirty="0" smtClean="0"/>
              <a:t>(Broadcast Receiver)</a:t>
            </a:r>
            <a:endParaRPr lang="zh-CN" altLang="en-US" dirty="0"/>
          </a:p>
        </p:txBody>
      </p:sp>
      <p:sp>
        <p:nvSpPr>
          <p:cNvPr id="3" name="内容占位符 2"/>
          <p:cNvSpPr>
            <a:spLocks noGrp="1"/>
          </p:cNvSpPr>
          <p:nvPr>
            <p:ph idx="1"/>
          </p:nvPr>
        </p:nvSpPr>
        <p:spPr/>
        <p:txBody>
          <a:bodyPr/>
          <a:lstStyle/>
          <a:p>
            <a:r>
              <a:rPr lang="zh-CN" altLang="en-US" dirty="0" smtClean="0"/>
              <a:t>全局广播</a:t>
            </a:r>
            <a:endParaRPr lang="en-US" altLang="zh-CN" dirty="0" smtClean="0"/>
          </a:p>
          <a:p>
            <a:pPr lvl="1"/>
            <a:r>
              <a:rPr lang="zh-CN" altLang="en-US" dirty="0" smtClean="0">
                <a:solidFill>
                  <a:schemeClr val="tx1">
                    <a:lumMod val="95000"/>
                    <a:lumOff val="5000"/>
                  </a:schemeClr>
                </a:solidFill>
              </a:rPr>
              <a:t>声明在</a:t>
            </a:r>
            <a:r>
              <a:rPr lang="en-US" altLang="zh-CN" dirty="0" smtClean="0">
                <a:solidFill>
                  <a:schemeClr val="tx1">
                    <a:lumMod val="95000"/>
                    <a:lumOff val="5000"/>
                  </a:schemeClr>
                </a:solidFill>
              </a:rPr>
              <a:t>AndroidManifest.xml</a:t>
            </a:r>
            <a:r>
              <a:rPr lang="zh-CN" altLang="en-US" dirty="0" smtClean="0">
                <a:solidFill>
                  <a:schemeClr val="tx1">
                    <a:lumMod val="95000"/>
                    <a:lumOff val="5000"/>
                  </a:schemeClr>
                </a:solidFill>
              </a:rPr>
              <a:t>文件中</a:t>
            </a:r>
            <a:endParaRPr lang="en-US" altLang="zh-CN" dirty="0" smtClean="0">
              <a:solidFill>
                <a:schemeClr val="tx1">
                  <a:lumMod val="95000"/>
                  <a:lumOff val="5000"/>
                </a:schemeClr>
              </a:solidFill>
            </a:endParaRPr>
          </a:p>
          <a:p>
            <a:pPr lvl="1"/>
            <a:r>
              <a:rPr lang="en-US" altLang="zh-CN" dirty="0" smtClean="0">
                <a:solidFill>
                  <a:schemeClr val="tx1">
                    <a:lumMod val="95000"/>
                    <a:lumOff val="5000"/>
                  </a:schemeClr>
                </a:solidFill>
              </a:rPr>
              <a:t>&lt;receiver </a:t>
            </a:r>
            <a:r>
              <a:rPr lang="en-US" altLang="zh-CN" dirty="0" err="1" smtClean="0">
                <a:solidFill>
                  <a:schemeClr val="tx1">
                    <a:lumMod val="95000"/>
                    <a:lumOff val="5000"/>
                  </a:schemeClr>
                </a:solidFill>
              </a:rPr>
              <a:t>android:name</a:t>
            </a:r>
            <a:r>
              <a:rPr lang="en-US" altLang="zh-CN" dirty="0" smtClean="0">
                <a:solidFill>
                  <a:schemeClr val="tx1">
                    <a:lumMod val="95000"/>
                    <a:lumOff val="5000"/>
                  </a:schemeClr>
                </a:solidFill>
              </a:rPr>
              <a:t>=“.</a:t>
            </a:r>
            <a:r>
              <a:rPr lang="en-US" altLang="zh-CN" dirty="0" err="1" smtClean="0">
                <a:solidFill>
                  <a:schemeClr val="tx1">
                    <a:lumMod val="95000"/>
                    <a:lumOff val="5000"/>
                  </a:schemeClr>
                </a:solidFill>
              </a:rPr>
              <a:t>receiver.SDCardBroadcastReceiver</a:t>
            </a:r>
            <a:r>
              <a:rPr lang="en-US" altLang="zh-CN" dirty="0" smtClean="0">
                <a:solidFill>
                  <a:schemeClr val="tx1">
                    <a:lumMod val="95000"/>
                    <a:lumOff val="5000"/>
                  </a:schemeClr>
                </a:solidFill>
              </a:rPr>
              <a:t>"&gt;</a:t>
            </a:r>
          </a:p>
          <a:p>
            <a:pPr lvl="1"/>
            <a:r>
              <a:rPr lang="en-US" altLang="zh-CN" dirty="0" smtClean="0">
                <a:solidFill>
                  <a:schemeClr val="tx1">
                    <a:lumMod val="95000"/>
                    <a:lumOff val="5000"/>
                  </a:schemeClr>
                </a:solidFill>
              </a:rPr>
              <a:t>public class </a:t>
            </a:r>
            <a:r>
              <a:rPr lang="en-US" altLang="zh-CN" dirty="0" err="1" smtClean="0">
                <a:solidFill>
                  <a:schemeClr val="tx1">
                    <a:lumMod val="95000"/>
                    <a:lumOff val="5000"/>
                  </a:schemeClr>
                </a:solidFill>
              </a:rPr>
              <a:t>MyBroadcastReceiver</a:t>
            </a:r>
            <a:r>
              <a:rPr lang="en-US" altLang="zh-CN" dirty="0" smtClean="0">
                <a:solidFill>
                  <a:schemeClr val="tx1">
                    <a:lumMod val="95000"/>
                    <a:lumOff val="5000"/>
                  </a:schemeClr>
                </a:solidFill>
              </a:rPr>
              <a:t> extends </a:t>
            </a:r>
            <a:r>
              <a:rPr lang="en-US" altLang="zh-CN" dirty="0" err="1" smtClean="0">
                <a:solidFill>
                  <a:schemeClr val="tx1">
                    <a:lumMod val="95000"/>
                    <a:lumOff val="5000"/>
                  </a:schemeClr>
                </a:solidFill>
              </a:rPr>
              <a:t>BroadcastReceiver</a:t>
            </a:r>
            <a:endParaRPr lang="en-US" altLang="zh-CN" dirty="0" smtClean="0">
              <a:solidFill>
                <a:schemeClr val="tx1">
                  <a:lumMod val="95000"/>
                  <a:lumOff val="5000"/>
                </a:schemeClr>
              </a:solidFill>
            </a:endParaRPr>
          </a:p>
          <a:p>
            <a:pPr lvl="1">
              <a:buNone/>
            </a:pPr>
            <a:r>
              <a:rPr lang="en-US" altLang="zh-CN" dirty="0" smtClean="0">
                <a:solidFill>
                  <a:schemeClr val="tx1">
                    <a:lumMod val="95000"/>
                    <a:lumOff val="5000"/>
                  </a:schemeClr>
                </a:solidFill>
              </a:rPr>
              <a:t>    {</a:t>
            </a:r>
          </a:p>
          <a:p>
            <a:pPr lvl="1">
              <a:buNone/>
            </a:pPr>
            <a:r>
              <a:rPr lang="en-US" altLang="zh-CN" dirty="0" smtClean="0">
                <a:solidFill>
                  <a:schemeClr val="tx1">
                    <a:lumMod val="95000"/>
                    <a:lumOff val="5000"/>
                  </a:schemeClr>
                </a:solidFill>
              </a:rPr>
              <a:t>           public void </a:t>
            </a:r>
            <a:r>
              <a:rPr lang="en-US" altLang="zh-CN" dirty="0" err="1" smtClean="0">
                <a:solidFill>
                  <a:schemeClr val="tx1">
                    <a:lumMod val="95000"/>
                    <a:lumOff val="5000"/>
                  </a:schemeClr>
                </a:solidFill>
              </a:rPr>
              <a:t>onReceiver</a:t>
            </a:r>
            <a:r>
              <a:rPr lang="en-US" altLang="zh-CN" dirty="0" smtClean="0">
                <a:solidFill>
                  <a:schemeClr val="tx1">
                    <a:lumMod val="95000"/>
                    <a:lumOff val="5000"/>
                  </a:schemeClr>
                </a:solidFill>
              </a:rPr>
              <a:t>(Context, Intent) {  }</a:t>
            </a:r>
          </a:p>
          <a:p>
            <a:pPr lvl="1">
              <a:buNone/>
            </a:pPr>
            <a:r>
              <a:rPr lang="en-US" altLang="zh-CN" dirty="0" smtClean="0">
                <a:solidFill>
                  <a:schemeClr val="tx1">
                    <a:lumMod val="95000"/>
                    <a:lumOff val="5000"/>
                  </a:schemeClr>
                </a:solidFill>
              </a:rPr>
              <a:t>    }</a:t>
            </a:r>
          </a:p>
          <a:p>
            <a:pPr lvl="1"/>
            <a:endParaRPr lang="en-US" altLang="zh-CN" dirty="0" smtClean="0">
              <a:solidFill>
                <a:schemeClr val="tx1">
                  <a:lumMod val="95000"/>
                  <a:lumOff val="5000"/>
                </a:schemeClr>
              </a:solidFill>
            </a:endParaRPr>
          </a:p>
          <a:p>
            <a:pPr marL="342900" lvl="1" indent="-342900">
              <a:spcBef>
                <a:spcPts val="1200"/>
              </a:spcBef>
              <a:spcAft>
                <a:spcPts val="1200"/>
              </a:spcAft>
              <a:buClr>
                <a:schemeClr val="hlink"/>
              </a:buClr>
              <a:buFont typeface="Wingdings" pitchFamily="2" charset="2"/>
              <a:buChar char="v"/>
            </a:pPr>
            <a:r>
              <a:rPr lang="zh-CN" altLang="en-US" sz="2800" dirty="0" smtClean="0">
                <a:cs typeface="+mn-cs"/>
              </a:rPr>
              <a:t>内部广播</a:t>
            </a:r>
            <a:endParaRPr lang="en-US" altLang="zh-CN" sz="2800" dirty="0" smtClean="0">
              <a:cs typeface="+mn-cs"/>
            </a:endParaRPr>
          </a:p>
          <a:p>
            <a:pPr lvl="1"/>
            <a:r>
              <a:rPr lang="zh-CN" altLang="en-US" dirty="0" smtClean="0">
                <a:solidFill>
                  <a:schemeClr val="tx1">
                    <a:lumMod val="95000"/>
                    <a:lumOff val="5000"/>
                  </a:schemeClr>
                </a:solidFill>
              </a:rPr>
              <a:t>不声明在</a:t>
            </a:r>
            <a:r>
              <a:rPr lang="en-US" altLang="zh-CN" dirty="0" smtClean="0">
                <a:solidFill>
                  <a:schemeClr val="tx1">
                    <a:lumMod val="95000"/>
                    <a:lumOff val="5000"/>
                  </a:schemeClr>
                </a:solidFill>
              </a:rPr>
              <a:t>AndroidManifest.xml</a:t>
            </a:r>
            <a:r>
              <a:rPr lang="zh-CN" altLang="en-US" dirty="0" smtClean="0">
                <a:solidFill>
                  <a:schemeClr val="tx1">
                    <a:lumMod val="95000"/>
                    <a:lumOff val="5000"/>
                  </a:schemeClr>
                </a:solidFill>
              </a:rPr>
              <a:t>文件中</a:t>
            </a:r>
            <a:endParaRPr lang="en-US" altLang="zh-CN" dirty="0" smtClean="0">
              <a:solidFill>
                <a:schemeClr val="tx1">
                  <a:lumMod val="95000"/>
                  <a:lumOff val="5000"/>
                </a:schemeClr>
              </a:solidFill>
            </a:endParaRPr>
          </a:p>
          <a:p>
            <a:pPr lvl="1"/>
            <a:r>
              <a:rPr lang="en-US" altLang="zh-CN" dirty="0" err="1" smtClean="0">
                <a:solidFill>
                  <a:schemeClr val="tx1">
                    <a:lumMod val="95000"/>
                    <a:lumOff val="5000"/>
                  </a:schemeClr>
                </a:solidFill>
              </a:rPr>
              <a:t>registerReceiver</a:t>
            </a:r>
            <a:r>
              <a:rPr lang="en-US" altLang="zh-CN" dirty="0" smtClean="0">
                <a:solidFill>
                  <a:schemeClr val="tx1">
                    <a:lumMod val="95000"/>
                    <a:lumOff val="5000"/>
                  </a:schemeClr>
                </a:solidFill>
              </a:rPr>
              <a:t>/</a:t>
            </a:r>
            <a:r>
              <a:rPr lang="en-US" altLang="zh-CN" dirty="0" err="1" smtClean="0">
                <a:solidFill>
                  <a:schemeClr val="tx1">
                    <a:lumMod val="95000"/>
                    <a:lumOff val="5000"/>
                  </a:schemeClr>
                </a:solidFill>
              </a:rPr>
              <a:t>unregisterReceiver</a:t>
            </a: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457200"/>
            <a:ext cx="7749480" cy="487363"/>
          </a:xfrm>
        </p:spPr>
        <p:txBody>
          <a:bodyPr/>
          <a:lstStyle/>
          <a:p>
            <a:r>
              <a:rPr lang="en-US" altLang="zh-CN" dirty="0" smtClean="0"/>
              <a:t>Intent</a:t>
            </a:r>
            <a:r>
              <a:rPr lang="zh-CN" altLang="en-US" dirty="0" smtClean="0"/>
              <a:t>与四大组件 </a:t>
            </a:r>
            <a:r>
              <a:rPr lang="en-US" altLang="zh-CN" dirty="0" smtClean="0"/>
              <a:t>(Broadcast Receiver)</a:t>
            </a:r>
            <a:endParaRPr lang="zh-CN" altLang="en-US" dirty="0"/>
          </a:p>
        </p:txBody>
      </p:sp>
      <p:sp>
        <p:nvSpPr>
          <p:cNvPr id="3" name="内容占位符 2"/>
          <p:cNvSpPr>
            <a:spLocks noGrp="1"/>
          </p:cNvSpPr>
          <p:nvPr>
            <p:ph idx="1"/>
          </p:nvPr>
        </p:nvSpPr>
        <p:spPr/>
        <p:txBody>
          <a:bodyPr/>
          <a:lstStyle/>
          <a:p>
            <a:r>
              <a:rPr lang="zh-CN" altLang="en-US" dirty="0" smtClean="0"/>
              <a:t>全局广播</a:t>
            </a:r>
            <a:endParaRPr lang="en-US" altLang="zh-CN" dirty="0" smtClean="0"/>
          </a:p>
          <a:p>
            <a:pPr lvl="1"/>
            <a:r>
              <a:rPr lang="zh-CN" altLang="en-US" dirty="0" smtClean="0"/>
              <a:t>定义在</a:t>
            </a:r>
            <a:r>
              <a:rPr lang="en-US" altLang="zh-CN" dirty="0" smtClean="0"/>
              <a:t>Manifest.xml</a:t>
            </a:r>
            <a:r>
              <a:rPr lang="zh-CN" altLang="en-US" dirty="0" smtClean="0"/>
              <a:t>文件中，当设备重启或开机时，系统就会初始化这个广播实例。也就是说，当设备一开机，你的这个</a:t>
            </a:r>
            <a:r>
              <a:rPr lang="en-US" altLang="zh-CN" dirty="0" smtClean="0"/>
              <a:t>App</a:t>
            </a:r>
            <a:r>
              <a:rPr lang="zh-CN" altLang="en-US" dirty="0" smtClean="0"/>
              <a:t>进程就已经被运行起来了，只是没有启动任何一个</a:t>
            </a:r>
            <a:r>
              <a:rPr lang="en-US" altLang="zh-CN" dirty="0" smtClean="0"/>
              <a:t>Activity</a:t>
            </a:r>
            <a:r>
              <a:rPr lang="zh-CN" altLang="en-US" dirty="0" smtClean="0"/>
              <a:t>（</a:t>
            </a:r>
            <a:r>
              <a:rPr lang="en-US" altLang="zh-CN" dirty="0" smtClean="0"/>
              <a:t>UI</a:t>
            </a:r>
            <a:r>
              <a:rPr lang="zh-CN" altLang="en-US" dirty="0" smtClean="0"/>
              <a:t>）而已。</a:t>
            </a:r>
            <a:endParaRPr lang="en-US" altLang="zh-CN" dirty="0" smtClean="0"/>
          </a:p>
          <a:p>
            <a:pPr lvl="1"/>
            <a:r>
              <a:rPr lang="zh-CN" altLang="en-US" dirty="0" smtClean="0"/>
              <a:t>这种广播通常是应用于整个程序，不管</a:t>
            </a:r>
            <a:r>
              <a:rPr lang="en-US" altLang="zh-CN" dirty="0" smtClean="0"/>
              <a:t>Activity</a:t>
            </a:r>
            <a:r>
              <a:rPr lang="zh-CN" altLang="en-US" dirty="0" smtClean="0"/>
              <a:t>是否显示，都需要接收的广播消息，如亮度变化等。</a:t>
            </a:r>
            <a:endParaRPr lang="en-US" altLang="zh-CN" dirty="0" smtClean="0"/>
          </a:p>
          <a:p>
            <a:pPr marL="342900" lvl="1" indent="-342900">
              <a:spcBef>
                <a:spcPts val="1200"/>
              </a:spcBef>
              <a:spcAft>
                <a:spcPts val="1200"/>
              </a:spcAft>
              <a:buClr>
                <a:schemeClr val="hlink"/>
              </a:buClr>
              <a:buFont typeface="Wingdings" pitchFamily="2" charset="2"/>
              <a:buChar char="v"/>
            </a:pPr>
            <a:r>
              <a:rPr lang="zh-CN" altLang="en-US" sz="2800" dirty="0" smtClean="0">
                <a:cs typeface="+mn-cs"/>
              </a:rPr>
              <a:t>内部广播</a:t>
            </a:r>
            <a:endParaRPr lang="en-US" altLang="zh-CN" sz="2800" dirty="0" smtClean="0">
              <a:cs typeface="+mn-cs"/>
            </a:endParaRPr>
          </a:p>
          <a:p>
            <a:pPr lvl="1"/>
            <a:r>
              <a:rPr lang="zh-CN" altLang="en-US" dirty="0" smtClean="0"/>
              <a:t>注册与反注册在</a:t>
            </a:r>
            <a:r>
              <a:rPr lang="en-US" altLang="zh-CN" dirty="0" smtClean="0"/>
              <a:t>Java</a:t>
            </a:r>
            <a:r>
              <a:rPr lang="zh-CN" altLang="en-US" dirty="0" smtClean="0"/>
              <a:t>代码中实现。</a:t>
            </a:r>
            <a:endParaRPr lang="en-US" altLang="zh-CN" dirty="0" smtClean="0"/>
          </a:p>
          <a:p>
            <a:pPr lvl="1"/>
            <a:r>
              <a:rPr lang="zh-CN" altLang="en-US" dirty="0" smtClean="0"/>
              <a:t>通常情况下，只是一个</a:t>
            </a:r>
            <a:r>
              <a:rPr lang="en-US" altLang="zh-CN" dirty="0" smtClean="0"/>
              <a:t>Activity</a:t>
            </a:r>
            <a:r>
              <a:rPr lang="zh-CN" altLang="en-US" dirty="0" smtClean="0"/>
              <a:t>需要关注这个广播，当</a:t>
            </a:r>
            <a:r>
              <a:rPr lang="en-US" altLang="zh-CN" dirty="0" smtClean="0"/>
              <a:t>Activity</a:t>
            </a:r>
            <a:r>
              <a:rPr lang="zh-CN" altLang="en-US" dirty="0" smtClean="0"/>
              <a:t>启动时，需要接收广播，当</a:t>
            </a:r>
            <a:r>
              <a:rPr lang="en-US" altLang="zh-CN" dirty="0" smtClean="0"/>
              <a:t>Activity</a:t>
            </a:r>
            <a:r>
              <a:rPr lang="zh-CN" altLang="en-US" dirty="0" smtClean="0"/>
              <a:t>退出后，不需要监听广播，如显示电池电量的</a:t>
            </a:r>
            <a:r>
              <a:rPr lang="en-US" altLang="zh-CN" dirty="0" smtClean="0"/>
              <a:t>UI</a:t>
            </a:r>
            <a:r>
              <a:rPr lang="zh-CN" altLang="en-US" dirty="0" smtClean="0"/>
              <a:t>，当这个</a:t>
            </a:r>
            <a:r>
              <a:rPr lang="en-US" altLang="zh-CN" dirty="0" smtClean="0"/>
              <a:t>UI</a:t>
            </a:r>
            <a:r>
              <a:rPr lang="zh-CN" altLang="en-US" dirty="0" smtClean="0"/>
              <a:t>显示时，需要接收电池电量变化的广播，当</a:t>
            </a:r>
            <a:r>
              <a:rPr lang="en-US" altLang="zh-CN" dirty="0" smtClean="0"/>
              <a:t>UI</a:t>
            </a:r>
            <a:r>
              <a:rPr lang="zh-CN" altLang="en-US" dirty="0" smtClean="0"/>
              <a:t>关闭时，不需要接收。</a:t>
            </a:r>
            <a:endParaRPr lang="en-US" altLang="zh-CN"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457200"/>
            <a:ext cx="7749480" cy="487363"/>
          </a:xfrm>
        </p:spPr>
        <p:txBody>
          <a:bodyPr/>
          <a:lstStyle/>
          <a:p>
            <a:r>
              <a:rPr lang="en-US" altLang="zh-CN" dirty="0" smtClean="0"/>
              <a:t>Intent</a:t>
            </a:r>
            <a:r>
              <a:rPr lang="zh-CN" altLang="en-US" dirty="0" smtClean="0"/>
              <a:t>与四大组件 </a:t>
            </a:r>
            <a:r>
              <a:rPr lang="en-US" altLang="zh-CN" dirty="0" smtClean="0"/>
              <a:t>(Broadcast Receiver)</a:t>
            </a:r>
            <a:endParaRPr lang="zh-CN" altLang="en-US" dirty="0"/>
          </a:p>
        </p:txBody>
      </p:sp>
      <p:sp>
        <p:nvSpPr>
          <p:cNvPr id="3" name="内容占位符 2"/>
          <p:cNvSpPr>
            <a:spLocks noGrp="1"/>
          </p:cNvSpPr>
          <p:nvPr>
            <p:ph idx="1"/>
          </p:nvPr>
        </p:nvSpPr>
        <p:spPr/>
        <p:txBody>
          <a:bodyPr/>
          <a:lstStyle/>
          <a:p>
            <a:r>
              <a:rPr lang="zh-CN" altLang="en-US" dirty="0" smtClean="0"/>
              <a:t>发送广播</a:t>
            </a:r>
            <a:endParaRPr lang="en-US" altLang="zh-CN" dirty="0" smtClean="0"/>
          </a:p>
          <a:p>
            <a:pPr lvl="1"/>
            <a:r>
              <a:rPr lang="en-US" altLang="zh-CN" dirty="0" smtClean="0"/>
              <a:t>Normal broadcasts</a:t>
            </a:r>
          </a:p>
          <a:p>
            <a:pPr lvl="2"/>
            <a:r>
              <a:rPr lang="en-US" altLang="zh-CN" dirty="0" err="1" smtClean="0"/>
              <a:t>Context.sendBroadcast</a:t>
            </a:r>
            <a:r>
              <a:rPr lang="en-US" altLang="zh-CN" dirty="0" smtClean="0"/>
              <a:t>()</a:t>
            </a:r>
          </a:p>
          <a:p>
            <a:pPr lvl="2"/>
            <a:r>
              <a:rPr lang="en-US" altLang="zh-CN" dirty="0" smtClean="0"/>
              <a:t>Asynchronous</a:t>
            </a:r>
          </a:p>
          <a:p>
            <a:pPr lvl="2"/>
            <a:r>
              <a:rPr lang="en-US" altLang="zh-CN" dirty="0" smtClean="0"/>
              <a:t>Undefined order</a:t>
            </a:r>
          </a:p>
          <a:p>
            <a:pPr lvl="1"/>
            <a:r>
              <a:rPr lang="en-US" altLang="zh-CN" dirty="0" smtClean="0"/>
              <a:t>Ordered broadcasts</a:t>
            </a:r>
          </a:p>
          <a:p>
            <a:pPr lvl="2"/>
            <a:r>
              <a:rPr lang="en-US" altLang="zh-CN" dirty="0" err="1" smtClean="0"/>
              <a:t>Context.sendOrderedBroadcast</a:t>
            </a:r>
            <a:r>
              <a:rPr lang="en-US" altLang="zh-CN" dirty="0" smtClean="0"/>
              <a:t>()</a:t>
            </a:r>
          </a:p>
          <a:p>
            <a:pPr lvl="2"/>
            <a:r>
              <a:rPr lang="en-US" altLang="zh-CN" dirty="0" smtClean="0"/>
              <a:t>Synchronous</a:t>
            </a:r>
          </a:p>
          <a:p>
            <a:pPr lvl="2"/>
            <a:r>
              <a:rPr lang="en-US" altLang="zh-CN" dirty="0" smtClean="0"/>
              <a:t>Delivered one receiver at a time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457200"/>
            <a:ext cx="7749480" cy="487363"/>
          </a:xfrm>
        </p:spPr>
        <p:txBody>
          <a:bodyPr/>
          <a:lstStyle/>
          <a:p>
            <a:r>
              <a:rPr lang="en-US" altLang="zh-CN" dirty="0" smtClean="0"/>
              <a:t>Intent</a:t>
            </a:r>
            <a:r>
              <a:rPr lang="zh-CN" altLang="en-US" dirty="0" smtClean="0"/>
              <a:t>与四大组件 </a:t>
            </a:r>
            <a:r>
              <a:rPr lang="en-US" altLang="zh-CN" dirty="0" smtClean="0"/>
              <a:t>(Broadcast Receiver)</a:t>
            </a:r>
            <a:endParaRPr lang="zh-CN" altLang="en-US" dirty="0"/>
          </a:p>
        </p:txBody>
      </p:sp>
      <p:sp>
        <p:nvSpPr>
          <p:cNvPr id="3" name="内容占位符 2"/>
          <p:cNvSpPr>
            <a:spLocks noGrp="1"/>
          </p:cNvSpPr>
          <p:nvPr>
            <p:ph idx="1"/>
          </p:nvPr>
        </p:nvSpPr>
        <p:spPr/>
        <p:txBody>
          <a:bodyPr/>
          <a:lstStyle/>
          <a:p>
            <a:r>
              <a:rPr lang="zh-CN" altLang="en-US" dirty="0" smtClean="0"/>
              <a:t>生命周期</a:t>
            </a:r>
            <a:endParaRPr lang="en-US" altLang="zh-CN" dirty="0" smtClean="0"/>
          </a:p>
          <a:p>
            <a:pPr lvl="1"/>
            <a:r>
              <a:rPr lang="zh-CN" altLang="en-US" dirty="0" smtClean="0"/>
              <a:t>广播对象只有在调用</a:t>
            </a:r>
            <a:r>
              <a:rPr lang="en-US" altLang="zh-CN" dirty="0" err="1" smtClean="0"/>
              <a:t>onReceiver</a:t>
            </a:r>
            <a:r>
              <a:rPr lang="en-US" altLang="zh-CN" dirty="0" smtClean="0"/>
              <a:t>()</a:t>
            </a:r>
            <a:r>
              <a:rPr lang="zh-CN" altLang="en-US" dirty="0" smtClean="0"/>
              <a:t>方法期间内，才是有效的。</a:t>
            </a:r>
            <a:endParaRPr lang="en-US" altLang="zh-CN" dirty="0" smtClean="0"/>
          </a:p>
          <a:p>
            <a:pPr lvl="1"/>
            <a:r>
              <a:rPr lang="zh-CN" altLang="en-US" dirty="0" smtClean="0"/>
              <a:t>不要存成员变量在</a:t>
            </a:r>
            <a:r>
              <a:rPr lang="en-US" altLang="zh-CN" dirty="0" err="1" smtClean="0"/>
              <a:t>BroadcastReceiver</a:t>
            </a:r>
            <a:r>
              <a:rPr lang="zh-CN" altLang="en-US" dirty="0" smtClean="0"/>
              <a:t>对象内。</a:t>
            </a:r>
            <a:endParaRPr lang="en-US" altLang="zh-CN"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457200"/>
            <a:ext cx="7749480" cy="487363"/>
          </a:xfrm>
        </p:spPr>
        <p:txBody>
          <a:bodyPr/>
          <a:lstStyle/>
          <a:p>
            <a:r>
              <a:rPr lang="en-US" altLang="zh-CN" dirty="0" smtClean="0"/>
              <a:t>Intent</a:t>
            </a:r>
            <a:r>
              <a:rPr lang="zh-CN" altLang="en-US" dirty="0" smtClean="0"/>
              <a:t>与四大组件 </a:t>
            </a:r>
            <a:r>
              <a:rPr lang="en-US" altLang="zh-CN" dirty="0" smtClean="0"/>
              <a:t>(Broadcast Receiver)</a:t>
            </a:r>
            <a:endParaRPr lang="zh-CN" altLang="en-US" dirty="0"/>
          </a:p>
        </p:txBody>
      </p:sp>
      <p:sp>
        <p:nvSpPr>
          <p:cNvPr id="3" name="内容占位符 2"/>
          <p:cNvSpPr>
            <a:spLocks noGrp="1"/>
          </p:cNvSpPr>
          <p:nvPr>
            <p:ph idx="1"/>
          </p:nvPr>
        </p:nvSpPr>
        <p:spPr/>
        <p:txBody>
          <a:bodyPr/>
          <a:lstStyle/>
          <a:p>
            <a:r>
              <a:rPr lang="zh-CN" altLang="en-US" dirty="0" smtClean="0"/>
              <a:t>注意</a:t>
            </a:r>
            <a:endParaRPr lang="en-US" altLang="zh-CN" dirty="0" smtClean="0"/>
          </a:p>
          <a:p>
            <a:pPr lvl="1"/>
            <a:r>
              <a:rPr lang="zh-CN" altLang="en-US" dirty="0" smtClean="0"/>
              <a:t>如果在</a:t>
            </a:r>
            <a:r>
              <a:rPr lang="en-US" altLang="zh-CN" dirty="0" smtClean="0"/>
              <a:t>10</a:t>
            </a:r>
            <a:r>
              <a:rPr lang="zh-CN" altLang="en-US" dirty="0" smtClean="0"/>
              <a:t>秒内未完成</a:t>
            </a:r>
            <a:r>
              <a:rPr lang="en-US" altLang="zh-CN" dirty="0" err="1" smtClean="0"/>
              <a:t>onReceiver</a:t>
            </a:r>
            <a:r>
              <a:rPr lang="en-US" altLang="zh-CN" dirty="0" smtClean="0"/>
              <a:t>()</a:t>
            </a:r>
            <a:r>
              <a:rPr lang="zh-CN" altLang="en-US" dirty="0" smtClean="0"/>
              <a:t>方法，会出现</a:t>
            </a:r>
            <a:r>
              <a:rPr lang="en-US" altLang="zh-CN" dirty="0" smtClean="0"/>
              <a:t>ANR</a:t>
            </a:r>
            <a:r>
              <a:rPr lang="zh-CN" altLang="en-US" dirty="0" smtClean="0"/>
              <a:t>异常</a:t>
            </a:r>
            <a:endParaRPr lang="en-US" altLang="zh-CN"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altLang="zh-CN" dirty="0" smtClean="0">
                <a:solidFill>
                  <a:schemeClr val="bg1">
                    <a:lumMod val="50000"/>
                  </a:schemeClr>
                </a:solidFill>
              </a:rPr>
              <a:t>Android </a:t>
            </a:r>
            <a:r>
              <a:rPr lang="zh-CN" altLang="en-US" dirty="0" smtClean="0">
                <a:solidFill>
                  <a:schemeClr val="bg1">
                    <a:lumMod val="50000"/>
                  </a:schemeClr>
                </a:solidFill>
              </a:rPr>
              <a:t>简介</a:t>
            </a:r>
            <a:endParaRPr lang="en-US" altLang="zh-CN" dirty="0" smtClean="0">
              <a:solidFill>
                <a:schemeClr val="bg1">
                  <a:lumMod val="50000"/>
                </a:schemeClr>
              </a:solidFill>
            </a:endParaRPr>
          </a:p>
          <a:p>
            <a:r>
              <a:rPr lang="en-US" altLang="zh-CN" dirty="0" smtClean="0">
                <a:solidFill>
                  <a:schemeClr val="bg1">
                    <a:lumMod val="50000"/>
                  </a:schemeClr>
                </a:solidFill>
              </a:rPr>
              <a:t>Intent</a:t>
            </a:r>
            <a:r>
              <a:rPr lang="zh-CN" altLang="en-US" dirty="0" smtClean="0">
                <a:solidFill>
                  <a:schemeClr val="bg1">
                    <a:lumMod val="50000"/>
                  </a:schemeClr>
                </a:solidFill>
              </a:rPr>
              <a:t>与四大组件</a:t>
            </a:r>
            <a:endParaRPr lang="en-US" altLang="zh-CN" dirty="0" smtClean="0">
              <a:solidFill>
                <a:schemeClr val="bg1">
                  <a:lumMod val="50000"/>
                </a:schemeClr>
              </a:solidFill>
            </a:endParaRPr>
          </a:p>
          <a:p>
            <a:r>
              <a:rPr lang="zh-CN" altLang="en-US" dirty="0" smtClean="0">
                <a:solidFill>
                  <a:schemeClr val="tx1">
                    <a:lumMod val="95000"/>
                    <a:lumOff val="5000"/>
                  </a:schemeClr>
                </a:solidFill>
              </a:rPr>
              <a:t>进程与</a:t>
            </a:r>
            <a:r>
              <a:rPr lang="zh-CN" altLang="en-US" dirty="0" smtClean="0">
                <a:solidFill>
                  <a:schemeClr val="tx1">
                    <a:lumMod val="95000"/>
                    <a:lumOff val="5000"/>
                  </a:schemeClr>
                </a:solidFill>
              </a:rPr>
              <a:t>线程</a:t>
            </a:r>
            <a:endParaRPr lang="en-US" altLang="zh-CN" dirty="0" smtClean="0">
              <a:solidFill>
                <a:schemeClr val="tx1">
                  <a:lumMod val="95000"/>
                  <a:lumOff val="5000"/>
                </a:schemeClr>
              </a:solidFill>
            </a:endParaRPr>
          </a:p>
          <a:p>
            <a:r>
              <a:rPr lang="en-US" altLang="zh-CN" dirty="0" smtClean="0">
                <a:solidFill>
                  <a:schemeClr val="bg1">
                    <a:lumMod val="50000"/>
                  </a:schemeClr>
                </a:solidFill>
              </a:rPr>
              <a:t>Android</a:t>
            </a:r>
            <a:r>
              <a:rPr lang="zh-CN" altLang="en-US" dirty="0" smtClean="0">
                <a:solidFill>
                  <a:schemeClr val="bg1">
                    <a:lumMod val="50000"/>
                  </a:schemeClr>
                </a:solidFill>
              </a:rPr>
              <a:t>程序设计</a:t>
            </a:r>
            <a:endParaRPr lang="en-US" altLang="zh-CN" dirty="0" smtClean="0">
              <a:solidFill>
                <a:schemeClr val="bg1">
                  <a:lumMod val="50000"/>
                </a:schemeClr>
              </a:solidFill>
            </a:endParaRPr>
          </a:p>
          <a:p>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457200"/>
            <a:ext cx="7749480" cy="487363"/>
          </a:xfrm>
        </p:spPr>
        <p:txBody>
          <a:bodyPr/>
          <a:lstStyle/>
          <a:p>
            <a:r>
              <a:rPr lang="zh-CN" altLang="en-US" dirty="0" smtClean="0"/>
              <a:t>进程与线程</a:t>
            </a:r>
            <a:endParaRPr lang="zh-CN" altLang="en-US" dirty="0"/>
          </a:p>
        </p:txBody>
      </p:sp>
      <p:sp>
        <p:nvSpPr>
          <p:cNvPr id="3" name="内容占位符 2"/>
          <p:cNvSpPr>
            <a:spLocks noGrp="1"/>
          </p:cNvSpPr>
          <p:nvPr>
            <p:ph idx="1"/>
          </p:nvPr>
        </p:nvSpPr>
        <p:spPr/>
        <p:txBody>
          <a:bodyPr/>
          <a:lstStyle/>
          <a:p>
            <a:r>
              <a:rPr lang="zh-CN" altLang="en-US" dirty="0" smtClean="0"/>
              <a:t>进程</a:t>
            </a:r>
            <a:endParaRPr lang="en-US" altLang="zh-CN" dirty="0" smtClean="0"/>
          </a:p>
          <a:p>
            <a:pPr lvl="1"/>
            <a:r>
              <a:rPr lang="zh-CN" altLang="en-US" dirty="0" smtClean="0"/>
              <a:t>当应用程序启动时，</a:t>
            </a:r>
            <a:r>
              <a:rPr lang="en-US" altLang="zh-CN" dirty="0" smtClean="0"/>
              <a:t>Android</a:t>
            </a:r>
            <a:r>
              <a:rPr lang="zh-CN" altLang="en-US" dirty="0" smtClean="0"/>
              <a:t>系统就会为这个应用程序创建一个新的</a:t>
            </a:r>
            <a:r>
              <a:rPr lang="en-US" altLang="zh-CN" dirty="0" smtClean="0"/>
              <a:t>Linux</a:t>
            </a:r>
            <a:r>
              <a:rPr lang="zh-CN" altLang="en-US" dirty="0" smtClean="0"/>
              <a:t>进程，在这个进程里面，有一个主线程。</a:t>
            </a:r>
            <a:endParaRPr lang="en-US" altLang="zh-CN" dirty="0" smtClean="0"/>
          </a:p>
          <a:p>
            <a:pPr lvl="1"/>
            <a:r>
              <a:rPr lang="zh-CN" altLang="en-US" dirty="0" smtClean="0"/>
              <a:t>前台进程</a:t>
            </a:r>
            <a:endParaRPr lang="en-US" altLang="zh-CN" dirty="0" smtClean="0"/>
          </a:p>
          <a:p>
            <a:pPr lvl="1"/>
            <a:r>
              <a:rPr lang="zh-CN" altLang="en-US" dirty="0" smtClean="0"/>
              <a:t>可视进程</a:t>
            </a:r>
            <a:endParaRPr lang="en-US" altLang="zh-CN" dirty="0" smtClean="0"/>
          </a:p>
          <a:p>
            <a:pPr lvl="1"/>
            <a:r>
              <a:rPr lang="zh-CN" altLang="en-US" dirty="0" smtClean="0"/>
              <a:t>服务进程</a:t>
            </a:r>
            <a:endParaRPr lang="en-US" altLang="zh-CN" dirty="0" smtClean="0"/>
          </a:p>
          <a:p>
            <a:pPr lvl="1"/>
            <a:r>
              <a:rPr lang="zh-CN" altLang="en-US" dirty="0" smtClean="0"/>
              <a:t>后台进程</a:t>
            </a:r>
            <a:endParaRPr lang="en-US" altLang="zh-CN" dirty="0" smtClean="0"/>
          </a:p>
          <a:p>
            <a:pPr lvl="1"/>
            <a:r>
              <a:rPr lang="zh-CN" altLang="en-US" dirty="0" smtClean="0"/>
              <a:t>空进程</a:t>
            </a:r>
            <a:endParaRPr lang="en-US" altLang="zh-CN"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457200"/>
            <a:ext cx="7749480" cy="487363"/>
          </a:xfrm>
        </p:spPr>
        <p:txBody>
          <a:bodyPr/>
          <a:lstStyle/>
          <a:p>
            <a:r>
              <a:rPr lang="zh-CN" altLang="en-US" dirty="0" smtClean="0"/>
              <a:t>进程与线程</a:t>
            </a:r>
            <a:endParaRPr lang="zh-CN" altLang="en-US" dirty="0"/>
          </a:p>
        </p:txBody>
      </p:sp>
      <p:sp>
        <p:nvSpPr>
          <p:cNvPr id="3" name="内容占位符 2"/>
          <p:cNvSpPr>
            <a:spLocks noGrp="1"/>
          </p:cNvSpPr>
          <p:nvPr>
            <p:ph idx="1"/>
          </p:nvPr>
        </p:nvSpPr>
        <p:spPr/>
        <p:txBody>
          <a:bodyPr/>
          <a:lstStyle/>
          <a:p>
            <a:r>
              <a:rPr lang="zh-CN" altLang="en-US" dirty="0" smtClean="0"/>
              <a:t>线</a:t>
            </a:r>
            <a:r>
              <a:rPr lang="zh-CN" altLang="en-US" dirty="0" smtClean="0"/>
              <a:t>程</a:t>
            </a:r>
            <a:endParaRPr lang="en-US" altLang="zh-CN" dirty="0" smtClean="0"/>
          </a:p>
          <a:p>
            <a:pPr lvl="1"/>
            <a:r>
              <a:rPr lang="zh-CN" altLang="en-US" dirty="0" smtClean="0"/>
              <a:t>当应用程序启动时，系统就会创建一个主线程，也叫</a:t>
            </a:r>
            <a:r>
              <a:rPr lang="en-US" altLang="zh-CN" dirty="0" smtClean="0"/>
              <a:t>UI</a:t>
            </a:r>
            <a:r>
              <a:rPr lang="zh-CN" altLang="en-US" dirty="0" smtClean="0"/>
              <a:t>线程，这个线程非常重要，因为它负责分发事件到恰当的</a:t>
            </a:r>
            <a:r>
              <a:rPr lang="en-US" altLang="zh-CN" dirty="0" smtClean="0"/>
              <a:t>UI</a:t>
            </a:r>
            <a:r>
              <a:rPr lang="zh-CN" altLang="en-US" dirty="0" smtClean="0"/>
              <a:t>，包括绘制，</a:t>
            </a:r>
            <a:r>
              <a:rPr lang="en-US" altLang="zh-CN" dirty="0" smtClean="0"/>
              <a:t>Touch</a:t>
            </a:r>
            <a:r>
              <a:rPr lang="zh-CN" altLang="en-US" dirty="0" smtClean="0"/>
              <a:t>事件等。用户与</a:t>
            </a:r>
            <a:r>
              <a:rPr lang="en-US" altLang="zh-CN" dirty="0" smtClean="0"/>
              <a:t>UI</a:t>
            </a:r>
            <a:r>
              <a:rPr lang="zh-CN" altLang="en-US" dirty="0" smtClean="0"/>
              <a:t>的交互，也是在这个线程中完成</a:t>
            </a:r>
            <a:r>
              <a:rPr lang="zh-CN" altLang="en-US" dirty="0" smtClean="0"/>
              <a:t>。</a:t>
            </a:r>
            <a:endParaRPr lang="en-US" altLang="zh-CN" dirty="0" smtClean="0"/>
          </a:p>
          <a:p>
            <a:pPr lvl="1"/>
            <a:r>
              <a:rPr lang="en-US" altLang="zh-CN" dirty="0" smtClean="0"/>
              <a:t>Android</a:t>
            </a:r>
            <a:r>
              <a:rPr lang="zh-CN" altLang="en-US" dirty="0" smtClean="0"/>
              <a:t>系统不会为每个组件实例分配一个单独的线程，所有的组件都是运行在主线程中，系统对于每个组件的调用，都是在这个线程中完成，因此，响应系统回调的方法</a:t>
            </a:r>
            <a:r>
              <a:rPr lang="en-US" altLang="zh-CN" dirty="0" smtClean="0"/>
              <a:t>(</a:t>
            </a:r>
            <a:r>
              <a:rPr lang="zh-CN" altLang="en-US" dirty="0" smtClean="0"/>
              <a:t>如</a:t>
            </a:r>
            <a:r>
              <a:rPr lang="en-US" altLang="zh-CN" dirty="0" err="1" smtClean="0"/>
              <a:t>onKeyDown</a:t>
            </a:r>
            <a:r>
              <a:rPr lang="en-US" altLang="zh-CN" dirty="0" smtClean="0"/>
              <a:t>()</a:t>
            </a:r>
            <a:r>
              <a:rPr lang="zh-CN" altLang="en-US" dirty="0" smtClean="0"/>
              <a:t>方法</a:t>
            </a:r>
            <a:r>
              <a:rPr lang="en-US" altLang="zh-CN" dirty="0" smtClean="0"/>
              <a:t>)</a:t>
            </a:r>
            <a:r>
              <a:rPr lang="zh-CN" altLang="en-US" dirty="0" smtClean="0"/>
              <a:t>总是运行在</a:t>
            </a:r>
            <a:r>
              <a:rPr lang="en-US" altLang="zh-CN" dirty="0" smtClean="0"/>
              <a:t>UI</a:t>
            </a:r>
            <a:r>
              <a:rPr lang="zh-CN" altLang="en-US" dirty="0" smtClean="0"/>
              <a:t>线程中。</a:t>
            </a:r>
            <a:endParaRPr lang="en-US" altLang="zh-CN" dirty="0" smtClean="0"/>
          </a:p>
          <a:p>
            <a:pPr lvl="1"/>
            <a:r>
              <a:rPr lang="zh-CN" altLang="en-US" dirty="0" smtClean="0"/>
              <a:t>注意</a:t>
            </a:r>
            <a:endParaRPr lang="zh-CN" altLang="en-US" dirty="0" smtClean="0"/>
          </a:p>
          <a:p>
            <a:pPr lvl="2">
              <a:lnSpc>
                <a:spcPct val="100000"/>
              </a:lnSpc>
            </a:pPr>
            <a:r>
              <a:rPr lang="zh-CN" altLang="en-US" dirty="0" smtClean="0"/>
              <a:t>不要</a:t>
            </a:r>
            <a:r>
              <a:rPr lang="zh-CN" altLang="en-US" dirty="0" smtClean="0"/>
              <a:t>阻塞</a:t>
            </a:r>
            <a:r>
              <a:rPr lang="en-US" altLang="zh-CN" dirty="0" smtClean="0"/>
              <a:t>UI</a:t>
            </a:r>
            <a:r>
              <a:rPr lang="zh-CN" altLang="en-US" dirty="0" smtClean="0"/>
              <a:t>线程（可能会出现</a:t>
            </a:r>
            <a:r>
              <a:rPr lang="en-US" altLang="zh-CN" dirty="0" smtClean="0"/>
              <a:t>ANR</a:t>
            </a:r>
            <a:r>
              <a:rPr lang="zh-CN" altLang="en-US" dirty="0" smtClean="0"/>
              <a:t>）。</a:t>
            </a:r>
          </a:p>
          <a:p>
            <a:pPr lvl="2">
              <a:lnSpc>
                <a:spcPct val="100000"/>
              </a:lnSpc>
            </a:pPr>
            <a:r>
              <a:rPr lang="zh-CN" altLang="en-US" dirty="0" smtClean="0"/>
              <a:t>不要</a:t>
            </a:r>
            <a:r>
              <a:rPr lang="zh-CN" altLang="en-US" dirty="0" smtClean="0"/>
              <a:t>在工作线程中操作</a:t>
            </a:r>
            <a:r>
              <a:rPr lang="en-US" altLang="zh-CN" dirty="0" smtClean="0"/>
              <a:t>UI</a:t>
            </a:r>
            <a:r>
              <a:rPr lang="zh-CN" altLang="en-US" dirty="0" smtClean="0"/>
              <a:t>的元素（如调用</a:t>
            </a:r>
            <a:r>
              <a:rPr lang="en-US" altLang="zh-CN" dirty="0" err="1" smtClean="0"/>
              <a:t>View#invalidate</a:t>
            </a:r>
            <a:r>
              <a:rPr lang="en-US" altLang="zh-CN" dirty="0" smtClean="0"/>
              <a:t>()</a:t>
            </a:r>
            <a:r>
              <a:rPr lang="zh-CN" altLang="en-US" dirty="0" smtClean="0"/>
              <a:t>方法）。服务</a:t>
            </a:r>
            <a:r>
              <a:rPr lang="zh-CN" altLang="en-US" dirty="0" smtClean="0"/>
              <a:t>进程</a:t>
            </a:r>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Android </a:t>
            </a:r>
            <a:r>
              <a:rPr lang="zh-CN" altLang="en-US" dirty="0" smtClean="0"/>
              <a:t>简介</a:t>
            </a:r>
            <a:endParaRPr lang="zh-CN" altLang="en-US" dirty="0"/>
          </a:p>
        </p:txBody>
      </p:sp>
      <p:sp>
        <p:nvSpPr>
          <p:cNvPr id="3" name="内容占位符 2"/>
          <p:cNvSpPr>
            <a:spLocks noGrp="1"/>
          </p:cNvSpPr>
          <p:nvPr>
            <p:ph idx="1"/>
          </p:nvPr>
        </p:nvSpPr>
        <p:spPr/>
        <p:txBody>
          <a:bodyPr/>
          <a:lstStyle/>
          <a:p>
            <a:r>
              <a:rPr lang="en-US" altLang="zh-CN" dirty="0" smtClean="0"/>
              <a:t>Android </a:t>
            </a:r>
            <a:r>
              <a:rPr lang="zh-CN" altLang="en-US" dirty="0" smtClean="0"/>
              <a:t>是什么</a:t>
            </a:r>
            <a:endParaRPr lang="en-US" altLang="zh-CN" dirty="0" smtClean="0"/>
          </a:p>
          <a:p>
            <a:pPr lvl="1">
              <a:lnSpc>
                <a:spcPct val="150000"/>
              </a:lnSpc>
            </a:pPr>
            <a:r>
              <a:rPr lang="en-US" altLang="zh-CN" dirty="0" smtClean="0"/>
              <a:t>Android</a:t>
            </a:r>
            <a:r>
              <a:rPr lang="zh-CN" altLang="en-US" dirty="0" smtClean="0"/>
              <a:t>是一个完整的手机软件平台，包含底层的操作系统</a:t>
            </a:r>
            <a:r>
              <a:rPr lang="en-US" altLang="zh-CN" dirty="0" smtClean="0"/>
              <a:t>, </a:t>
            </a:r>
            <a:r>
              <a:rPr lang="zh-CN" altLang="en-US" dirty="0" smtClean="0"/>
              <a:t>中间件以及一些关键应用。 </a:t>
            </a:r>
            <a:r>
              <a:rPr lang="en-US" altLang="zh-CN" dirty="0" smtClean="0"/>
              <a:t>Android </a:t>
            </a:r>
            <a:r>
              <a:rPr lang="zh-CN" altLang="en-US" dirty="0" smtClean="0"/>
              <a:t>还提供了一个</a:t>
            </a:r>
            <a:r>
              <a:rPr lang="en-US" altLang="zh-CN" dirty="0" smtClean="0"/>
              <a:t>SDK </a:t>
            </a:r>
            <a:r>
              <a:rPr lang="zh-CN" altLang="en-US" dirty="0" smtClean="0"/>
              <a:t>帮助开发者使用</a:t>
            </a:r>
            <a:r>
              <a:rPr lang="en-US" altLang="zh-CN" dirty="0" smtClean="0"/>
              <a:t>Java</a:t>
            </a:r>
            <a:r>
              <a:rPr lang="zh-CN" altLang="en-US" dirty="0" smtClean="0"/>
              <a:t>语言来开发应用程序。</a:t>
            </a:r>
            <a:endParaRPr lang="en-US" altLang="zh-CN" dirty="0" smtClean="0"/>
          </a:p>
          <a:p>
            <a:pPr marL="342900" lvl="1" indent="-342900">
              <a:spcAft>
                <a:spcPts val="1200"/>
              </a:spcAft>
              <a:buClr>
                <a:schemeClr val="hlink"/>
              </a:buClr>
              <a:buFont typeface="Wingdings" pitchFamily="2" charset="2"/>
              <a:buChar char="v"/>
            </a:pPr>
            <a:r>
              <a:rPr lang="en-US" altLang="zh-CN" sz="2800" dirty="0" smtClean="0">
                <a:cs typeface="+mn-cs"/>
              </a:rPr>
              <a:t>Android </a:t>
            </a:r>
            <a:r>
              <a:rPr lang="zh-CN" altLang="en-US" sz="2800" dirty="0" smtClean="0">
                <a:cs typeface="+mn-cs"/>
              </a:rPr>
              <a:t>发展历史</a:t>
            </a:r>
            <a:endParaRPr lang="en-US" altLang="zh-CN" sz="2800" dirty="0" smtClean="0">
              <a:cs typeface="+mn-cs"/>
            </a:endParaRPr>
          </a:p>
          <a:p>
            <a:pPr lvl="1"/>
            <a:r>
              <a:rPr lang="en-US" altLang="zh-CN" dirty="0" smtClean="0"/>
              <a:t>Android 3.2</a:t>
            </a:r>
          </a:p>
          <a:p>
            <a:pPr lvl="1"/>
            <a:r>
              <a:rPr lang="en-US" altLang="zh-CN" dirty="0" smtClean="0"/>
              <a:t>Android 3.1.x</a:t>
            </a:r>
          </a:p>
          <a:p>
            <a:pPr lvl="1"/>
            <a:r>
              <a:rPr lang="en-US" altLang="zh-CN" dirty="0" smtClean="0"/>
              <a:t>Android 3.0.x</a:t>
            </a:r>
          </a:p>
          <a:p>
            <a:pPr lvl="1"/>
            <a:r>
              <a:rPr lang="en-US" altLang="zh-CN" dirty="0" smtClean="0"/>
              <a:t>Android 2.3.4</a:t>
            </a:r>
          </a:p>
          <a:p>
            <a:pPr lvl="1"/>
            <a:r>
              <a:rPr lang="en-US" altLang="zh-CN" dirty="0" smtClean="0"/>
              <a:t>Android 2.3.3</a:t>
            </a:r>
          </a:p>
          <a:p>
            <a:pPr lvl="1"/>
            <a:r>
              <a:rPr lang="en-US" altLang="zh-CN" dirty="0" smtClean="0"/>
              <a:t>Android 2.3.2</a:t>
            </a:r>
          </a:p>
          <a:p>
            <a:pPr lvl="1"/>
            <a:r>
              <a:rPr lang="en-US" altLang="zh-CN" dirty="0" smtClean="0"/>
              <a:t>Android 2.3</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457200"/>
            <a:ext cx="7749480" cy="487363"/>
          </a:xfrm>
        </p:spPr>
        <p:txBody>
          <a:bodyPr/>
          <a:lstStyle/>
          <a:p>
            <a:r>
              <a:rPr lang="zh-CN" altLang="en-US" dirty="0" smtClean="0"/>
              <a:t>进程与线程</a:t>
            </a:r>
            <a:endParaRPr lang="zh-CN" altLang="en-US" dirty="0"/>
          </a:p>
        </p:txBody>
      </p:sp>
      <p:sp>
        <p:nvSpPr>
          <p:cNvPr id="3" name="内容占位符 2"/>
          <p:cNvSpPr>
            <a:spLocks noGrp="1"/>
          </p:cNvSpPr>
          <p:nvPr>
            <p:ph idx="1"/>
          </p:nvPr>
        </p:nvSpPr>
        <p:spPr/>
        <p:txBody>
          <a:bodyPr/>
          <a:lstStyle/>
          <a:p>
            <a:r>
              <a:rPr lang="zh-CN" altLang="en-US" dirty="0" smtClean="0"/>
              <a:t>消息</a:t>
            </a:r>
            <a:r>
              <a:rPr lang="zh-CN" altLang="en-US" dirty="0" smtClean="0"/>
              <a:t>循环</a:t>
            </a:r>
            <a:endParaRPr lang="en-US" altLang="zh-CN" dirty="0" smtClean="0"/>
          </a:p>
          <a:p>
            <a:pPr lvl="1"/>
            <a:r>
              <a:rPr lang="en-US" altLang="zh-CN" dirty="0" err="1" smtClean="0"/>
              <a:t>Looper</a:t>
            </a:r>
            <a:endParaRPr lang="en-US" altLang="zh-CN" dirty="0" smtClean="0"/>
          </a:p>
          <a:p>
            <a:pPr lvl="2"/>
            <a:r>
              <a:rPr lang="zh-CN" altLang="en-US" dirty="0" smtClean="0"/>
              <a:t>默认的工作线程是没有与之关联的消息循环，可以通过</a:t>
            </a:r>
            <a:r>
              <a:rPr lang="en-US" altLang="zh-CN" dirty="0" err="1" smtClean="0"/>
              <a:t>Looper</a:t>
            </a:r>
            <a:r>
              <a:rPr lang="zh-CN" altLang="en-US" dirty="0" smtClean="0"/>
              <a:t>类来运行消息循环。进入消息循环后，该消息循环会一直处理消息，直接退出消息循环</a:t>
            </a:r>
            <a:r>
              <a:rPr lang="zh-CN" altLang="en-US" dirty="0" smtClean="0"/>
              <a:t>。</a:t>
            </a:r>
            <a:endParaRPr lang="en-US" altLang="zh-CN" dirty="0" smtClean="0"/>
          </a:p>
          <a:p>
            <a:pPr lvl="2"/>
            <a:r>
              <a:rPr lang="zh-CN" altLang="en-US" dirty="0" smtClean="0"/>
              <a:t>调用</a:t>
            </a:r>
            <a:r>
              <a:rPr lang="en-US" altLang="zh-CN" dirty="0" err="1" smtClean="0"/>
              <a:t>Looper.prepare</a:t>
            </a:r>
            <a:r>
              <a:rPr lang="en-US" altLang="zh-CN" dirty="0" smtClean="0"/>
              <a:t>()</a:t>
            </a:r>
            <a:r>
              <a:rPr lang="zh-CN" altLang="en-US" dirty="0" smtClean="0"/>
              <a:t>方法来创建消息循环，调用</a:t>
            </a:r>
            <a:r>
              <a:rPr lang="en-US" altLang="zh-CN" dirty="0" err="1" smtClean="0"/>
              <a:t>Looper.loop</a:t>
            </a:r>
            <a:r>
              <a:rPr lang="en-US" altLang="zh-CN" dirty="0" smtClean="0"/>
              <a:t>()</a:t>
            </a:r>
            <a:r>
              <a:rPr lang="zh-CN" altLang="en-US" dirty="0" smtClean="0"/>
              <a:t>方法来开始消息循环</a:t>
            </a:r>
            <a:r>
              <a:rPr lang="zh-CN" altLang="en-US" dirty="0" smtClean="0"/>
              <a:t>。</a:t>
            </a:r>
            <a:endParaRPr lang="en-US" altLang="zh-CN" dirty="0" smtClean="0"/>
          </a:p>
          <a:p>
            <a:pPr lvl="1"/>
            <a:r>
              <a:rPr lang="en-US" altLang="zh-CN" dirty="0" smtClean="0"/>
              <a:t>Message</a:t>
            </a:r>
          </a:p>
          <a:p>
            <a:pPr lvl="2"/>
            <a:r>
              <a:rPr lang="zh-CN" altLang="en-US" dirty="0" smtClean="0"/>
              <a:t>发送到消息队列的消息类，它封装了消息值，参数，数据对象等。得到</a:t>
            </a:r>
            <a:r>
              <a:rPr lang="en-US" altLang="zh-CN" dirty="0" smtClean="0"/>
              <a:t>Message</a:t>
            </a:r>
            <a:r>
              <a:rPr lang="zh-CN" altLang="en-US" dirty="0" smtClean="0"/>
              <a:t>实例的最好方式是调用</a:t>
            </a:r>
            <a:r>
              <a:rPr lang="en-US" altLang="zh-CN" dirty="0" err="1" smtClean="0"/>
              <a:t>Message.obtain</a:t>
            </a:r>
            <a:r>
              <a:rPr lang="en-US" altLang="zh-CN" dirty="0" smtClean="0"/>
              <a:t>()</a:t>
            </a:r>
            <a:r>
              <a:rPr lang="zh-CN" altLang="en-US" dirty="0" smtClean="0"/>
              <a:t>方法或</a:t>
            </a:r>
            <a:r>
              <a:rPr lang="en-US" altLang="zh-CN" dirty="0" err="1" smtClean="0"/>
              <a:t>Handler.obtainMessage</a:t>
            </a:r>
            <a:r>
              <a:rPr lang="en-US" altLang="zh-CN" dirty="0" smtClean="0"/>
              <a:t>()</a:t>
            </a:r>
            <a:r>
              <a:rPr lang="zh-CN" altLang="en-US" dirty="0" smtClean="0"/>
              <a:t>方法，这些方法会把消息放到一个可循环利用的对象池中</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457200"/>
            <a:ext cx="7749480" cy="487363"/>
          </a:xfrm>
        </p:spPr>
        <p:txBody>
          <a:bodyPr/>
          <a:lstStyle/>
          <a:p>
            <a:r>
              <a:rPr lang="zh-CN" altLang="en-US" dirty="0" smtClean="0"/>
              <a:t>进程与线程</a:t>
            </a:r>
            <a:endParaRPr lang="zh-CN" altLang="en-US" dirty="0"/>
          </a:p>
        </p:txBody>
      </p:sp>
      <p:sp>
        <p:nvSpPr>
          <p:cNvPr id="3" name="内容占位符 2"/>
          <p:cNvSpPr>
            <a:spLocks noGrp="1"/>
          </p:cNvSpPr>
          <p:nvPr>
            <p:ph idx="1"/>
          </p:nvPr>
        </p:nvSpPr>
        <p:spPr/>
        <p:txBody>
          <a:bodyPr/>
          <a:lstStyle/>
          <a:p>
            <a:r>
              <a:rPr lang="zh-CN" altLang="en-US" dirty="0" smtClean="0"/>
              <a:t>消息</a:t>
            </a:r>
            <a:r>
              <a:rPr lang="zh-CN" altLang="en-US" dirty="0" smtClean="0"/>
              <a:t>循环</a:t>
            </a:r>
            <a:endParaRPr lang="en-US" altLang="zh-CN" dirty="0" smtClean="0"/>
          </a:p>
          <a:p>
            <a:pPr lvl="1"/>
            <a:r>
              <a:rPr lang="en-US" altLang="zh-CN" dirty="0" smtClean="0"/>
              <a:t>Handler</a:t>
            </a:r>
          </a:p>
          <a:p>
            <a:pPr lvl="2"/>
            <a:r>
              <a:rPr lang="zh-CN" altLang="en-US" dirty="0" smtClean="0"/>
              <a:t>一个</a:t>
            </a:r>
            <a:r>
              <a:rPr lang="en-US" altLang="zh-CN" dirty="0" smtClean="0"/>
              <a:t>Handler</a:t>
            </a:r>
            <a:r>
              <a:rPr lang="zh-CN" altLang="en-US" dirty="0" smtClean="0"/>
              <a:t>类允许你发送并处理消息和</a:t>
            </a:r>
            <a:r>
              <a:rPr lang="en-US" altLang="zh-CN" dirty="0" err="1" smtClean="0"/>
              <a:t>Runnable</a:t>
            </a:r>
            <a:r>
              <a:rPr lang="zh-CN" altLang="en-US" dirty="0" smtClean="0"/>
              <a:t>对象，这些消息和</a:t>
            </a:r>
            <a:r>
              <a:rPr lang="en-US" altLang="zh-CN" dirty="0" err="1" smtClean="0"/>
              <a:t>Runnable</a:t>
            </a:r>
            <a:r>
              <a:rPr lang="zh-CN" altLang="en-US" dirty="0" smtClean="0"/>
              <a:t>对象都是关联到线程的消息队列。</a:t>
            </a:r>
          </a:p>
          <a:p>
            <a:pPr lvl="2"/>
            <a:r>
              <a:rPr lang="zh-CN" altLang="en-US" dirty="0" smtClean="0"/>
              <a:t>每一个</a:t>
            </a:r>
            <a:r>
              <a:rPr lang="en-US" altLang="zh-CN" dirty="0" smtClean="0"/>
              <a:t>Handler</a:t>
            </a:r>
            <a:r>
              <a:rPr lang="zh-CN" altLang="en-US" dirty="0" smtClean="0"/>
              <a:t>的实例会关联一个线程和这个线程的消息对列。也就是说，如果这个</a:t>
            </a:r>
            <a:r>
              <a:rPr lang="en-US" altLang="zh-CN" dirty="0" smtClean="0"/>
              <a:t>Handler</a:t>
            </a:r>
            <a:r>
              <a:rPr lang="zh-CN" altLang="en-US" dirty="0" smtClean="0"/>
              <a:t>里面关联的是主线程的消息队列，那么对这个</a:t>
            </a:r>
            <a:r>
              <a:rPr lang="en-US" altLang="zh-CN" dirty="0" smtClean="0"/>
              <a:t>Handler</a:t>
            </a:r>
            <a:r>
              <a:rPr lang="zh-CN" altLang="en-US" dirty="0" smtClean="0"/>
              <a:t>来发送消息，那么其实就是发送到主线程的消息队列中。 </a:t>
            </a:r>
            <a:endParaRPr lang="en-US" altLang="zh-CN"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457200"/>
            <a:ext cx="7749480" cy="487363"/>
          </a:xfrm>
        </p:spPr>
        <p:txBody>
          <a:bodyPr/>
          <a:lstStyle/>
          <a:p>
            <a:r>
              <a:rPr lang="zh-CN" altLang="en-US" dirty="0" smtClean="0"/>
              <a:t>进程与线程</a:t>
            </a:r>
            <a:endParaRPr lang="zh-CN" altLang="en-US" dirty="0"/>
          </a:p>
        </p:txBody>
      </p:sp>
      <p:sp>
        <p:nvSpPr>
          <p:cNvPr id="3" name="内容占位符 2"/>
          <p:cNvSpPr>
            <a:spLocks noGrp="1"/>
          </p:cNvSpPr>
          <p:nvPr>
            <p:ph idx="1"/>
          </p:nvPr>
        </p:nvSpPr>
        <p:spPr/>
        <p:txBody>
          <a:bodyPr/>
          <a:lstStyle/>
          <a:p>
            <a:r>
              <a:rPr lang="zh-CN" altLang="en-US" dirty="0" smtClean="0"/>
              <a:t>消息循环</a:t>
            </a:r>
            <a:endParaRPr lang="en-US" altLang="zh-CN" dirty="0" smtClean="0"/>
          </a:p>
        </p:txBody>
      </p:sp>
      <p:pic>
        <p:nvPicPr>
          <p:cNvPr id="4" name="Picture 1"/>
          <p:cNvPicPr>
            <a:picLocks noChangeAspect="1" noChangeArrowheads="1"/>
          </p:cNvPicPr>
          <p:nvPr/>
        </p:nvPicPr>
        <p:blipFill>
          <a:blip r:embed="rId3" cstate="print"/>
          <a:srcRect/>
          <a:stretch>
            <a:fillRect/>
          </a:stretch>
        </p:blipFill>
        <p:spPr bwMode="auto">
          <a:xfrm>
            <a:off x="2267744" y="1700808"/>
            <a:ext cx="4032448" cy="4770005"/>
          </a:xfrm>
          <a:prstGeom prst="rect">
            <a:avLst/>
          </a:prstGeom>
          <a:noFill/>
          <a:ln w="1">
            <a:noFill/>
            <a:miter lim="800000"/>
            <a:headEnd/>
            <a:tailEnd type="none" w="med" len="me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457200"/>
            <a:ext cx="7749480" cy="487363"/>
          </a:xfrm>
        </p:spPr>
        <p:txBody>
          <a:bodyPr/>
          <a:lstStyle/>
          <a:p>
            <a:r>
              <a:rPr lang="zh-CN" altLang="en-US" dirty="0" smtClean="0"/>
              <a:t>进程与线程</a:t>
            </a:r>
            <a:endParaRPr lang="zh-CN" altLang="en-US" dirty="0"/>
          </a:p>
        </p:txBody>
      </p:sp>
      <p:sp>
        <p:nvSpPr>
          <p:cNvPr id="3" name="内容占位符 2"/>
          <p:cNvSpPr>
            <a:spLocks noGrp="1"/>
          </p:cNvSpPr>
          <p:nvPr>
            <p:ph idx="1"/>
          </p:nvPr>
        </p:nvSpPr>
        <p:spPr/>
        <p:txBody>
          <a:bodyPr/>
          <a:lstStyle/>
          <a:p>
            <a:r>
              <a:rPr lang="zh-CN" altLang="en-US" dirty="0" smtClean="0"/>
              <a:t>注意</a:t>
            </a:r>
            <a:endParaRPr lang="en-US" altLang="zh-CN" dirty="0" smtClean="0"/>
          </a:p>
          <a:p>
            <a:pPr lvl="1"/>
            <a:r>
              <a:rPr lang="zh-CN" altLang="en-US" dirty="0" smtClean="0"/>
              <a:t>发送</a:t>
            </a:r>
            <a:r>
              <a:rPr lang="zh-CN" altLang="en-US" dirty="0" smtClean="0"/>
              <a:t>消息：</a:t>
            </a:r>
            <a:r>
              <a:rPr lang="en-US" altLang="zh-CN" dirty="0" err="1" smtClean="0"/>
              <a:t>handler.obtainMessage</a:t>
            </a:r>
            <a:r>
              <a:rPr lang="en-US" altLang="zh-CN" dirty="0" smtClean="0"/>
              <a:t>(what).</a:t>
            </a:r>
            <a:r>
              <a:rPr lang="en-US" altLang="zh-CN" dirty="0" err="1" smtClean="0"/>
              <a:t>sendToTarget</a:t>
            </a:r>
            <a:r>
              <a:rPr lang="en-US" altLang="zh-CN" dirty="0" smtClean="0"/>
              <a:t>();</a:t>
            </a:r>
          </a:p>
          <a:p>
            <a:pPr lvl="1"/>
            <a:r>
              <a:rPr lang="zh-CN" altLang="en-US" dirty="0" smtClean="0"/>
              <a:t>给</a:t>
            </a:r>
            <a:r>
              <a:rPr lang="en-US" altLang="zh-CN" dirty="0" smtClean="0"/>
              <a:t>Handler</a:t>
            </a:r>
            <a:r>
              <a:rPr lang="zh-CN" altLang="en-US" dirty="0" smtClean="0"/>
              <a:t>指定消息循环：</a:t>
            </a:r>
            <a:r>
              <a:rPr lang="en-US" altLang="zh-CN" dirty="0" smtClean="0"/>
              <a:t>Handler(</a:t>
            </a:r>
            <a:r>
              <a:rPr lang="en-US" altLang="zh-CN" dirty="0" err="1" smtClean="0"/>
              <a:t>Looper</a:t>
            </a:r>
            <a:r>
              <a:rPr lang="en-US" altLang="zh-CN" dirty="0" smtClean="0"/>
              <a:t> </a:t>
            </a:r>
            <a:r>
              <a:rPr lang="en-US" altLang="zh-CN" dirty="0" err="1" smtClean="0"/>
              <a:t>looper</a:t>
            </a:r>
            <a:r>
              <a:rPr lang="en-US" altLang="zh-CN" dirty="0" smtClean="0"/>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altLang="zh-CN" dirty="0" smtClean="0">
                <a:solidFill>
                  <a:schemeClr val="bg1">
                    <a:lumMod val="50000"/>
                  </a:schemeClr>
                </a:solidFill>
              </a:rPr>
              <a:t>Android </a:t>
            </a:r>
            <a:r>
              <a:rPr lang="zh-CN" altLang="en-US" dirty="0" smtClean="0">
                <a:solidFill>
                  <a:schemeClr val="bg1">
                    <a:lumMod val="50000"/>
                  </a:schemeClr>
                </a:solidFill>
              </a:rPr>
              <a:t>简介</a:t>
            </a:r>
            <a:endParaRPr lang="en-US" altLang="zh-CN" dirty="0" smtClean="0">
              <a:solidFill>
                <a:schemeClr val="bg1">
                  <a:lumMod val="50000"/>
                </a:schemeClr>
              </a:solidFill>
            </a:endParaRPr>
          </a:p>
          <a:p>
            <a:r>
              <a:rPr lang="en-US" altLang="zh-CN" dirty="0" smtClean="0">
                <a:solidFill>
                  <a:schemeClr val="bg1">
                    <a:lumMod val="50000"/>
                  </a:schemeClr>
                </a:solidFill>
              </a:rPr>
              <a:t>Intent</a:t>
            </a:r>
            <a:r>
              <a:rPr lang="zh-CN" altLang="en-US" dirty="0" smtClean="0">
                <a:solidFill>
                  <a:schemeClr val="bg1">
                    <a:lumMod val="50000"/>
                  </a:schemeClr>
                </a:solidFill>
              </a:rPr>
              <a:t>与四大组件</a:t>
            </a:r>
            <a:endParaRPr lang="en-US" altLang="zh-CN" dirty="0" smtClean="0">
              <a:solidFill>
                <a:schemeClr val="bg1">
                  <a:lumMod val="50000"/>
                </a:schemeClr>
              </a:solidFill>
            </a:endParaRPr>
          </a:p>
          <a:p>
            <a:r>
              <a:rPr lang="zh-CN" altLang="en-US" dirty="0" smtClean="0">
                <a:solidFill>
                  <a:schemeClr val="bg1">
                    <a:lumMod val="50000"/>
                  </a:schemeClr>
                </a:solidFill>
              </a:rPr>
              <a:t>进程与线程</a:t>
            </a:r>
            <a:endParaRPr lang="en-US" altLang="zh-CN" dirty="0" smtClean="0">
              <a:solidFill>
                <a:schemeClr val="bg1">
                  <a:lumMod val="50000"/>
                </a:schemeClr>
              </a:solidFill>
            </a:endParaRPr>
          </a:p>
          <a:p>
            <a:r>
              <a:rPr lang="en-US" altLang="zh-CN" dirty="0" smtClean="0">
                <a:solidFill>
                  <a:schemeClr val="tx1">
                    <a:lumMod val="95000"/>
                    <a:lumOff val="5000"/>
                  </a:schemeClr>
                </a:solidFill>
              </a:rPr>
              <a:t>Android</a:t>
            </a:r>
            <a:r>
              <a:rPr lang="zh-CN" altLang="en-US" dirty="0" smtClean="0">
                <a:solidFill>
                  <a:schemeClr val="tx1">
                    <a:lumMod val="95000"/>
                    <a:lumOff val="5000"/>
                  </a:schemeClr>
                </a:solidFill>
              </a:rPr>
              <a:t>程序设计</a:t>
            </a: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altLang="zh-CN" dirty="0" smtClean="0">
                <a:solidFill>
                  <a:schemeClr val="bg1">
                    <a:lumMod val="50000"/>
                  </a:schemeClr>
                </a:solidFill>
              </a:rPr>
              <a:t>Android </a:t>
            </a:r>
            <a:r>
              <a:rPr lang="zh-CN" altLang="en-US" dirty="0" smtClean="0">
                <a:solidFill>
                  <a:schemeClr val="bg1">
                    <a:lumMod val="50000"/>
                  </a:schemeClr>
                </a:solidFill>
              </a:rPr>
              <a:t>简介</a:t>
            </a:r>
            <a:endParaRPr lang="en-US" altLang="zh-CN" dirty="0" smtClean="0">
              <a:solidFill>
                <a:schemeClr val="bg1">
                  <a:lumMod val="50000"/>
                </a:schemeClr>
              </a:solidFill>
            </a:endParaRPr>
          </a:p>
          <a:p>
            <a:r>
              <a:rPr lang="en-US" altLang="zh-CN" dirty="0" smtClean="0">
                <a:solidFill>
                  <a:schemeClr val="bg1">
                    <a:lumMod val="50000"/>
                  </a:schemeClr>
                </a:solidFill>
              </a:rPr>
              <a:t>Intent</a:t>
            </a:r>
            <a:r>
              <a:rPr lang="zh-CN" altLang="en-US" dirty="0" smtClean="0">
                <a:solidFill>
                  <a:schemeClr val="bg1">
                    <a:lumMod val="50000"/>
                  </a:schemeClr>
                </a:solidFill>
              </a:rPr>
              <a:t>与四大组件</a:t>
            </a:r>
            <a:endParaRPr lang="en-US" altLang="zh-CN" dirty="0" smtClean="0">
              <a:solidFill>
                <a:schemeClr val="bg1">
                  <a:lumMod val="50000"/>
                </a:schemeClr>
              </a:solidFill>
            </a:endParaRPr>
          </a:p>
          <a:p>
            <a:r>
              <a:rPr lang="zh-CN" altLang="en-US" dirty="0" smtClean="0">
                <a:solidFill>
                  <a:schemeClr val="bg1">
                    <a:lumMod val="50000"/>
                  </a:schemeClr>
                </a:solidFill>
              </a:rPr>
              <a:t>进程与线程</a:t>
            </a:r>
            <a:endParaRPr lang="en-US" altLang="zh-CN" dirty="0" smtClean="0">
              <a:solidFill>
                <a:schemeClr val="bg1">
                  <a:lumMod val="50000"/>
                </a:schemeClr>
              </a:solidFill>
            </a:endParaRPr>
          </a:p>
          <a:p>
            <a:r>
              <a:rPr lang="en-US" altLang="zh-CN" dirty="0" smtClean="0">
                <a:solidFill>
                  <a:schemeClr val="tx1">
                    <a:lumMod val="95000"/>
                    <a:lumOff val="5000"/>
                  </a:schemeClr>
                </a:solidFill>
              </a:rPr>
              <a:t>Android</a:t>
            </a:r>
            <a:r>
              <a:rPr lang="zh-CN" altLang="en-US" dirty="0" smtClean="0">
                <a:solidFill>
                  <a:schemeClr val="tx1">
                    <a:lumMod val="95000"/>
                    <a:lumOff val="5000"/>
                  </a:schemeClr>
                </a:solidFill>
              </a:rPr>
              <a:t>程序设计</a:t>
            </a: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457200"/>
            <a:ext cx="7749480" cy="487363"/>
          </a:xfrm>
        </p:spPr>
        <p:txBody>
          <a:bodyPr/>
          <a:lstStyle/>
          <a:p>
            <a:endParaRPr lang="zh-CN" altLang="en-US" dirty="0"/>
          </a:p>
        </p:txBody>
      </p:sp>
      <p:sp>
        <p:nvSpPr>
          <p:cNvPr id="5" name="TextBox 4"/>
          <p:cNvSpPr txBox="1"/>
          <p:nvPr/>
        </p:nvSpPr>
        <p:spPr>
          <a:xfrm>
            <a:off x="611560" y="2852936"/>
            <a:ext cx="7704856" cy="1107996"/>
          </a:xfrm>
          <a:prstGeom prst="rect">
            <a:avLst/>
          </a:prstGeom>
          <a:noFill/>
        </p:spPr>
        <p:txBody>
          <a:bodyPr wrap="square" rtlCol="0">
            <a:spAutoFit/>
          </a:bodyPr>
          <a:lstStyle/>
          <a:p>
            <a:pPr algn="ctr"/>
            <a:r>
              <a:rPr lang="en-US" altLang="zh-CN" sz="6600" dirty="0" smtClean="0"/>
              <a:t>Q&amp;A</a:t>
            </a:r>
            <a:endParaRPr lang="en-US" altLang="zh-CN" sz="66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Android </a:t>
            </a:r>
            <a:r>
              <a:rPr lang="zh-CN" altLang="en-US" dirty="0" smtClean="0"/>
              <a:t>简介</a:t>
            </a:r>
            <a:endParaRPr lang="zh-CN" altLang="en-US" dirty="0"/>
          </a:p>
        </p:txBody>
      </p:sp>
      <p:sp>
        <p:nvSpPr>
          <p:cNvPr id="3" name="内容占位符 2"/>
          <p:cNvSpPr>
            <a:spLocks noGrp="1"/>
          </p:cNvSpPr>
          <p:nvPr>
            <p:ph idx="1"/>
          </p:nvPr>
        </p:nvSpPr>
        <p:spPr/>
        <p:txBody>
          <a:bodyPr/>
          <a:lstStyle/>
          <a:p>
            <a:pPr marL="342900" lvl="1" indent="-342900">
              <a:spcAft>
                <a:spcPts val="1200"/>
              </a:spcAft>
              <a:buClr>
                <a:schemeClr val="hlink"/>
              </a:buClr>
              <a:buFont typeface="Wingdings" pitchFamily="2" charset="2"/>
              <a:buChar char="v"/>
            </a:pPr>
            <a:r>
              <a:rPr lang="en-US" altLang="zh-CN" sz="2800" dirty="0" smtClean="0">
                <a:cs typeface="+mn-cs"/>
              </a:rPr>
              <a:t>Android </a:t>
            </a:r>
            <a:r>
              <a:rPr lang="zh-CN" altLang="en-US" sz="2800" dirty="0" smtClean="0">
                <a:cs typeface="+mn-cs"/>
              </a:rPr>
              <a:t>发展历史</a:t>
            </a:r>
            <a:endParaRPr lang="en-US" altLang="zh-CN" sz="2800" dirty="0" smtClean="0">
              <a:cs typeface="+mn-cs"/>
            </a:endParaRPr>
          </a:p>
          <a:p>
            <a:pPr lvl="1"/>
            <a:r>
              <a:rPr lang="en-US" altLang="zh-CN" dirty="0" smtClean="0"/>
              <a:t>Android 2.2.x</a:t>
            </a:r>
          </a:p>
          <a:p>
            <a:pPr lvl="2">
              <a:lnSpc>
                <a:spcPct val="150000"/>
              </a:lnSpc>
              <a:defRPr/>
            </a:pPr>
            <a:r>
              <a:rPr lang="zh-CN" altLang="en-US" dirty="0" smtClean="0"/>
              <a:t>支持</a:t>
            </a:r>
            <a:r>
              <a:rPr lang="en-US" altLang="zh-CN" dirty="0" smtClean="0"/>
              <a:t>Flash</a:t>
            </a:r>
            <a:r>
              <a:rPr lang="zh-CN" altLang="en-US" dirty="0" smtClean="0"/>
              <a:t>和</a:t>
            </a:r>
            <a:r>
              <a:rPr lang="en-US" altLang="zh-CN" dirty="0" smtClean="0"/>
              <a:t>HTML5</a:t>
            </a:r>
          </a:p>
          <a:p>
            <a:pPr lvl="2">
              <a:lnSpc>
                <a:spcPct val="150000"/>
              </a:lnSpc>
              <a:defRPr/>
            </a:pPr>
            <a:r>
              <a:rPr lang="zh-CN" altLang="en-US" dirty="0" smtClean="0"/>
              <a:t>支持多点触控功能</a:t>
            </a:r>
            <a:endParaRPr lang="en-US" altLang="zh-CN" dirty="0" smtClean="0"/>
          </a:p>
          <a:p>
            <a:pPr lvl="2">
              <a:lnSpc>
                <a:spcPct val="150000"/>
              </a:lnSpc>
              <a:defRPr/>
            </a:pPr>
            <a:r>
              <a:rPr lang="en-US" altLang="zh-CN" dirty="0" smtClean="0"/>
              <a:t>3D</a:t>
            </a:r>
            <a:r>
              <a:rPr lang="zh-CN" altLang="en-US" dirty="0" smtClean="0"/>
              <a:t>性能的优化（</a:t>
            </a:r>
            <a:r>
              <a:rPr lang="en-US" altLang="zh-CN" dirty="0" smtClean="0"/>
              <a:t> OpenGL ES 2.0 </a:t>
            </a:r>
            <a:r>
              <a:rPr lang="zh-CN" altLang="en-US" dirty="0" smtClean="0"/>
              <a:t>）</a:t>
            </a:r>
            <a:endParaRPr lang="en-US" altLang="zh-CN" dirty="0" smtClean="0"/>
          </a:p>
          <a:p>
            <a:pPr lvl="1"/>
            <a:r>
              <a:rPr lang="en-US" altLang="zh-CN" dirty="0" smtClean="0"/>
              <a:t>Android 2.1.x</a:t>
            </a:r>
          </a:p>
          <a:p>
            <a:pPr lvl="2">
              <a:lnSpc>
                <a:spcPct val="150000"/>
              </a:lnSpc>
              <a:defRPr/>
            </a:pPr>
            <a:r>
              <a:rPr lang="zh-CN" altLang="en-US" dirty="0" smtClean="0"/>
              <a:t>动态壁纸</a:t>
            </a:r>
            <a:endParaRPr lang="en-US" altLang="zh-CN" dirty="0" smtClean="0"/>
          </a:p>
          <a:p>
            <a:pPr lvl="2">
              <a:lnSpc>
                <a:spcPct val="150000"/>
              </a:lnSpc>
              <a:defRPr/>
            </a:pPr>
            <a:r>
              <a:rPr lang="en-US" altLang="zh-CN" dirty="0" smtClean="0"/>
              <a:t>3D</a:t>
            </a:r>
            <a:r>
              <a:rPr lang="zh-CN" altLang="en-US" dirty="0" smtClean="0"/>
              <a:t>相片集</a:t>
            </a:r>
            <a:endParaRPr lang="en-US" altLang="zh-CN" dirty="0" smtClean="0"/>
          </a:p>
          <a:p>
            <a:pPr lvl="2">
              <a:lnSpc>
                <a:spcPct val="150000"/>
              </a:lnSpc>
              <a:defRPr/>
            </a:pPr>
            <a:r>
              <a:rPr lang="zh-CN" altLang="en-US" dirty="0" smtClean="0"/>
              <a:t>其它机能的升级（</a:t>
            </a:r>
            <a:r>
              <a:rPr lang="en-US" altLang="zh-CN" dirty="0" smtClean="0"/>
              <a:t>voice-to-text</a:t>
            </a:r>
            <a:r>
              <a:rPr lang="zh-CN" altLang="en-US" dirty="0" smtClean="0"/>
              <a:t>， </a:t>
            </a:r>
            <a:r>
              <a:rPr lang="en-US" altLang="zh-CN" dirty="0" smtClean="0"/>
              <a:t>launcher</a:t>
            </a:r>
            <a:r>
              <a:rPr lang="zh-CN" altLang="en-US" dirty="0" smtClean="0"/>
              <a:t>，</a:t>
            </a:r>
            <a:r>
              <a:rPr lang="en-US" altLang="zh-CN" dirty="0" smtClean="0"/>
              <a:t>widget</a:t>
            </a:r>
            <a:r>
              <a:rPr lang="zh-CN" altLang="en-US" dirty="0" smtClean="0"/>
              <a:t>，</a:t>
            </a:r>
            <a:r>
              <a:rPr lang="en-US" altLang="zh-CN" dirty="0" smtClean="0"/>
              <a:t>market</a:t>
            </a:r>
            <a:r>
              <a:rPr lang="zh-CN" altLang="en-US" dirty="0" smtClean="0"/>
              <a:t>）</a:t>
            </a:r>
            <a:endParaRPr lang="en-US" altLang="zh-CN" dirty="0" smtClean="0"/>
          </a:p>
          <a:p>
            <a:pPr lvl="1"/>
            <a:r>
              <a:rPr lang="en-US" altLang="zh-CN" dirty="0" smtClean="0"/>
              <a:t>Android 2.0</a:t>
            </a:r>
          </a:p>
          <a:p>
            <a:pPr lvl="1"/>
            <a:r>
              <a:rPr lang="en-US" altLang="zh-CN" dirty="0" smtClean="0"/>
              <a:t>Android 1.6</a:t>
            </a:r>
          </a:p>
          <a:p>
            <a:pPr lvl="1"/>
            <a:r>
              <a:rPr lang="en-US" altLang="zh-CN" dirty="0" smtClean="0"/>
              <a:t>Android 1.5</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Android </a:t>
            </a:r>
            <a:r>
              <a:rPr lang="zh-CN" altLang="en-US" dirty="0" smtClean="0"/>
              <a:t>简介</a:t>
            </a:r>
            <a:endParaRPr lang="zh-CN" altLang="en-US" dirty="0"/>
          </a:p>
        </p:txBody>
      </p:sp>
      <p:sp>
        <p:nvSpPr>
          <p:cNvPr id="3" name="内容占位符 2"/>
          <p:cNvSpPr>
            <a:spLocks noGrp="1"/>
          </p:cNvSpPr>
          <p:nvPr>
            <p:ph idx="1"/>
          </p:nvPr>
        </p:nvSpPr>
        <p:spPr/>
        <p:txBody>
          <a:bodyPr/>
          <a:lstStyle/>
          <a:p>
            <a:r>
              <a:rPr lang="en-US" altLang="zh-CN" dirty="0" smtClean="0"/>
              <a:t>Android </a:t>
            </a:r>
            <a:r>
              <a:rPr lang="zh-CN" altLang="en-US" dirty="0" smtClean="0"/>
              <a:t>架构</a:t>
            </a:r>
            <a:endParaRPr lang="zh-CN" altLang="en-US" dirty="0"/>
          </a:p>
        </p:txBody>
      </p:sp>
      <p:pic>
        <p:nvPicPr>
          <p:cNvPr id="4" name="Picture 4" descr="Untitled.png"/>
          <p:cNvPicPr>
            <a:picLocks noChangeAspect="1" noChangeArrowheads="1"/>
          </p:cNvPicPr>
          <p:nvPr/>
        </p:nvPicPr>
        <p:blipFill>
          <a:blip r:embed="rId3" cstate="print"/>
          <a:srcRect/>
          <a:stretch>
            <a:fillRect/>
          </a:stretch>
        </p:blipFill>
        <p:spPr bwMode="auto">
          <a:xfrm>
            <a:off x="827584" y="1916832"/>
            <a:ext cx="5926156" cy="42484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Android </a:t>
            </a:r>
            <a:r>
              <a:rPr lang="zh-CN" altLang="en-US" dirty="0" smtClean="0"/>
              <a:t>简介</a:t>
            </a:r>
            <a:endParaRPr lang="zh-CN" altLang="en-US" dirty="0"/>
          </a:p>
        </p:txBody>
      </p:sp>
      <p:sp>
        <p:nvSpPr>
          <p:cNvPr id="3" name="内容占位符 2"/>
          <p:cNvSpPr>
            <a:spLocks noGrp="1"/>
          </p:cNvSpPr>
          <p:nvPr>
            <p:ph idx="1"/>
          </p:nvPr>
        </p:nvSpPr>
        <p:spPr/>
        <p:txBody>
          <a:bodyPr/>
          <a:lstStyle/>
          <a:p>
            <a:pPr marL="342900" lvl="1" indent="-342900">
              <a:spcAft>
                <a:spcPts val="1200"/>
              </a:spcAft>
              <a:buClr>
                <a:schemeClr val="hlink"/>
              </a:buClr>
              <a:buFont typeface="Wingdings" pitchFamily="2" charset="2"/>
              <a:buChar char="v"/>
            </a:pPr>
            <a:r>
              <a:rPr lang="zh-CN" altLang="en-US" sz="2800" dirty="0" smtClean="0">
                <a:cs typeface="+mn-cs"/>
              </a:rPr>
              <a:t>移动平台</a:t>
            </a:r>
            <a:endParaRPr lang="en-US" altLang="zh-CN" sz="2800" dirty="0" smtClean="0">
              <a:cs typeface="+mn-cs"/>
            </a:endParaRPr>
          </a:p>
          <a:p>
            <a:pPr lvl="1">
              <a:lnSpc>
                <a:spcPct val="150000"/>
              </a:lnSpc>
            </a:pPr>
            <a:r>
              <a:rPr lang="en-US" altLang="zh-CN" dirty="0" err="1" smtClean="0"/>
              <a:t>iOS</a:t>
            </a:r>
            <a:r>
              <a:rPr lang="en-US" altLang="zh-CN" dirty="0" smtClean="0"/>
              <a:t> (Apple)</a:t>
            </a:r>
          </a:p>
          <a:p>
            <a:pPr lvl="1">
              <a:lnSpc>
                <a:spcPct val="150000"/>
              </a:lnSpc>
            </a:pPr>
            <a:r>
              <a:rPr lang="en-US" altLang="zh-CN" dirty="0" smtClean="0"/>
              <a:t>Android (Google)</a:t>
            </a:r>
          </a:p>
          <a:p>
            <a:pPr lvl="1">
              <a:lnSpc>
                <a:spcPct val="150000"/>
              </a:lnSpc>
            </a:pPr>
            <a:r>
              <a:rPr lang="en-US" altLang="zh-CN" dirty="0" smtClean="0"/>
              <a:t>Win Phone (Microsoft)</a:t>
            </a:r>
          </a:p>
          <a:p>
            <a:pPr lvl="1">
              <a:lnSpc>
                <a:spcPct val="150000"/>
              </a:lnSpc>
            </a:pPr>
            <a:r>
              <a:rPr lang="en-US" altLang="zh-CN" dirty="0" err="1" smtClean="0"/>
              <a:t>Meego</a:t>
            </a:r>
            <a:r>
              <a:rPr lang="en-US" altLang="zh-CN" dirty="0" smtClean="0"/>
              <a:t> (Nokia &amp; Intel)</a:t>
            </a:r>
            <a:endParaRPr lang="en-US" altLang="zh-CN" dirty="0" smtClean="0"/>
          </a:p>
          <a:p>
            <a:pPr marL="742950" lvl="2" indent="-342900">
              <a:spcAft>
                <a:spcPts val="1200"/>
              </a:spcAft>
              <a:buClr>
                <a:schemeClr val="hlink"/>
              </a:buClr>
              <a:buFont typeface="Wingdings" pitchFamily="2" charset="2"/>
              <a:buChar char="v"/>
            </a:pPr>
            <a:endParaRPr lang="en-US" altLang="zh-CN" sz="2600" dirty="0" smtClean="0">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altLang="zh-CN" dirty="0" smtClean="0">
                <a:solidFill>
                  <a:schemeClr val="bg1">
                    <a:lumMod val="50000"/>
                  </a:schemeClr>
                </a:solidFill>
              </a:rPr>
              <a:t>Android </a:t>
            </a:r>
            <a:r>
              <a:rPr lang="zh-CN" altLang="en-US" dirty="0" smtClean="0">
                <a:solidFill>
                  <a:schemeClr val="bg1">
                    <a:lumMod val="50000"/>
                  </a:schemeClr>
                </a:solidFill>
              </a:rPr>
              <a:t>简介</a:t>
            </a:r>
            <a:endParaRPr lang="en-US" altLang="zh-CN" dirty="0" smtClean="0">
              <a:solidFill>
                <a:schemeClr val="bg1">
                  <a:lumMod val="50000"/>
                </a:schemeClr>
              </a:solidFill>
            </a:endParaRPr>
          </a:p>
          <a:p>
            <a:r>
              <a:rPr lang="en-US" altLang="zh-CN" dirty="0" smtClean="0"/>
              <a:t>Intent</a:t>
            </a:r>
            <a:r>
              <a:rPr lang="zh-CN" altLang="en-US" dirty="0" smtClean="0"/>
              <a:t>与四大组件</a:t>
            </a:r>
            <a:endParaRPr lang="en-US" altLang="zh-CN" dirty="0" smtClean="0"/>
          </a:p>
          <a:p>
            <a:r>
              <a:rPr lang="zh-CN" altLang="en-US" dirty="0" smtClean="0">
                <a:solidFill>
                  <a:schemeClr val="bg1">
                    <a:lumMod val="50000"/>
                  </a:schemeClr>
                </a:solidFill>
              </a:rPr>
              <a:t>进程与</a:t>
            </a:r>
            <a:r>
              <a:rPr lang="zh-CN" altLang="en-US" dirty="0" smtClean="0">
                <a:solidFill>
                  <a:schemeClr val="bg1">
                    <a:lumMod val="50000"/>
                  </a:schemeClr>
                </a:solidFill>
              </a:rPr>
              <a:t>线程</a:t>
            </a:r>
            <a:endParaRPr lang="en-US" altLang="zh-CN" dirty="0" smtClean="0">
              <a:solidFill>
                <a:schemeClr val="bg1">
                  <a:lumMod val="50000"/>
                </a:schemeClr>
              </a:solidFill>
            </a:endParaRPr>
          </a:p>
          <a:p>
            <a:r>
              <a:rPr lang="en-US" altLang="zh-CN" dirty="0" smtClean="0">
                <a:solidFill>
                  <a:schemeClr val="bg1">
                    <a:lumMod val="50000"/>
                  </a:schemeClr>
                </a:solidFill>
              </a:rPr>
              <a:t>Android</a:t>
            </a:r>
            <a:r>
              <a:rPr lang="zh-CN" altLang="en-US" dirty="0" smtClean="0">
                <a:solidFill>
                  <a:schemeClr val="bg1">
                    <a:lumMod val="50000"/>
                  </a:schemeClr>
                </a:solidFill>
              </a:rPr>
              <a:t>程序设计</a:t>
            </a:r>
            <a:endParaRPr lang="en-US" altLang="zh-CN" dirty="0" smtClean="0">
              <a:solidFill>
                <a:schemeClr val="bg1">
                  <a:lumMod val="50000"/>
                </a:schemeClr>
              </a:solidFill>
            </a:endParaRPr>
          </a:p>
          <a:p>
            <a:endParaRPr lang="en-US" altLang="zh-CN" dirty="0"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Intent</a:t>
            </a:r>
            <a:r>
              <a:rPr lang="zh-CN" altLang="en-US" dirty="0" smtClean="0"/>
              <a:t>与四大组件</a:t>
            </a:r>
            <a:endParaRPr lang="zh-CN" altLang="en-US" dirty="0"/>
          </a:p>
        </p:txBody>
      </p:sp>
      <p:sp>
        <p:nvSpPr>
          <p:cNvPr id="3" name="内容占位符 2"/>
          <p:cNvSpPr>
            <a:spLocks noGrp="1"/>
          </p:cNvSpPr>
          <p:nvPr>
            <p:ph idx="1"/>
          </p:nvPr>
        </p:nvSpPr>
        <p:spPr/>
        <p:txBody>
          <a:bodyPr/>
          <a:lstStyle/>
          <a:p>
            <a:r>
              <a:rPr lang="en-US" altLang="zh-CN" dirty="0" smtClean="0"/>
              <a:t>Activity</a:t>
            </a:r>
          </a:p>
          <a:p>
            <a:r>
              <a:rPr lang="en-US" altLang="zh-CN" dirty="0" smtClean="0"/>
              <a:t>Service</a:t>
            </a:r>
          </a:p>
          <a:p>
            <a:r>
              <a:rPr lang="en-US" altLang="zh-CN" dirty="0" smtClean="0"/>
              <a:t>Content Provider</a:t>
            </a:r>
          </a:p>
          <a:p>
            <a:r>
              <a:rPr lang="en-US" altLang="zh-CN" dirty="0" smtClean="0"/>
              <a:t>Broadcast receiver</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ZT">
  <a:themeElements>
    <a:clrScheme name="sample 1">
      <a:dk1>
        <a:srgbClr val="000000"/>
      </a:dk1>
      <a:lt1>
        <a:srgbClr val="FFFFFF"/>
      </a:lt1>
      <a:dk2>
        <a:srgbClr val="000798"/>
      </a:dk2>
      <a:lt2>
        <a:srgbClr val="B2B2B2"/>
      </a:lt2>
      <a:accent1>
        <a:srgbClr val="1B33E7"/>
      </a:accent1>
      <a:accent2>
        <a:srgbClr val="6699FF"/>
      </a:accent2>
      <a:accent3>
        <a:srgbClr val="FFFFFF"/>
      </a:accent3>
      <a:accent4>
        <a:srgbClr val="000000"/>
      </a:accent4>
      <a:accent5>
        <a:srgbClr val="ABADF1"/>
      </a:accent5>
      <a:accent6>
        <a:srgbClr val="5C8AE7"/>
      </a:accent6>
      <a:hlink>
        <a:srgbClr val="99CCFF"/>
      </a:hlink>
      <a:folHlink>
        <a:srgbClr val="3366CC"/>
      </a:folHlink>
    </a:clrScheme>
    <a:fontScheme name="sampl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ample 1">
        <a:dk1>
          <a:srgbClr val="000000"/>
        </a:dk1>
        <a:lt1>
          <a:srgbClr val="FFFFFF"/>
        </a:lt1>
        <a:dk2>
          <a:srgbClr val="000798"/>
        </a:dk2>
        <a:lt2>
          <a:srgbClr val="B2B2B2"/>
        </a:lt2>
        <a:accent1>
          <a:srgbClr val="1B33E7"/>
        </a:accent1>
        <a:accent2>
          <a:srgbClr val="6699FF"/>
        </a:accent2>
        <a:accent3>
          <a:srgbClr val="FFFFFF"/>
        </a:accent3>
        <a:accent4>
          <a:srgbClr val="000000"/>
        </a:accent4>
        <a:accent5>
          <a:srgbClr val="ABADF1"/>
        </a:accent5>
        <a:accent6>
          <a:srgbClr val="5C8AE7"/>
        </a:accent6>
        <a:hlink>
          <a:srgbClr val="99CCFF"/>
        </a:hlink>
        <a:folHlink>
          <a:srgbClr val="3366CC"/>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94332"/>
        </a:dk2>
        <a:lt2>
          <a:srgbClr val="B2B2B2"/>
        </a:lt2>
        <a:accent1>
          <a:srgbClr val="0D6531"/>
        </a:accent1>
        <a:accent2>
          <a:srgbClr val="39AF6E"/>
        </a:accent2>
        <a:accent3>
          <a:srgbClr val="FFFFFF"/>
        </a:accent3>
        <a:accent4>
          <a:srgbClr val="000000"/>
        </a:accent4>
        <a:accent5>
          <a:srgbClr val="AAB8AD"/>
        </a:accent5>
        <a:accent6>
          <a:srgbClr val="339E63"/>
        </a:accent6>
        <a:hlink>
          <a:srgbClr val="93E1A0"/>
        </a:hlink>
        <a:folHlink>
          <a:srgbClr val="1D834B"/>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275CA3"/>
        </a:dk2>
        <a:lt2>
          <a:srgbClr val="C0C0C0"/>
        </a:lt2>
        <a:accent1>
          <a:srgbClr val="529EBC"/>
        </a:accent1>
        <a:accent2>
          <a:srgbClr val="55BEE3"/>
        </a:accent2>
        <a:accent3>
          <a:srgbClr val="FFFFFF"/>
        </a:accent3>
        <a:accent4>
          <a:srgbClr val="000000"/>
        </a:accent4>
        <a:accent5>
          <a:srgbClr val="B3CCDA"/>
        </a:accent5>
        <a:accent6>
          <a:srgbClr val="4CACCE"/>
        </a:accent6>
        <a:hlink>
          <a:srgbClr val="9FD4F1"/>
        </a:hlink>
        <a:folHlink>
          <a:srgbClr val="0099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263</TotalTime>
  <Words>3059</Words>
  <Application>Microsoft Office PowerPoint</Application>
  <PresentationFormat>全屏显示(4:3)</PresentationFormat>
  <Paragraphs>400</Paragraphs>
  <Slides>46</Slides>
  <Notes>39</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LZT</vt:lpstr>
      <vt:lpstr>Android 基础</vt:lpstr>
      <vt:lpstr>目录</vt:lpstr>
      <vt:lpstr>目录</vt:lpstr>
      <vt:lpstr>Android 简介</vt:lpstr>
      <vt:lpstr>Android 简介</vt:lpstr>
      <vt:lpstr>Android 简介</vt:lpstr>
      <vt:lpstr>Android 简介</vt:lpstr>
      <vt:lpstr>目录</vt:lpstr>
      <vt:lpstr>Intent与四大组件</vt:lpstr>
      <vt:lpstr>Intent与四大组件 (Activity)</vt:lpstr>
      <vt:lpstr>Intent与四大组件 (Intent)</vt:lpstr>
      <vt:lpstr>Intent与四大组件 (Intent)</vt:lpstr>
      <vt:lpstr>Intent与四大组件 (Intent)</vt:lpstr>
      <vt:lpstr>Intent与四大组件 (Activity)</vt:lpstr>
      <vt:lpstr>Intent与四大组件 (Activity)</vt:lpstr>
      <vt:lpstr>Intent与四大组件 (Activity)</vt:lpstr>
      <vt:lpstr>Intent与四大组件 (Activity)</vt:lpstr>
      <vt:lpstr>Intent与四大组件 (Service)</vt:lpstr>
      <vt:lpstr>Intent与四大组件 (Service)</vt:lpstr>
      <vt:lpstr>Intent与四大组件 (Service)</vt:lpstr>
      <vt:lpstr>Intent与四大组件 (Service)</vt:lpstr>
      <vt:lpstr>Intent与四大组件 (Service)</vt:lpstr>
      <vt:lpstr>Intent与四大组件 (Service)</vt:lpstr>
      <vt:lpstr>Intent与四大组件 (Content Provider)</vt:lpstr>
      <vt:lpstr>Intent与四大组件 (Content Provider)</vt:lpstr>
      <vt:lpstr>Intent与四大组件 (Content Provider)</vt:lpstr>
      <vt:lpstr>Intent与四大组件 (Content Provider)</vt:lpstr>
      <vt:lpstr>Intent与四大组件 (Content Provider)</vt:lpstr>
      <vt:lpstr>Intent与四大组件 (Content Provider)</vt:lpstr>
      <vt:lpstr>Intent与四大组件 (Content Provider)</vt:lpstr>
      <vt:lpstr>Intent与四大组件 (Broadcast receiver)</vt:lpstr>
      <vt:lpstr>Intent与四大组件 (Broadcast Receiver)</vt:lpstr>
      <vt:lpstr>Intent与四大组件 (Broadcast Receiver)</vt:lpstr>
      <vt:lpstr>Intent与四大组件 (Broadcast Receiver)</vt:lpstr>
      <vt:lpstr>Intent与四大组件 (Broadcast Receiver)</vt:lpstr>
      <vt:lpstr>Intent与四大组件 (Broadcast Receiver)</vt:lpstr>
      <vt:lpstr>目录</vt:lpstr>
      <vt:lpstr>进程与线程</vt:lpstr>
      <vt:lpstr>进程与线程</vt:lpstr>
      <vt:lpstr>进程与线程</vt:lpstr>
      <vt:lpstr>进程与线程</vt:lpstr>
      <vt:lpstr>进程与线程</vt:lpstr>
      <vt:lpstr>进程与线程</vt:lpstr>
      <vt:lpstr>目录</vt:lpstr>
      <vt:lpstr>目录</vt:lpstr>
      <vt:lpstr>幻灯片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LeeHong</dc:creator>
  <cp:lastModifiedBy>lihongWin7</cp:lastModifiedBy>
  <cp:revision>170</cp:revision>
  <dcterms:created xsi:type="dcterms:W3CDTF">2011-08-28T07:37:48Z</dcterms:created>
  <dcterms:modified xsi:type="dcterms:W3CDTF">2012-08-03T04:44:21Z</dcterms:modified>
</cp:coreProperties>
</file>