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77" r:id="rId3"/>
    <p:sldId id="347" r:id="rId4"/>
    <p:sldId id="360" r:id="rId5"/>
    <p:sldId id="361" r:id="rId6"/>
    <p:sldId id="359" r:id="rId7"/>
    <p:sldId id="358" r:id="rId8"/>
    <p:sldId id="354" r:id="rId9"/>
    <p:sldId id="356" r:id="rId10"/>
    <p:sldId id="285" r:id="rId11"/>
    <p:sldId id="287" r:id="rId12"/>
    <p:sldId id="288" r:id="rId13"/>
    <p:sldId id="337" r:id="rId14"/>
    <p:sldId id="323" r:id="rId15"/>
    <p:sldId id="324" r:id="rId16"/>
    <p:sldId id="339" r:id="rId17"/>
    <p:sldId id="325" r:id="rId18"/>
    <p:sldId id="336" r:id="rId19"/>
    <p:sldId id="338" r:id="rId20"/>
    <p:sldId id="340" r:id="rId21"/>
    <p:sldId id="326" r:id="rId22"/>
    <p:sldId id="329" r:id="rId23"/>
    <p:sldId id="328" r:id="rId24"/>
    <p:sldId id="330" r:id="rId25"/>
    <p:sldId id="355" r:id="rId26"/>
    <p:sldId id="332" r:id="rId27"/>
    <p:sldId id="341" r:id="rId28"/>
    <p:sldId id="342" r:id="rId29"/>
    <p:sldId id="346" r:id="rId30"/>
    <p:sldId id="333" r:id="rId31"/>
    <p:sldId id="334" r:id="rId32"/>
    <p:sldId id="348" r:id="rId33"/>
    <p:sldId id="343" r:id="rId34"/>
    <p:sldId id="350" r:id="rId35"/>
    <p:sldId id="351" r:id="rId36"/>
    <p:sldId id="349" r:id="rId37"/>
    <p:sldId id="335" r:id="rId38"/>
    <p:sldId id="352" r:id="rId39"/>
    <p:sldId id="353" r:id="rId40"/>
    <p:sldId id="357" r:id="rId41"/>
    <p:sldId id="345" r:id="rId42"/>
    <p:sldId id="344" r:id="rId43"/>
  </p:sldIdLst>
  <p:sldSz cx="9144000" cy="6858000" type="screen4x3"/>
  <p:notesSz cx="7102475" cy="89916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5EFF"/>
    <a:srgbClr val="0041C4"/>
    <a:srgbClr val="003BB0"/>
    <a:srgbClr val="C0DCF6"/>
    <a:srgbClr val="65AAE9"/>
    <a:srgbClr val="84A5CA"/>
    <a:srgbClr val="5F5F5F"/>
    <a:srgbClr val="4D4D4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9" autoAdjust="0"/>
    <p:restoredTop sz="94660" autoAdjust="0"/>
  </p:normalViewPr>
  <p:slideViewPr>
    <p:cSldViewPr>
      <p:cViewPr varScale="1">
        <p:scale>
          <a:sx n="80" d="100"/>
          <a:sy n="80" d="100"/>
        </p:scale>
        <p:origin x="-102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ltLang="ja-JP"/>
          </a:p>
        </p:txBody>
      </p:sp>
      <p:sp>
        <p:nvSpPr>
          <p:cNvPr id="112643"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ltLang="ja-JP"/>
          </a:p>
        </p:txBody>
      </p:sp>
      <p:sp>
        <p:nvSpPr>
          <p:cNvPr id="112644"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ltLang="ja-JP"/>
          </a:p>
        </p:txBody>
      </p:sp>
      <p:sp>
        <p:nvSpPr>
          <p:cNvPr id="112645"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1A0F924-B791-413A-B709-A03FB6A597D5}" type="slidenum">
              <a:rPr lang="en-US" altLang="ja-JP"/>
              <a:pPr>
                <a:defRPr/>
              </a:pPr>
              <a:t>‹#›</a:t>
            </a:fld>
            <a:endParaRPr lang="en-US" altLang="ja-JP"/>
          </a:p>
        </p:txBody>
      </p:sp>
    </p:spTree>
    <p:extLst>
      <p:ext uri="{BB962C8B-B14F-4D97-AF65-F5344CB8AC3E}">
        <p14:creationId xmlns="" xmlns:p14="http://schemas.microsoft.com/office/powerpoint/2010/main" val="3358373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050"/>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zh-CN" altLang="en-US"/>
          </a:p>
        </p:txBody>
      </p:sp>
      <p:sp>
        <p:nvSpPr>
          <p:cNvPr id="49155" name="Rectangle 2051"/>
          <p:cNvSpPr>
            <a:spLocks noGrp="1" noChangeArrowheads="1"/>
          </p:cNvSpPr>
          <p:nvPr>
            <p:ph type="dt" idx="1"/>
          </p:nvPr>
        </p:nvSpPr>
        <p:spPr bwMode="auto">
          <a:xfrm>
            <a:off x="40386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fld id="{62FBC9F4-0895-4E73-8591-135136763B1E}" type="datetimeFigureOut">
              <a:rPr lang="zh-CN" altLang="en-US"/>
              <a:pPr>
                <a:defRPr/>
              </a:pPr>
              <a:t>2012/8/7</a:t>
            </a:fld>
            <a:endParaRPr lang="zh-CN" altLang="en-US"/>
          </a:p>
        </p:txBody>
      </p:sp>
      <p:sp>
        <p:nvSpPr>
          <p:cNvPr id="7172" name="Rectangle 2052"/>
          <p:cNvSpPr>
            <a:spLocks noGrp="1" noRot="1" noChangeAspect="1" noChangeArrowheads="1" noTextEdit="1"/>
          </p:cNvSpPr>
          <p:nvPr>
            <p:ph type="sldImg" idx="2"/>
          </p:nvPr>
        </p:nvSpPr>
        <p:spPr bwMode="auto">
          <a:xfrm>
            <a:off x="1346200" y="685800"/>
            <a:ext cx="4470400" cy="3352800"/>
          </a:xfrm>
          <a:prstGeom prst="rect">
            <a:avLst/>
          </a:prstGeom>
          <a:noFill/>
          <a:ln w="9525">
            <a:solidFill>
              <a:srgbClr val="000000"/>
            </a:solidFill>
            <a:miter lim="800000"/>
            <a:headEnd/>
            <a:tailEnd/>
          </a:ln>
        </p:spPr>
      </p:sp>
      <p:sp>
        <p:nvSpPr>
          <p:cNvPr id="49157" name="Rectangle 2053"/>
          <p:cNvSpPr>
            <a:spLocks noGrp="1" noChangeArrowheads="1"/>
          </p:cNvSpPr>
          <p:nvPr>
            <p:ph type="body" sz="quarter" idx="3"/>
          </p:nvPr>
        </p:nvSpPr>
        <p:spPr bwMode="auto">
          <a:xfrm>
            <a:off x="914400" y="4267200"/>
            <a:ext cx="525780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9158" name="Rectangle 2054"/>
          <p:cNvSpPr>
            <a:spLocks noGrp="1" noChangeArrowheads="1"/>
          </p:cNvSpPr>
          <p:nvPr>
            <p:ph type="ftr" sz="quarter" idx="4"/>
          </p:nvPr>
        </p:nvSpPr>
        <p:spPr bwMode="auto">
          <a:xfrm>
            <a:off x="0" y="8534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zh-CN" altLang="en-US"/>
          </a:p>
        </p:txBody>
      </p:sp>
      <p:sp>
        <p:nvSpPr>
          <p:cNvPr id="49159" name="Rectangle 2055"/>
          <p:cNvSpPr>
            <a:spLocks noGrp="1" noChangeArrowheads="1"/>
          </p:cNvSpPr>
          <p:nvPr>
            <p:ph type="sldNum" sz="quarter" idx="5"/>
          </p:nvPr>
        </p:nvSpPr>
        <p:spPr bwMode="auto">
          <a:xfrm>
            <a:off x="4038600" y="85344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0F15A8E7-36BB-4D11-8293-FE550EB998A6}" type="slidenum">
              <a:rPr lang="zh-CN" altLang="en-US"/>
              <a:pPr>
                <a:defRPr/>
              </a:pPr>
              <a:t>‹#›</a:t>
            </a:fld>
            <a:endParaRPr lang="zh-CN" altLang="en-US"/>
          </a:p>
        </p:txBody>
      </p:sp>
    </p:spTree>
    <p:extLst>
      <p:ext uri="{BB962C8B-B14F-4D97-AF65-F5344CB8AC3E}">
        <p14:creationId xmlns="" xmlns:p14="http://schemas.microsoft.com/office/powerpoint/2010/main" val="2365935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Calibri" pitchFamily="34" charset="0"/>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Warning</a:t>
            </a:r>
            <a:r>
              <a:rPr lang="zh-CN" altLang="en-US" dirty="0" smtClean="0"/>
              <a:t>：</a:t>
            </a:r>
            <a:endParaRPr lang="en-US" altLang="zh-CN" dirty="0" smtClean="0"/>
          </a:p>
          <a:p>
            <a:pPr marL="228600" indent="-228600">
              <a:buAutoNum type="arabicPeriod"/>
            </a:pPr>
            <a:r>
              <a:rPr lang="zh-CN" altLang="en-US" dirty="0" smtClean="0"/>
              <a:t>未用到的变量和方法</a:t>
            </a:r>
            <a:endParaRPr lang="en-US" altLang="zh-CN" dirty="0" smtClean="0"/>
          </a:p>
          <a:p>
            <a:pPr marL="228600" indent="-228600">
              <a:buAutoNum type="arabicPeriod"/>
            </a:pPr>
            <a:r>
              <a:rPr lang="zh-CN" altLang="en-US" dirty="0" smtClean="0"/>
              <a:t>泛型中的类型检查</a:t>
            </a:r>
            <a:endParaRPr lang="en-US" altLang="zh-CN" dirty="0" smtClean="0"/>
          </a:p>
          <a:p>
            <a:pPr marL="228600" indent="-228600">
              <a:buAutoNum type="arabicPeriod"/>
            </a:pPr>
            <a:r>
              <a:rPr lang="en-US" altLang="zh-CN" dirty="0" smtClean="0"/>
              <a:t>Dead code</a:t>
            </a:r>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0F15A8E7-36BB-4D11-8293-FE550EB998A6}" type="slidenum">
              <a:rPr lang="zh-CN" altLang="en-US" smtClean="0"/>
              <a:pPr>
                <a:defRPr/>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 name="Picture 9" descr="lzt-01111副本"/>
          <p:cNvPicPr>
            <a:picLocks noChangeAspect="1" noChangeArrowheads="1"/>
          </p:cNvPicPr>
          <p:nvPr userDrawn="1"/>
        </p:nvPicPr>
        <p:blipFill>
          <a:blip r:embed="rId2" cstate="print"/>
          <a:srcRect/>
          <a:stretch>
            <a:fillRect/>
          </a:stretch>
        </p:blipFill>
        <p:spPr bwMode="auto">
          <a:xfrm>
            <a:off x="0" y="-152400"/>
            <a:ext cx="9144000" cy="6858000"/>
          </a:xfrm>
          <a:prstGeom prst="rect">
            <a:avLst/>
          </a:prstGeom>
          <a:noFill/>
          <a:ln w="9525">
            <a:noFill/>
            <a:miter lim="800000"/>
            <a:headEnd/>
            <a:tailEnd/>
          </a:ln>
        </p:spPr>
      </p:pic>
      <p:pic>
        <p:nvPicPr>
          <p:cNvPr id="5" name="図 16" descr="lzt_logo1.gif"/>
          <p:cNvPicPr>
            <a:picLocks noChangeAspect="1"/>
          </p:cNvPicPr>
          <p:nvPr userDrawn="1"/>
        </p:nvPicPr>
        <p:blipFill>
          <a:blip r:embed="rId3" cstate="print"/>
          <a:srcRect/>
          <a:stretch>
            <a:fillRect/>
          </a:stretch>
        </p:blipFill>
        <p:spPr bwMode="auto">
          <a:xfrm>
            <a:off x="5915025" y="6188075"/>
            <a:ext cx="228600" cy="417513"/>
          </a:xfrm>
          <a:prstGeom prst="rect">
            <a:avLst/>
          </a:prstGeom>
          <a:noFill/>
          <a:ln w="9525">
            <a:noFill/>
            <a:miter lim="800000"/>
            <a:headEnd/>
            <a:tailEnd/>
          </a:ln>
        </p:spPr>
      </p:pic>
      <p:sp>
        <p:nvSpPr>
          <p:cNvPr id="6" name="テキスト ボックス 5"/>
          <p:cNvSpPr txBox="1"/>
          <p:nvPr userDrawn="1"/>
        </p:nvSpPr>
        <p:spPr>
          <a:xfrm>
            <a:off x="6159500" y="6164263"/>
            <a:ext cx="2667000" cy="276225"/>
          </a:xfrm>
          <a:prstGeom prst="rect">
            <a:avLst/>
          </a:prstGeom>
          <a:noFill/>
        </p:spPr>
        <p:txBody>
          <a:bodyPr>
            <a:spAutoFit/>
          </a:bodyPr>
          <a:lstStyle/>
          <a:p>
            <a:pPr algn="l">
              <a:defRPr/>
            </a:pPr>
            <a:r>
              <a:rPr kumimoji="1" lang="zh-CN" altLang="en-US" sz="1200" b="1">
                <a:solidFill>
                  <a:srgbClr val="0C1975"/>
                </a:solidFill>
                <a:effectLst>
                  <a:outerShdw blurRad="38100" dist="38100" dir="2700000" algn="tl">
                    <a:srgbClr val="C0C0C0"/>
                  </a:outerShdw>
                </a:effectLst>
                <a:latin typeface="Microsoft YaHei" pitchFamily="34" charset="-122"/>
                <a:ea typeface="Microsoft YaHei" pitchFamily="34" charset="-122"/>
              </a:rPr>
              <a:t>北京利达智通信息技术有限公司</a:t>
            </a:r>
            <a:endParaRPr kumimoji="1" lang="ja-JP" altLang="en-US" sz="1200" b="1">
              <a:solidFill>
                <a:srgbClr val="0C1975"/>
              </a:solidFill>
              <a:effectLst>
                <a:outerShdw blurRad="38100" dist="38100" dir="2700000" algn="tl">
                  <a:srgbClr val="C0C0C0"/>
                </a:outerShdw>
              </a:effectLst>
              <a:latin typeface="Microsoft YaHei" pitchFamily="34" charset="-122"/>
              <a:ea typeface="Microsoft YaHei" pitchFamily="34" charset="-122"/>
            </a:endParaRPr>
          </a:p>
        </p:txBody>
      </p:sp>
      <p:sp>
        <p:nvSpPr>
          <p:cNvPr id="7" name="テキスト ボックス 6"/>
          <p:cNvSpPr txBox="1"/>
          <p:nvPr userDrawn="1"/>
        </p:nvSpPr>
        <p:spPr>
          <a:xfrm>
            <a:off x="6183313" y="6405563"/>
            <a:ext cx="2895600" cy="214312"/>
          </a:xfrm>
          <a:prstGeom prst="rect">
            <a:avLst/>
          </a:prstGeom>
          <a:noFill/>
        </p:spPr>
        <p:txBody>
          <a:bodyPr>
            <a:spAutoFit/>
          </a:bodyPr>
          <a:lstStyle/>
          <a:p>
            <a:pPr algn="l">
              <a:defRPr/>
            </a:pPr>
            <a:r>
              <a:rPr lang="en-US" altLang="zh-CN" sz="800" b="1">
                <a:solidFill>
                  <a:srgbClr val="0C1975"/>
                </a:solidFill>
                <a:latin typeface="Calibri" pitchFamily="34" charset="0"/>
                <a:ea typeface="굴림" pitchFamily="34" charset="-127"/>
                <a:cs typeface="Calibri" pitchFamily="34" charset="0"/>
              </a:rPr>
              <a:t>BEIJING LIDAZHITONG</a:t>
            </a:r>
            <a:r>
              <a:rPr lang="en-US" altLang="ja-JP" sz="800" b="1">
                <a:solidFill>
                  <a:srgbClr val="0C1975"/>
                </a:solidFill>
                <a:latin typeface="Calibri" pitchFamily="34" charset="0"/>
                <a:ea typeface="굴림" pitchFamily="34" charset="-127"/>
                <a:cs typeface="Calibri" pitchFamily="34" charset="0"/>
              </a:rPr>
              <a:t> </a:t>
            </a:r>
            <a:r>
              <a:rPr lang="en-US" altLang="zh-CN" sz="800" b="1">
                <a:solidFill>
                  <a:srgbClr val="0C1975"/>
                </a:solidFill>
                <a:latin typeface="Calibri" pitchFamily="34" charset="0"/>
                <a:ea typeface="굴림" pitchFamily="34" charset="-127"/>
                <a:cs typeface="Calibri" pitchFamily="34" charset="0"/>
              </a:rPr>
              <a:t>INFO TECHNOLOGY CO.，LTD</a:t>
            </a:r>
            <a:r>
              <a:rPr lang="en-US" altLang="ja-JP" sz="800" b="1">
                <a:solidFill>
                  <a:srgbClr val="0C1975"/>
                </a:solidFill>
                <a:latin typeface="Calibri" pitchFamily="34" charset="0"/>
                <a:ea typeface="ＭＳ Ｐゴシック" pitchFamily="34" charset="-128"/>
                <a:cs typeface="Calibri" pitchFamily="34" charset="0"/>
              </a:rPr>
              <a:t>.</a:t>
            </a:r>
            <a:endParaRPr kumimoji="1" lang="ja-JP" altLang="en-US" sz="800" b="1">
              <a:solidFill>
                <a:srgbClr val="0C1975"/>
              </a:solidFill>
              <a:ea typeface="ＭＳ Ｐゴシック" pitchFamily="34" charset="-128"/>
              <a:cs typeface="Calibri" pitchFamily="34" charset="0"/>
            </a:endParaRPr>
          </a:p>
        </p:txBody>
      </p:sp>
      <p:sp>
        <p:nvSpPr>
          <p:cNvPr id="3074" name="Rectangle 2"/>
          <p:cNvSpPr>
            <a:spLocks noGrp="1" noChangeArrowheads="1"/>
          </p:cNvSpPr>
          <p:nvPr>
            <p:ph type="ctrTitle"/>
          </p:nvPr>
        </p:nvSpPr>
        <p:spPr bwMode="gray">
          <a:xfrm>
            <a:off x="1524000" y="1905000"/>
            <a:ext cx="6629400" cy="1012825"/>
          </a:xfrm>
        </p:spPr>
        <p:txBody>
          <a:bodyPr/>
          <a:lstStyle>
            <a:lvl1pPr algn="ctr">
              <a:defRPr sz="3600" i="1">
                <a:latin typeface="Verdana" pitchFamily="34" charset="0"/>
              </a:defRPr>
            </a:lvl1pPr>
          </a:lstStyle>
          <a:p>
            <a:r>
              <a:rPr lang="en-US" altLang="ja-JP" dirty="0"/>
              <a:t>Click to edit Master </a:t>
            </a:r>
            <a:br>
              <a:rPr lang="en-US" altLang="ja-JP" dirty="0"/>
            </a:br>
            <a:r>
              <a:rPr lang="en-US" altLang="ja-JP" dirty="0"/>
              <a:t>title style</a:t>
            </a:r>
          </a:p>
        </p:txBody>
      </p:sp>
      <p:sp>
        <p:nvSpPr>
          <p:cNvPr id="3075" name="Rectangle 3"/>
          <p:cNvSpPr>
            <a:spLocks noGrp="1" noChangeArrowheads="1"/>
          </p:cNvSpPr>
          <p:nvPr>
            <p:ph type="subTitle" idx="1"/>
          </p:nvPr>
        </p:nvSpPr>
        <p:spPr bwMode="gray">
          <a:xfrm>
            <a:off x="1600200" y="3276600"/>
            <a:ext cx="6324600" cy="381000"/>
          </a:xfrm>
        </p:spPr>
        <p:txBody>
          <a:bodyPr/>
          <a:lstStyle>
            <a:lvl1pPr marL="0" indent="0" algn="ctr">
              <a:buFont typeface="Wingdings" pitchFamily="2" charset="2"/>
              <a:buNone/>
              <a:defRPr sz="1800" b="1">
                <a:solidFill>
                  <a:schemeClr val="bg1"/>
                </a:solidFill>
              </a:defRPr>
            </a:lvl1pPr>
          </a:lstStyle>
          <a:p>
            <a:r>
              <a:rPr lang="en-US" altLang="ja-JP"/>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4C7E2F01-F544-4367-85D2-F7FF092F8B6B}" type="slidenum">
              <a:rPr lang="en-US" altLang="ja-JP"/>
              <a:pPr>
                <a:defRPr/>
              </a:pPr>
              <a:t>‹#›</a:t>
            </a:fld>
            <a:endParaRPr lang="en-US" altLang="ja-JP"/>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457200"/>
            <a:ext cx="2057400" cy="6019800"/>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457200"/>
            <a:ext cx="6019800" cy="6019800"/>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F26F28E5-6471-43C8-9B25-323E7D1489F3}" type="slidenum">
              <a:rPr lang="en-US" altLang="ja-JP"/>
              <a:pPr>
                <a:defRPr/>
              </a:pPr>
              <a:t>‹#›</a:t>
            </a:fld>
            <a:endParaRPr lang="en-US" altLang="ja-JP"/>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6"/>
          <p:cNvSpPr>
            <a:spLocks noGrp="1" noChangeArrowheads="1"/>
          </p:cNvSpPr>
          <p:nvPr>
            <p:ph type="sldNum" sz="quarter" idx="10"/>
          </p:nvPr>
        </p:nvSpPr>
        <p:spPr>
          <a:ln/>
        </p:spPr>
        <p:txBody>
          <a:bodyPr/>
          <a:lstStyle>
            <a:lvl1pPr>
              <a:defRPr/>
            </a:lvl1pPr>
          </a:lstStyle>
          <a:p>
            <a:pPr>
              <a:defRPr/>
            </a:pPr>
            <a:fld id="{94D4752E-60FD-4015-ABB1-5B2C07124AD5}" type="slidenum">
              <a:rPr lang="en-US" altLang="ja-JP"/>
              <a:pPr>
                <a:defRPr/>
              </a:pPr>
              <a:t>‹#›</a:t>
            </a:fld>
            <a:endParaRPr lang="en-US" altLang="ja-JP"/>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6"/>
          <p:cNvSpPr>
            <a:spLocks noGrp="1" noChangeArrowheads="1"/>
          </p:cNvSpPr>
          <p:nvPr>
            <p:ph type="sldNum" sz="quarter" idx="10"/>
          </p:nvPr>
        </p:nvSpPr>
        <p:spPr>
          <a:ln/>
        </p:spPr>
        <p:txBody>
          <a:bodyPr/>
          <a:lstStyle>
            <a:lvl1pPr>
              <a:defRPr/>
            </a:lvl1pPr>
          </a:lstStyle>
          <a:p>
            <a:pPr>
              <a:defRPr/>
            </a:pPr>
            <a:fld id="{D0965A0D-0D98-4CD5-B05A-9D9FE3A7CCA5}" type="slidenum">
              <a:rPr lang="en-US" altLang="ja-JP"/>
              <a:pPr>
                <a:defRPr/>
              </a:pPr>
              <a:t>‹#›</a:t>
            </a:fld>
            <a:endParaRPr lang="en-US" altLang="ja-JP"/>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6"/>
          <p:cNvSpPr>
            <a:spLocks noGrp="1" noChangeArrowheads="1"/>
          </p:cNvSpPr>
          <p:nvPr>
            <p:ph type="sldNum" sz="quarter" idx="10"/>
          </p:nvPr>
        </p:nvSpPr>
        <p:spPr>
          <a:ln/>
        </p:spPr>
        <p:txBody>
          <a:bodyPr/>
          <a:lstStyle>
            <a:lvl1pPr>
              <a:defRPr/>
            </a:lvl1pPr>
          </a:lstStyle>
          <a:p>
            <a:pPr>
              <a:defRPr/>
            </a:pPr>
            <a:fld id="{401EFDBE-8D2A-48BB-8286-C78F126EDE13}" type="slidenum">
              <a:rPr lang="en-US" altLang="ja-JP"/>
              <a:pPr>
                <a:defRPr/>
              </a:pPr>
              <a:t>‹#›</a:t>
            </a:fld>
            <a:endParaRPr lang="en-US" altLang="ja-JP"/>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6"/>
          <p:cNvSpPr>
            <a:spLocks noGrp="1" noChangeArrowheads="1"/>
          </p:cNvSpPr>
          <p:nvPr>
            <p:ph type="sldNum" sz="quarter" idx="10"/>
          </p:nvPr>
        </p:nvSpPr>
        <p:spPr>
          <a:ln/>
        </p:spPr>
        <p:txBody>
          <a:bodyPr/>
          <a:lstStyle>
            <a:lvl1pPr>
              <a:defRPr/>
            </a:lvl1pPr>
          </a:lstStyle>
          <a:p>
            <a:pPr>
              <a:defRPr/>
            </a:pPr>
            <a:fld id="{19339028-B0EF-483F-887B-644502DEE110}" type="slidenum">
              <a:rPr lang="en-US" altLang="ja-JP"/>
              <a:pPr>
                <a:defRPr/>
              </a:pPr>
              <a:t>‹#›</a:t>
            </a:fld>
            <a:endParaRPr lang="en-US" altLang="ja-JP"/>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6"/>
          <p:cNvSpPr>
            <a:spLocks noGrp="1" noChangeArrowheads="1"/>
          </p:cNvSpPr>
          <p:nvPr>
            <p:ph type="sldNum" sz="quarter" idx="10"/>
          </p:nvPr>
        </p:nvSpPr>
        <p:spPr>
          <a:ln/>
        </p:spPr>
        <p:txBody>
          <a:bodyPr/>
          <a:lstStyle>
            <a:lvl1pPr>
              <a:defRPr/>
            </a:lvl1pPr>
          </a:lstStyle>
          <a:p>
            <a:pPr>
              <a:defRPr/>
            </a:pPr>
            <a:fld id="{A4440C95-AD21-461F-880A-F2775BAE7188}" type="slidenum">
              <a:rPr lang="en-US" altLang="ja-JP"/>
              <a:pPr>
                <a:defRPr/>
              </a:pPr>
              <a:t>‹#›</a:t>
            </a:fld>
            <a:endParaRPr lang="en-US" altLang="ja-JP"/>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352C5D38-B663-41C0-B677-723DCE2727EE}" type="slidenum">
              <a:rPr lang="en-US" altLang="ja-JP"/>
              <a:pPr>
                <a:defRPr/>
              </a:pPr>
              <a:t>‹#›</a:t>
            </a:fld>
            <a:endParaRPr lang="en-US" altLang="ja-JP"/>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32F2A6A4-81AE-48AE-A3E7-6FAD37798369}" type="slidenum">
              <a:rPr lang="en-US" altLang="ja-JP"/>
              <a:pPr>
                <a:defRPr/>
              </a:pPr>
              <a:t>‹#›</a:t>
            </a:fld>
            <a:endParaRPr lang="en-US" altLang="ja-JP"/>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6"/>
          <p:cNvSpPr>
            <a:spLocks noGrp="1" noChangeArrowheads="1"/>
          </p:cNvSpPr>
          <p:nvPr>
            <p:ph type="sldNum" sz="quarter" idx="10"/>
          </p:nvPr>
        </p:nvSpPr>
        <p:spPr>
          <a:ln/>
        </p:spPr>
        <p:txBody>
          <a:bodyPr/>
          <a:lstStyle>
            <a:lvl1pPr>
              <a:defRPr/>
            </a:lvl1pPr>
          </a:lstStyle>
          <a:p>
            <a:pPr>
              <a:defRPr/>
            </a:pPr>
            <a:fld id="{F57BAE71-E911-49B3-AA16-CEB41602CB52}" type="slidenum">
              <a:rPr lang="en-US" altLang="ja-JP"/>
              <a:pPr>
                <a:defRPr/>
              </a:pPr>
              <a:t>‹#›</a:t>
            </a:fld>
            <a:endParaRPr lang="en-US" altLang="ja-JP"/>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図 12" descr="lzt-1.png"/>
          <p:cNvPicPr>
            <a:picLocks noChangeAspect="1"/>
          </p:cNvPicPr>
          <p:nvPr/>
        </p:nvPicPr>
        <p:blipFill>
          <a:blip r:embed="rId13" cstate="print"/>
          <a:srcRect/>
          <a:stretch>
            <a:fillRect/>
          </a:stretch>
        </p:blipFill>
        <p:spPr bwMode="auto">
          <a:xfrm>
            <a:off x="336550" y="365125"/>
            <a:ext cx="8807450" cy="712788"/>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457200" y="1228725"/>
            <a:ext cx="8229600" cy="5248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1030" name="Rectangle 6"/>
          <p:cNvSpPr>
            <a:spLocks noGrp="1" noChangeArrowheads="1"/>
          </p:cNvSpPr>
          <p:nvPr>
            <p:ph type="sldNum" sz="quarter" idx="4"/>
          </p:nvPr>
        </p:nvSpPr>
        <p:spPr bwMode="auto">
          <a:xfrm>
            <a:off x="3505200" y="65373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ea typeface="ＭＳ Ｐゴシック" pitchFamily="34" charset="-128"/>
              </a:defRPr>
            </a:lvl1pPr>
          </a:lstStyle>
          <a:p>
            <a:pPr>
              <a:defRPr/>
            </a:pPr>
            <a:fld id="{329BC651-D1AC-4EA1-B5EB-7472A8FD5D9A}" type="slidenum">
              <a:rPr lang="en-US" altLang="ja-JP"/>
              <a:pPr>
                <a:defRPr/>
              </a:pPr>
              <a:t>‹#›</a:t>
            </a:fld>
            <a:endParaRPr lang="en-US" altLang="ja-JP"/>
          </a:p>
        </p:txBody>
      </p:sp>
      <p:sp>
        <p:nvSpPr>
          <p:cNvPr id="1029" name="Rectangle 2"/>
          <p:cNvSpPr>
            <a:spLocks noGrp="1" noChangeArrowheads="1"/>
          </p:cNvSpPr>
          <p:nvPr>
            <p:ph type="title"/>
          </p:nvPr>
        </p:nvSpPr>
        <p:spPr bwMode="white">
          <a:xfrm>
            <a:off x="1143000" y="457200"/>
            <a:ext cx="51816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ja-JP" smtClean="0"/>
              <a:t>Click to edit Master title style</a:t>
            </a:r>
          </a:p>
        </p:txBody>
      </p:sp>
      <p:sp>
        <p:nvSpPr>
          <p:cNvPr id="1048" name="Rectangle 24"/>
          <p:cNvSpPr>
            <a:spLocks noChangeArrowheads="1"/>
          </p:cNvSpPr>
          <p:nvPr/>
        </p:nvSpPr>
        <p:spPr bwMode="gray">
          <a:xfrm>
            <a:off x="0" y="719138"/>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49" name="Rectangle 25"/>
          <p:cNvSpPr>
            <a:spLocks noChangeArrowheads="1"/>
          </p:cNvSpPr>
          <p:nvPr/>
        </p:nvSpPr>
        <p:spPr bwMode="gray">
          <a:xfrm>
            <a:off x="328613" y="357188"/>
            <a:ext cx="328612"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0" name="Rectangle 26"/>
          <p:cNvSpPr>
            <a:spLocks noChangeArrowheads="1"/>
          </p:cNvSpPr>
          <p:nvPr/>
        </p:nvSpPr>
        <p:spPr bwMode="gray">
          <a:xfrm>
            <a:off x="657225" y="0"/>
            <a:ext cx="328613" cy="361950"/>
          </a:xfrm>
          <a:prstGeom prst="rect">
            <a:avLst/>
          </a:prstGeom>
          <a:solidFill>
            <a:schemeClr val="hlink"/>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2" name="Rectangle 28"/>
          <p:cNvSpPr>
            <a:spLocks noChangeArrowheads="1"/>
          </p:cNvSpPr>
          <p:nvPr/>
        </p:nvSpPr>
        <p:spPr bwMode="gray">
          <a:xfrm>
            <a:off x="657225" y="361950"/>
            <a:ext cx="328613"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sp>
        <p:nvSpPr>
          <p:cNvPr id="1053" name="Rectangle 29"/>
          <p:cNvSpPr>
            <a:spLocks noChangeArrowheads="1"/>
          </p:cNvSpPr>
          <p:nvPr/>
        </p:nvSpPr>
        <p:spPr bwMode="gray">
          <a:xfrm>
            <a:off x="328613" y="719138"/>
            <a:ext cx="328612" cy="361950"/>
          </a:xfrm>
          <a:prstGeom prst="rect">
            <a:avLst/>
          </a:prstGeom>
          <a:solidFill>
            <a:schemeClr val="accent2"/>
          </a:solidFill>
          <a:ln w="9525">
            <a:noFill/>
            <a:miter lim="800000"/>
            <a:headEnd/>
            <a:tailEnd/>
          </a:ln>
          <a:effectLst/>
        </p:spPr>
        <p:txBody>
          <a:bodyPr wrap="none" anchor="ctr"/>
          <a:lstStyle/>
          <a:p>
            <a:pPr>
              <a:defRPr/>
            </a:pPr>
            <a:endParaRPr lang="ja-JP" altLang="en-US">
              <a:latin typeface="Arial" pitchFamily="34" charset="0"/>
              <a:ea typeface="ＭＳ Ｐゴシック" pitchFamily="50" charset="-128"/>
            </a:endParaRPr>
          </a:p>
        </p:txBody>
      </p:sp>
      <p:pic>
        <p:nvPicPr>
          <p:cNvPr id="1035" name="図 18" descr="lzt_logo1.gif"/>
          <p:cNvPicPr>
            <a:picLocks noChangeAspect="1"/>
          </p:cNvPicPr>
          <p:nvPr/>
        </p:nvPicPr>
        <p:blipFill>
          <a:blip r:embed="rId14" cstate="print"/>
          <a:srcRect/>
          <a:stretch>
            <a:fillRect/>
          </a:stretch>
        </p:blipFill>
        <p:spPr bwMode="auto">
          <a:xfrm>
            <a:off x="6805613" y="6519863"/>
            <a:ext cx="152400" cy="279400"/>
          </a:xfrm>
          <a:prstGeom prst="rect">
            <a:avLst/>
          </a:prstGeom>
          <a:noFill/>
          <a:ln w="9525">
            <a:noFill/>
            <a:miter lim="800000"/>
            <a:headEnd/>
            <a:tailEnd/>
          </a:ln>
        </p:spPr>
      </p:pic>
      <p:sp>
        <p:nvSpPr>
          <p:cNvPr id="20" name="テキスト ボックス 19"/>
          <p:cNvSpPr txBox="1"/>
          <p:nvPr/>
        </p:nvSpPr>
        <p:spPr>
          <a:xfrm>
            <a:off x="6921500" y="6462713"/>
            <a:ext cx="2895600" cy="244475"/>
          </a:xfrm>
          <a:prstGeom prst="rect">
            <a:avLst/>
          </a:prstGeom>
          <a:noFill/>
        </p:spPr>
        <p:txBody>
          <a:bodyPr>
            <a:spAutoFit/>
          </a:bodyPr>
          <a:lstStyle/>
          <a:p>
            <a:pPr algn="l">
              <a:defRPr/>
            </a:pPr>
            <a:r>
              <a:rPr kumimoji="1" lang="zh-CN" altLang="en-US" sz="1000" b="1">
                <a:solidFill>
                  <a:srgbClr val="0C1975"/>
                </a:solidFill>
                <a:latin typeface="Microsoft YaHei" pitchFamily="34" charset="-122"/>
                <a:ea typeface="Microsoft YaHei" pitchFamily="34" charset="-122"/>
              </a:rPr>
              <a:t>北京利达智通信息技术有限公司</a:t>
            </a:r>
            <a:endParaRPr kumimoji="1" lang="ja-JP" altLang="en-US" sz="1000" b="1">
              <a:solidFill>
                <a:srgbClr val="0C1975"/>
              </a:solidFill>
              <a:latin typeface="Microsoft YaHei" pitchFamily="34" charset="-122"/>
              <a:ea typeface="Microsoft YaHei" pitchFamily="34" charset="-122"/>
            </a:endParaRPr>
          </a:p>
        </p:txBody>
      </p:sp>
      <p:sp>
        <p:nvSpPr>
          <p:cNvPr id="21" name="テキスト ボックス 20"/>
          <p:cNvSpPr txBox="1"/>
          <p:nvPr/>
        </p:nvSpPr>
        <p:spPr>
          <a:xfrm>
            <a:off x="6934200" y="6661150"/>
            <a:ext cx="2895600" cy="184150"/>
          </a:xfrm>
          <a:prstGeom prst="rect">
            <a:avLst/>
          </a:prstGeom>
          <a:noFill/>
        </p:spPr>
        <p:txBody>
          <a:bodyPr>
            <a:spAutoFit/>
          </a:bodyPr>
          <a:lstStyle/>
          <a:p>
            <a:pPr algn="l">
              <a:defRPr/>
            </a:pPr>
            <a:r>
              <a:rPr lang="en-US" altLang="zh-CN" sz="600" b="1">
                <a:solidFill>
                  <a:srgbClr val="0C1975"/>
                </a:solidFill>
                <a:latin typeface="Calibri" pitchFamily="34" charset="0"/>
                <a:ea typeface="굴림" pitchFamily="34" charset="-127"/>
                <a:cs typeface="Calibri" pitchFamily="34" charset="0"/>
              </a:rPr>
              <a:t>BEIJING LIDAZHITONG</a:t>
            </a:r>
            <a:r>
              <a:rPr lang="en-US" altLang="ja-JP" sz="600" b="1">
                <a:solidFill>
                  <a:srgbClr val="0C1975"/>
                </a:solidFill>
                <a:latin typeface="Calibri" pitchFamily="34" charset="0"/>
                <a:ea typeface="굴림" pitchFamily="34" charset="-127"/>
                <a:cs typeface="Calibri" pitchFamily="34" charset="0"/>
              </a:rPr>
              <a:t> </a:t>
            </a:r>
            <a:r>
              <a:rPr lang="en-US" altLang="zh-CN" sz="600" b="1">
                <a:solidFill>
                  <a:srgbClr val="0C1975"/>
                </a:solidFill>
                <a:latin typeface="Calibri" pitchFamily="34" charset="0"/>
                <a:ea typeface="굴림" pitchFamily="34" charset="-127"/>
                <a:cs typeface="Calibri" pitchFamily="34" charset="0"/>
              </a:rPr>
              <a:t>INFO TECHNOLOGY CO.，LTD</a:t>
            </a:r>
            <a:endParaRPr kumimoji="1" lang="ja-JP" altLang="en-US" sz="600" b="1">
              <a:solidFill>
                <a:srgbClr val="0C1975"/>
              </a:solidFill>
              <a:ea typeface="굴림" pitchFamily="34" charset="-127"/>
              <a:cs typeface="Calibri"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itchFamily="34" charset="0"/>
        </a:defRPr>
      </a:lvl2pPr>
      <a:lvl3pPr algn="l" rtl="0" eaLnBrk="0" fontAlgn="base" hangingPunct="0">
        <a:spcBef>
          <a:spcPct val="0"/>
        </a:spcBef>
        <a:spcAft>
          <a:spcPct val="0"/>
        </a:spcAft>
        <a:defRPr sz="2800" b="1">
          <a:solidFill>
            <a:schemeClr val="bg1"/>
          </a:solidFill>
          <a:latin typeface="Arial" pitchFamily="34" charset="0"/>
        </a:defRPr>
      </a:lvl3pPr>
      <a:lvl4pPr algn="l" rtl="0" eaLnBrk="0" fontAlgn="base" hangingPunct="0">
        <a:spcBef>
          <a:spcPct val="0"/>
        </a:spcBef>
        <a:spcAft>
          <a:spcPct val="0"/>
        </a:spcAft>
        <a:defRPr sz="2800" b="1">
          <a:solidFill>
            <a:schemeClr val="bg1"/>
          </a:solidFill>
          <a:latin typeface="Arial" pitchFamily="34" charset="0"/>
        </a:defRPr>
      </a:lvl4pPr>
      <a:lvl5pPr algn="l" rtl="0" eaLnBrk="0" fontAlgn="base" hangingPunct="0">
        <a:spcBef>
          <a:spcPct val="0"/>
        </a:spcBef>
        <a:spcAft>
          <a:spcPct val="0"/>
        </a:spcAft>
        <a:defRPr sz="2800" b="1">
          <a:solidFill>
            <a:schemeClr val="bg1"/>
          </a:solidFill>
          <a:latin typeface="Arial" pitchFamily="34" charset="0"/>
        </a:defRPr>
      </a:lvl5pPr>
      <a:lvl6pPr marL="457200" algn="l" rtl="0" fontAlgn="base">
        <a:spcBef>
          <a:spcPct val="0"/>
        </a:spcBef>
        <a:spcAft>
          <a:spcPct val="0"/>
        </a:spcAft>
        <a:defRPr sz="2800" b="1">
          <a:solidFill>
            <a:schemeClr val="bg1"/>
          </a:solidFill>
          <a:latin typeface="Arial" pitchFamily="34" charset="0"/>
        </a:defRPr>
      </a:lvl6pPr>
      <a:lvl7pPr marL="914400" algn="l" rtl="0" fontAlgn="base">
        <a:spcBef>
          <a:spcPct val="0"/>
        </a:spcBef>
        <a:spcAft>
          <a:spcPct val="0"/>
        </a:spcAft>
        <a:defRPr sz="2800" b="1">
          <a:solidFill>
            <a:schemeClr val="bg1"/>
          </a:solidFill>
          <a:latin typeface="Arial" pitchFamily="34" charset="0"/>
        </a:defRPr>
      </a:lvl7pPr>
      <a:lvl8pPr marL="1371600" algn="l" rtl="0" fontAlgn="base">
        <a:spcBef>
          <a:spcPct val="0"/>
        </a:spcBef>
        <a:spcAft>
          <a:spcPct val="0"/>
        </a:spcAft>
        <a:defRPr sz="2800" b="1">
          <a:solidFill>
            <a:schemeClr val="bg1"/>
          </a:solidFill>
          <a:latin typeface="Arial" pitchFamily="34" charset="0"/>
        </a:defRPr>
      </a:lvl8pPr>
      <a:lvl9pPr marL="1828800" algn="l" rtl="0" fontAlgn="base">
        <a:spcBef>
          <a:spcPct val="0"/>
        </a:spcBef>
        <a:spcAft>
          <a:spcPct val="0"/>
        </a:spcAft>
        <a:defRPr sz="28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fontAlgn="base">
        <a:spcBef>
          <a:spcPct val="20000"/>
        </a:spcBef>
        <a:spcAft>
          <a:spcPct val="0"/>
        </a:spcAft>
        <a:buChar char="»"/>
        <a:defRPr sz="2000">
          <a:solidFill>
            <a:schemeClr val="tx1"/>
          </a:solidFill>
          <a:latin typeface="+mj-lt"/>
        </a:defRPr>
      </a:lvl6pPr>
      <a:lvl7pPr marL="2971800" indent="-228600" algn="l" rtl="0" fontAlgn="base">
        <a:spcBef>
          <a:spcPct val="20000"/>
        </a:spcBef>
        <a:spcAft>
          <a:spcPct val="0"/>
        </a:spcAft>
        <a:buChar char="»"/>
        <a:defRPr sz="2000">
          <a:solidFill>
            <a:schemeClr val="tx1"/>
          </a:solidFill>
          <a:latin typeface="+mj-lt"/>
        </a:defRPr>
      </a:lvl7pPr>
      <a:lvl8pPr marL="3429000" indent="-228600" algn="l" rtl="0" fontAlgn="base">
        <a:spcBef>
          <a:spcPct val="20000"/>
        </a:spcBef>
        <a:spcAft>
          <a:spcPct val="0"/>
        </a:spcAft>
        <a:buChar char="»"/>
        <a:defRPr sz="2000">
          <a:solidFill>
            <a:schemeClr val="tx1"/>
          </a:solidFill>
          <a:latin typeface="+mj-lt"/>
        </a:defRPr>
      </a:lvl8pPr>
      <a:lvl9pPr marL="3886200" indent="-228600" algn="l" rtl="0" fontAlgn="base">
        <a:spcBef>
          <a:spcPct val="20000"/>
        </a:spcBef>
        <a:spcAft>
          <a:spcPct val="0"/>
        </a:spcAft>
        <a:buChar char="»"/>
        <a:defRPr sz="2000">
          <a:solidFill>
            <a:schemeClr val="tx1"/>
          </a:solidFill>
          <a:latin typeface="+mj-lt"/>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192.168.5.211:8081/pages/viewpage.action?pageId=2804951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developer.android.com/reference/android/graphics/drawable/NinePatchDrawable.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192.168.5.211:8081/pages/viewpage.action?pageId=28049597"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192.168.5.211:8081/dashboard.action"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mindhacks.cn/2009/01/16/hammers-and-nail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gray">
          <a:xfrm>
            <a:off x="1295400" y="2438400"/>
            <a:ext cx="6629400" cy="1012825"/>
          </a:xfrm>
          <a:prstGeom prst="rect">
            <a:avLst/>
          </a:prstGeom>
          <a:noFill/>
          <a:ln w="9525">
            <a:noFill/>
            <a:miter lim="800000"/>
            <a:headEnd/>
            <a:tailEnd/>
          </a:ln>
        </p:spPr>
        <p:txBody>
          <a:bodyPr anchor="ctr"/>
          <a:lstStyle/>
          <a:p>
            <a:pPr>
              <a:defRPr/>
            </a:pPr>
            <a:r>
              <a:rPr lang="zh-CN" altLang="en-US" sz="4000" b="1" dirty="0" smtClean="0">
                <a:solidFill>
                  <a:srgbClr val="4D4D4D"/>
                </a:solidFill>
                <a:effectLst>
                  <a:outerShdw blurRad="38100" dist="38100" dir="2700000" algn="tl">
                    <a:srgbClr val="C0C0C0"/>
                  </a:outerShdw>
                </a:effectLst>
                <a:latin typeface="微软雅黑" pitchFamily="34" charset="-122"/>
                <a:ea typeface="微软雅黑" pitchFamily="34" charset="-122"/>
              </a:rPr>
              <a:t>开发工具操作入门</a:t>
            </a:r>
            <a:endParaRPr lang="en-US" altLang="ja-JP" sz="4000" b="1" dirty="0">
              <a:solidFill>
                <a:srgbClr val="4D4D4D"/>
              </a:solidFill>
              <a:effectLst>
                <a:outerShdw blurRad="38100" dist="38100" dir="2700000" algn="tl">
                  <a:srgbClr val="C0C0C0"/>
                </a:outerShdw>
              </a:effectLst>
              <a:latin typeface="微软雅黑" pitchFamily="34" charset="-122"/>
              <a:ea typeface="微软雅黑" pitchFamily="34" charset="-122"/>
            </a:endParaRPr>
          </a:p>
        </p:txBody>
      </p:sp>
      <p:sp>
        <p:nvSpPr>
          <p:cNvPr id="3" name="TextBox 2"/>
          <p:cNvSpPr txBox="1"/>
          <p:nvPr/>
        </p:nvSpPr>
        <p:spPr>
          <a:xfrm>
            <a:off x="5867400" y="5410200"/>
            <a:ext cx="2514600" cy="646331"/>
          </a:xfrm>
          <a:prstGeom prst="rect">
            <a:avLst/>
          </a:prstGeom>
          <a:noFill/>
        </p:spPr>
        <p:txBody>
          <a:bodyPr wrap="square" rtlCol="0">
            <a:spAutoFit/>
          </a:bodyPr>
          <a:lstStyle/>
          <a:p>
            <a:r>
              <a:rPr lang="en-US" altLang="zh-CN" dirty="0" smtClean="0"/>
              <a:t>NJ1S</a:t>
            </a:r>
          </a:p>
          <a:p>
            <a:r>
              <a:rPr lang="en-US" altLang="zh-CN" dirty="0" smtClean="0"/>
              <a:t>2012/08/07</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IDE</a:t>
            </a:r>
            <a:r>
              <a:rPr lang="zh-CN" altLang="en-US" dirty="0" smtClean="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IDE</a:t>
            </a: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IDE </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 Integrated Development Environment </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747712" algn="l" eaLnBrk="0" hangingPunct="0">
              <a:lnSpc>
                <a:spcPct val="150000"/>
              </a:lnSpc>
              <a:spcBef>
                <a:spcPct val="20000"/>
              </a:spcBef>
              <a:buClr>
                <a:srgbClr val="1225AF"/>
              </a:buClr>
              <a:defRPr/>
            </a:pPr>
            <a:endParaRPr lang="en-US" altLang="zh-CN" sz="1600" dirty="0" smtClean="0"/>
          </a:p>
          <a:p>
            <a:pPr marL="1031875" indent="-284163" algn="l" eaLnBrk="0" hangingPunct="0">
              <a:lnSpc>
                <a:spcPct val="150000"/>
              </a:lnSpc>
              <a:spcBef>
                <a:spcPct val="20000"/>
              </a:spcBef>
              <a:buClr>
                <a:srgbClr val="1225AF"/>
              </a:buClr>
              <a:buFont typeface="Wingdings" pitchFamily="2" charset="2"/>
              <a:buChar char="Ø"/>
              <a:defRPr/>
            </a:pPr>
            <a:r>
              <a:rPr lang="zh-CN" altLang="en-US" sz="1600" dirty="0" smtClean="0">
                <a:latin typeface="微软雅黑" pitchFamily="34" charset="-122"/>
                <a:ea typeface="微软雅黑" pitchFamily="34" charset="-122"/>
              </a:rPr>
              <a:t>集成开发环境。集成了编辑器，编译器，</a:t>
            </a:r>
            <a:r>
              <a:rPr lang="en-US" altLang="zh-CN" sz="1600" dirty="0" smtClean="0">
                <a:latin typeface="微软雅黑" pitchFamily="34" charset="-122"/>
                <a:ea typeface="微软雅黑" pitchFamily="34" charset="-122"/>
              </a:rPr>
              <a:t>Debug</a:t>
            </a:r>
            <a:r>
              <a:rPr lang="zh-CN" altLang="en-US" sz="1600" dirty="0" smtClean="0">
                <a:latin typeface="微软雅黑" pitchFamily="34" charset="-122"/>
                <a:ea typeface="微软雅黑" pitchFamily="34" charset="-122"/>
              </a:rPr>
              <a:t>工具。。。。。。工具为一身，功能强大的工具。</a:t>
            </a:r>
            <a:endParaRPr lang="en-US" altLang="zh-CN" sz="1600" dirty="0" smtClean="0">
              <a:latin typeface="微软雅黑" pitchFamily="34" charset="-122"/>
              <a:ea typeface="微软雅黑" pitchFamily="34" charset="-122"/>
            </a:endParaRPr>
          </a:p>
          <a:p>
            <a:pPr marL="747712" algn="l" eaLnBrk="0" hangingPunct="0">
              <a:lnSpc>
                <a:spcPct val="150000"/>
              </a:lnSpc>
              <a:spcBef>
                <a:spcPct val="20000"/>
              </a:spcBef>
              <a:buClr>
                <a:srgbClr val="1225AF"/>
              </a:buClr>
              <a:defRPr/>
            </a:pPr>
            <a:r>
              <a:rPr lang="en-US" altLang="zh-CN" sz="1600" dirty="0" smtClean="0"/>
              <a:t>						</a:t>
            </a:r>
          </a:p>
          <a:p>
            <a:pPr marL="1031875" indent="-284163" algn="l" eaLnBrk="0" hangingPunct="0">
              <a:lnSpc>
                <a:spcPct val="150000"/>
              </a:lnSpc>
              <a:spcBef>
                <a:spcPct val="20000"/>
              </a:spcBef>
              <a:buClr>
                <a:srgbClr val="1225AF"/>
              </a:buClr>
              <a:buFont typeface="Wingdings" pitchFamily="2" charset="2"/>
              <a:buChar char="Ø"/>
              <a:defRPr/>
            </a:pPr>
            <a:r>
              <a:rPr lang="zh-CN" altLang="en-US" sz="1600" dirty="0" smtClean="0">
                <a:latin typeface="微软雅黑" pitchFamily="34" charset="-122"/>
                <a:ea typeface="微软雅黑" pitchFamily="34" charset="-122"/>
              </a:rPr>
              <a:t>为什么要学习和使用</a:t>
            </a:r>
            <a:r>
              <a:rPr lang="en-US" altLang="zh-CN" sz="1600" dirty="0" smtClean="0">
                <a:latin typeface="微软雅黑" pitchFamily="34" charset="-122"/>
                <a:ea typeface="微软雅黑" pitchFamily="34" charset="-122"/>
              </a:rPr>
              <a:t>IDE</a:t>
            </a:r>
            <a:r>
              <a:rPr lang="zh-CN" altLang="en-US"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a:p>
            <a:pPr marL="1490662" lvl="1" indent="-285750" algn="l" eaLnBrk="0" hangingPunct="0">
              <a:lnSpc>
                <a:spcPct val="150000"/>
              </a:lnSpc>
              <a:spcBef>
                <a:spcPct val="20000"/>
              </a:spcBef>
              <a:buClr>
                <a:srgbClr val="1225AF"/>
              </a:buClr>
              <a:buFont typeface="Wingdings" charset="2"/>
              <a:buChar char="ü"/>
              <a:defRPr/>
            </a:pPr>
            <a:r>
              <a:rPr lang="zh-CN" altLang="en-US" sz="1600" dirty="0" smtClean="0">
                <a:latin typeface="Microsoft YaHei" pitchFamily="34" charset="-122"/>
                <a:ea typeface="Microsoft YaHei" pitchFamily="34" charset="-122"/>
              </a:rPr>
              <a:t>提高开发效率</a:t>
            </a:r>
            <a:endParaRPr lang="en-US" altLang="zh-CN" sz="1600" dirty="0" smtClean="0">
              <a:latin typeface="Microsoft YaHei" pitchFamily="34" charset="-122"/>
              <a:ea typeface="Microsoft YaHei" pitchFamily="34" charset="-122"/>
            </a:endParaRPr>
          </a:p>
          <a:p>
            <a:pPr marL="1490662" lvl="1" indent="-285750" algn="l" eaLnBrk="0" hangingPunct="0">
              <a:lnSpc>
                <a:spcPct val="150000"/>
              </a:lnSpc>
              <a:spcBef>
                <a:spcPct val="20000"/>
              </a:spcBef>
              <a:buClr>
                <a:srgbClr val="1225AF"/>
              </a:buClr>
              <a:buFont typeface="Wingdings" charset="2"/>
              <a:buChar char="ü"/>
              <a:defRPr/>
            </a:pPr>
            <a:r>
              <a:rPr lang="zh-CN" altLang="en-US" sz="1600" dirty="0" smtClean="0">
                <a:latin typeface="Microsoft YaHei" pitchFamily="34" charset="-122"/>
                <a:ea typeface="Microsoft YaHei" pitchFamily="34" charset="-122"/>
              </a:rPr>
              <a:t>使用简单，容易上手</a:t>
            </a:r>
            <a:endParaRPr lang="en-US" altLang="zh-CN" sz="1600" dirty="0" smtClean="0">
              <a:latin typeface="Microsoft YaHei" pitchFamily="34" charset="-122"/>
              <a:ea typeface="Microsoft YaHei" pitchFamily="34" charset="-122"/>
            </a:endParaRPr>
          </a:p>
          <a:p>
            <a:pPr marL="1490662" lvl="1" indent="-285750" algn="l" eaLnBrk="0" hangingPunct="0">
              <a:lnSpc>
                <a:spcPct val="150000"/>
              </a:lnSpc>
              <a:spcBef>
                <a:spcPct val="20000"/>
              </a:spcBef>
              <a:buClr>
                <a:srgbClr val="1225AF"/>
              </a:buClr>
              <a:buFont typeface="Wingdings" charset="2"/>
              <a:buChar char="ü"/>
              <a:defRPr/>
            </a:pPr>
            <a:r>
              <a:rPr lang="zh-CN" altLang="en-US" sz="1600" dirty="0" smtClean="0">
                <a:latin typeface="Microsoft YaHei" pitchFamily="34" charset="-122"/>
                <a:ea typeface="Microsoft YaHei" pitchFamily="34" charset="-122"/>
              </a:rPr>
              <a:t>功能强大，集成许多有用的工具和操作</a:t>
            </a:r>
            <a:endParaRPr lang="ja-JP" altLang="en-US" sz="16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11</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IDE</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的种类</a:t>
            </a:r>
            <a:endParaRPr lang="en-US" altLang="zh-CN" sz="10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914400" lvl="1" indent="-457200" algn="l" eaLnBrk="0" hangingPunct="0">
              <a:spcBef>
                <a:spcPct val="20000"/>
              </a:spcBef>
              <a:buClr>
                <a:schemeClr val="accent1">
                  <a:lumMod val="75000"/>
                </a:schemeClr>
              </a:buClr>
              <a:buFont typeface="Wingdings" charset="2"/>
              <a:buChar char="n"/>
              <a:defRPr/>
            </a:pPr>
            <a:endPar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914400" lvl="1" indent="-457200" algn="l" eaLnBrk="0" hangingPunct="0">
              <a:spcBef>
                <a:spcPct val="20000"/>
              </a:spcBef>
              <a:buClr>
                <a:schemeClr val="accent1">
                  <a:lumMod val="75000"/>
                </a:schemeClr>
              </a:buClr>
              <a:buFont typeface="Wingdings" charset="2"/>
              <a:buChar char="n"/>
              <a:defRPr/>
            </a:pP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OS</a:t>
            </a:r>
            <a:r>
              <a:rPr lang="zh-CN" altLang="en-US"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t>
            </a: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Windows </a:t>
            </a:r>
            <a:r>
              <a:rPr lang="zh-CN" altLang="en-US"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 </a:t>
            </a: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Linux</a:t>
            </a:r>
          </a:p>
          <a:p>
            <a:pPr marL="914400" lvl="1" indent="-457200" algn="l" eaLnBrk="0" hangingPunct="0">
              <a:spcBef>
                <a:spcPct val="20000"/>
              </a:spcBef>
              <a:buClr>
                <a:schemeClr val="accent1">
                  <a:lumMod val="75000"/>
                </a:schemeClr>
              </a:buClr>
              <a:buFont typeface="Wingdings" charset="2"/>
              <a:buChar char="n"/>
              <a:defRPr/>
            </a:pPr>
            <a:endParaRPr lang="en-US" altLang="zh-CN" sz="16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914400" lvl="1" indent="-457200" algn="l" eaLnBrk="0" hangingPunct="0">
              <a:spcBef>
                <a:spcPct val="20000"/>
              </a:spcBef>
              <a:buClr>
                <a:schemeClr val="accent1">
                  <a:lumMod val="75000"/>
                </a:schemeClr>
              </a:buClr>
              <a:buFont typeface="Wingdings" charset="2"/>
              <a:buChar char="n"/>
              <a:defRPr/>
            </a:pPr>
            <a:r>
              <a:rPr lang="en-US" altLang="zh-CN" sz="16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xCode</a:t>
            </a: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			OS</a:t>
            </a:r>
          </a:p>
          <a:p>
            <a:pPr marL="914400" lvl="1" indent="-457200" algn="l" eaLnBrk="0" hangingPunct="0">
              <a:spcBef>
                <a:spcPct val="20000"/>
              </a:spcBef>
              <a:buClr>
                <a:schemeClr val="accent1">
                  <a:lumMod val="75000"/>
                </a:schemeClr>
              </a:buClr>
              <a:buFont typeface="Wingdings" charset="2"/>
              <a:buChar char="n"/>
              <a:defRPr/>
            </a:pPr>
            <a:endParaRPr lang="en-US" altLang="zh-CN" sz="16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914400" lvl="1" indent="-457200" algn="l" eaLnBrk="0" hangingPunct="0">
              <a:spcBef>
                <a:spcPct val="20000"/>
              </a:spcBef>
              <a:buClr>
                <a:schemeClr val="accent1">
                  <a:lumMod val="75000"/>
                </a:schemeClr>
              </a:buClr>
              <a:buFont typeface="Wingdings" charset="2"/>
              <a:buChar char="n"/>
              <a:defRPr/>
            </a:pP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Visual studio		Windows</a:t>
            </a:r>
          </a:p>
          <a:p>
            <a:pPr marL="914400" lvl="1" indent="-457200" algn="l" eaLnBrk="0" hangingPunct="0">
              <a:spcBef>
                <a:spcPct val="20000"/>
              </a:spcBef>
              <a:buClr>
                <a:schemeClr val="accent1">
                  <a:lumMod val="75000"/>
                </a:schemeClr>
              </a:buClr>
              <a:buFont typeface="Wingdings" charset="2"/>
              <a:buChar char="n"/>
              <a:defRPr/>
            </a:pPr>
            <a:endParaRPr lang="en-US" altLang="zh-CN" sz="16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914400" lvl="1" indent="-457200" algn="l" eaLnBrk="0" hangingPunct="0">
              <a:spcBef>
                <a:spcPct val="20000"/>
              </a:spcBef>
              <a:buClr>
                <a:schemeClr val="accent1">
                  <a:lumMod val="75000"/>
                </a:schemeClr>
              </a:buClr>
              <a:buFont typeface="Wingdings" charset="2"/>
              <a:buChar char="n"/>
              <a:defRPr/>
            </a:pPr>
            <a:r>
              <a:rPr lang="en-US" altLang="zh-CN" sz="16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关于</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a:t>
            </a: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最初主要用来</a:t>
            </a:r>
            <a:r>
              <a:rPr lang="en-US" altLang="zh-CN" sz="2000" dirty="0" smtClean="0">
                <a:latin typeface="Microsoft YaHei" pitchFamily="34" charset="-122"/>
                <a:ea typeface="Microsoft YaHei" pitchFamily="34" charset="-122"/>
              </a:rPr>
              <a:t>Java</a:t>
            </a:r>
            <a:r>
              <a:rPr lang="zh-CN" altLang="en-US" sz="2000" dirty="0" smtClean="0">
                <a:latin typeface="Microsoft YaHei" pitchFamily="34" charset="-122"/>
                <a:ea typeface="Microsoft YaHei" pitchFamily="34" charset="-122"/>
              </a:rPr>
              <a:t>语言开发，目前亦有人通过插件使其作为</a:t>
            </a:r>
            <a:r>
              <a:rPr lang="en-US" altLang="zh-CN" sz="2000" dirty="0" smtClean="0">
                <a:latin typeface="Microsoft YaHei" pitchFamily="34" charset="-122"/>
                <a:ea typeface="Microsoft YaHei" pitchFamily="34" charset="-122"/>
              </a:rPr>
              <a:t>C++</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Python</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PHP</a:t>
            </a:r>
            <a:r>
              <a:rPr lang="zh-CN" altLang="en-US" sz="2000" dirty="0" smtClean="0">
                <a:latin typeface="Microsoft YaHei" pitchFamily="34" charset="-122"/>
                <a:ea typeface="Microsoft YaHei" pitchFamily="34" charset="-122"/>
              </a:rPr>
              <a:t>等其他语言的开发工具。</a:t>
            </a: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的本身只是一个框架平台，但是众多插件的支持，使得</a:t>
            </a: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拥有较佳的灵活性。许多软件开发商以</a:t>
            </a: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为框架开发自己的</a:t>
            </a:r>
            <a:r>
              <a:rPr lang="en-US" altLang="zh-CN" sz="2000" dirty="0" smtClean="0">
                <a:latin typeface="Microsoft YaHei" pitchFamily="34" charset="-122"/>
                <a:ea typeface="Microsoft YaHei" pitchFamily="34" charset="-122"/>
              </a:rPr>
              <a:t>IDE</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最初是由</a:t>
            </a:r>
            <a:r>
              <a:rPr lang="en-US" altLang="zh-CN" sz="2000" dirty="0" smtClean="0">
                <a:latin typeface="Microsoft YaHei" pitchFamily="34" charset="-122"/>
                <a:ea typeface="Microsoft YaHei" pitchFamily="34" charset="-122"/>
              </a:rPr>
              <a:t>IBM</a:t>
            </a:r>
            <a:r>
              <a:rPr lang="zh-CN" altLang="en-US" sz="2000" dirty="0" smtClean="0">
                <a:latin typeface="Microsoft YaHei" pitchFamily="34" charset="-122"/>
                <a:ea typeface="Microsoft YaHei" pitchFamily="34" charset="-122"/>
              </a:rPr>
              <a:t>公司开发的替代商业软件</a:t>
            </a:r>
            <a:r>
              <a:rPr lang="en-US" altLang="zh-CN" sz="2000" dirty="0" smtClean="0">
                <a:latin typeface="Microsoft YaHei" pitchFamily="34" charset="-122"/>
                <a:ea typeface="Microsoft YaHei" pitchFamily="34" charset="-122"/>
              </a:rPr>
              <a:t>Visual Age for Java</a:t>
            </a:r>
            <a:r>
              <a:rPr lang="zh-CN" altLang="en-US" sz="2000" dirty="0" smtClean="0">
                <a:latin typeface="Microsoft YaHei" pitchFamily="34" charset="-122"/>
                <a:ea typeface="Microsoft YaHei" pitchFamily="34" charset="-122"/>
              </a:rPr>
              <a:t>的下一代</a:t>
            </a:r>
            <a:r>
              <a:rPr lang="en-US" altLang="zh-CN" sz="2000" dirty="0" smtClean="0">
                <a:latin typeface="Microsoft YaHei" pitchFamily="34" charset="-122"/>
                <a:ea typeface="Microsoft YaHei" pitchFamily="34" charset="-122"/>
              </a:rPr>
              <a:t>IDE</a:t>
            </a:r>
            <a:r>
              <a:rPr lang="zh-CN" altLang="en-US" sz="2000" dirty="0" smtClean="0">
                <a:latin typeface="Microsoft YaHei" pitchFamily="34" charset="-122"/>
                <a:ea typeface="Microsoft YaHei" pitchFamily="34" charset="-122"/>
              </a:rPr>
              <a:t>开发环境，</a:t>
            </a:r>
            <a:r>
              <a:rPr lang="en-US" altLang="zh-CN" sz="2000" dirty="0" smtClean="0">
                <a:latin typeface="Microsoft YaHei" pitchFamily="34" charset="-122"/>
                <a:ea typeface="Microsoft YaHei" pitchFamily="34" charset="-122"/>
              </a:rPr>
              <a:t>2001</a:t>
            </a:r>
            <a:r>
              <a:rPr lang="zh-CN" altLang="en-US" sz="2000" dirty="0" smtClean="0">
                <a:latin typeface="Microsoft YaHei" pitchFamily="34" charset="-122"/>
                <a:ea typeface="Microsoft YaHei" pitchFamily="34" charset="-122"/>
              </a:rPr>
              <a:t>年</a:t>
            </a:r>
            <a:r>
              <a:rPr lang="en-US" altLang="zh-CN" sz="2000" dirty="0" smtClean="0">
                <a:latin typeface="Microsoft YaHei" pitchFamily="34" charset="-122"/>
                <a:ea typeface="Microsoft YaHei" pitchFamily="34" charset="-122"/>
              </a:rPr>
              <a:t>11</a:t>
            </a:r>
            <a:r>
              <a:rPr lang="zh-CN" altLang="en-US" sz="2000" dirty="0" smtClean="0">
                <a:latin typeface="Microsoft YaHei" pitchFamily="34" charset="-122"/>
                <a:ea typeface="Microsoft YaHei" pitchFamily="34" charset="-122"/>
              </a:rPr>
              <a:t>月贡献给开源社区，现在它由非营利软件供应商联盟</a:t>
            </a: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基金会（</a:t>
            </a:r>
            <a:r>
              <a:rPr lang="en-US" altLang="zh-CN" sz="2000" dirty="0" smtClean="0">
                <a:latin typeface="Microsoft YaHei" pitchFamily="34" charset="-122"/>
                <a:ea typeface="Microsoft YaHei" pitchFamily="34" charset="-122"/>
              </a:rPr>
              <a:t>Eclipse Foundation</a:t>
            </a:r>
            <a:r>
              <a:rPr lang="zh-CN" altLang="en-US" sz="2000" dirty="0" smtClean="0">
                <a:latin typeface="Microsoft YaHei" pitchFamily="34" charset="-122"/>
                <a:ea typeface="Microsoft YaHei" pitchFamily="34" charset="-122"/>
              </a:rPr>
              <a:t>）管理。</a:t>
            </a:r>
            <a:endParaRPr lang="en-US" altLang="zh-CN" sz="2000" dirty="0" smtClean="0">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关于</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a:t>
            </a: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关于</a:t>
            </a:r>
            <a:r>
              <a:rPr lang="en-US" altLang="zh-CN" sz="2000" dirty="0" smtClean="0">
                <a:latin typeface="Microsoft YaHei" pitchFamily="34" charset="-122"/>
                <a:ea typeface="Microsoft YaHei" pitchFamily="34" charset="-122"/>
              </a:rPr>
              <a:t>Eclipse </a:t>
            </a:r>
            <a:r>
              <a:rPr lang="zh-CN" altLang="en-US" sz="2000" dirty="0" smtClean="0">
                <a:latin typeface="Microsoft YaHei" pitchFamily="34" charset="-122"/>
                <a:ea typeface="Microsoft YaHei" pitchFamily="34" charset="-122"/>
              </a:rPr>
              <a:t>和</a:t>
            </a:r>
            <a:r>
              <a:rPr lang="en-US" altLang="zh-CN" sz="2000" dirty="0" smtClean="0">
                <a:latin typeface="Microsoft YaHei" pitchFamily="34" charset="-122"/>
                <a:ea typeface="Microsoft YaHei" pitchFamily="34" charset="-122"/>
              </a:rPr>
              <a:t> SUN java </a:t>
            </a:r>
            <a:r>
              <a:rPr lang="zh-CN" altLang="en-US" sz="2000" dirty="0" smtClean="0">
                <a:latin typeface="Microsoft YaHei" pitchFamily="34" charset="-122"/>
                <a:ea typeface="Microsoft YaHei" pitchFamily="34" charset="-122"/>
              </a:rPr>
              <a:t>之间的小故事</a:t>
            </a:r>
            <a:endParaRPr lang="en-US" altLang="zh-CN" sz="2000" dirty="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ü"/>
              <a:defRPr/>
            </a:pPr>
            <a:r>
              <a:rPr lang="en-US" altLang="ja-JP" sz="2000" dirty="0" smtClean="0">
                <a:latin typeface="Microsoft YaHei" pitchFamily="34" charset="-122"/>
                <a:ea typeface="Microsoft YaHei" pitchFamily="34" charset="-122"/>
              </a:rPr>
              <a:t>Eclipse  </a:t>
            </a:r>
            <a:r>
              <a:rPr lang="en-US" altLang="zh-CN" sz="2000" dirty="0" smtClean="0">
                <a:latin typeface="Microsoft YaHei" pitchFamily="34" charset="-122"/>
                <a:ea typeface="Microsoft YaHei" pitchFamily="34" charset="-122"/>
              </a:rPr>
              <a:t>--</a:t>
            </a:r>
            <a:r>
              <a:rPr lang="en-US" altLang="ja-JP" sz="2000" dirty="0" smtClean="0">
                <a:latin typeface="Microsoft YaHei" pitchFamily="34" charset="-122"/>
                <a:ea typeface="Microsoft YaHei" pitchFamily="34" charset="-122"/>
              </a:rPr>
              <a:t> </a:t>
            </a:r>
            <a:r>
              <a:rPr lang="zh-CN" altLang="en-US" sz="2000" dirty="0" smtClean="0">
                <a:latin typeface="Microsoft YaHei" pitchFamily="34" charset="-122"/>
                <a:ea typeface="Microsoft YaHei" pitchFamily="34" charset="-122"/>
              </a:rPr>
              <a:t>日食</a:t>
            </a:r>
            <a:endParaRPr lang="en-US" altLang="ja-JP"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ü"/>
              <a:defRPr/>
            </a:pPr>
            <a:r>
              <a:rPr lang="en-US" altLang="zh-CN" sz="2000" dirty="0" smtClean="0">
                <a:latin typeface="Microsoft YaHei" pitchFamily="34" charset="-122"/>
                <a:ea typeface="Microsoft YaHei" pitchFamily="34" charset="-122"/>
              </a:rPr>
              <a:t>SUN     --  </a:t>
            </a:r>
            <a:r>
              <a:rPr lang="zh-CN" altLang="en-US" sz="2000" dirty="0" smtClean="0">
                <a:latin typeface="Microsoft YaHei" pitchFamily="34" charset="-122"/>
                <a:ea typeface="Microsoft YaHei" pitchFamily="34" charset="-122"/>
              </a:rPr>
              <a:t>太阳</a:t>
            </a:r>
            <a:endParaRPr lang="en-US" altLang="ja-JP"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ü"/>
              <a:defRPr/>
            </a:pPr>
            <a:r>
              <a:rPr lang="en-US" altLang="zh-CN" sz="2000" dirty="0" smtClean="0">
                <a:latin typeface="Microsoft YaHei" pitchFamily="34" charset="-122"/>
                <a:ea typeface="Microsoft YaHei" pitchFamily="34" charset="-122"/>
              </a:rPr>
              <a:t>SUN </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Stanford University Network</a:t>
            </a:r>
            <a:r>
              <a:rPr lang="zh-CN" altLang="en-US" sz="2000" dirty="0" smtClean="0">
                <a:latin typeface="Microsoft YaHei" pitchFamily="34" charset="-122"/>
                <a:ea typeface="Microsoft YaHei" pitchFamily="34" charset="-122"/>
              </a:rPr>
              <a:t>）</a:t>
            </a:r>
            <a:endParaRPr lang="en-US" altLang="ja-JP"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ü"/>
              <a:defRPr/>
            </a:pPr>
            <a:r>
              <a:rPr lang="zh-CN" altLang="en-US" sz="2000" dirty="0" smtClean="0">
                <a:latin typeface="Microsoft YaHei" pitchFamily="34" charset="-122"/>
                <a:ea typeface="Microsoft YaHei" pitchFamily="34" charset="-122"/>
              </a:rPr>
              <a:t>一度人们曾经认为</a:t>
            </a:r>
            <a:r>
              <a:rPr lang="en-US" altLang="zh-CN" sz="2000" dirty="0" smtClean="0">
                <a:latin typeface="Microsoft YaHei" pitchFamily="34" charset="-122"/>
                <a:ea typeface="Microsoft YaHei" pitchFamily="34" charset="-122"/>
              </a:rPr>
              <a:t>IBM</a:t>
            </a:r>
            <a:r>
              <a:rPr lang="zh-CN" altLang="en-US" sz="2000" dirty="0" smtClean="0">
                <a:latin typeface="Microsoft YaHei" pitchFamily="34" charset="-122"/>
                <a:ea typeface="Microsoft YaHei" pitchFamily="34" charset="-122"/>
              </a:rPr>
              <a:t>起</a:t>
            </a:r>
            <a:r>
              <a:rPr lang="en-US" altLang="zh-CN" sz="2000" dirty="0" smtClean="0">
                <a:latin typeface="Microsoft YaHei" pitchFamily="34" charset="-122"/>
                <a:ea typeface="Microsoft YaHei" pitchFamily="34" charset="-122"/>
              </a:rPr>
              <a:t>Eclipse</a:t>
            </a:r>
            <a:r>
              <a:rPr lang="zh-CN" altLang="en-US" sz="2000" dirty="0" smtClean="0">
                <a:latin typeface="Microsoft YaHei" pitchFamily="34" charset="-122"/>
                <a:ea typeface="Microsoft YaHei" pitchFamily="34" charset="-122"/>
              </a:rPr>
              <a:t>这个项目的名字是别有用心的，是要遮住</a:t>
            </a:r>
            <a:r>
              <a:rPr lang="en-US" altLang="zh-CN" sz="2000" dirty="0" smtClean="0">
                <a:latin typeface="Microsoft YaHei" pitchFamily="34" charset="-122"/>
                <a:ea typeface="Microsoft YaHei" pitchFamily="34" charset="-122"/>
              </a:rPr>
              <a:t>SUN</a:t>
            </a:r>
            <a:r>
              <a:rPr lang="zh-CN" altLang="en-US" sz="2000" dirty="0" smtClean="0">
                <a:latin typeface="Microsoft YaHei" pitchFamily="34" charset="-122"/>
                <a:ea typeface="Microsoft YaHei" pitchFamily="34" charset="-122"/>
              </a:rPr>
              <a:t>公司的光芒。但实际这只是一个意外的巧合。</a:t>
            </a:r>
            <a:endParaRPr lang="ja-JP" altLang="en-US" sz="2000" dirty="0" smtClean="0">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buFont typeface="Wingdings" pitchFamily="2" charset="2"/>
              <a:buChar char="v"/>
              <a:defRPr/>
            </a:pPr>
            <a:endParaRPr lang="en-US" altLang="zh-CN" sz="2800" b="1" kern="0" dirty="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编辑器配置技巧</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342900" indent="-342900" algn="l" eaLnBrk="0" hangingPunct="0">
              <a:spcBef>
                <a:spcPct val="20000"/>
              </a:spcBef>
              <a:buClr>
                <a:schemeClr val="accent1">
                  <a:lumMod val="75000"/>
                </a:schemeClr>
              </a:buClr>
              <a:defRPr/>
            </a:pPr>
            <a:endParaRPr lang="en-US" altLang="zh-CN" sz="10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编辑器配置</a:t>
            </a:r>
            <a:endParaRPr lang="en-US" altLang="zh-CN" sz="20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r>
              <a:rPr lang="zh-CN" altLang="en-US" sz="1200" dirty="0" smtClean="0">
                <a:latin typeface="Microsoft YaHei" pitchFamily="34" charset="-122"/>
                <a:ea typeface="Microsoft YaHei" pitchFamily="34" charset="-122"/>
              </a:rPr>
              <a:t>空格和</a:t>
            </a:r>
            <a:r>
              <a:rPr lang="en-US" altLang="zh-CN" sz="1200" dirty="0" smtClean="0">
                <a:latin typeface="Microsoft YaHei" pitchFamily="34" charset="-122"/>
                <a:ea typeface="Microsoft YaHei" pitchFamily="34" charset="-122"/>
              </a:rPr>
              <a:t>Tab</a:t>
            </a:r>
            <a:r>
              <a:rPr lang="zh-CN" altLang="en-US" sz="1200" dirty="0" smtClean="0">
                <a:latin typeface="Microsoft YaHei" pitchFamily="34" charset="-122"/>
                <a:ea typeface="Microsoft YaHei" pitchFamily="34" charset="-122"/>
              </a:rPr>
              <a:t>键</a:t>
            </a:r>
            <a:endParaRPr lang="en-US" altLang="zh-CN" sz="12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endParaRPr lang="en-US" altLang="ja-JP" sz="1200" dirty="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r>
              <a:rPr lang="zh-CN" altLang="en-US" sz="1200" dirty="0" smtClean="0">
                <a:latin typeface="Microsoft YaHei" pitchFamily="34" charset="-122"/>
                <a:ea typeface="Microsoft YaHei" pitchFamily="34" charset="-122"/>
              </a:rPr>
              <a:t>代码格式</a:t>
            </a:r>
            <a:endParaRPr lang="en-US" altLang="zh-CN" sz="12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endParaRPr lang="en-US" altLang="ja-JP" sz="1200" dirty="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r>
              <a:rPr lang="zh-CN" altLang="en-US" sz="1200" dirty="0" smtClean="0">
                <a:latin typeface="Microsoft YaHei" pitchFamily="34" charset="-122"/>
                <a:ea typeface="Microsoft YaHei" pitchFamily="34" charset="-122"/>
              </a:rPr>
              <a:t>缩进和反缩进</a:t>
            </a:r>
            <a:endParaRPr lang="en-US" altLang="zh-CN" sz="1200" dirty="0" smtClean="0">
              <a:latin typeface="Microsoft YaHei" pitchFamily="34" charset="-122"/>
              <a:ea typeface="Microsoft YaHei" pitchFamily="34" charset="-122"/>
            </a:endParaRPr>
          </a:p>
          <a:p>
            <a:pPr marL="1489075" lvl="1" indent="-284163"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Tab</a:t>
            </a:r>
          </a:p>
          <a:p>
            <a:pPr marL="1489075" lvl="1" indent="-284163"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Shift + Tab</a:t>
            </a:r>
            <a:endParaRPr lang="en-US" altLang="ja-JP" sz="1200" dirty="0" smtClean="0">
              <a:latin typeface="Microsoft YaHei" pitchFamily="34" charset="-122"/>
              <a:ea typeface="Microsoft YaHei" pitchFamily="34" charset="-122"/>
            </a:endParaRPr>
          </a:p>
          <a:p>
            <a:pPr marL="1031875" indent="-284163" algn="l" eaLnBrk="0" hangingPunct="0">
              <a:lnSpc>
                <a:spcPct val="150000"/>
              </a:lnSpc>
              <a:spcBef>
                <a:spcPct val="20000"/>
              </a:spcBef>
              <a:buClr>
                <a:srgbClr val="1225AF"/>
              </a:buClr>
              <a:buFont typeface="Wingdings" pitchFamily="2" charset="2"/>
              <a:buChar char="Ø"/>
              <a:defRPr/>
            </a:pPr>
            <a:r>
              <a:rPr lang="zh-CN" altLang="en-US" sz="1200" dirty="0" smtClean="0">
                <a:latin typeface="Microsoft YaHei" pitchFamily="34" charset="-122"/>
                <a:ea typeface="Microsoft YaHei" pitchFamily="34" charset="-122"/>
              </a:rPr>
              <a:t>编辑时可以提高编码效率的几个功能组合键</a:t>
            </a:r>
            <a:endParaRPr lang="en-US" altLang="zh-CN" sz="1200" dirty="0" smtClean="0">
              <a:latin typeface="Microsoft YaHei" pitchFamily="34" charset="-122"/>
              <a:ea typeface="Microsoft YaHei" pitchFamily="34" charset="-122"/>
            </a:endParaRPr>
          </a:p>
          <a:p>
            <a:pPr marL="1489075" lvl="1" indent="-284163"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Ctrl + </a:t>
            </a:r>
            <a:r>
              <a:rPr lang="zh-CN" altLang="en-US" sz="1200" dirty="0" smtClean="0">
                <a:latin typeface="Microsoft YaHei" pitchFamily="34" charset="-122"/>
                <a:ea typeface="Microsoft YaHei" pitchFamily="34" charset="-122"/>
              </a:rPr>
              <a:t>方向键</a:t>
            </a:r>
            <a:endParaRPr lang="en-US" altLang="zh-CN" sz="1200" dirty="0" smtClean="0">
              <a:latin typeface="Microsoft YaHei" pitchFamily="34" charset="-122"/>
              <a:ea typeface="Microsoft YaHei" pitchFamily="34" charset="-122"/>
            </a:endParaRPr>
          </a:p>
          <a:p>
            <a:pPr marL="1489075" lvl="1" indent="-284163"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Home / End + </a:t>
            </a:r>
            <a:r>
              <a:rPr lang="zh-CN" altLang="en-US" sz="1200" dirty="0" smtClean="0">
                <a:latin typeface="Microsoft YaHei" pitchFamily="34" charset="-122"/>
                <a:ea typeface="Microsoft YaHei" pitchFamily="34" charset="-122"/>
              </a:rPr>
              <a:t>上下方向键</a:t>
            </a:r>
            <a:endParaRPr lang="en-US" altLang="zh-CN" sz="1200" dirty="0" smtClean="0">
              <a:latin typeface="Microsoft YaHei" pitchFamily="34" charset="-122"/>
              <a:ea typeface="Microsoft YaHei" pitchFamily="34" charset="-122"/>
            </a:endParaRPr>
          </a:p>
          <a:p>
            <a:pPr marL="1489075" lvl="1" indent="-284163"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PageUp</a:t>
            </a:r>
            <a:r>
              <a:rPr lang="en-US" altLang="zh-CN" sz="1200" dirty="0" smtClean="0">
                <a:latin typeface="Microsoft YaHei" pitchFamily="34" charset="-122"/>
                <a:ea typeface="Microsoft YaHei" pitchFamily="34" charset="-122"/>
              </a:rPr>
              <a:t> / </a:t>
            </a:r>
            <a:r>
              <a:rPr lang="en-US" altLang="zh-CN" sz="1200" dirty="0" err="1" smtClean="0">
                <a:latin typeface="Microsoft YaHei" pitchFamily="34" charset="-122"/>
                <a:ea typeface="Microsoft YaHei" pitchFamily="34" charset="-122"/>
              </a:rPr>
              <a:t>PageDown</a:t>
            </a:r>
            <a:r>
              <a:rPr lang="en-US" altLang="zh-CN" sz="1200" dirty="0" smtClean="0">
                <a:latin typeface="Microsoft YaHei" pitchFamily="34" charset="-122"/>
                <a:ea typeface="Microsoft YaHei" pitchFamily="34" charset="-122"/>
              </a:rPr>
              <a:t> + </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Ctrl</a:t>
            </a:r>
            <a:r>
              <a:rPr lang="zh-CN" altLang="en-US" sz="1200" dirty="0" smtClean="0">
                <a:latin typeface="Microsoft YaHei" pitchFamily="34" charset="-122"/>
                <a:ea typeface="Microsoft YaHei" pitchFamily="34" charset="-122"/>
              </a:rPr>
              <a:t>）</a:t>
            </a:r>
            <a:endParaRPr lang="ja-JP" altLang="en-US"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快捷键</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智能提示快捷键</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Alt + /</a:t>
            </a: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err="1" smtClean="0">
                <a:latin typeface="Microsoft YaHei" pitchFamily="34" charset="-122"/>
                <a:ea typeface="Microsoft YaHei" pitchFamily="34" charset="-122"/>
              </a:rPr>
              <a:t>JavaDoc</a:t>
            </a:r>
            <a:r>
              <a:rPr lang="en-US" altLang="zh-CN" sz="2000" dirty="0" smtClean="0">
                <a:latin typeface="Microsoft YaHei" pitchFamily="34" charset="-122"/>
                <a:ea typeface="Microsoft YaHei" pitchFamily="34" charset="-122"/>
              </a:rPr>
              <a:t> </a:t>
            </a:r>
            <a:r>
              <a:rPr lang="zh-CN" altLang="en-US" sz="2000" dirty="0" smtClean="0">
                <a:latin typeface="Microsoft YaHei" pitchFamily="34" charset="-122"/>
                <a:ea typeface="Microsoft YaHei" pitchFamily="34" charset="-122"/>
              </a:rPr>
              <a:t>注释快捷键</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a:t>
            </a: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注意： 在有注释代码的后面快速生成</a:t>
            </a:r>
            <a:r>
              <a:rPr lang="en-US" altLang="zh-CN" sz="1200" dirty="0" err="1" smtClean="0">
                <a:latin typeface="Microsoft YaHei" pitchFamily="34" charset="-122"/>
                <a:ea typeface="Microsoft YaHei" pitchFamily="34" charset="-122"/>
              </a:rPr>
              <a:t>JavaDoc</a:t>
            </a:r>
            <a:r>
              <a:rPr lang="zh-CN" altLang="en-US" sz="1200" dirty="0" smtClean="0">
                <a:latin typeface="Microsoft YaHei" pitchFamily="34" charset="-122"/>
                <a:ea typeface="Microsoft YaHei" pitchFamily="34" charset="-122"/>
              </a:rPr>
              <a:t>文档的时候会失效。</a:t>
            </a: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配置代码模板</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根据项目的编码风格，编辑代码模板（</a:t>
            </a:r>
            <a:r>
              <a:rPr lang="en-US" altLang="zh-CN" sz="1200" dirty="0" smtClean="0">
                <a:latin typeface="Microsoft YaHei" pitchFamily="34" charset="-122"/>
                <a:ea typeface="Microsoft YaHei" pitchFamily="34" charset="-122"/>
              </a:rPr>
              <a:t>Code Template</a:t>
            </a:r>
            <a:r>
              <a:rPr lang="zh-CN" altLang="en-US" sz="1200" dirty="0" smtClean="0">
                <a:latin typeface="Microsoft YaHei" pitchFamily="34" charset="-122"/>
                <a:ea typeface="Microsoft YaHei" pitchFamily="34" charset="-122"/>
              </a:rPr>
              <a:t>），和格式模板（</a:t>
            </a:r>
            <a:r>
              <a:rPr lang="en-US" altLang="zh-CN" sz="1200" dirty="0" smtClean="0">
                <a:latin typeface="Microsoft YaHei" pitchFamily="34" charset="-122"/>
                <a:ea typeface="Microsoft YaHei" pitchFamily="34" charset="-122"/>
              </a:rPr>
              <a:t>Formatter</a:t>
            </a:r>
            <a:r>
              <a:rPr lang="zh-CN" altLang="en-US" sz="1200" dirty="0" smtClean="0">
                <a:latin typeface="Microsoft YaHei" pitchFamily="34" charset="-122"/>
                <a:ea typeface="Microsoft YaHei" pitchFamily="34" charset="-122"/>
              </a:rPr>
              <a:t>）会使编码工作轻松有效</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一个组合键搞定代码格式 （</a:t>
            </a:r>
            <a:r>
              <a:rPr lang="en-US" altLang="zh-CN" sz="1200" dirty="0" smtClean="0">
                <a:latin typeface="Microsoft YaHei" pitchFamily="34" charset="-122"/>
                <a:ea typeface="Microsoft YaHei" pitchFamily="34" charset="-122"/>
              </a:rPr>
              <a:t>Ctrl + Shift + f</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一个组合键搞定</a:t>
            </a:r>
            <a:r>
              <a:rPr lang="en-US" altLang="zh-CN" sz="1200" dirty="0" smtClean="0">
                <a:latin typeface="Microsoft YaHei" pitchFamily="34" charset="-122"/>
                <a:ea typeface="Microsoft YaHei" pitchFamily="34" charset="-122"/>
              </a:rPr>
              <a:t>import</a:t>
            </a:r>
            <a:r>
              <a:rPr lang="zh-CN" altLang="en-US" sz="1200" dirty="0" smtClean="0">
                <a:latin typeface="Microsoft YaHei" pitchFamily="34" charset="-122"/>
                <a:ea typeface="Microsoft YaHei" pitchFamily="34" charset="-122"/>
              </a:rPr>
              <a:t>包名（</a:t>
            </a:r>
            <a:r>
              <a:rPr lang="en-US" altLang="zh-CN" sz="1200" dirty="0" smtClean="0">
                <a:latin typeface="Microsoft YaHei" pitchFamily="34" charset="-122"/>
                <a:ea typeface="Microsoft YaHei" pitchFamily="34" charset="-122"/>
              </a:rPr>
              <a:t>Ctrl + Shift +o</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一步改变包名</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一步重构方法 （</a:t>
            </a:r>
            <a:r>
              <a:rPr lang="en-US" altLang="zh-CN" sz="1200" dirty="0" smtClean="0">
                <a:latin typeface="Microsoft YaHei" pitchFamily="34" charset="-122"/>
                <a:ea typeface="Microsoft YaHei" pitchFamily="34" charset="-122"/>
              </a:rPr>
              <a:t>Alt +Shift +R</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Alt + Shift + c</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16</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快捷键</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其他常用的快捷键</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注释（</a:t>
            </a:r>
            <a:r>
              <a:rPr lang="en-US" altLang="zh-CN" sz="1200" dirty="0" smtClean="0">
                <a:latin typeface="Microsoft YaHei" pitchFamily="34" charset="-122"/>
                <a:ea typeface="Microsoft YaHei" pitchFamily="34" charset="-122"/>
              </a:rPr>
              <a:t>Ctrl +/</a:t>
            </a:r>
            <a:r>
              <a:rPr lang="zh-CN" altLang="en-US" sz="1200" dirty="0" smtClean="0">
                <a:latin typeface="Microsoft YaHei" pitchFamily="34" charset="-122"/>
                <a:ea typeface="Microsoft YaHei" pitchFamily="34" charset="-122"/>
              </a:rPr>
              <a:t>）行注释</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注释（</a:t>
            </a:r>
            <a:r>
              <a:rPr lang="en-US" altLang="zh-CN" sz="1200" dirty="0" smtClean="0">
                <a:latin typeface="Microsoft YaHei" pitchFamily="34" charset="-122"/>
                <a:ea typeface="Microsoft YaHei" pitchFamily="34" charset="-122"/>
              </a:rPr>
              <a:t>Ctrl + Shift +/</a:t>
            </a:r>
            <a:r>
              <a:rPr lang="zh-CN" altLang="en-US" sz="1200" dirty="0" smtClean="0">
                <a:latin typeface="Microsoft YaHei" pitchFamily="34" charset="-122"/>
                <a:ea typeface="Microsoft YaHei" pitchFamily="34" charset="-122"/>
              </a:rPr>
              <a:t>）代码块注释</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反注释（</a:t>
            </a:r>
            <a:r>
              <a:rPr lang="en-US" altLang="zh-CN" sz="1200" dirty="0" smtClean="0">
                <a:latin typeface="Microsoft YaHei" pitchFamily="34" charset="-122"/>
                <a:ea typeface="Microsoft YaHei" pitchFamily="34" charset="-122"/>
              </a:rPr>
              <a:t>Ctrl +\</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删除当前行 （</a:t>
            </a:r>
            <a:r>
              <a:rPr lang="en-US" altLang="zh-CN" sz="1200" dirty="0" smtClean="0">
                <a:latin typeface="Microsoft YaHei" pitchFamily="34" charset="-122"/>
                <a:ea typeface="Microsoft YaHei" pitchFamily="34" charset="-122"/>
              </a:rPr>
              <a:t>Ctrl +d</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移动（交换）一整行（</a:t>
            </a:r>
            <a:r>
              <a:rPr lang="en-US" altLang="zh-CN" sz="1200" dirty="0" smtClean="0">
                <a:latin typeface="Microsoft YaHei" pitchFamily="34" charset="-122"/>
                <a:ea typeface="Microsoft YaHei" pitchFamily="34" charset="-122"/>
              </a:rPr>
              <a:t>Alt +</a:t>
            </a:r>
            <a:r>
              <a:rPr lang="zh-CN" altLang="en-US" sz="1200" dirty="0" smtClean="0">
                <a:latin typeface="Microsoft YaHei" pitchFamily="34" charset="-122"/>
                <a:ea typeface="Microsoft YaHei" pitchFamily="34" charset="-122"/>
              </a:rPr>
              <a:t>上下方向键）</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回到上一个编辑界面（</a:t>
            </a:r>
            <a:r>
              <a:rPr lang="en-US" altLang="zh-CN" sz="1200" dirty="0" smtClean="0">
                <a:latin typeface="Microsoft YaHei" pitchFamily="34" charset="-122"/>
                <a:ea typeface="Microsoft YaHei" pitchFamily="34" charset="-122"/>
              </a:rPr>
              <a:t>Alt + </a:t>
            </a:r>
            <a:r>
              <a:rPr lang="zh-CN" altLang="en-US" sz="1200" dirty="0" smtClean="0">
                <a:latin typeface="Microsoft YaHei" pitchFamily="34" charset="-122"/>
                <a:ea typeface="Microsoft YaHei" pitchFamily="34" charset="-122"/>
              </a:rPr>
              <a:t>左方向键）</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前进到下一个编辑界面 （</a:t>
            </a:r>
            <a:r>
              <a:rPr lang="en-US" altLang="zh-CN" sz="1200" dirty="0" smtClean="0">
                <a:latin typeface="Microsoft YaHei" pitchFamily="34" charset="-122"/>
                <a:ea typeface="Microsoft YaHei" pitchFamily="34" charset="-122"/>
              </a:rPr>
              <a:t>Alt + </a:t>
            </a:r>
            <a:r>
              <a:rPr lang="zh-CN" altLang="en-US" sz="1200" dirty="0" smtClean="0">
                <a:latin typeface="Microsoft YaHei" pitchFamily="34" charset="-122"/>
                <a:ea typeface="Microsoft YaHei" pitchFamily="34" charset="-122"/>
              </a:rPr>
              <a:t>右方向键）</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查找所有调用该方法的代码（</a:t>
            </a:r>
            <a:r>
              <a:rPr lang="en-US" altLang="zh-CN" sz="1200" dirty="0" smtClean="0">
                <a:latin typeface="Microsoft YaHei" pitchFamily="34" charset="-122"/>
                <a:ea typeface="Microsoft YaHei" pitchFamily="34" charset="-122"/>
              </a:rPr>
              <a:t>Ctrl +Shift +g</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选中文字全部变为大写（</a:t>
            </a:r>
            <a:r>
              <a:rPr lang="en-US" altLang="zh-CN" sz="1200" dirty="0" smtClean="0">
                <a:latin typeface="Microsoft YaHei" pitchFamily="34" charset="-122"/>
                <a:ea typeface="Microsoft YaHei" pitchFamily="34" charset="-122"/>
              </a:rPr>
              <a:t>Ctrl +Shift + X</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选中文字全部变为小写（</a:t>
            </a:r>
            <a:r>
              <a:rPr lang="en-US" altLang="zh-CN" sz="1200" dirty="0" smtClean="0">
                <a:latin typeface="Microsoft YaHei" pitchFamily="34" charset="-122"/>
                <a:ea typeface="Microsoft YaHei" pitchFamily="34" charset="-122"/>
              </a:rPr>
              <a:t>Ctrl +Shift + Y</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查看当前类的大纲视图 （</a:t>
            </a:r>
            <a:r>
              <a:rPr lang="en-US" altLang="zh-CN" sz="1200" dirty="0" smtClean="0">
                <a:latin typeface="Microsoft YaHei" pitchFamily="34" charset="-122"/>
                <a:ea typeface="Microsoft YaHei" pitchFamily="34" charset="-122"/>
              </a:rPr>
              <a:t>Ctrl +o</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查看当前类的继承关系 （</a:t>
            </a:r>
            <a:r>
              <a:rPr lang="en-US" altLang="zh-CN" sz="1200" dirty="0" smtClean="0">
                <a:latin typeface="Microsoft YaHei" pitchFamily="34" charset="-122"/>
                <a:ea typeface="Microsoft YaHei" pitchFamily="34" charset="-122"/>
              </a:rPr>
              <a:t>Ctrl +t</a:t>
            </a:r>
            <a:r>
              <a:rPr lang="zh-CN" altLang="en-US" sz="1200" dirty="0" smtClean="0">
                <a:latin typeface="Microsoft YaHei" pitchFamily="34" charset="-122"/>
                <a:ea typeface="Microsoft YaHei" pitchFamily="34" charset="-122"/>
              </a:rPr>
              <a:t>）</a:t>
            </a:r>
          </a:p>
        </p:txBody>
      </p:sp>
    </p:spTree>
    <p:extLst>
      <p:ext uri="{BB962C8B-B14F-4D97-AF65-F5344CB8AC3E}">
        <p14:creationId xmlns="" xmlns:p14="http://schemas.microsoft.com/office/powerpoint/2010/main" val="49852951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17</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快捷键</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p:txBody>
      </p:sp>
      <p:pic>
        <p:nvPicPr>
          <p:cNvPr id="5" name="图片 4" descr="EclipseCanoo1440x900.png"/>
          <p:cNvPicPr>
            <a:picLocks noChangeAspect="1"/>
          </p:cNvPicPr>
          <p:nvPr/>
        </p:nvPicPr>
        <p:blipFill>
          <a:blip r:embed="rId2" cstate="print"/>
          <a:stretch>
            <a:fillRect/>
          </a:stretch>
        </p:blipFill>
        <p:spPr>
          <a:xfrm>
            <a:off x="0" y="1143892"/>
            <a:ext cx="9144000" cy="5714108"/>
          </a:xfrm>
          <a:prstGeom prst="rect">
            <a:avLst/>
          </a:prstGeom>
        </p:spPr>
      </p:pic>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开发程序编译检查的三部曲</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a:t>
            </a:r>
            <a:r>
              <a:rPr lang="zh-CN" altLang="en-US" sz="2000" dirty="0" smtClean="0">
                <a:latin typeface="Microsoft YaHei" pitchFamily="34" charset="-122"/>
                <a:ea typeface="Microsoft YaHei" pitchFamily="34" charset="-122"/>
              </a:rPr>
              <a:t>扫</a:t>
            </a:r>
            <a:r>
              <a:rPr lang="zh-CN" altLang="en-US" sz="2000" dirty="0" smtClean="0">
                <a:solidFill>
                  <a:srgbClr val="FF0000"/>
                </a:solidFill>
                <a:latin typeface="Microsoft YaHei" pitchFamily="34" charset="-122"/>
                <a:ea typeface="Microsoft YaHei" pitchFamily="34" charset="-122"/>
              </a:rPr>
              <a:t>红</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清除语法和编译错误</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t>
            </a:r>
            <a:r>
              <a:rPr lang="zh-CN" altLang="en-US" sz="2000" dirty="0" smtClean="0">
                <a:latin typeface="Microsoft YaHei" pitchFamily="34" charset="-122"/>
                <a:ea typeface="Microsoft YaHei" pitchFamily="34" charset="-122"/>
              </a:rPr>
              <a:t>扫</a:t>
            </a:r>
            <a:r>
              <a:rPr lang="zh-CN" altLang="en-US" sz="2000" dirty="0" smtClean="0">
                <a:solidFill>
                  <a:srgbClr val="FFFF00"/>
                </a:solidFill>
                <a:latin typeface="Microsoft YaHei" pitchFamily="34" charset="-122"/>
                <a:ea typeface="Microsoft YaHei" pitchFamily="34" charset="-122"/>
              </a:rPr>
              <a:t>黄</a:t>
            </a:r>
            <a:r>
              <a:rPr lang="en-US" altLang="zh-CN" sz="2000" dirty="0" smtClean="0">
                <a:latin typeface="Microsoft YaHei" pitchFamily="34" charset="-122"/>
                <a:ea typeface="Microsoft YaHei" pitchFamily="34" charset="-122"/>
              </a:rPr>
              <a:t>”</a:t>
            </a: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清除语法警告</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“扫</a:t>
            </a:r>
            <a:r>
              <a:rPr lang="zh-CN" altLang="en-US" sz="2000" dirty="0" smtClean="0">
                <a:solidFill>
                  <a:schemeClr val="accent1"/>
                </a:solidFill>
                <a:latin typeface="Microsoft YaHei" pitchFamily="34" charset="-122"/>
                <a:ea typeface="Microsoft YaHei" pitchFamily="34" charset="-122"/>
              </a:rPr>
              <a:t>蓝</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清除</a:t>
            </a:r>
            <a:r>
              <a:rPr lang="en-US" altLang="zh-CN" sz="1200" dirty="0" smtClean="0">
                <a:latin typeface="Microsoft YaHei" pitchFamily="34" charset="-122"/>
                <a:ea typeface="Microsoft YaHei" pitchFamily="34" charset="-122"/>
              </a:rPr>
              <a:t>TODO list </a:t>
            </a:r>
            <a:r>
              <a:rPr lang="zh-CN" altLang="en-US" sz="1200" dirty="0" smtClean="0">
                <a:latin typeface="Microsoft YaHei" pitchFamily="34" charset="-122"/>
                <a:ea typeface="Microsoft YaHei" pitchFamily="34" charset="-122"/>
              </a:rPr>
              <a:t>中的</a:t>
            </a:r>
            <a:r>
              <a:rPr lang="en-US" altLang="zh-CN" sz="1200" dirty="0" smtClean="0">
                <a:latin typeface="Microsoft YaHei" pitchFamily="34" charset="-122"/>
                <a:ea typeface="Microsoft YaHei" pitchFamily="34" charset="-122"/>
              </a:rPr>
              <a:t>TASK</a:t>
            </a: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步骤依次进行，</a:t>
            </a: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在</a:t>
            </a:r>
            <a:r>
              <a:rPr lang="en-US" altLang="zh-CN" sz="1200" dirty="0" smtClean="0">
                <a:latin typeface="Microsoft YaHei" pitchFamily="34" charset="-122"/>
                <a:ea typeface="Microsoft YaHei" pitchFamily="34" charset="-122"/>
              </a:rPr>
              <a:t>NJ1S</a:t>
            </a:r>
            <a:r>
              <a:rPr lang="zh-CN" altLang="en-US" sz="1200" dirty="0" smtClean="0">
                <a:latin typeface="Microsoft YaHei" pitchFamily="34" charset="-122"/>
                <a:ea typeface="Microsoft YaHei" pitchFamily="34" charset="-122"/>
              </a:rPr>
              <a:t>部门对源代码编译的要求原则上是</a:t>
            </a:r>
            <a:r>
              <a:rPr lang="en-US" altLang="zh-CN" sz="1200" dirty="0" smtClean="0">
                <a:latin typeface="Microsoft YaHei" pitchFamily="34" charset="-122"/>
                <a:ea typeface="Microsoft YaHei" pitchFamily="34" charset="-122"/>
              </a:rPr>
              <a:t>0 error</a:t>
            </a:r>
            <a:r>
              <a:rPr lang="zh-CN" altLang="en-US" sz="1200" dirty="0" smtClean="0">
                <a:latin typeface="Microsoft YaHei" pitchFamily="34" charset="-122"/>
                <a:ea typeface="Microsoft YaHei" pitchFamily="34" charset="-122"/>
              </a:rPr>
              <a:t>， </a:t>
            </a:r>
            <a:r>
              <a:rPr lang="en-US" altLang="zh-CN" sz="1200" dirty="0" smtClean="0">
                <a:latin typeface="Microsoft YaHei" pitchFamily="34" charset="-122"/>
                <a:ea typeface="Microsoft YaHei" pitchFamily="34" charset="-122"/>
              </a:rPr>
              <a:t>0 warning. </a:t>
            </a:r>
            <a:r>
              <a:rPr lang="zh-CN" altLang="en-US" sz="1200" dirty="0" smtClean="0">
                <a:latin typeface="Microsoft YaHei" pitchFamily="34" charset="-122"/>
                <a:ea typeface="Microsoft YaHei" pitchFamily="34" charset="-122"/>
              </a:rPr>
              <a:t>换句话说就是“扫红”和“扫黄”这两步是必须完成的</a:t>
            </a:r>
            <a:r>
              <a:rPr lang="en-US" altLang="zh-CN" sz="1200" dirty="0" smtClean="0">
                <a:latin typeface="Microsoft YaHei" pitchFamily="34" charset="-122"/>
                <a:ea typeface="Microsoft YaHei" pitchFamily="34" charset="-122"/>
              </a:rPr>
              <a:t>.</a:t>
            </a: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19</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Eclipse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如何优雅地</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Debug</a:t>
            </a: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单步跟踪代码</a:t>
            </a:r>
            <a:endParaRPr lang="en-US" altLang="zh-CN"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Attach process</a:t>
            </a: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还没来得及 </a:t>
            </a:r>
            <a:r>
              <a:rPr lang="en-US" altLang="zh-CN" sz="2000" dirty="0" smtClean="0">
                <a:latin typeface="Microsoft YaHei" pitchFamily="34" charset="-122"/>
                <a:ea typeface="Microsoft YaHei" pitchFamily="34" charset="-122"/>
              </a:rPr>
              <a:t>Attach</a:t>
            </a:r>
            <a:r>
              <a:rPr lang="zh-CN" altLang="en-US" sz="2000" dirty="0" smtClean="0">
                <a:latin typeface="Microsoft YaHei" pitchFamily="34" charset="-122"/>
                <a:ea typeface="Microsoft YaHei" pitchFamily="34" charset="-122"/>
              </a:rPr>
              <a:t>上</a:t>
            </a:r>
            <a:r>
              <a:rPr lang="en-US" altLang="zh-CN" sz="2000" dirty="0" smtClean="0">
                <a:latin typeface="Microsoft YaHei" pitchFamily="34" charset="-122"/>
                <a:ea typeface="Microsoft YaHei" pitchFamily="34" charset="-122"/>
              </a:rPr>
              <a:t>Process</a:t>
            </a:r>
            <a:r>
              <a:rPr lang="zh-CN" altLang="en-US" sz="2000" dirty="0" smtClean="0">
                <a:latin typeface="Microsoft YaHei" pitchFamily="34" charset="-122"/>
                <a:ea typeface="Microsoft YaHei" pitchFamily="34" charset="-122"/>
              </a:rPr>
              <a:t>就已经过了断点了，怎么办？</a:t>
            </a:r>
            <a:endParaRPr lang="en-US" altLang="zh-CN"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查看调用堆栈</a:t>
            </a:r>
            <a:endParaRPr lang="en-US" altLang="zh-CN"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查看变量名，注意一个</a:t>
            </a:r>
            <a:r>
              <a:rPr lang="en-US" altLang="zh-CN" sz="2000" dirty="0" smtClean="0">
                <a:latin typeface="Microsoft YaHei" pitchFamily="34" charset="-122"/>
                <a:ea typeface="Microsoft YaHei" pitchFamily="34" charset="-122"/>
              </a:rPr>
              <a:t>watch variable </a:t>
            </a:r>
            <a:r>
              <a:rPr lang="zh-CN" altLang="en-US" sz="2000" dirty="0" smtClean="0">
                <a:latin typeface="Microsoft YaHei" pitchFamily="34" charset="-122"/>
                <a:ea typeface="Microsoft YaHei" pitchFamily="34" charset="-122"/>
              </a:rPr>
              <a:t>的陷阱</a:t>
            </a:r>
            <a:endParaRPr lang="en-US" altLang="zh-CN"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0"/>
          </p:nvPr>
        </p:nvSpPr>
        <p:spPr>
          <a:noFill/>
        </p:spPr>
        <p:txBody>
          <a:bodyPr/>
          <a:lstStyle/>
          <a:p>
            <a:fld id="{4363AA21-6666-4E4F-99AB-FA45C3F9614B}" type="slidenum">
              <a:rPr lang="en-US" altLang="ja-JP">
                <a:ea typeface="ＭＳ Ｐゴシック" charset="-128"/>
              </a:rPr>
              <a:pPr/>
              <a:t>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smtClean="0">
                <a:effectLst>
                  <a:outerShdw blurRad="38100" dist="38100" dir="2700000" algn="tl">
                    <a:srgbClr val="C0C0C0"/>
                  </a:outerShdw>
                </a:effectLst>
                <a:latin typeface="Microsoft YaHei" pitchFamily="34" charset="-122"/>
                <a:ea typeface="Microsoft YaHei" pitchFamily="34" charset="-122"/>
              </a:rPr>
              <a:t>目录</a:t>
            </a:r>
            <a:endParaRPr lang="ja-JP" altLang="en-US" smtClean="0">
              <a:effectLst>
                <a:outerShdw blurRad="38100" dist="38100" dir="2700000" algn="tl">
                  <a:srgbClr val="C0C0C0"/>
                </a:outerShdw>
              </a:effectLst>
              <a:latin typeface="Microsoft YaHei" pitchFamily="34" charset="-122"/>
              <a:ea typeface="Microsoft YaHei" pitchFamily="34" charset="-122"/>
            </a:endParaRPr>
          </a:p>
        </p:txBody>
      </p:sp>
      <p:grpSp>
        <p:nvGrpSpPr>
          <p:cNvPr id="4100" name="Group 69"/>
          <p:cNvGrpSpPr>
            <a:grpSpLocks/>
          </p:cNvGrpSpPr>
          <p:nvPr/>
        </p:nvGrpSpPr>
        <p:grpSpPr bwMode="auto">
          <a:xfrm>
            <a:off x="1966913" y="1905000"/>
            <a:ext cx="5043487" cy="530225"/>
            <a:chOff x="1239" y="1200"/>
            <a:chExt cx="3177" cy="334"/>
          </a:xfrm>
        </p:grpSpPr>
        <p:sp>
          <p:nvSpPr>
            <p:cNvPr id="4119" name="Line 46"/>
            <p:cNvSpPr>
              <a:spLocks noChangeShapeType="1"/>
            </p:cNvSpPr>
            <p:nvPr/>
          </p:nvSpPr>
          <p:spPr bwMode="auto">
            <a:xfrm>
              <a:off x="1392" y="1486"/>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20" name="Group 47"/>
            <p:cNvGrpSpPr>
              <a:grpSpLocks/>
            </p:cNvGrpSpPr>
            <p:nvPr/>
          </p:nvGrpSpPr>
          <p:grpSpPr bwMode="auto">
            <a:xfrm>
              <a:off x="1239" y="1419"/>
              <a:ext cx="115" cy="115"/>
              <a:chOff x="1239" y="1515"/>
              <a:chExt cx="115" cy="115"/>
            </a:xfrm>
          </p:grpSpPr>
          <p:sp>
            <p:nvSpPr>
              <p:cNvPr id="4122" name="AutoShape 48"/>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23" name="AutoShape 49"/>
              <p:cNvSpPr>
                <a:spLocks noChangeArrowheads="1"/>
              </p:cNvSpPr>
              <p:nvPr/>
            </p:nvSpPr>
            <p:spPr bwMode="gray">
              <a:xfrm rot="18900000" flipH="1">
                <a:off x="1239" y="1515"/>
                <a:ext cx="115" cy="115"/>
              </a:xfrm>
              <a:prstGeom prst="rtTriangle">
                <a:avLst/>
              </a:prstGeom>
              <a:solidFill>
                <a:schemeClr val="folHlink"/>
              </a:solidFill>
              <a:ln w="9525" algn="ctr">
                <a:noFill/>
                <a:miter lim="800000"/>
                <a:headEnd/>
                <a:tailEnd/>
              </a:ln>
            </p:spPr>
            <p:txBody>
              <a:bodyPr wrap="none" anchor="ctr"/>
              <a:lstStyle/>
              <a:p>
                <a:endParaRPr lang="ja-JP" altLang="en-US">
                  <a:ea typeface="ＭＳ Ｐゴシック" charset="-128"/>
                </a:endParaRPr>
              </a:p>
            </p:txBody>
          </p:sp>
        </p:grpSp>
        <p:sp>
          <p:nvSpPr>
            <p:cNvPr id="4121" name="Text Box 50"/>
            <p:cNvSpPr txBox="1">
              <a:spLocks noChangeArrowheads="1"/>
            </p:cNvSpPr>
            <p:nvPr/>
          </p:nvSpPr>
          <p:spPr bwMode="auto">
            <a:xfrm>
              <a:off x="1488" y="1200"/>
              <a:ext cx="1271" cy="291"/>
            </a:xfrm>
            <a:prstGeom prst="rect">
              <a:avLst/>
            </a:prstGeom>
            <a:noFill/>
            <a:ln w="9525" algn="ctr">
              <a:noFill/>
              <a:miter lim="800000"/>
              <a:headEnd/>
              <a:tailEnd/>
            </a:ln>
          </p:spPr>
          <p:txBody>
            <a:bodyPr wrap="none">
              <a:spAutoFit/>
            </a:bodyPr>
            <a:lstStyle/>
            <a:p>
              <a:pPr algn="l" eaLnBrk="0" hangingPunct="0"/>
              <a:r>
                <a:rPr lang="en-US" altLang="ja-JP" sz="2400" b="1" dirty="0" smtClean="0">
                  <a:solidFill>
                    <a:schemeClr val="accent1">
                      <a:lumMod val="50000"/>
                    </a:schemeClr>
                  </a:solidFill>
                  <a:latin typeface="微软雅黑" pitchFamily="34" charset="-122"/>
                  <a:ea typeface="微软雅黑" pitchFamily="34" charset="-122"/>
                </a:rPr>
                <a:t>IDE </a:t>
              </a:r>
              <a:r>
                <a:rPr lang="zh-CN" altLang="en-US" sz="2400" b="1" dirty="0" smtClean="0">
                  <a:solidFill>
                    <a:schemeClr val="accent1">
                      <a:lumMod val="50000"/>
                    </a:schemeClr>
                  </a:solidFill>
                  <a:latin typeface="微软雅黑" pitchFamily="34" charset="-122"/>
                  <a:ea typeface="微软雅黑" pitchFamily="34" charset="-122"/>
                </a:rPr>
                <a:t>使用技巧</a:t>
              </a:r>
              <a:endParaRPr lang="en-US" altLang="ja-JP" sz="2400" b="1" dirty="0">
                <a:solidFill>
                  <a:schemeClr val="accent1">
                    <a:lumMod val="50000"/>
                  </a:schemeClr>
                </a:solidFill>
                <a:latin typeface="微软雅黑" pitchFamily="34" charset="-122"/>
                <a:ea typeface="微软雅黑" pitchFamily="34" charset="-122"/>
              </a:endParaRPr>
            </a:p>
          </p:txBody>
        </p:sp>
      </p:grpSp>
      <p:grpSp>
        <p:nvGrpSpPr>
          <p:cNvPr id="4101" name="Group 51"/>
          <p:cNvGrpSpPr>
            <a:grpSpLocks/>
          </p:cNvGrpSpPr>
          <p:nvPr/>
        </p:nvGrpSpPr>
        <p:grpSpPr bwMode="auto">
          <a:xfrm>
            <a:off x="1966913" y="3167069"/>
            <a:ext cx="5043487" cy="182563"/>
            <a:chOff x="1239" y="1515"/>
            <a:chExt cx="3177" cy="115"/>
          </a:xfrm>
        </p:grpSpPr>
        <p:sp>
          <p:nvSpPr>
            <p:cNvPr id="4114" name="Line 52"/>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15" name="Group 53"/>
            <p:cNvGrpSpPr>
              <a:grpSpLocks/>
            </p:cNvGrpSpPr>
            <p:nvPr/>
          </p:nvGrpSpPr>
          <p:grpSpPr bwMode="auto">
            <a:xfrm>
              <a:off x="1239" y="1515"/>
              <a:ext cx="115" cy="115"/>
              <a:chOff x="1239" y="1515"/>
              <a:chExt cx="115" cy="115"/>
            </a:xfrm>
          </p:grpSpPr>
          <p:sp>
            <p:nvSpPr>
              <p:cNvPr id="4117" name="AutoShape 54"/>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18" name="AutoShape 55"/>
              <p:cNvSpPr>
                <a:spLocks noChangeArrowheads="1"/>
              </p:cNvSpPr>
              <p:nvPr/>
            </p:nvSpPr>
            <p:spPr bwMode="gray">
              <a:xfrm rot="18900000" flipH="1">
                <a:off x="1239" y="1515"/>
                <a:ext cx="115" cy="115"/>
              </a:xfrm>
              <a:prstGeom prst="rtTriangle">
                <a:avLst/>
              </a:prstGeom>
              <a:solidFill>
                <a:schemeClr val="accent2"/>
              </a:solidFill>
              <a:ln w="9525" algn="ctr">
                <a:noFill/>
                <a:miter lim="800000"/>
                <a:headEnd/>
                <a:tailEnd/>
              </a:ln>
            </p:spPr>
            <p:txBody>
              <a:bodyPr wrap="none" anchor="ctr"/>
              <a:lstStyle/>
              <a:p>
                <a:endParaRPr lang="ja-JP" altLang="en-US">
                  <a:ea typeface="ＭＳ Ｐゴシック" charset="-128"/>
                </a:endParaRPr>
              </a:p>
            </p:txBody>
          </p:sp>
        </p:grpSp>
      </p:grpSp>
      <p:grpSp>
        <p:nvGrpSpPr>
          <p:cNvPr id="4102" name="Group 57"/>
          <p:cNvGrpSpPr>
            <a:grpSpLocks/>
          </p:cNvGrpSpPr>
          <p:nvPr/>
        </p:nvGrpSpPr>
        <p:grpSpPr bwMode="auto">
          <a:xfrm>
            <a:off x="1966913" y="4084644"/>
            <a:ext cx="5043487" cy="182563"/>
            <a:chOff x="1239" y="1515"/>
            <a:chExt cx="3177" cy="115"/>
          </a:xfrm>
        </p:grpSpPr>
        <p:sp>
          <p:nvSpPr>
            <p:cNvPr id="4109" name="Line 58"/>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10" name="Group 59"/>
            <p:cNvGrpSpPr>
              <a:grpSpLocks/>
            </p:cNvGrpSpPr>
            <p:nvPr/>
          </p:nvGrpSpPr>
          <p:grpSpPr bwMode="auto">
            <a:xfrm>
              <a:off x="1239" y="1515"/>
              <a:ext cx="115" cy="115"/>
              <a:chOff x="1239" y="1515"/>
              <a:chExt cx="115" cy="115"/>
            </a:xfrm>
          </p:grpSpPr>
          <p:sp>
            <p:nvSpPr>
              <p:cNvPr id="4112" name="AutoShape 60"/>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13" name="AutoShape 61"/>
              <p:cNvSpPr>
                <a:spLocks noChangeArrowheads="1"/>
              </p:cNvSpPr>
              <p:nvPr/>
            </p:nvSpPr>
            <p:spPr bwMode="gray">
              <a:xfrm rot="18900000" flipH="1">
                <a:off x="1239" y="1515"/>
                <a:ext cx="115" cy="115"/>
              </a:xfrm>
              <a:prstGeom prst="rtTriangle">
                <a:avLst/>
              </a:prstGeom>
              <a:solidFill>
                <a:schemeClr val="folHlink"/>
              </a:solidFill>
              <a:ln w="9525" algn="ctr">
                <a:noFill/>
                <a:miter lim="800000"/>
                <a:headEnd/>
                <a:tailEnd/>
              </a:ln>
            </p:spPr>
            <p:txBody>
              <a:bodyPr wrap="none" anchor="ctr"/>
              <a:lstStyle/>
              <a:p>
                <a:endParaRPr lang="ja-JP" altLang="en-US">
                  <a:ea typeface="ＭＳ Ｐゴシック" charset="-128"/>
                </a:endParaRPr>
              </a:p>
            </p:txBody>
          </p:sp>
        </p:grpSp>
      </p:grpSp>
      <p:grpSp>
        <p:nvGrpSpPr>
          <p:cNvPr id="4103" name="Group 63"/>
          <p:cNvGrpSpPr>
            <a:grpSpLocks/>
          </p:cNvGrpSpPr>
          <p:nvPr/>
        </p:nvGrpSpPr>
        <p:grpSpPr bwMode="auto">
          <a:xfrm>
            <a:off x="1966913" y="4995869"/>
            <a:ext cx="5043487" cy="182563"/>
            <a:chOff x="1239" y="1515"/>
            <a:chExt cx="3177" cy="115"/>
          </a:xfrm>
        </p:grpSpPr>
        <p:sp>
          <p:nvSpPr>
            <p:cNvPr id="4104" name="Line 64"/>
            <p:cNvSpPr>
              <a:spLocks noChangeShapeType="1"/>
            </p:cNvSpPr>
            <p:nvPr/>
          </p:nvSpPr>
          <p:spPr bwMode="auto">
            <a:xfrm>
              <a:off x="1392" y="1582"/>
              <a:ext cx="3024" cy="0"/>
            </a:xfrm>
            <a:prstGeom prst="line">
              <a:avLst/>
            </a:prstGeom>
            <a:noFill/>
            <a:ln w="25400">
              <a:solidFill>
                <a:srgbClr val="5F5F5F"/>
              </a:solidFill>
              <a:prstDash val="sysDot"/>
              <a:round/>
              <a:headEnd/>
              <a:tailEnd type="oval" w="med" len="med"/>
            </a:ln>
          </p:spPr>
          <p:txBody>
            <a:bodyPr wrap="none" anchor="ctr"/>
            <a:lstStyle/>
            <a:p>
              <a:endParaRPr lang="ja-JP" altLang="en-US"/>
            </a:p>
          </p:txBody>
        </p:sp>
        <p:grpSp>
          <p:nvGrpSpPr>
            <p:cNvPr id="4105" name="Group 65"/>
            <p:cNvGrpSpPr>
              <a:grpSpLocks/>
            </p:cNvGrpSpPr>
            <p:nvPr/>
          </p:nvGrpSpPr>
          <p:grpSpPr bwMode="auto">
            <a:xfrm>
              <a:off x="1239" y="1515"/>
              <a:ext cx="115" cy="115"/>
              <a:chOff x="1239" y="1515"/>
              <a:chExt cx="115" cy="115"/>
            </a:xfrm>
          </p:grpSpPr>
          <p:sp>
            <p:nvSpPr>
              <p:cNvPr id="4107" name="AutoShape 66"/>
              <p:cNvSpPr>
                <a:spLocks noChangeArrowheads="1"/>
              </p:cNvSpPr>
              <p:nvPr/>
            </p:nvSpPr>
            <p:spPr bwMode="gray">
              <a:xfrm rot="2700000">
                <a:off x="1239" y="1515"/>
                <a:ext cx="115" cy="115"/>
              </a:xfrm>
              <a:prstGeom prst="rtTriangle">
                <a:avLst/>
              </a:prstGeom>
              <a:solidFill>
                <a:srgbClr val="808080"/>
              </a:solidFill>
              <a:ln w="9525" algn="ctr">
                <a:noFill/>
                <a:miter lim="800000"/>
                <a:headEnd/>
                <a:tailEnd/>
              </a:ln>
            </p:spPr>
            <p:txBody>
              <a:bodyPr wrap="none" anchor="ctr"/>
              <a:lstStyle/>
              <a:p>
                <a:endParaRPr lang="ja-JP" altLang="en-US">
                  <a:ea typeface="ＭＳ Ｐゴシック" charset="-128"/>
                </a:endParaRPr>
              </a:p>
            </p:txBody>
          </p:sp>
          <p:sp>
            <p:nvSpPr>
              <p:cNvPr id="4108" name="AutoShape 67"/>
              <p:cNvSpPr>
                <a:spLocks noChangeArrowheads="1"/>
              </p:cNvSpPr>
              <p:nvPr/>
            </p:nvSpPr>
            <p:spPr bwMode="gray">
              <a:xfrm rot="18900000" flipH="1">
                <a:off x="1239" y="1515"/>
                <a:ext cx="115" cy="115"/>
              </a:xfrm>
              <a:prstGeom prst="rtTriangle">
                <a:avLst/>
              </a:prstGeom>
              <a:solidFill>
                <a:schemeClr val="accent2"/>
              </a:solidFill>
              <a:ln w="9525" algn="ctr">
                <a:noFill/>
                <a:miter lim="800000"/>
                <a:headEnd/>
                <a:tailEnd/>
              </a:ln>
            </p:spPr>
            <p:txBody>
              <a:bodyPr wrap="none" anchor="ctr"/>
              <a:lstStyle/>
              <a:p>
                <a:endParaRPr lang="ja-JP" altLang="en-US">
                  <a:ea typeface="ＭＳ Ｐゴシック" charset="-128"/>
                </a:endParaRPr>
              </a:p>
            </p:txBody>
          </p:sp>
        </p:grpSp>
      </p:grpSp>
      <p:sp>
        <p:nvSpPr>
          <p:cNvPr id="28" name="Text Box 50"/>
          <p:cNvSpPr txBox="1">
            <a:spLocks noChangeArrowheads="1"/>
          </p:cNvSpPr>
          <p:nvPr/>
        </p:nvSpPr>
        <p:spPr bwMode="auto">
          <a:xfrm>
            <a:off x="2364732" y="2819400"/>
            <a:ext cx="4066434" cy="461665"/>
          </a:xfrm>
          <a:prstGeom prst="rect">
            <a:avLst/>
          </a:prstGeom>
          <a:noFill/>
          <a:ln w="9525" algn="ctr">
            <a:noFill/>
            <a:miter lim="800000"/>
            <a:headEnd/>
            <a:tailEnd/>
          </a:ln>
        </p:spPr>
        <p:txBody>
          <a:bodyPr wrap="none">
            <a:spAutoFit/>
          </a:bodyPr>
          <a:lstStyle/>
          <a:p>
            <a:pPr algn="l" eaLnBrk="0" hangingPunct="0"/>
            <a:r>
              <a:rPr lang="en-US" altLang="zh-CN" sz="2400" b="1" dirty="0" smtClean="0">
                <a:solidFill>
                  <a:schemeClr val="accent1">
                    <a:lumMod val="50000"/>
                  </a:schemeClr>
                </a:solidFill>
                <a:latin typeface="微软雅黑" pitchFamily="34" charset="-122"/>
                <a:ea typeface="微软雅黑" pitchFamily="34" charset="-122"/>
              </a:rPr>
              <a:t>Android SDK</a:t>
            </a:r>
            <a:r>
              <a:rPr lang="zh-CN" altLang="en-US" sz="2400" b="1" dirty="0" smtClean="0">
                <a:solidFill>
                  <a:schemeClr val="accent1">
                    <a:lumMod val="50000"/>
                  </a:schemeClr>
                </a:solidFill>
                <a:latin typeface="微软雅黑" pitchFamily="34" charset="-122"/>
                <a:ea typeface="微软雅黑" pitchFamily="34" charset="-122"/>
              </a:rPr>
              <a:t>（</a:t>
            </a:r>
            <a:r>
              <a:rPr lang="en-US" altLang="zh-CN" sz="2400" b="1" dirty="0" smtClean="0">
                <a:solidFill>
                  <a:schemeClr val="accent1">
                    <a:lumMod val="50000"/>
                  </a:schemeClr>
                </a:solidFill>
                <a:latin typeface="微软雅黑" pitchFamily="34" charset="-122"/>
                <a:ea typeface="微软雅黑" pitchFamily="34" charset="-122"/>
              </a:rPr>
              <a:t>ADT</a:t>
            </a:r>
            <a:r>
              <a:rPr lang="zh-CN" altLang="en-US" sz="2400" b="1" dirty="0" smtClean="0">
                <a:solidFill>
                  <a:schemeClr val="accent1">
                    <a:lumMod val="50000"/>
                  </a:schemeClr>
                </a:solidFill>
                <a:latin typeface="微软雅黑" pitchFamily="34" charset="-122"/>
                <a:ea typeface="微软雅黑" pitchFamily="34" charset="-122"/>
              </a:rPr>
              <a:t>）安装</a:t>
            </a:r>
            <a:endParaRPr lang="en-US" altLang="ja-JP" sz="2400" b="1" dirty="0">
              <a:solidFill>
                <a:schemeClr val="accent1">
                  <a:lumMod val="50000"/>
                </a:schemeClr>
              </a:solidFill>
              <a:latin typeface="微软雅黑" pitchFamily="34" charset="-122"/>
              <a:ea typeface="微软雅黑" pitchFamily="34" charset="-122"/>
            </a:endParaRPr>
          </a:p>
        </p:txBody>
      </p:sp>
      <p:sp>
        <p:nvSpPr>
          <p:cNvPr id="29" name="Text Box 50"/>
          <p:cNvSpPr txBox="1">
            <a:spLocks noChangeArrowheads="1"/>
          </p:cNvSpPr>
          <p:nvPr/>
        </p:nvSpPr>
        <p:spPr bwMode="auto">
          <a:xfrm>
            <a:off x="2362200" y="4572000"/>
            <a:ext cx="3262432" cy="461665"/>
          </a:xfrm>
          <a:prstGeom prst="rect">
            <a:avLst/>
          </a:prstGeom>
          <a:noFill/>
          <a:ln w="9525" algn="ctr">
            <a:noFill/>
            <a:miter lim="800000"/>
            <a:headEnd/>
            <a:tailEnd/>
          </a:ln>
        </p:spPr>
        <p:txBody>
          <a:bodyPr wrap="none">
            <a:spAutoFit/>
          </a:bodyPr>
          <a:lstStyle/>
          <a:p>
            <a:pPr algn="l" eaLnBrk="0" hangingPunct="0"/>
            <a:r>
              <a:rPr lang="zh-CN" altLang="en-US" sz="2400" b="1" dirty="0" smtClean="0">
                <a:solidFill>
                  <a:schemeClr val="accent1">
                    <a:lumMod val="50000"/>
                  </a:schemeClr>
                </a:solidFill>
                <a:latin typeface="微软雅黑" pitchFamily="34" charset="-122"/>
                <a:ea typeface="微软雅黑" pitchFamily="34" charset="-122"/>
              </a:rPr>
              <a:t>其它开发相关工具介绍</a:t>
            </a:r>
            <a:endParaRPr lang="en-US" altLang="ja-JP" sz="2400" b="1" dirty="0">
              <a:solidFill>
                <a:schemeClr val="accent1">
                  <a:lumMod val="50000"/>
                </a:schemeClr>
              </a:solidFill>
              <a:latin typeface="微软雅黑" pitchFamily="34" charset="-122"/>
              <a:ea typeface="微软雅黑" pitchFamily="34" charset="-122"/>
            </a:endParaRPr>
          </a:p>
        </p:txBody>
      </p:sp>
      <p:sp>
        <p:nvSpPr>
          <p:cNvPr id="30" name="Text Box 50"/>
          <p:cNvSpPr txBox="1">
            <a:spLocks noChangeArrowheads="1"/>
          </p:cNvSpPr>
          <p:nvPr/>
        </p:nvSpPr>
        <p:spPr bwMode="auto">
          <a:xfrm>
            <a:off x="2362200" y="3733800"/>
            <a:ext cx="4773358" cy="461665"/>
          </a:xfrm>
          <a:prstGeom prst="rect">
            <a:avLst/>
          </a:prstGeom>
          <a:noFill/>
          <a:ln w="9525" algn="ctr">
            <a:noFill/>
            <a:miter lim="800000"/>
            <a:headEnd/>
            <a:tailEnd/>
          </a:ln>
        </p:spPr>
        <p:txBody>
          <a:bodyPr wrap="none">
            <a:spAutoFit/>
          </a:bodyPr>
          <a:lstStyle/>
          <a:p>
            <a:pPr algn="l" eaLnBrk="0" hangingPunct="0"/>
            <a:r>
              <a:rPr lang="en-US" altLang="zh-CN" sz="2400" b="1" dirty="0" smtClean="0">
                <a:solidFill>
                  <a:schemeClr val="accent1">
                    <a:lumMod val="50000"/>
                  </a:schemeClr>
                </a:solidFill>
                <a:latin typeface="微软雅黑" pitchFamily="34" charset="-122"/>
                <a:ea typeface="微软雅黑" pitchFamily="34" charset="-122"/>
              </a:rPr>
              <a:t>Android SDK</a:t>
            </a:r>
            <a:r>
              <a:rPr lang="zh-CN" altLang="en-US" sz="2400" b="1" dirty="0" smtClean="0">
                <a:solidFill>
                  <a:schemeClr val="accent1">
                    <a:lumMod val="50000"/>
                  </a:schemeClr>
                </a:solidFill>
                <a:latin typeface="微软雅黑" pitchFamily="34" charset="-122"/>
                <a:ea typeface="微软雅黑" pitchFamily="34" charset="-122"/>
              </a:rPr>
              <a:t>（</a:t>
            </a:r>
            <a:r>
              <a:rPr lang="en-US" altLang="zh-CN" sz="2400" b="1" dirty="0" smtClean="0">
                <a:solidFill>
                  <a:schemeClr val="accent1">
                    <a:lumMod val="50000"/>
                  </a:schemeClr>
                </a:solidFill>
                <a:latin typeface="微软雅黑" pitchFamily="34" charset="-122"/>
                <a:ea typeface="微软雅黑" pitchFamily="34" charset="-122"/>
              </a:rPr>
              <a:t>ADT</a:t>
            </a:r>
            <a:r>
              <a:rPr lang="zh-CN" altLang="en-US" sz="2400" b="1" dirty="0" smtClean="0">
                <a:solidFill>
                  <a:schemeClr val="accent1">
                    <a:lumMod val="50000"/>
                  </a:schemeClr>
                </a:solidFill>
                <a:latin typeface="微软雅黑" pitchFamily="34" charset="-122"/>
                <a:ea typeface="微软雅黑" pitchFamily="34" charset="-122"/>
              </a:rPr>
              <a:t>）</a:t>
            </a:r>
            <a:r>
              <a:rPr lang="en-US" altLang="zh-CN" sz="2400" b="1" dirty="0" smtClean="0">
                <a:solidFill>
                  <a:schemeClr val="accent1">
                    <a:lumMod val="50000"/>
                  </a:schemeClr>
                </a:solidFill>
                <a:latin typeface="微软雅黑" pitchFamily="34" charset="-122"/>
                <a:ea typeface="微软雅黑" pitchFamily="34" charset="-122"/>
              </a:rPr>
              <a:t> </a:t>
            </a:r>
            <a:r>
              <a:rPr lang="zh-CN" altLang="en-US" sz="2400" b="1" dirty="0" smtClean="0">
                <a:solidFill>
                  <a:schemeClr val="accent1">
                    <a:lumMod val="50000"/>
                  </a:schemeClr>
                </a:solidFill>
                <a:latin typeface="微软雅黑" pitchFamily="34" charset="-122"/>
                <a:ea typeface="微软雅黑" pitchFamily="34" charset="-122"/>
              </a:rPr>
              <a:t>工具介绍</a:t>
            </a:r>
            <a:endParaRPr lang="en-US" altLang="ja-JP" sz="2400" b="1" dirty="0">
              <a:solidFill>
                <a:schemeClr val="accent1">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latin typeface="Microsoft YaHei" pitchFamily="34" charset="-122"/>
                <a:ea typeface="Microsoft YaHei" pitchFamily="34" charset="-122"/>
              </a:rPr>
              <a:t>IDE</a:t>
            </a:r>
            <a:r>
              <a:rPr lang="zh-CN" altLang="en-US" dirty="0">
                <a:effectLst>
                  <a:outerShdw blurRad="38100" dist="38100" dir="2700000" algn="tl">
                    <a:srgbClr val="C0C0C0"/>
                  </a:outerShdw>
                </a:effectLst>
                <a:latin typeface="Microsoft YaHei" pitchFamily="34" charset="-122"/>
                <a:ea typeface="Microsoft YaHei" pitchFamily="34" charset="-122"/>
              </a:rPr>
              <a:t>使用技巧</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关于</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log</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的取舍</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Log</a:t>
            </a:r>
            <a:r>
              <a:rPr lang="zh-CN" altLang="en-US" sz="2000" dirty="0" smtClean="0">
                <a:latin typeface="Microsoft YaHei" pitchFamily="34" charset="-122"/>
                <a:ea typeface="Microsoft YaHei" pitchFamily="34" charset="-122"/>
              </a:rPr>
              <a:t>的缺点</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哪些情形下应该使用</a:t>
            </a:r>
            <a:r>
              <a:rPr lang="en-US" altLang="zh-CN" sz="2000" dirty="0" smtClean="0">
                <a:latin typeface="Microsoft YaHei" pitchFamily="34" charset="-122"/>
                <a:ea typeface="Microsoft YaHei" pitchFamily="34" charset="-122"/>
              </a:rPr>
              <a:t>Log</a:t>
            </a:r>
            <a:r>
              <a:rPr lang="zh-CN" altLang="en-US" sz="2000" dirty="0" smtClean="0">
                <a:latin typeface="Microsoft YaHei" pitchFamily="34" charset="-122"/>
                <a:ea typeface="Microsoft YaHei" pitchFamily="34" charset="-122"/>
              </a:rPr>
              <a:t>代替单步跟踪代码？</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1. </a:t>
            </a:r>
            <a:r>
              <a:rPr lang="zh-CN" altLang="en-US" sz="1200" dirty="0" smtClean="0">
                <a:latin typeface="Microsoft YaHei" pitchFamily="34" charset="-122"/>
                <a:ea typeface="Microsoft YaHei" pitchFamily="34" charset="-122"/>
              </a:rPr>
              <a:t>调用第三方</a:t>
            </a:r>
            <a:r>
              <a:rPr lang="en-US" altLang="zh-CN" sz="1200" dirty="0" smtClean="0">
                <a:latin typeface="Microsoft YaHei" pitchFamily="34" charset="-122"/>
                <a:ea typeface="Microsoft YaHei" pitchFamily="34" charset="-122"/>
              </a:rPr>
              <a:t>API</a:t>
            </a:r>
            <a:r>
              <a:rPr lang="zh-CN" altLang="en-US" sz="1200" dirty="0" smtClean="0">
                <a:latin typeface="Microsoft YaHei" pitchFamily="34" charset="-122"/>
                <a:ea typeface="Microsoft YaHei" pitchFamily="34" charset="-122"/>
              </a:rPr>
              <a:t>并且</a:t>
            </a:r>
            <a:r>
              <a:rPr lang="en-US" altLang="zh-CN" sz="1200" dirty="0" smtClean="0">
                <a:latin typeface="Microsoft YaHei" pitchFamily="34" charset="-122"/>
                <a:ea typeface="Microsoft YaHei" pitchFamily="34" charset="-122"/>
              </a:rPr>
              <a:t>API</a:t>
            </a:r>
            <a:r>
              <a:rPr lang="zh-CN" altLang="en-US" sz="1200" dirty="0" smtClean="0">
                <a:latin typeface="Microsoft YaHei" pitchFamily="34" charset="-122"/>
                <a:ea typeface="Microsoft YaHei" pitchFamily="34" charset="-122"/>
              </a:rPr>
              <a:t>质量无法保证</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2. </a:t>
            </a:r>
            <a:r>
              <a:rPr lang="zh-CN" altLang="en-US" sz="1200" dirty="0" smtClean="0">
                <a:latin typeface="Microsoft YaHei" pitchFamily="34" charset="-122"/>
                <a:ea typeface="Microsoft YaHei" pitchFamily="34" charset="-122"/>
              </a:rPr>
              <a:t>多线程代码逻辑</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3. </a:t>
            </a:r>
            <a:r>
              <a:rPr lang="zh-CN" altLang="en-US" sz="1200" dirty="0" smtClean="0">
                <a:latin typeface="Microsoft YaHei" pitchFamily="34" charset="-122"/>
                <a:ea typeface="Microsoft YaHei" pitchFamily="34" charset="-122"/>
              </a:rPr>
              <a:t>绘制，事件分发等需要连续执行的代码逻辑</a:t>
            </a: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21</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如何配置</a:t>
            </a:r>
            <a:r>
              <a:rPr lang="en-US" altLang="zh-CN" dirty="0" smtClean="0">
                <a:effectLst>
                  <a:outerShdw blurRad="38100" dist="38100" dir="2700000" algn="tl">
                    <a:srgbClr val="C0C0C0"/>
                  </a:outerShdw>
                </a:effectLst>
                <a:latin typeface="Microsoft YaHei" pitchFamily="34" charset="-122"/>
                <a:ea typeface="Microsoft YaHei" pitchFamily="34" charset="-122"/>
              </a:rPr>
              <a:t>Android SDK</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ADT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安装</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ADT</a:t>
            </a:r>
            <a:r>
              <a:rPr lang="zh-CN" altLang="en-US" sz="2000" dirty="0" smtClean="0">
                <a:latin typeface="Microsoft YaHei" pitchFamily="34" charset="-122"/>
                <a:ea typeface="Microsoft YaHei" pitchFamily="34" charset="-122"/>
              </a:rPr>
              <a:t>是什么东西？</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Android Develop Tools --- </a:t>
            </a:r>
            <a:r>
              <a:rPr lang="zh-CN" altLang="en-US" sz="1200" dirty="0" smtClean="0">
                <a:latin typeface="Microsoft YaHei" pitchFamily="34" charset="-122"/>
                <a:ea typeface="Microsoft YaHei" pitchFamily="34" charset="-122"/>
              </a:rPr>
              <a:t>集成于</a:t>
            </a:r>
            <a:r>
              <a:rPr lang="en-US" altLang="zh-CN" sz="1200" dirty="0" smtClean="0">
                <a:latin typeface="Microsoft YaHei" pitchFamily="34" charset="-122"/>
                <a:ea typeface="Microsoft YaHei" pitchFamily="34" charset="-122"/>
              </a:rPr>
              <a:t>Eclipse </a:t>
            </a:r>
            <a:r>
              <a:rPr lang="zh-CN" altLang="en-US" sz="1200" dirty="0" smtClean="0">
                <a:latin typeface="Microsoft YaHei" pitchFamily="34" charset="-122"/>
                <a:ea typeface="Microsoft YaHei" pitchFamily="34" charset="-122"/>
              </a:rPr>
              <a:t>的</a:t>
            </a:r>
            <a:r>
              <a:rPr lang="en-US" altLang="zh-CN" sz="1200" dirty="0" smtClean="0">
                <a:latin typeface="Microsoft YaHei" pitchFamily="34" charset="-122"/>
                <a:ea typeface="Microsoft YaHei" pitchFamily="34" charset="-122"/>
              </a:rPr>
              <a:t>Android </a:t>
            </a:r>
            <a:r>
              <a:rPr lang="zh-CN" altLang="en-US" sz="1200" dirty="0" smtClean="0">
                <a:latin typeface="Microsoft YaHei" pitchFamily="34" charset="-122"/>
                <a:ea typeface="Microsoft YaHei" pitchFamily="34" charset="-122"/>
              </a:rPr>
              <a:t>应用程序开发插件</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怎样安装</a:t>
            </a:r>
            <a:r>
              <a:rPr lang="en-US" altLang="zh-CN" sz="2000" dirty="0" smtClean="0">
                <a:latin typeface="Microsoft YaHei" pitchFamily="34" charset="-122"/>
                <a:ea typeface="Microsoft YaHei" pitchFamily="34" charset="-122"/>
              </a:rPr>
              <a:t>ADT</a:t>
            </a: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1. </a:t>
            </a:r>
            <a:r>
              <a:rPr lang="zh-CN" altLang="en-US" sz="1200" dirty="0" smtClean="0">
                <a:latin typeface="Microsoft YaHei" pitchFamily="34" charset="-122"/>
                <a:ea typeface="Microsoft YaHei" pitchFamily="34" charset="-122"/>
              </a:rPr>
              <a:t>安装</a:t>
            </a:r>
            <a:r>
              <a:rPr lang="en-US" altLang="zh-CN" sz="1200" dirty="0" smtClean="0">
                <a:latin typeface="Microsoft YaHei" pitchFamily="34" charset="-122"/>
                <a:ea typeface="Microsoft YaHei" pitchFamily="34" charset="-122"/>
              </a:rPr>
              <a:t>Eclipse</a:t>
            </a: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2. </a:t>
            </a:r>
            <a:r>
              <a:rPr lang="zh-CN" altLang="en-US" sz="1200" dirty="0" smtClean="0">
                <a:latin typeface="Microsoft YaHei" pitchFamily="34" charset="-122"/>
                <a:ea typeface="Microsoft YaHei" pitchFamily="34" charset="-122"/>
              </a:rPr>
              <a:t>在</a:t>
            </a:r>
            <a:r>
              <a:rPr lang="en-US" altLang="zh-CN" sz="1200" dirty="0" smtClean="0">
                <a:latin typeface="Microsoft YaHei" pitchFamily="34" charset="-122"/>
                <a:ea typeface="Microsoft YaHei" pitchFamily="34" charset="-122"/>
              </a:rPr>
              <a:t>Eclipse</a:t>
            </a:r>
            <a:r>
              <a:rPr lang="zh-CN" altLang="en-US" sz="1200" dirty="0" smtClean="0">
                <a:latin typeface="Microsoft YaHei" pitchFamily="34" charset="-122"/>
                <a:ea typeface="Microsoft YaHei" pitchFamily="34" charset="-122"/>
              </a:rPr>
              <a:t>（</a:t>
            </a:r>
            <a:r>
              <a:rPr lang="en-US" altLang="zh-CN" sz="1200" dirty="0" smtClean="0"/>
              <a:t> 3.6.2 </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 </a:t>
            </a:r>
            <a:r>
              <a:rPr lang="en-US" altLang="zh-CN" sz="1200" dirty="0" smtClean="0">
                <a:latin typeface="Microsoft YaHei" pitchFamily="34" charset="-122"/>
                <a:ea typeface="Microsoft YaHei" pitchFamily="34" charset="-122"/>
                <a:sym typeface="Wingdings" pitchFamily="2" charset="2"/>
              </a:rPr>
              <a:t> help  install new software </a:t>
            </a:r>
            <a:r>
              <a:rPr lang="zh-CN" altLang="en-US" sz="1200" dirty="0" smtClean="0">
                <a:latin typeface="Microsoft YaHei" pitchFamily="34" charset="-122"/>
                <a:ea typeface="Microsoft YaHei" pitchFamily="34" charset="-122"/>
                <a:sym typeface="Wingdings" pitchFamily="2" charset="2"/>
              </a:rPr>
              <a:t>点击</a:t>
            </a:r>
            <a:r>
              <a:rPr lang="en-US" altLang="zh-CN" sz="1200" dirty="0" smtClean="0">
                <a:latin typeface="Microsoft YaHei" pitchFamily="34" charset="-122"/>
                <a:ea typeface="Microsoft YaHei" pitchFamily="34" charset="-122"/>
                <a:sym typeface="Wingdings" pitchFamily="2" charset="2"/>
              </a:rPr>
              <a:t>Add</a:t>
            </a:r>
            <a:r>
              <a:rPr lang="zh-CN" altLang="en-US" sz="1200" dirty="0" smtClean="0">
                <a:latin typeface="Microsoft YaHei" pitchFamily="34" charset="-122"/>
                <a:ea typeface="Microsoft YaHei" pitchFamily="34" charset="-122"/>
                <a:sym typeface="Wingdings" pitchFamily="2" charset="2"/>
              </a:rPr>
              <a:t>添加一个新的</a:t>
            </a:r>
            <a:r>
              <a:rPr lang="en-US" altLang="zh-CN" sz="1200" dirty="0" smtClean="0">
                <a:latin typeface="Microsoft YaHei" pitchFamily="34" charset="-122"/>
                <a:ea typeface="Microsoft YaHei" pitchFamily="34" charset="-122"/>
                <a:sym typeface="Wingdings" pitchFamily="2" charset="2"/>
              </a:rPr>
              <a:t>software </a:t>
            </a:r>
            <a:r>
              <a:rPr lang="zh-CN" altLang="en-US" sz="1200" dirty="0" smtClean="0">
                <a:latin typeface="Microsoft YaHei" pitchFamily="34" charset="-122"/>
                <a:ea typeface="Microsoft YaHei" pitchFamily="34" charset="-122"/>
                <a:sym typeface="Wingdings" pitchFamily="2" charset="2"/>
              </a:rPr>
              <a:t>站点</a:t>
            </a:r>
            <a:endParaRPr lang="en-US" altLang="zh-CN" sz="1200" dirty="0" smtClean="0">
              <a:latin typeface="Microsoft YaHei" pitchFamily="34" charset="-122"/>
              <a:ea typeface="Microsoft YaHei" pitchFamily="34" charset="-122"/>
              <a:sym typeface="Wingdings" pitchFamily="2" charset="2"/>
            </a:endParaRPr>
          </a:p>
          <a:p>
            <a:pPr marL="1204913" lvl="1"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sym typeface="Wingdings" pitchFamily="2" charset="2"/>
              </a:rPr>
              <a:t>3. </a:t>
            </a:r>
            <a:r>
              <a:rPr lang="zh-CN" altLang="en-US" sz="1200" dirty="0" smtClean="0">
                <a:latin typeface="Microsoft YaHei" pitchFamily="34" charset="-122"/>
                <a:ea typeface="Microsoft YaHei" pitchFamily="34" charset="-122"/>
                <a:sym typeface="Wingdings" pitchFamily="2" charset="2"/>
              </a:rPr>
              <a:t>一路默认安装</a:t>
            </a: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如何配置</a:t>
            </a:r>
            <a:r>
              <a:rPr lang="en-US" altLang="zh-CN" dirty="0" smtClean="0">
                <a:effectLst>
                  <a:outerShdw blurRad="38100" dist="38100" dir="2700000" algn="tl">
                    <a:srgbClr val="C0C0C0"/>
                  </a:outerShdw>
                </a:effectLst>
                <a:latin typeface="Microsoft YaHei" pitchFamily="34" charset="-122"/>
                <a:ea typeface="Microsoft YaHei" pitchFamily="34" charset="-122"/>
              </a:rPr>
              <a:t>Android SDK</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ADT </a:t>
            </a:r>
            <a:r>
              <a:rPr lang="zh-CN" altLang="en-US" sz="2000" dirty="0" smtClean="0">
                <a:latin typeface="Microsoft YaHei" pitchFamily="34" charset="-122"/>
                <a:ea typeface="Microsoft YaHei" pitchFamily="34" charset="-122"/>
              </a:rPr>
              <a:t>与</a:t>
            </a:r>
            <a:r>
              <a:rPr lang="en-US" altLang="zh-CN" sz="2000" dirty="0" smtClean="0">
                <a:latin typeface="Microsoft YaHei" pitchFamily="34" charset="-122"/>
                <a:ea typeface="Microsoft YaHei" pitchFamily="34" charset="-122"/>
              </a:rPr>
              <a:t>Android</a:t>
            </a:r>
            <a:r>
              <a:rPr lang="zh-CN" altLang="en-US" sz="2000" dirty="0" smtClean="0">
                <a:latin typeface="Microsoft YaHei" pitchFamily="34" charset="-122"/>
                <a:ea typeface="Microsoft YaHei" pitchFamily="34" charset="-122"/>
              </a:rPr>
              <a:t> </a:t>
            </a:r>
            <a:r>
              <a:rPr lang="en-US" altLang="zh-CN" sz="2000" dirty="0" smtClean="0">
                <a:latin typeface="Microsoft YaHei" pitchFamily="34" charset="-122"/>
                <a:ea typeface="Microsoft YaHei" pitchFamily="34" charset="-122"/>
              </a:rPr>
              <a:t>SDK</a:t>
            </a:r>
            <a:r>
              <a:rPr lang="zh-CN" altLang="en-US" sz="2000" dirty="0" smtClean="0">
                <a:latin typeface="Microsoft YaHei" pitchFamily="34" charset="-122"/>
                <a:ea typeface="Microsoft YaHei" pitchFamily="34" charset="-122"/>
              </a:rPr>
              <a:t>是一回事么？</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ADT</a:t>
            </a:r>
            <a:r>
              <a:rPr lang="zh-CN" altLang="en-US" sz="2000" dirty="0" smtClean="0">
                <a:latin typeface="Microsoft YaHei" pitchFamily="34" charset="-122"/>
                <a:ea typeface="Microsoft YaHei" pitchFamily="34" charset="-122"/>
              </a:rPr>
              <a:t>与</a:t>
            </a:r>
            <a:r>
              <a:rPr lang="en-US" altLang="zh-CN" sz="2000" dirty="0" smtClean="0">
                <a:latin typeface="Microsoft YaHei" pitchFamily="34" charset="-122"/>
                <a:ea typeface="Microsoft YaHei" pitchFamily="34" charset="-122"/>
              </a:rPr>
              <a:t>Android SDK</a:t>
            </a:r>
            <a:r>
              <a:rPr lang="zh-CN" altLang="en-US" sz="2000" dirty="0" smtClean="0">
                <a:latin typeface="Microsoft YaHei" pitchFamily="34" charset="-122"/>
                <a:ea typeface="Microsoft YaHei" pitchFamily="34" charset="-122"/>
              </a:rPr>
              <a:t>之间的关系？</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defRPr/>
            </a:pP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安装</a:t>
            </a:r>
            <a:r>
              <a:rPr lang="en-US" altLang="zh-CN" sz="2000" dirty="0" smtClean="0">
                <a:latin typeface="Microsoft YaHei" pitchFamily="34" charset="-122"/>
                <a:ea typeface="Microsoft YaHei" pitchFamily="34" charset="-122"/>
              </a:rPr>
              <a:t>ADT</a:t>
            </a:r>
            <a:r>
              <a:rPr lang="zh-CN" altLang="en-US" sz="2000" dirty="0" smtClean="0">
                <a:latin typeface="Microsoft YaHei" pitchFamily="34" charset="-122"/>
                <a:ea typeface="Microsoft YaHei" pitchFamily="34" charset="-122"/>
              </a:rPr>
              <a:t>和</a:t>
            </a:r>
            <a:r>
              <a:rPr lang="en-US" altLang="zh-CN" sz="2000" dirty="0" smtClean="0">
                <a:latin typeface="Microsoft YaHei" pitchFamily="34" charset="-122"/>
                <a:ea typeface="Microsoft YaHei" pitchFamily="34" charset="-122"/>
              </a:rPr>
              <a:t>Android SDK</a:t>
            </a:r>
            <a:r>
              <a:rPr lang="zh-CN" altLang="en-US" sz="2000" dirty="0" smtClean="0">
                <a:latin typeface="Microsoft YaHei" pitchFamily="34" charset="-122"/>
                <a:ea typeface="Microsoft YaHei" pitchFamily="34" charset="-122"/>
              </a:rPr>
              <a:t>需要哪些先决条件？</a:t>
            </a: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如何配置</a:t>
            </a:r>
            <a:r>
              <a:rPr lang="en-US" altLang="zh-CN" dirty="0" smtClean="0">
                <a:effectLst>
                  <a:outerShdw blurRad="38100" dist="38100" dir="2700000" algn="tl">
                    <a:srgbClr val="C0C0C0"/>
                  </a:outerShdw>
                </a:effectLst>
                <a:latin typeface="Microsoft YaHei" pitchFamily="34" charset="-122"/>
                <a:ea typeface="Microsoft YaHei" pitchFamily="34" charset="-122"/>
              </a:rPr>
              <a:t>Android SDK</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Android SDK </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安装</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官网下载</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在 </a:t>
            </a:r>
            <a:r>
              <a:rPr lang="en-US" altLang="zh-CN" sz="2000" dirty="0" smtClean="0">
                <a:latin typeface="Microsoft YaHei" pitchFamily="34" charset="-122"/>
                <a:ea typeface="Microsoft YaHei" pitchFamily="34" charset="-122"/>
              </a:rPr>
              <a:t>window </a:t>
            </a:r>
            <a:r>
              <a:rPr lang="en-US" altLang="zh-CN" sz="2000" dirty="0" smtClean="0">
                <a:latin typeface="Microsoft YaHei" pitchFamily="34" charset="-122"/>
                <a:ea typeface="Microsoft YaHei" pitchFamily="34" charset="-122"/>
                <a:sym typeface="Wingdings" pitchFamily="2" charset="2"/>
              </a:rPr>
              <a:t> preference  Android  SDK Location</a:t>
            </a:r>
            <a:r>
              <a:rPr lang="zh-CN" altLang="en-US" sz="2000" dirty="0" smtClean="0">
                <a:latin typeface="Microsoft YaHei" pitchFamily="34" charset="-122"/>
                <a:ea typeface="Microsoft YaHei" pitchFamily="34" charset="-122"/>
                <a:sym typeface="Wingdings" pitchFamily="2" charset="2"/>
              </a:rPr>
              <a:t>中填入</a:t>
            </a:r>
            <a:r>
              <a:rPr lang="en-US" altLang="zh-CN" sz="2000" dirty="0" smtClean="0">
                <a:latin typeface="Microsoft YaHei" pitchFamily="34" charset="-122"/>
                <a:ea typeface="Microsoft YaHei" pitchFamily="34" charset="-122"/>
                <a:sym typeface="Wingdings" pitchFamily="2" charset="2"/>
              </a:rPr>
              <a:t>SDK</a:t>
            </a:r>
            <a:r>
              <a:rPr lang="zh-CN" altLang="en-US" sz="2000" dirty="0" smtClean="0">
                <a:latin typeface="Microsoft YaHei" pitchFamily="34" charset="-122"/>
                <a:ea typeface="Microsoft YaHei" pitchFamily="34" charset="-122"/>
                <a:sym typeface="Wingdings" pitchFamily="2" charset="2"/>
              </a:rPr>
              <a:t>路径</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打开</a:t>
            </a:r>
            <a:r>
              <a:rPr lang="en-US" altLang="zh-CN" sz="2000" dirty="0" smtClean="0">
                <a:latin typeface="Microsoft YaHei" pitchFamily="34" charset="-122"/>
                <a:ea typeface="Microsoft YaHei" pitchFamily="34" charset="-122"/>
              </a:rPr>
              <a:t>Window Manager</a:t>
            </a:r>
            <a:r>
              <a:rPr lang="zh-CN" altLang="en-US" sz="2000" dirty="0" smtClean="0">
                <a:latin typeface="Microsoft YaHei" pitchFamily="34" charset="-122"/>
                <a:ea typeface="Microsoft YaHei" pitchFamily="34" charset="-122"/>
              </a:rPr>
              <a:t>更新</a:t>
            </a:r>
            <a:r>
              <a:rPr lang="en-US" altLang="zh-CN" sz="2000" dirty="0" smtClean="0">
                <a:latin typeface="Microsoft YaHei" pitchFamily="34" charset="-122"/>
                <a:ea typeface="Microsoft YaHei" pitchFamily="34" charset="-122"/>
              </a:rPr>
              <a:t>SDK</a:t>
            </a: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选择更新不同平台下的</a:t>
            </a:r>
            <a:r>
              <a:rPr lang="en-US" altLang="zh-CN" sz="2000" dirty="0" smtClean="0">
                <a:latin typeface="Microsoft YaHei" pitchFamily="34" charset="-122"/>
                <a:ea typeface="Microsoft YaHei" pitchFamily="34" charset="-122"/>
              </a:rPr>
              <a:t>SDK</a:t>
            </a:r>
            <a:r>
              <a:rPr lang="zh-CN" altLang="en-US" sz="2000" dirty="0" smtClean="0">
                <a:latin typeface="Microsoft YaHei" pitchFamily="34" charset="-122"/>
                <a:ea typeface="Microsoft YaHei" pitchFamily="34" charset="-122"/>
              </a:rPr>
              <a:t>源代码</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关联</a:t>
            </a:r>
            <a:r>
              <a:rPr lang="en-US" altLang="zh-CN" sz="2000" dirty="0" smtClean="0">
                <a:latin typeface="Microsoft YaHei" pitchFamily="34" charset="-122"/>
                <a:ea typeface="Microsoft YaHei" pitchFamily="34" charset="-122"/>
              </a:rPr>
              <a:t>SDK</a:t>
            </a:r>
            <a:r>
              <a:rPr lang="zh-CN" altLang="en-US" sz="2000" dirty="0" smtClean="0">
                <a:latin typeface="Microsoft YaHei" pitchFamily="34" charset="-122"/>
                <a:ea typeface="Microsoft YaHei" pitchFamily="34" charset="-122"/>
              </a:rPr>
              <a:t>源代码</a:t>
            </a: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如何配置</a:t>
            </a:r>
            <a:r>
              <a:rPr lang="en-US" altLang="zh-CN" dirty="0" smtClean="0">
                <a:effectLst>
                  <a:outerShdw blurRad="38100" dist="38100" dir="2700000" algn="tl">
                    <a:srgbClr val="C0C0C0"/>
                  </a:outerShdw>
                </a:effectLst>
                <a:latin typeface="Microsoft YaHei" pitchFamily="34" charset="-122"/>
                <a:ea typeface="Microsoft YaHei" pitchFamily="34" charset="-122"/>
              </a:rPr>
              <a:t>Android SDK</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新建</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导入 </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Android</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工程</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新建</a:t>
            </a:r>
            <a:r>
              <a:rPr lang="en-US" altLang="zh-CN" sz="2000" dirty="0" smtClean="0">
                <a:latin typeface="Microsoft YaHei" pitchFamily="34" charset="-122"/>
                <a:ea typeface="Microsoft YaHei" pitchFamily="34" charset="-122"/>
              </a:rPr>
              <a:t>Android </a:t>
            </a:r>
            <a:r>
              <a:rPr lang="zh-CN" altLang="en-US" sz="2000" dirty="0" smtClean="0">
                <a:latin typeface="Microsoft YaHei" pitchFamily="34" charset="-122"/>
                <a:ea typeface="Microsoft YaHei" pitchFamily="34" charset="-122"/>
              </a:rPr>
              <a:t>工程</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导入已存在的工程</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defRPr/>
            </a:pP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导入依赖</a:t>
            </a:r>
            <a:r>
              <a:rPr lang="en-US" altLang="zh-CN" sz="2000" dirty="0" smtClean="0">
                <a:latin typeface="Microsoft YaHei" pitchFamily="34" charset="-122"/>
                <a:ea typeface="Microsoft YaHei" pitchFamily="34" charset="-122"/>
              </a:rPr>
              <a:t>jar</a:t>
            </a:r>
            <a:r>
              <a:rPr lang="zh-CN" altLang="en-US" sz="2000" dirty="0" smtClean="0">
                <a:latin typeface="Microsoft YaHei" pitchFamily="34" charset="-122"/>
                <a:ea typeface="Microsoft YaHei" pitchFamily="34" charset="-122"/>
              </a:rPr>
              <a:t>包</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如何配置</a:t>
            </a:r>
            <a:r>
              <a:rPr lang="en-US" altLang="zh-CN" dirty="0" smtClean="0">
                <a:effectLst>
                  <a:outerShdw blurRad="38100" dist="38100" dir="2700000" algn="tl">
                    <a:srgbClr val="C0C0C0"/>
                  </a:outerShdw>
                </a:effectLst>
                <a:latin typeface="Microsoft YaHei" pitchFamily="34" charset="-122"/>
                <a:ea typeface="Microsoft YaHei" pitchFamily="34" charset="-122"/>
              </a:rPr>
              <a:t>Android SDK</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导入</a:t>
            </a:r>
            <a:r>
              <a:rPr lang="en-US" altLang="zh-CN" sz="28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ApiDemos</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26</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adb</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err="1" smtClean="0">
                <a:latin typeface="Microsoft YaHei" pitchFamily="34" charset="-122"/>
                <a:ea typeface="Microsoft YaHei" pitchFamily="34" charset="-122"/>
              </a:rPr>
              <a:t>adb</a:t>
            </a:r>
            <a:r>
              <a:rPr lang="zh-CN" altLang="en-US" sz="2000" dirty="0" smtClean="0">
                <a:latin typeface="Microsoft YaHei" pitchFamily="34" charset="-122"/>
                <a:ea typeface="Microsoft YaHei" pitchFamily="34" charset="-122"/>
              </a:rPr>
              <a:t>是什么东西？</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adb</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Android Debug bridge</a:t>
            </a:r>
            <a:r>
              <a:rPr lang="zh-CN" altLang="en-US" sz="1200" dirty="0" smtClean="0">
                <a:latin typeface="Microsoft YaHei" pitchFamily="34" charset="-122"/>
                <a:ea typeface="Microsoft YaHei" pitchFamily="34" charset="-122"/>
              </a:rPr>
              <a:t>） </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为什么要用</a:t>
            </a:r>
            <a:r>
              <a:rPr lang="en-US" altLang="zh-CN" sz="2000" dirty="0" err="1" smtClean="0">
                <a:latin typeface="Microsoft YaHei" pitchFamily="34" charset="-122"/>
                <a:ea typeface="Microsoft YaHei" pitchFamily="34" charset="-122"/>
              </a:rPr>
              <a:t>adb</a:t>
            </a:r>
            <a:r>
              <a:rPr lang="zh-CN" altLang="en-US" sz="2000" dirty="0" smtClean="0">
                <a:latin typeface="Microsoft YaHei" pitchFamily="34" charset="-122"/>
                <a:ea typeface="Microsoft YaHei" pitchFamily="34" charset="-122"/>
              </a:rPr>
              <a:t>（什么时候要用</a:t>
            </a:r>
            <a:r>
              <a:rPr lang="en-US" altLang="zh-CN" sz="2000" dirty="0" err="1" smtClean="0">
                <a:latin typeface="Microsoft YaHei" pitchFamily="34" charset="-122"/>
                <a:ea typeface="Microsoft YaHei" pitchFamily="34" charset="-122"/>
              </a:rPr>
              <a:t>adb</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如何向真机中“</a:t>
            </a:r>
            <a:r>
              <a:rPr lang="en-US" altLang="zh-CN" sz="1200" dirty="0" smtClean="0">
                <a:latin typeface="Microsoft YaHei" pitchFamily="34" charset="-122"/>
                <a:ea typeface="Microsoft YaHei" pitchFamily="34" charset="-122"/>
              </a:rPr>
              <a:t>copy</a:t>
            </a:r>
            <a:r>
              <a:rPr lang="zh-CN" altLang="en-US" sz="1200" dirty="0" smtClean="0">
                <a:latin typeface="Microsoft YaHei" pitchFamily="34" charset="-122"/>
                <a:ea typeface="Microsoft YaHei" pitchFamily="34" charset="-122"/>
              </a:rPr>
              <a:t>”文件？</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如何从真机中取文件？</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如何通过命令行安装</a:t>
            </a:r>
            <a:r>
              <a:rPr lang="en-US" altLang="zh-CN" sz="1200" dirty="0" err="1" smtClean="0">
                <a:latin typeface="Microsoft YaHei" pitchFamily="34" charset="-122"/>
                <a:ea typeface="Microsoft YaHei" pitchFamily="34" charset="-122"/>
              </a:rPr>
              <a:t>apk</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如何不通过界面启动一个</a:t>
            </a:r>
            <a:r>
              <a:rPr lang="en-US" altLang="zh-CN" sz="1200" dirty="0" smtClean="0">
                <a:latin typeface="Microsoft YaHei" pitchFamily="34" charset="-122"/>
                <a:ea typeface="Microsoft YaHei" pitchFamily="34" charset="-122"/>
              </a:rPr>
              <a:t>Activity</a:t>
            </a:r>
            <a:r>
              <a:rPr lang="zh-CN" altLang="en-US" sz="1200" dirty="0" smtClean="0">
                <a:latin typeface="Microsoft YaHei" pitchFamily="34" charset="-122"/>
                <a:ea typeface="Microsoft YaHei" pitchFamily="34" charset="-122"/>
              </a:rPr>
              <a:t>或者一个组件？</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如何查看一个文件或者文件夹的属性？</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如何执行一个</a:t>
            </a:r>
            <a:r>
              <a:rPr lang="en-US" altLang="zh-CN" sz="1200" dirty="0" smtClean="0">
                <a:latin typeface="Microsoft YaHei" pitchFamily="34" charset="-122"/>
                <a:ea typeface="Microsoft YaHei" pitchFamily="34" charset="-122"/>
              </a:rPr>
              <a:t>Linux</a:t>
            </a:r>
            <a:r>
              <a:rPr lang="zh-CN" altLang="en-US" sz="1200" dirty="0" smtClean="0">
                <a:latin typeface="Microsoft YaHei" pitchFamily="34" charset="-122"/>
                <a:ea typeface="Microsoft YaHei" pitchFamily="34" charset="-122"/>
              </a:rPr>
              <a:t>命令？</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如何查看</a:t>
            </a:r>
            <a:r>
              <a:rPr lang="en-US" altLang="zh-CN" sz="1200" dirty="0" smtClean="0">
                <a:latin typeface="Microsoft YaHei" pitchFamily="34" charset="-122"/>
                <a:ea typeface="Microsoft YaHei" pitchFamily="34" charset="-122"/>
              </a:rPr>
              <a:t>Linux kernel</a:t>
            </a:r>
            <a:r>
              <a:rPr lang="zh-CN" altLang="en-US" sz="1200" dirty="0" smtClean="0">
                <a:latin typeface="Microsoft YaHei" pitchFamily="34" charset="-122"/>
                <a:ea typeface="Microsoft YaHei" pitchFamily="34" charset="-122"/>
              </a:rPr>
              <a:t>的</a:t>
            </a:r>
            <a:r>
              <a:rPr lang="en-US" altLang="zh-CN" sz="1200" dirty="0" smtClean="0">
                <a:latin typeface="Microsoft YaHei" pitchFamily="34" charset="-122"/>
                <a:ea typeface="Microsoft YaHei" pitchFamily="34" charset="-122"/>
              </a:rPr>
              <a:t>log</a:t>
            </a:r>
            <a:r>
              <a:rPr lang="zh-CN" altLang="en-US" sz="1200" dirty="0" smtClean="0">
                <a:latin typeface="Microsoft YaHei" pitchFamily="34" charset="-122"/>
                <a:ea typeface="Microsoft YaHei" pitchFamily="34" charset="-122"/>
              </a:rPr>
              <a:t>信息？</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如何查看当前机器上所有</a:t>
            </a:r>
            <a:r>
              <a:rPr lang="en-US" altLang="zh-CN" sz="1200" dirty="0" smtClean="0">
                <a:latin typeface="Microsoft YaHei" pitchFamily="34" charset="-122"/>
                <a:ea typeface="Microsoft YaHei" pitchFamily="34" charset="-122"/>
              </a:rPr>
              <a:t>app</a:t>
            </a:r>
            <a:r>
              <a:rPr lang="zh-CN" altLang="en-US" sz="1200" dirty="0" smtClean="0">
                <a:latin typeface="Microsoft YaHei" pitchFamily="34" charset="-122"/>
                <a:ea typeface="Microsoft YaHei" pitchFamily="34" charset="-122"/>
              </a:rPr>
              <a:t>的信息（仅限有</a:t>
            </a:r>
            <a:r>
              <a:rPr lang="en-US" altLang="zh-CN" sz="1200" dirty="0" smtClean="0">
                <a:latin typeface="Microsoft YaHei" pitchFamily="34" charset="-122"/>
                <a:ea typeface="Microsoft YaHei" pitchFamily="34" charset="-122"/>
              </a:rPr>
              <a:t>root</a:t>
            </a:r>
            <a:r>
              <a:rPr lang="zh-CN" altLang="en-US" sz="1200" dirty="0" smtClean="0">
                <a:latin typeface="Microsoft YaHei" pitchFamily="34" charset="-122"/>
                <a:ea typeface="Microsoft YaHei" pitchFamily="34" charset="-122"/>
              </a:rPr>
              <a:t>权限的机器）？</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27</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简单常用的</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Linux</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命令</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改变当前文件路径</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cd</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当前路径</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pwd</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当前路径下文件 </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ls</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当前路径下文件 详细信息</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ls</a:t>
            </a:r>
            <a:r>
              <a:rPr lang="en-US" altLang="zh-CN" sz="1200" dirty="0" smtClean="0">
                <a:latin typeface="Microsoft YaHei" pitchFamily="34" charset="-122"/>
                <a:ea typeface="Microsoft YaHei" pitchFamily="34" charset="-122"/>
              </a:rPr>
              <a:t> -l</a:t>
            </a:r>
          </a:p>
          <a:p>
            <a:pPr marL="1204913" lvl="1" indent="-295275" algn="l" eaLnBrk="0" hangingPunct="0">
              <a:lnSpc>
                <a:spcPct val="150000"/>
              </a:lnSpc>
              <a:spcBef>
                <a:spcPct val="20000"/>
              </a:spcBef>
              <a:buClr>
                <a:srgbClr val="1225AF"/>
              </a:buClr>
              <a:buFont typeface="Wingdings" pitchFamily="2" charset="2"/>
              <a:buChar char="n"/>
              <a:defRPr/>
            </a:pPr>
            <a:r>
              <a:rPr lang="zh-CN" altLang="en-US" sz="1200" dirty="0" smtClean="0">
                <a:latin typeface="Microsoft YaHei" pitchFamily="34" charset="-122"/>
                <a:ea typeface="Microsoft YaHei" pitchFamily="34" charset="-122"/>
              </a:rPr>
              <a:t>查看文本文件文件内容</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cat</a:t>
            </a:r>
          </a:p>
          <a:p>
            <a:pPr marL="1662113" lvl="2" indent="-295275" algn="l" eaLnBrk="0" hangingPunct="0">
              <a:lnSpc>
                <a:spcPct val="150000"/>
              </a:lnSpc>
              <a:spcBef>
                <a:spcPct val="20000"/>
              </a:spcBef>
              <a:buClr>
                <a:srgbClr val="1225AF"/>
              </a:buClr>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简单常用的</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Linux</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命令</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拷贝文件</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cp </a:t>
            </a:r>
            <a:r>
              <a:rPr lang="en-US" altLang="zh-CN" sz="1200" dirty="0" err="1" smtClean="0">
                <a:latin typeface="Microsoft YaHei" pitchFamily="34" charset="-122"/>
                <a:ea typeface="Microsoft YaHei" pitchFamily="34" charset="-122"/>
              </a:rPr>
              <a:t>src</a:t>
            </a:r>
            <a:r>
              <a:rPr lang="en-US" altLang="zh-CN" sz="1200" dirty="0" smtClean="0">
                <a:latin typeface="Microsoft YaHei" pitchFamily="34" charset="-122"/>
                <a:ea typeface="Microsoft YaHei" pitchFamily="34" charset="-122"/>
              </a:rPr>
              <a:t> dist</a:t>
            </a: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删除单个文件</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rm</a:t>
            </a:r>
            <a:r>
              <a:rPr lang="en-US" altLang="zh-CN" sz="1200" dirty="0" smtClean="0">
                <a:latin typeface="Microsoft YaHei" pitchFamily="34" charset="-122"/>
                <a:ea typeface="Microsoft YaHei" pitchFamily="34" charset="-122"/>
              </a:rPr>
              <a:t>  file</a:t>
            </a: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递归删除文件夹 </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rm</a:t>
            </a:r>
            <a:r>
              <a:rPr lang="en-US" altLang="zh-CN" sz="1200" dirty="0" smtClean="0">
                <a:latin typeface="Microsoft YaHei" pitchFamily="34" charset="-122"/>
                <a:ea typeface="Microsoft YaHei" pitchFamily="34" charset="-122"/>
              </a:rPr>
              <a:t>  -</a:t>
            </a:r>
            <a:r>
              <a:rPr lang="en-US" altLang="zh-CN" sz="1200" dirty="0" err="1" smtClean="0">
                <a:latin typeface="Microsoft YaHei" pitchFamily="34" charset="-122"/>
                <a:ea typeface="Microsoft YaHei" pitchFamily="34" charset="-122"/>
              </a:rPr>
              <a:t>rf</a:t>
            </a:r>
            <a:r>
              <a:rPr lang="en-US" altLang="zh-CN" sz="1200" dirty="0" smtClean="0">
                <a:latin typeface="Microsoft YaHei" pitchFamily="34" charset="-122"/>
                <a:ea typeface="Microsoft YaHei" pitchFamily="34" charset="-122"/>
              </a:rPr>
              <a:t> folder</a:t>
            </a: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29</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简单常用的</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Linux</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命令</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重命名</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mv</a:t>
            </a:r>
            <a:r>
              <a:rPr lang="en-US" altLang="zh-CN" sz="1200" dirty="0" smtClean="0">
                <a:latin typeface="Microsoft YaHei" pitchFamily="34" charset="-122"/>
                <a:ea typeface="Microsoft YaHei" pitchFamily="34" charset="-122"/>
              </a:rPr>
              <a:t> </a:t>
            </a:r>
            <a:r>
              <a:rPr lang="en-US" altLang="zh-CN" sz="1200" dirty="0" err="1" smtClean="0">
                <a:latin typeface="Microsoft YaHei" pitchFamily="34" charset="-122"/>
                <a:ea typeface="Microsoft YaHei" pitchFamily="34" charset="-122"/>
              </a:rPr>
              <a:t>fileA</a:t>
            </a:r>
            <a:r>
              <a:rPr lang="en-US" altLang="zh-CN" sz="1200" dirty="0" smtClean="0">
                <a:latin typeface="Microsoft YaHei" pitchFamily="34" charset="-122"/>
                <a:ea typeface="Microsoft YaHei" pitchFamily="34" charset="-122"/>
              </a:rPr>
              <a:t> </a:t>
            </a:r>
            <a:r>
              <a:rPr lang="en-US" altLang="zh-CN" sz="1200" dirty="0" err="1" smtClean="0">
                <a:latin typeface="Microsoft YaHei" pitchFamily="34" charset="-122"/>
                <a:ea typeface="Microsoft YaHei" pitchFamily="34" charset="-122"/>
              </a:rPr>
              <a:t>fileB</a:t>
            </a: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当前运行的所有进程</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err="1" smtClean="0">
                <a:latin typeface="Microsoft YaHei" pitchFamily="34" charset="-122"/>
                <a:ea typeface="Microsoft YaHei" pitchFamily="34" charset="-122"/>
              </a:rPr>
              <a:t>ps</a:t>
            </a: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杀掉某个进程</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kill  </a:t>
            </a:r>
            <a:r>
              <a:rPr lang="en-US" altLang="zh-CN" sz="1200" dirty="0" err="1" smtClean="0">
                <a:latin typeface="Microsoft YaHei" pitchFamily="34" charset="-122"/>
                <a:ea typeface="Microsoft YaHei" pitchFamily="34" charset="-122"/>
              </a:rPr>
              <a:t>pid</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还想用更多的</a:t>
            </a:r>
            <a:r>
              <a:rPr lang="en-US" altLang="zh-CN" sz="2000" dirty="0" smtClean="0">
                <a:latin typeface="Microsoft YaHei" pitchFamily="34" charset="-122"/>
                <a:ea typeface="Microsoft YaHei" pitchFamily="34" charset="-122"/>
              </a:rPr>
              <a:t>Linux</a:t>
            </a:r>
            <a:r>
              <a:rPr lang="zh-CN" altLang="en-US" sz="2000" dirty="0" smtClean="0">
                <a:latin typeface="Microsoft YaHei" pitchFamily="34" charset="-122"/>
                <a:ea typeface="Microsoft YaHei" pitchFamily="34" charset="-122"/>
              </a:rPr>
              <a:t>命令？ </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defRPr/>
            </a:pPr>
            <a:r>
              <a:rPr lang="zh-CN" altLang="en-US" sz="1200" dirty="0" smtClean="0">
                <a:latin typeface="Microsoft YaHei" pitchFamily="34" charset="-122"/>
                <a:ea typeface="Microsoft YaHei" pitchFamily="34" charset="-122"/>
              </a:rPr>
              <a:t>安装</a:t>
            </a:r>
            <a:r>
              <a:rPr lang="en-US" altLang="zh-CN" sz="1200" dirty="0" err="1" smtClean="0">
                <a:latin typeface="Microsoft YaHei" pitchFamily="34" charset="-122"/>
                <a:ea typeface="Microsoft YaHei" pitchFamily="34" charset="-122"/>
              </a:rPr>
              <a:t>Busybox</a:t>
            </a:r>
            <a:r>
              <a:rPr lang="zh-CN" altLang="en-US" sz="1200" dirty="0" smtClean="0">
                <a:latin typeface="Microsoft YaHei" pitchFamily="34" charset="-122"/>
                <a:ea typeface="Microsoft YaHei" pitchFamily="34" charset="-122"/>
              </a:rPr>
              <a:t>，具体方法参见我的这篇</a:t>
            </a:r>
            <a:r>
              <a:rPr lang="en-US" altLang="zh-CN" sz="1200" dirty="0" smtClean="0">
                <a:latin typeface="Microsoft YaHei" pitchFamily="34" charset="-122"/>
                <a:ea typeface="Microsoft YaHei" pitchFamily="34" charset="-122"/>
              </a:rPr>
              <a:t>Post</a:t>
            </a:r>
            <a:r>
              <a:rPr lang="zh-CN" altLang="en-US" sz="1200" dirty="0" smtClean="0">
                <a:latin typeface="Microsoft YaHei" pitchFamily="34" charset="-122"/>
                <a:ea typeface="Microsoft YaHei" pitchFamily="34" charset="-122"/>
                <a:hlinkClick r:id="rId2"/>
              </a:rPr>
              <a:t>安装</a:t>
            </a:r>
            <a:r>
              <a:rPr lang="en-US" altLang="zh-CN" sz="1200" dirty="0" err="1" smtClean="0">
                <a:latin typeface="Microsoft YaHei" pitchFamily="34" charset="-122"/>
                <a:ea typeface="Microsoft YaHei" pitchFamily="34" charset="-122"/>
                <a:hlinkClick r:id="rId2"/>
              </a:rPr>
              <a:t>busybox</a:t>
            </a:r>
            <a:r>
              <a:rPr lang="zh-CN" altLang="en-US" sz="1200" dirty="0" smtClean="0">
                <a:latin typeface="Microsoft YaHei" pitchFamily="34" charset="-122"/>
                <a:ea typeface="Microsoft YaHei" pitchFamily="34" charset="-122"/>
                <a:hlinkClick r:id="rId2"/>
              </a:rPr>
              <a:t>到</a:t>
            </a:r>
            <a:r>
              <a:rPr lang="en-US" altLang="zh-CN" sz="1200" dirty="0" smtClean="0">
                <a:latin typeface="Microsoft YaHei" pitchFamily="34" charset="-122"/>
                <a:ea typeface="Microsoft YaHei" pitchFamily="34" charset="-122"/>
                <a:hlinkClick r:id="rId2"/>
              </a:rPr>
              <a:t>Android</a:t>
            </a:r>
            <a:r>
              <a:rPr lang="zh-CN" altLang="en-US" sz="1200" dirty="0" smtClean="0">
                <a:latin typeface="Microsoft YaHei" pitchFamily="34" charset="-122"/>
                <a:ea typeface="Microsoft YaHei" pitchFamily="34" charset="-122"/>
                <a:hlinkClick r:id="rId2"/>
              </a:rPr>
              <a:t>设备</a:t>
            </a:r>
            <a:r>
              <a:rPr lang="en-US" altLang="zh-CN" sz="1200" dirty="0" smtClean="0">
                <a:latin typeface="Microsoft YaHei" pitchFamily="34" charset="-122"/>
                <a:ea typeface="Microsoft YaHei" pitchFamily="34" charset="-122"/>
              </a:rPr>
              <a:t> </a:t>
            </a: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747713" lvl="1" indent="-295275">
              <a:lnSpc>
                <a:spcPct val="150000"/>
              </a:lnSpc>
              <a:buClr>
                <a:srgbClr val="1225AF"/>
              </a:buClr>
              <a:buFont typeface="Wingdings" pitchFamily="2" charset="2"/>
              <a:buChar char="n"/>
              <a:defRPr/>
            </a:pPr>
            <a:endParaRPr lang="en-US" altLang="zh-CN" sz="2000" kern="1200" dirty="0" smtClean="0">
              <a:latin typeface="Microsoft YaHei" pitchFamily="34" charset="-122"/>
              <a:ea typeface="Microsoft YaHei" pitchFamily="34" charset="-122"/>
              <a:cs typeface="+mn-cs"/>
            </a:endParaRPr>
          </a:p>
          <a:p>
            <a:pPr marL="747713" lvl="1" indent="-295275">
              <a:lnSpc>
                <a:spcPct val="150000"/>
              </a:lnSpc>
              <a:buClr>
                <a:srgbClr val="1225AF"/>
              </a:buClr>
              <a:buFont typeface="Wingdings" pitchFamily="2" charset="2"/>
              <a:buChar char="n"/>
              <a:defRPr/>
            </a:pPr>
            <a:r>
              <a:rPr lang="zh-CN" altLang="en-US" sz="2000" kern="1200" dirty="0" smtClean="0">
                <a:latin typeface="Microsoft YaHei" pitchFamily="34" charset="-122"/>
                <a:ea typeface="Microsoft YaHei" pitchFamily="34" charset="-122"/>
                <a:cs typeface="+mn-cs"/>
              </a:rPr>
              <a:t>如果</a:t>
            </a:r>
            <a:r>
              <a:rPr lang="zh-CN" altLang="en-US" sz="2000" kern="1200" dirty="0" smtClean="0">
                <a:latin typeface="Microsoft YaHei" pitchFamily="34" charset="-122"/>
                <a:ea typeface="Microsoft YaHei" pitchFamily="34" charset="-122"/>
                <a:cs typeface="+mn-cs"/>
              </a:rPr>
              <a:t>你手里有一把锤子，所有东西看上去都像钉子</a:t>
            </a:r>
            <a:r>
              <a:rPr lang="zh-CN" altLang="en-US" sz="2000" kern="1200" dirty="0" smtClean="0">
                <a:latin typeface="Microsoft YaHei" pitchFamily="34" charset="-122"/>
                <a:ea typeface="Microsoft YaHei" pitchFamily="34" charset="-122"/>
                <a:cs typeface="+mn-cs"/>
              </a:rPr>
              <a:t>。</a:t>
            </a:r>
            <a:endParaRPr lang="en-US" altLang="zh-CN" sz="1200"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en-US" altLang="zh-CN" sz="2000" kern="1200" dirty="0" smtClean="0">
                <a:latin typeface="Microsoft YaHei" pitchFamily="34" charset="-122"/>
                <a:ea typeface="Microsoft YaHei" pitchFamily="34" charset="-122"/>
                <a:cs typeface="+mn-cs"/>
              </a:rPr>
              <a:t>                                                                        ---</a:t>
            </a:r>
            <a:r>
              <a:rPr lang="zh-CN" altLang="en-US" sz="2000" dirty="0" smtClean="0"/>
              <a:t>一句古老的</a:t>
            </a:r>
            <a:r>
              <a:rPr lang="zh-CN" altLang="en-US" sz="2000" dirty="0" smtClean="0"/>
              <a:t>箴言</a:t>
            </a:r>
            <a:endParaRPr lang="en-US" altLang="zh-CN" sz="2000" dirty="0" smtClean="0"/>
          </a:p>
          <a:p>
            <a:pPr marL="747713" lvl="1" indent="-295275">
              <a:lnSpc>
                <a:spcPct val="150000"/>
              </a:lnSpc>
              <a:buClr>
                <a:srgbClr val="1225AF"/>
              </a:buClr>
              <a:buNone/>
              <a:defRPr/>
            </a:pPr>
            <a:endParaRPr lang="en-US" altLang="zh-CN" sz="20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3</a:t>
            </a:fld>
            <a:endParaRPr lang="en-US" altLang="ja-JP"/>
          </a:p>
        </p:txBody>
      </p:sp>
      <p:pic>
        <p:nvPicPr>
          <p:cNvPr id="5" name="图片 4" descr="锤子和钉子.jpg"/>
          <p:cNvPicPr>
            <a:picLocks noChangeAspect="1"/>
          </p:cNvPicPr>
          <p:nvPr/>
        </p:nvPicPr>
        <p:blipFill>
          <a:blip r:embed="rId2" cstate="print"/>
          <a:stretch>
            <a:fillRect/>
          </a:stretch>
        </p:blipFill>
        <p:spPr>
          <a:xfrm>
            <a:off x="2895600" y="2819400"/>
            <a:ext cx="2590800" cy="323849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ddms</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r>
              <a:rPr lang="en-US" altLang="zh-CN" sz="1200" dirty="0" err="1" smtClean="0">
                <a:latin typeface="Microsoft YaHei" pitchFamily="34" charset="-122"/>
                <a:ea typeface="Microsoft YaHei" pitchFamily="34" charset="-122"/>
              </a:rPr>
              <a:t>ddms</a:t>
            </a:r>
            <a:r>
              <a:rPr lang="en-US" altLang="zh-CN" sz="1200" dirty="0" smtClean="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a:t>
            </a:r>
            <a:r>
              <a:rPr lang="en-US" altLang="zh-CN" sz="1200" dirty="0" err="1" smtClean="0"/>
              <a:t>Dalvik</a:t>
            </a:r>
            <a:r>
              <a:rPr lang="en-US" altLang="zh-CN" sz="1200" dirty="0" smtClean="0"/>
              <a:t> Debug Monitor Server</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p:txBody>
      </p:sp>
      <p:pic>
        <p:nvPicPr>
          <p:cNvPr id="6" name="图片 5" descr="debug-ddms.png"/>
          <p:cNvPicPr>
            <a:picLocks noChangeAspect="1"/>
          </p:cNvPicPr>
          <p:nvPr/>
        </p:nvPicPr>
        <p:blipFill>
          <a:blip r:embed="rId2" cstate="print"/>
          <a:stretch>
            <a:fillRect/>
          </a:stretch>
        </p:blipFill>
        <p:spPr>
          <a:xfrm>
            <a:off x="1143000" y="1951342"/>
            <a:ext cx="6293881" cy="4906658"/>
          </a:xfrm>
          <a:prstGeom prst="rect">
            <a:avLst/>
          </a:prstGeom>
        </p:spPr>
      </p:pic>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31</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err="1"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ddms</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File explore</a:t>
            </a:r>
          </a:p>
          <a:p>
            <a:pPr marL="747713" indent="-295275" algn="l" eaLnBrk="0" hangingPunct="0">
              <a:lnSpc>
                <a:spcPct val="150000"/>
              </a:lnSpc>
              <a:spcBef>
                <a:spcPct val="20000"/>
              </a:spcBef>
              <a:buClr>
                <a:srgbClr val="1225AF"/>
              </a:buClr>
              <a:defRPr/>
            </a:pPr>
            <a:r>
              <a:rPr lang="en-US" altLang="zh-CN" sz="1200" dirty="0" smtClean="0">
                <a:latin typeface="Microsoft YaHei" pitchFamily="34" charset="-122"/>
                <a:ea typeface="Microsoft YaHei" pitchFamily="34" charset="-122"/>
              </a:rPr>
              <a:t>		</a:t>
            </a:r>
            <a:r>
              <a:rPr lang="zh-CN" altLang="en-US" sz="1200" dirty="0" smtClean="0">
                <a:latin typeface="Microsoft YaHei" pitchFamily="34" charset="-122"/>
                <a:ea typeface="Microsoft YaHei" pitchFamily="34" charset="-122"/>
              </a:rPr>
              <a:t>文件系统查看，编辑操作界面。常常用来完成文件操作。</a:t>
            </a: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Thread</a:t>
            </a:r>
          </a:p>
          <a:p>
            <a:pPr marL="1204913" lvl="1" indent="-295275" algn="l" eaLnBrk="0" hangingPunct="0">
              <a:lnSpc>
                <a:spcPct val="150000"/>
              </a:lnSpc>
              <a:spcBef>
                <a:spcPct val="20000"/>
              </a:spcBef>
              <a:buClr>
                <a:srgbClr val="1225AF"/>
              </a:buClr>
              <a:defRPr/>
            </a:pPr>
            <a:r>
              <a:rPr lang="zh-CN" altLang="en-US" sz="1200" dirty="0" smtClean="0">
                <a:latin typeface="Microsoft YaHei" pitchFamily="34" charset="-122"/>
                <a:ea typeface="Microsoft YaHei" pitchFamily="34" charset="-122"/>
              </a:rPr>
              <a:t>跟踪进程的线程信息，但不是全部，如果想查看全部可以通过</a:t>
            </a:r>
            <a:r>
              <a:rPr lang="en-US" altLang="zh-CN" sz="1200" dirty="0" smtClean="0">
                <a:latin typeface="Microsoft YaHei" pitchFamily="34" charset="-122"/>
                <a:ea typeface="Microsoft YaHei" pitchFamily="34" charset="-122"/>
              </a:rPr>
              <a:t>Debug</a:t>
            </a:r>
            <a:r>
              <a:rPr lang="zh-CN" altLang="en-US" sz="1200" dirty="0" smtClean="0">
                <a:latin typeface="Microsoft YaHei" pitchFamily="34" charset="-122"/>
                <a:ea typeface="Microsoft YaHei" pitchFamily="34" charset="-122"/>
              </a:rPr>
              <a:t>的方式来做到。</a:t>
            </a: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Heap</a:t>
            </a:r>
          </a:p>
          <a:p>
            <a:pPr marL="1204913" lvl="1" indent="-295275" algn="l" eaLnBrk="0" hangingPunct="0">
              <a:lnSpc>
                <a:spcPct val="150000"/>
              </a:lnSpc>
              <a:spcBef>
                <a:spcPct val="20000"/>
              </a:spcBef>
              <a:buClr>
                <a:srgbClr val="1225AF"/>
              </a:buClr>
              <a:defRPr/>
            </a:pPr>
            <a:r>
              <a:rPr lang="zh-CN" altLang="en-US" sz="1200" dirty="0" smtClean="0">
                <a:latin typeface="Microsoft YaHei" pitchFamily="34" charset="-122"/>
                <a:ea typeface="Microsoft YaHei" pitchFamily="34" charset="-122"/>
              </a:rPr>
              <a:t>堆（</a:t>
            </a:r>
            <a:r>
              <a:rPr lang="en-US" altLang="zh-CN" sz="1200" dirty="0" smtClean="0">
                <a:latin typeface="Microsoft YaHei" pitchFamily="34" charset="-122"/>
                <a:ea typeface="Microsoft YaHei" pitchFamily="34" charset="-122"/>
              </a:rPr>
              <a:t>new </a:t>
            </a:r>
            <a:r>
              <a:rPr lang="zh-CN" altLang="en-US" sz="1200" dirty="0" smtClean="0">
                <a:latin typeface="Microsoft YaHei" pitchFamily="34" charset="-122"/>
                <a:ea typeface="Microsoft YaHei" pitchFamily="34" charset="-122"/>
              </a:rPr>
              <a:t>出的对象）内存使用情况查看</a:t>
            </a: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defRPr/>
            </a:pP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32</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draw9patch</a:t>
            </a: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什么是</a:t>
            </a:r>
            <a:r>
              <a:rPr lang="en-US" altLang="zh-CN" sz="2000" dirty="0" smtClean="0">
                <a:latin typeface="Microsoft YaHei" pitchFamily="34" charset="-122"/>
                <a:ea typeface="Microsoft YaHei" pitchFamily="34" charset="-122"/>
              </a:rPr>
              <a:t>9patch</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r>
              <a:rPr lang="en-US" altLang="zh-CN" sz="1200" dirty="0" smtClean="0">
                <a:latin typeface="Microsoft YaHei" pitchFamily="34" charset="-122"/>
                <a:ea typeface="Microsoft YaHei" pitchFamily="34" charset="-122"/>
              </a:rPr>
              <a:t>	</a:t>
            </a:r>
            <a:r>
              <a:rPr lang="en-US" altLang="zh-CN" sz="1400" dirty="0" smtClean="0"/>
              <a:t>A </a:t>
            </a:r>
            <a:r>
              <a:rPr lang="en-US" altLang="zh-CN" sz="1400" dirty="0" err="1" smtClean="0">
                <a:hlinkClick r:id="rId2"/>
              </a:rPr>
              <a:t>NinePatchDrawable</a:t>
            </a:r>
            <a:r>
              <a:rPr lang="en-US" altLang="zh-CN" sz="1400" dirty="0" smtClean="0"/>
              <a:t> graphic is a stretchable bitmap image, which Android will automatically resize to accommodate the contents of the View in which you have placed it as the background.</a:t>
            </a:r>
          </a:p>
          <a:p>
            <a:pPr marL="747713" indent="-295275" algn="l" eaLnBrk="0" hangingPunct="0">
              <a:lnSpc>
                <a:spcPct val="150000"/>
              </a:lnSpc>
              <a:spcBef>
                <a:spcPct val="20000"/>
              </a:spcBef>
              <a:buClr>
                <a:srgbClr val="1225AF"/>
              </a:buClr>
              <a:defRPr/>
            </a:pPr>
            <a:r>
              <a:rPr lang="en-US" altLang="zh-CN" sz="1400" dirty="0" smtClean="0">
                <a:latin typeface="Microsoft YaHei" pitchFamily="34" charset="-122"/>
                <a:ea typeface="Microsoft YaHei" pitchFamily="34" charset="-122"/>
              </a:rPr>
              <a:t>	</a:t>
            </a:r>
          </a:p>
          <a:p>
            <a:pPr marL="747713" indent="-295275" algn="l" eaLnBrk="0" hangingPunct="0">
              <a:lnSpc>
                <a:spcPct val="150000"/>
              </a:lnSpc>
              <a:spcBef>
                <a:spcPct val="20000"/>
              </a:spcBef>
              <a:buClr>
                <a:srgbClr val="1225AF"/>
              </a:buClr>
              <a:defRPr/>
            </a:pPr>
            <a:r>
              <a:rPr lang="en-US" altLang="zh-CN" sz="1400" dirty="0" smtClean="0">
                <a:latin typeface="Microsoft YaHei" pitchFamily="34" charset="-122"/>
                <a:ea typeface="Microsoft YaHei" pitchFamily="34" charset="-122"/>
              </a:rPr>
              <a:t>	9patch </a:t>
            </a:r>
            <a:r>
              <a:rPr lang="zh-CN" altLang="en-US" sz="1400" dirty="0" smtClean="0">
                <a:latin typeface="Microsoft YaHei" pitchFamily="34" charset="-122"/>
                <a:ea typeface="Microsoft YaHei" pitchFamily="34" charset="-122"/>
              </a:rPr>
              <a:t>图形是一种可延展的位图图片，在</a:t>
            </a:r>
            <a:r>
              <a:rPr lang="en-US" altLang="zh-CN" sz="1400" dirty="0" smtClean="0">
                <a:latin typeface="Microsoft YaHei" pitchFamily="34" charset="-122"/>
                <a:ea typeface="Microsoft YaHei" pitchFamily="34" charset="-122"/>
              </a:rPr>
              <a:t>Android</a:t>
            </a:r>
            <a:r>
              <a:rPr lang="zh-CN" altLang="en-US" sz="1400" dirty="0" smtClean="0">
                <a:latin typeface="Microsoft YaHei" pitchFamily="34" charset="-122"/>
                <a:ea typeface="Microsoft YaHei" pitchFamily="34" charset="-122"/>
              </a:rPr>
              <a:t>系统中如果使用这样的图片作为背景，系统会根据</a:t>
            </a:r>
            <a:r>
              <a:rPr lang="en-US" altLang="zh-CN" sz="1400" dirty="0" smtClean="0">
                <a:latin typeface="Microsoft YaHei" pitchFamily="34" charset="-122"/>
                <a:ea typeface="Microsoft YaHei" pitchFamily="34" charset="-122"/>
              </a:rPr>
              <a:t>View</a:t>
            </a:r>
            <a:r>
              <a:rPr lang="zh-CN" altLang="en-US" sz="1400" dirty="0" smtClean="0">
                <a:latin typeface="Microsoft YaHei" pitchFamily="34" charset="-122"/>
                <a:ea typeface="Microsoft YaHei" pitchFamily="34" charset="-122"/>
              </a:rPr>
              <a:t>的内容自动重新设定该图片的大小来适应</a:t>
            </a:r>
            <a:r>
              <a:rPr lang="en-US" altLang="zh-CN" sz="1400" dirty="0" smtClean="0">
                <a:latin typeface="Microsoft YaHei" pitchFamily="34" charset="-122"/>
                <a:ea typeface="Microsoft YaHei" pitchFamily="34" charset="-122"/>
              </a:rPr>
              <a:t>View</a:t>
            </a:r>
            <a:r>
              <a:rPr lang="zh-CN" altLang="en-US" sz="1400" dirty="0" smtClean="0">
                <a:latin typeface="Microsoft YaHei" pitchFamily="34" charset="-122"/>
                <a:ea typeface="Microsoft YaHei" pitchFamily="34" charset="-122"/>
              </a:rPr>
              <a:t>中内容的显示。</a:t>
            </a:r>
            <a:endParaRPr lang="en-US" altLang="zh-CN" sz="14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33</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draw9patch</a:t>
            </a: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编辑</a:t>
            </a:r>
            <a:r>
              <a:rPr lang="en-US" altLang="zh-CN" sz="2000" dirty="0" smtClean="0">
                <a:latin typeface="Microsoft YaHei" pitchFamily="34" charset="-122"/>
                <a:ea typeface="Microsoft YaHei" pitchFamily="34" charset="-122"/>
              </a:rPr>
              <a:t>9patch</a:t>
            </a:r>
            <a:r>
              <a:rPr lang="zh-CN" altLang="en-US" sz="2000" dirty="0" smtClean="0">
                <a:latin typeface="Microsoft YaHei" pitchFamily="34" charset="-122"/>
                <a:ea typeface="Microsoft YaHei" pitchFamily="34" charset="-122"/>
              </a:rPr>
              <a:t>的步骤</a:t>
            </a:r>
            <a:endParaRPr lang="en-US" altLang="zh-CN" sz="2000" dirty="0" smtClean="0">
              <a:latin typeface="Microsoft YaHei" pitchFamily="34" charset="-122"/>
              <a:ea typeface="Microsoft YaHei" pitchFamily="34" charset="-122"/>
            </a:endParaRPr>
          </a:p>
          <a:p>
            <a:pPr marL="1366838" lvl="2" indent="-457200" algn="l" eaLnBrk="0" hangingPunct="0">
              <a:lnSpc>
                <a:spcPct val="150000"/>
              </a:lnSpc>
              <a:spcBef>
                <a:spcPct val="20000"/>
              </a:spcBef>
              <a:buClr>
                <a:srgbClr val="1225AF"/>
              </a:buClr>
              <a:buFont typeface="+mj-lt"/>
              <a:buAutoNum type="arabicPeriod"/>
              <a:defRPr/>
            </a:pPr>
            <a:r>
              <a:rPr lang="zh-CN" altLang="en-US" sz="2000" dirty="0" smtClean="0">
                <a:latin typeface="Microsoft YaHei" pitchFamily="34" charset="-122"/>
                <a:ea typeface="Microsoft YaHei" pitchFamily="34" charset="-122"/>
              </a:rPr>
              <a:t>注意四条边（</a:t>
            </a:r>
            <a:r>
              <a:rPr lang="en-US" altLang="zh-CN" sz="2000" dirty="0" smtClean="0">
                <a:latin typeface="Microsoft YaHei" pitchFamily="34" charset="-122"/>
                <a:ea typeface="Microsoft YaHei" pitchFamily="34" charset="-122"/>
              </a:rPr>
              <a:t>Left</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Top</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Right</a:t>
            </a:r>
            <a:r>
              <a:rPr lang="zh-CN" altLang="en-US" sz="2000" dirty="0" smtClean="0">
                <a:latin typeface="Microsoft YaHei" pitchFamily="34" charset="-122"/>
                <a:ea typeface="Microsoft YaHei" pitchFamily="34" charset="-122"/>
              </a:rPr>
              <a:t>，</a:t>
            </a:r>
            <a:r>
              <a:rPr lang="en-US" altLang="zh-CN" sz="2000" dirty="0" smtClean="0">
                <a:latin typeface="Microsoft YaHei" pitchFamily="34" charset="-122"/>
                <a:ea typeface="Microsoft YaHei" pitchFamily="34" charset="-122"/>
              </a:rPr>
              <a:t>Bottom</a:t>
            </a:r>
            <a:r>
              <a:rPr lang="zh-CN" altLang="en-US" sz="2000" dirty="0" smtClean="0">
                <a:latin typeface="Microsoft YaHei" pitchFamily="34" charset="-122"/>
                <a:ea typeface="Microsoft YaHei" pitchFamily="34" charset="-122"/>
              </a:rPr>
              <a:t>）</a:t>
            </a:r>
            <a:endParaRPr lang="en-US" altLang="zh-CN" sz="2000" dirty="0" smtClean="0">
              <a:latin typeface="Microsoft YaHei" pitchFamily="34" charset="-122"/>
              <a:ea typeface="Microsoft YaHei" pitchFamily="34" charset="-122"/>
            </a:endParaRPr>
          </a:p>
          <a:p>
            <a:pPr marL="1366838" lvl="2" indent="-457200" algn="l" eaLnBrk="0" hangingPunct="0">
              <a:lnSpc>
                <a:spcPct val="150000"/>
              </a:lnSpc>
              <a:spcBef>
                <a:spcPct val="20000"/>
              </a:spcBef>
              <a:buClr>
                <a:srgbClr val="1225AF"/>
              </a:buClr>
              <a:buFont typeface="+mj-lt"/>
              <a:buAutoNum type="arabicPeriod"/>
              <a:defRPr/>
            </a:pPr>
            <a:r>
              <a:rPr lang="zh-CN" altLang="en-US" sz="2000" dirty="0" smtClean="0">
                <a:latin typeface="Microsoft YaHei" pitchFamily="34" charset="-122"/>
                <a:ea typeface="Microsoft YaHei" pitchFamily="34" charset="-122"/>
              </a:rPr>
              <a:t>确定可拉伸，缩放的图片位置（由</a:t>
            </a:r>
            <a:r>
              <a:rPr lang="en-US" altLang="zh-CN" sz="2000" dirty="0" smtClean="0">
                <a:latin typeface="Microsoft YaHei" pitchFamily="34" charset="-122"/>
                <a:ea typeface="Microsoft YaHei" pitchFamily="34" charset="-122"/>
              </a:rPr>
              <a:t>Left</a:t>
            </a:r>
            <a:r>
              <a:rPr lang="zh-CN" altLang="en-US" sz="2000" dirty="0" smtClean="0">
                <a:latin typeface="Microsoft YaHei" pitchFamily="34" charset="-122"/>
                <a:ea typeface="Microsoft YaHei" pitchFamily="34" charset="-122"/>
              </a:rPr>
              <a:t>和</a:t>
            </a:r>
            <a:r>
              <a:rPr lang="en-US" altLang="zh-CN" sz="2000" dirty="0" smtClean="0">
                <a:latin typeface="Microsoft YaHei" pitchFamily="34" charset="-122"/>
                <a:ea typeface="Microsoft YaHei" pitchFamily="34" charset="-122"/>
              </a:rPr>
              <a:t>Top</a:t>
            </a:r>
            <a:r>
              <a:rPr lang="zh-CN" altLang="en-US" sz="2000" dirty="0" smtClean="0">
                <a:latin typeface="Microsoft YaHei" pitchFamily="34" charset="-122"/>
                <a:ea typeface="Microsoft YaHei" pitchFamily="34" charset="-122"/>
              </a:rPr>
              <a:t>决定）</a:t>
            </a:r>
            <a:endParaRPr lang="en-US" altLang="zh-CN" sz="2000" dirty="0" smtClean="0">
              <a:latin typeface="Microsoft YaHei" pitchFamily="34" charset="-122"/>
              <a:ea typeface="Microsoft YaHei" pitchFamily="34" charset="-122"/>
            </a:endParaRPr>
          </a:p>
          <a:p>
            <a:pPr marL="1366838" lvl="2" indent="-457200" algn="l" eaLnBrk="0" hangingPunct="0">
              <a:lnSpc>
                <a:spcPct val="150000"/>
              </a:lnSpc>
              <a:spcBef>
                <a:spcPct val="20000"/>
              </a:spcBef>
              <a:buClr>
                <a:srgbClr val="1225AF"/>
              </a:buClr>
              <a:buFont typeface="+mj-lt"/>
              <a:buAutoNum type="arabicPeriod"/>
              <a:defRPr/>
            </a:pPr>
            <a:r>
              <a:rPr lang="zh-CN" altLang="en-US" sz="2000" dirty="0" smtClean="0">
                <a:latin typeface="Microsoft YaHei" pitchFamily="34" charset="-122"/>
                <a:ea typeface="Microsoft YaHei" pitchFamily="34" charset="-122"/>
              </a:rPr>
              <a:t>确认</a:t>
            </a:r>
            <a:r>
              <a:rPr lang="en-US" altLang="zh-CN" sz="2000" dirty="0" smtClean="0">
                <a:latin typeface="Microsoft YaHei" pitchFamily="34" charset="-122"/>
                <a:ea typeface="Microsoft YaHei" pitchFamily="34" charset="-122"/>
              </a:rPr>
              <a:t>padding</a:t>
            </a:r>
            <a:r>
              <a:rPr lang="zh-CN" altLang="en-US" sz="2000" dirty="0" smtClean="0">
                <a:latin typeface="Microsoft YaHei" pitchFamily="34" charset="-122"/>
                <a:ea typeface="Microsoft YaHei" pitchFamily="34" charset="-122"/>
              </a:rPr>
              <a:t>的大小（可选 由</a:t>
            </a:r>
            <a:r>
              <a:rPr lang="en-US" altLang="zh-CN" sz="2000" dirty="0" smtClean="0">
                <a:latin typeface="Microsoft YaHei" pitchFamily="34" charset="-122"/>
                <a:ea typeface="Microsoft YaHei" pitchFamily="34" charset="-122"/>
              </a:rPr>
              <a:t>Right</a:t>
            </a:r>
            <a:r>
              <a:rPr lang="zh-CN" altLang="en-US" sz="2000" dirty="0" smtClean="0">
                <a:latin typeface="Microsoft YaHei" pitchFamily="34" charset="-122"/>
                <a:ea typeface="Microsoft YaHei" pitchFamily="34" charset="-122"/>
              </a:rPr>
              <a:t>和</a:t>
            </a:r>
            <a:r>
              <a:rPr lang="en-US" altLang="zh-CN" sz="2000" dirty="0" smtClean="0">
                <a:latin typeface="Microsoft YaHei" pitchFamily="34" charset="-122"/>
                <a:ea typeface="Microsoft YaHei" pitchFamily="34" charset="-122"/>
              </a:rPr>
              <a:t>Bottom</a:t>
            </a:r>
            <a:r>
              <a:rPr lang="zh-CN" altLang="en-US" sz="2000" dirty="0" smtClean="0">
                <a:latin typeface="Microsoft YaHei" pitchFamily="34" charset="-122"/>
                <a:ea typeface="Microsoft YaHei" pitchFamily="34" charset="-122"/>
              </a:rPr>
              <a:t>决定）</a:t>
            </a: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34</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draw9patch</a:t>
            </a: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用什么来编辑</a:t>
            </a:r>
            <a:r>
              <a:rPr lang="en-US" altLang="zh-CN" sz="2000" dirty="0" smtClean="0">
                <a:latin typeface="Microsoft YaHei" pitchFamily="34" charset="-122"/>
                <a:ea typeface="Microsoft YaHei" pitchFamily="34" charset="-122"/>
              </a:rPr>
              <a:t>9patch</a:t>
            </a:r>
            <a:r>
              <a:rPr lang="zh-CN" altLang="en-US" sz="2000" dirty="0" smtClean="0">
                <a:latin typeface="Microsoft YaHei" pitchFamily="34" charset="-122"/>
                <a:ea typeface="Microsoft YaHei" pitchFamily="34" charset="-122"/>
              </a:rPr>
              <a:t>图片？</a:t>
            </a:r>
            <a:endParaRPr lang="en-US" altLang="zh-CN"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Ø"/>
              <a:defRPr/>
            </a:pPr>
            <a:r>
              <a:rPr lang="en-US" altLang="zh-CN" sz="2000" dirty="0" smtClean="0">
                <a:latin typeface="Microsoft YaHei" pitchFamily="34" charset="-122"/>
                <a:ea typeface="Microsoft YaHei" pitchFamily="34" charset="-122"/>
              </a:rPr>
              <a:t>Android SDK</a:t>
            </a:r>
            <a:r>
              <a:rPr lang="zh-CN" altLang="en-US" sz="2000" dirty="0" smtClean="0">
                <a:latin typeface="Microsoft YaHei" pitchFamily="34" charset="-122"/>
                <a:ea typeface="Microsoft YaHei" pitchFamily="34" charset="-122"/>
              </a:rPr>
              <a:t>中</a:t>
            </a:r>
            <a:r>
              <a:rPr lang="en-US" altLang="zh-CN" sz="2000" dirty="0" smtClean="0">
                <a:latin typeface="Microsoft YaHei" pitchFamily="34" charset="-122"/>
                <a:ea typeface="Microsoft YaHei" pitchFamily="34" charset="-122"/>
              </a:rPr>
              <a:t>tools</a:t>
            </a:r>
            <a:r>
              <a:rPr lang="zh-CN" altLang="en-US" sz="2000" dirty="0" smtClean="0">
                <a:latin typeface="Microsoft YaHei" pitchFamily="34" charset="-122"/>
                <a:ea typeface="Microsoft YaHei" pitchFamily="34" charset="-122"/>
              </a:rPr>
              <a:t>目录下的</a:t>
            </a:r>
            <a:r>
              <a:rPr lang="en-US" altLang="zh-CN" sz="2000" dirty="0" smtClean="0">
                <a:latin typeface="Microsoft YaHei" pitchFamily="34" charset="-122"/>
                <a:ea typeface="Microsoft YaHei" pitchFamily="34" charset="-122"/>
              </a:rPr>
              <a:t>draw9patch</a:t>
            </a:r>
            <a:r>
              <a:rPr lang="zh-CN" altLang="en-US" sz="2000" dirty="0" smtClean="0">
                <a:latin typeface="Microsoft YaHei" pitchFamily="34" charset="-122"/>
                <a:ea typeface="Microsoft YaHei" pitchFamily="34" charset="-122"/>
              </a:rPr>
              <a:t>工具就可以来做这样的事情</a:t>
            </a:r>
            <a:endParaRPr lang="en-US" altLang="zh-CN"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Ø"/>
              <a:defRPr/>
            </a:pPr>
            <a:r>
              <a:rPr lang="zh-CN" altLang="en-US" sz="2000" dirty="0" smtClean="0">
                <a:latin typeface="Microsoft YaHei" pitchFamily="34" charset="-122"/>
                <a:ea typeface="Microsoft YaHei" pitchFamily="34" charset="-122"/>
              </a:rPr>
              <a:t>双击，</a:t>
            </a:r>
            <a:r>
              <a:rPr lang="en-US" altLang="zh-CN" sz="2000" dirty="0" smtClean="0">
                <a:latin typeface="Microsoft YaHei" pitchFamily="34" charset="-122"/>
                <a:ea typeface="Microsoft YaHei" pitchFamily="34" charset="-122"/>
              </a:rPr>
              <a:t>bat</a:t>
            </a:r>
            <a:r>
              <a:rPr lang="zh-CN" altLang="en-US" sz="2000" dirty="0" smtClean="0">
                <a:latin typeface="Microsoft YaHei" pitchFamily="34" charset="-122"/>
                <a:ea typeface="Microsoft YaHei" pitchFamily="34" charset="-122"/>
              </a:rPr>
              <a:t>文件或者在</a:t>
            </a:r>
            <a:r>
              <a:rPr lang="en-US" altLang="zh-CN" sz="2000" dirty="0" err="1" smtClean="0">
                <a:latin typeface="Microsoft YaHei" pitchFamily="34" charset="-122"/>
                <a:ea typeface="Microsoft YaHei" pitchFamily="34" charset="-122"/>
              </a:rPr>
              <a:t>cmd</a:t>
            </a:r>
            <a:r>
              <a:rPr lang="zh-CN" altLang="en-US" sz="2000" dirty="0" smtClean="0">
                <a:latin typeface="Microsoft YaHei" pitchFamily="34" charset="-122"/>
                <a:ea typeface="Microsoft YaHei" pitchFamily="34" charset="-122"/>
              </a:rPr>
              <a:t>中启动就可以看到这样简洁的界面</a:t>
            </a: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35</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Draw9patch</a:t>
            </a:r>
          </a:p>
          <a:p>
            <a:pPr marL="342900" indent="-342900" algn="l" eaLnBrk="0" hangingPunct="0">
              <a:spcBef>
                <a:spcPct val="20000"/>
              </a:spcBef>
              <a:buClr>
                <a:schemeClr val="accent1">
                  <a:lumMod val="75000"/>
                </a:schemeClr>
              </a:buClr>
              <a:defRPr/>
            </a:pP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p:txBody>
      </p:sp>
      <p:pic>
        <p:nvPicPr>
          <p:cNvPr id="5" name="图片 4" descr="ninePatch.png"/>
          <p:cNvPicPr>
            <a:picLocks noChangeAspect="1"/>
          </p:cNvPicPr>
          <p:nvPr/>
        </p:nvPicPr>
        <p:blipFill>
          <a:blip r:embed="rId2" cstate="print"/>
          <a:stretch>
            <a:fillRect/>
          </a:stretch>
        </p:blipFill>
        <p:spPr>
          <a:xfrm>
            <a:off x="1219200" y="1981200"/>
            <a:ext cx="5798385" cy="4380662"/>
          </a:xfrm>
          <a:prstGeom prst="rect">
            <a:avLst/>
          </a:prstGeom>
        </p:spPr>
      </p:pic>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36</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en-US" altLang="zh-CN" dirty="0" smtClean="0">
                <a:effectLst>
                  <a:outerShdw blurRad="38100" dist="38100" dir="2700000" algn="tl">
                    <a:srgbClr val="C0C0C0"/>
                  </a:outerShdw>
                </a:effectLst>
                <a:latin typeface="Microsoft YaHei" pitchFamily="34" charset="-122"/>
                <a:ea typeface="Microsoft YaHei" pitchFamily="34" charset="-122"/>
              </a:rPr>
              <a:t>Android SDK </a:t>
            </a:r>
            <a:r>
              <a:rPr lang="zh-CN" altLang="en-US" dirty="0" smtClean="0">
                <a:effectLst>
                  <a:outerShdw blurRad="38100" dist="38100" dir="2700000" algn="tl">
                    <a:srgbClr val="C0C0C0"/>
                  </a:outerShdw>
                </a:effectLst>
                <a:latin typeface="Microsoft YaHei" pitchFamily="34" charset="-122"/>
                <a:ea typeface="Microsoft YaHei" pitchFamily="34" charset="-122"/>
              </a:rPr>
              <a:t>工具使用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draw9patch</a:t>
            </a:r>
            <a:endParaRPr lang="en-US" altLang="zh-CN" sz="1200" dirty="0" smtClean="0">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9patch</a:t>
            </a:r>
            <a:r>
              <a:rPr lang="zh-CN" altLang="en-US" sz="2000" dirty="0" smtClean="0">
                <a:latin typeface="Microsoft YaHei" pitchFamily="34" charset="-122"/>
                <a:ea typeface="Microsoft YaHei" pitchFamily="34" charset="-122"/>
              </a:rPr>
              <a:t>文件需要注意的问题</a:t>
            </a:r>
            <a:endParaRPr lang="en-US" altLang="zh-CN" sz="20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1204913" lvl="1"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不是</a:t>
            </a:r>
            <a:r>
              <a:rPr lang="en-US" altLang="zh-CN" sz="1200" dirty="0" smtClean="0">
                <a:latin typeface="Microsoft YaHei" pitchFamily="34" charset="-122"/>
                <a:ea typeface="Microsoft YaHei" pitchFamily="34" charset="-122"/>
              </a:rPr>
              <a:t>9patch</a:t>
            </a:r>
            <a:r>
              <a:rPr lang="zh-CN" altLang="en-US" sz="1200" dirty="0" smtClean="0">
                <a:latin typeface="Microsoft YaHei" pitchFamily="34" charset="-122"/>
                <a:ea typeface="Microsoft YaHei" pitchFamily="34" charset="-122"/>
              </a:rPr>
              <a:t>的文件不得存储为</a:t>
            </a:r>
            <a:r>
              <a:rPr lang="en-US" altLang="zh-CN" sz="1200" dirty="0" smtClean="0">
                <a:latin typeface="Microsoft YaHei" pitchFamily="34" charset="-122"/>
                <a:ea typeface="Microsoft YaHei" pitchFamily="34" charset="-122"/>
              </a:rPr>
              <a:t>9-patch</a:t>
            </a:r>
            <a:r>
              <a:rPr lang="zh-CN" altLang="en-US" sz="1200" dirty="0" smtClean="0">
                <a:latin typeface="Microsoft YaHei" pitchFamily="34" charset="-122"/>
                <a:ea typeface="Microsoft YaHei" pitchFamily="34" charset="-122"/>
              </a:rPr>
              <a:t>格式的文件，这样会在</a:t>
            </a:r>
            <a:r>
              <a:rPr lang="en-US" altLang="zh-CN" sz="1200" dirty="0" err="1" smtClean="0">
                <a:latin typeface="Microsoft YaHei" pitchFamily="34" charset="-122"/>
                <a:ea typeface="Microsoft YaHei" pitchFamily="34" charset="-122"/>
              </a:rPr>
              <a:t>linux</a:t>
            </a:r>
            <a:r>
              <a:rPr lang="zh-CN" altLang="en-US" sz="1200" dirty="0" smtClean="0">
                <a:latin typeface="Microsoft YaHei" pitchFamily="34" charset="-122"/>
                <a:ea typeface="Microsoft YaHei" pitchFamily="34" charset="-122"/>
              </a:rPr>
              <a:t>等要求严格的编译器下报出编译错误的</a:t>
            </a:r>
            <a:r>
              <a:rPr lang="en-US" altLang="zh-CN" sz="1200" dirty="0" smtClean="0">
                <a:latin typeface="Microsoft YaHei" pitchFamily="34" charset="-122"/>
                <a:ea typeface="Microsoft YaHei" pitchFamily="34" charset="-122"/>
              </a:rPr>
              <a:t>error</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37</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其他开发相关工具的使用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文件对比工具 </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Beyond Compare</a:t>
            </a: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三种对比方式</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1. </a:t>
            </a:r>
            <a:r>
              <a:rPr lang="zh-CN" altLang="en-US" sz="1200" dirty="0" smtClean="0">
                <a:latin typeface="Microsoft YaHei" pitchFamily="34" charset="-122"/>
                <a:ea typeface="Microsoft YaHei" pitchFamily="34" charset="-122"/>
              </a:rPr>
              <a:t>快照方式 （很少使用）</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2. </a:t>
            </a:r>
            <a:r>
              <a:rPr lang="zh-CN" altLang="en-US" sz="1200" dirty="0" smtClean="0">
                <a:latin typeface="Microsoft YaHei" pitchFamily="34" charset="-122"/>
                <a:ea typeface="Microsoft YaHei" pitchFamily="34" charset="-122"/>
              </a:rPr>
              <a:t>二进制对比方式（相对较多）</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3.</a:t>
            </a:r>
            <a:r>
              <a:rPr lang="zh-CN" altLang="en-US" sz="1200" dirty="0" smtClean="0">
                <a:latin typeface="Microsoft YaHei" pitchFamily="34" charset="-122"/>
                <a:ea typeface="Microsoft YaHei" pitchFamily="34" charset="-122"/>
              </a:rPr>
              <a:t>基于规则的方式（使用最频繁）</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第二种和第三种方式对比的区别？</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r>
              <a:rPr lang="zh-CN" altLang="en-US" sz="1200" dirty="0" smtClean="0">
                <a:latin typeface="Microsoft YaHei" pitchFamily="34" charset="-122"/>
                <a:ea typeface="Microsoft YaHei" pitchFamily="34" charset="-122"/>
              </a:rPr>
              <a:t>不同操作系统下的回车换行的标识不同导致内容相同但比较结果不同</a:t>
            </a:r>
            <a:endParaRPr lang="en-US" altLang="zh-CN" sz="1200" dirty="0" smtClean="0">
              <a:latin typeface="Microsoft YaHei" pitchFamily="34" charset="-122"/>
              <a:ea typeface="Microsoft YaHei" pitchFamily="34" charset="-122"/>
            </a:endParaRPr>
          </a:p>
          <a:p>
            <a:pPr marL="2119313" lvl="3"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OS </a:t>
            </a:r>
            <a:r>
              <a:rPr lang="zh-CN" altLang="en-US" sz="1200" dirty="0" smtClean="0">
                <a:latin typeface="Microsoft YaHei" pitchFamily="34" charset="-122"/>
                <a:ea typeface="Microsoft YaHei" pitchFamily="34" charset="-122"/>
              </a:rPr>
              <a:t>用</a:t>
            </a:r>
            <a:r>
              <a:rPr lang="en-US" altLang="zh-CN" sz="1200" dirty="0" smtClean="0">
                <a:latin typeface="Microsoft YaHei" pitchFamily="34" charset="-122"/>
                <a:ea typeface="Microsoft YaHei" pitchFamily="34" charset="-122"/>
              </a:rPr>
              <a:t>LF</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Line Feeder</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2119313" lvl="3"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Linux </a:t>
            </a:r>
            <a:r>
              <a:rPr lang="zh-CN" altLang="en-US" sz="1200" dirty="0" smtClean="0">
                <a:latin typeface="Microsoft YaHei" pitchFamily="34" charset="-122"/>
                <a:ea typeface="Microsoft YaHei" pitchFamily="34" charset="-122"/>
              </a:rPr>
              <a:t>类</a:t>
            </a:r>
            <a:r>
              <a:rPr lang="en-US" altLang="zh-CN" sz="1200" dirty="0" smtClean="0">
                <a:latin typeface="Microsoft YaHei" pitchFamily="34" charset="-122"/>
                <a:ea typeface="Microsoft YaHei" pitchFamily="34" charset="-122"/>
              </a:rPr>
              <a:t>Unix </a:t>
            </a:r>
            <a:r>
              <a:rPr lang="zh-CN" altLang="en-US" sz="1200" dirty="0" smtClean="0">
                <a:latin typeface="Microsoft YaHei" pitchFamily="34" charset="-122"/>
                <a:ea typeface="Microsoft YaHei" pitchFamily="34" charset="-122"/>
              </a:rPr>
              <a:t>系统同样用</a:t>
            </a:r>
            <a:r>
              <a:rPr lang="en-US" altLang="zh-CN" sz="1200" dirty="0" smtClean="0">
                <a:latin typeface="Microsoft YaHei" pitchFamily="34" charset="-122"/>
                <a:ea typeface="Microsoft YaHei" pitchFamily="34" charset="-122"/>
              </a:rPr>
              <a:t>LF</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Line Feeder</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2119313" lvl="3" indent="-295275" algn="l" eaLnBrk="0" hangingPunct="0">
              <a:lnSpc>
                <a:spcPct val="150000"/>
              </a:lnSpc>
              <a:spcBef>
                <a:spcPct val="20000"/>
              </a:spcBef>
              <a:buClr>
                <a:srgbClr val="1225AF"/>
              </a:buClr>
              <a:buFont typeface="Wingdings" pitchFamily="2" charset="2"/>
              <a:buChar char="ü"/>
              <a:defRPr/>
            </a:pPr>
            <a:r>
              <a:rPr lang="en-US" altLang="zh-CN" sz="1200" dirty="0" smtClean="0">
                <a:latin typeface="Microsoft YaHei" pitchFamily="34" charset="-122"/>
                <a:ea typeface="Microsoft YaHei" pitchFamily="34" charset="-122"/>
              </a:rPr>
              <a:t>Windows</a:t>
            </a:r>
            <a:r>
              <a:rPr lang="zh-CN" altLang="en-US" sz="1200" dirty="0" smtClean="0">
                <a:latin typeface="Microsoft YaHei" pitchFamily="34" charset="-122"/>
                <a:ea typeface="Microsoft YaHei" pitchFamily="34" charset="-122"/>
              </a:rPr>
              <a:t>用</a:t>
            </a:r>
            <a:r>
              <a:rPr lang="en-US" altLang="zh-CN" sz="1200" dirty="0" smtClean="0">
                <a:latin typeface="Microsoft YaHei" pitchFamily="34" charset="-122"/>
                <a:ea typeface="Microsoft YaHei" pitchFamily="34" charset="-122"/>
              </a:rPr>
              <a:t>LF</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Line Feeder</a:t>
            </a:r>
            <a:r>
              <a:rPr lang="zh-CN" altLang="en-US" sz="1200" dirty="0" smtClean="0">
                <a:latin typeface="Microsoft YaHei" pitchFamily="34" charset="-122"/>
                <a:ea typeface="Microsoft YaHei" pitchFamily="34" charset="-122"/>
              </a:rPr>
              <a:t>）和</a:t>
            </a:r>
            <a:r>
              <a:rPr lang="en-US" altLang="zh-CN" sz="1200" dirty="0" smtClean="0">
                <a:latin typeface="Microsoft YaHei" pitchFamily="34" charset="-122"/>
                <a:ea typeface="Microsoft YaHei" pitchFamily="34" charset="-122"/>
              </a:rPr>
              <a:t>CR</a:t>
            </a:r>
            <a:r>
              <a:rPr lang="zh-CN" altLang="en-US" sz="1200" dirty="0" smtClean="0">
                <a:latin typeface="Microsoft YaHei" pitchFamily="34" charset="-122"/>
                <a:ea typeface="Microsoft YaHei" pitchFamily="34" charset="-122"/>
              </a:rPr>
              <a:t>（</a:t>
            </a:r>
            <a:r>
              <a:rPr lang="en-US" altLang="zh-CN" sz="1200" dirty="0" smtClean="0">
                <a:latin typeface="Microsoft YaHei" pitchFamily="34" charset="-122"/>
                <a:ea typeface="Microsoft YaHei" pitchFamily="34" charset="-122"/>
              </a:rPr>
              <a:t>Carriage Return</a:t>
            </a:r>
            <a:r>
              <a:rPr lang="zh-CN" altLang="en-US" sz="1200" dirty="0" smtClean="0">
                <a:latin typeface="Microsoft YaHei" pitchFamily="34" charset="-122"/>
                <a:ea typeface="Microsoft YaHei" pitchFamily="34" charset="-122"/>
              </a:rPr>
              <a:t>）</a:t>
            </a:r>
            <a:endParaRPr lang="en-US" altLang="zh-CN" sz="12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defRPr/>
            </a:pPr>
            <a:r>
              <a:rPr lang="zh-CN" altLang="en-US" sz="1200" dirty="0" smtClean="0">
                <a:latin typeface="Microsoft YaHei" pitchFamily="34" charset="-122"/>
                <a:ea typeface="Microsoft YaHei" pitchFamily="34" charset="-122"/>
              </a:rPr>
              <a:t>详见我写的一篇关于</a:t>
            </a:r>
            <a:r>
              <a:rPr lang="en-US" altLang="zh-CN" sz="1200" dirty="0" smtClean="0">
                <a:latin typeface="Microsoft YaHei" pitchFamily="34" charset="-122"/>
                <a:ea typeface="Microsoft YaHei" pitchFamily="34" charset="-122"/>
              </a:rPr>
              <a:t>BC</a:t>
            </a:r>
            <a:r>
              <a:rPr lang="zh-CN" altLang="en-US" sz="1200" dirty="0" smtClean="0">
                <a:latin typeface="Microsoft YaHei" pitchFamily="34" charset="-122"/>
                <a:ea typeface="Microsoft YaHei" pitchFamily="34" charset="-122"/>
              </a:rPr>
              <a:t>比较的</a:t>
            </a:r>
            <a:r>
              <a:rPr lang="en-US" altLang="zh-CN" sz="1200" dirty="0" smtClean="0">
                <a:latin typeface="Microsoft YaHei" pitchFamily="34" charset="-122"/>
                <a:ea typeface="Microsoft YaHei" pitchFamily="34" charset="-122"/>
              </a:rPr>
              <a:t>Post URL:</a:t>
            </a:r>
            <a:r>
              <a:rPr lang="zh-CN" altLang="en-US" sz="1200" dirty="0" smtClean="0">
                <a:latin typeface="Microsoft YaHei" pitchFamily="34" charset="-122"/>
                <a:ea typeface="Microsoft YaHei" pitchFamily="34" charset="-122"/>
                <a:hlinkClick r:id="rId2"/>
              </a:rPr>
              <a:t>从一次失败的文本比较谈一谈</a:t>
            </a:r>
            <a:r>
              <a:rPr lang="en-US" altLang="zh-CN" sz="1200" dirty="0" smtClean="0">
                <a:latin typeface="Microsoft YaHei" pitchFamily="34" charset="-122"/>
                <a:ea typeface="Microsoft YaHei" pitchFamily="34" charset="-122"/>
                <a:hlinkClick r:id="rId2"/>
              </a:rPr>
              <a:t>BC</a:t>
            </a:r>
            <a:r>
              <a:rPr lang="zh-CN" altLang="en-US" sz="1200" dirty="0" smtClean="0">
                <a:latin typeface="Microsoft YaHei" pitchFamily="34" charset="-122"/>
                <a:ea typeface="Microsoft YaHei" pitchFamily="34" charset="-122"/>
                <a:hlinkClick r:id="rId2"/>
              </a:rPr>
              <a:t>比较规则的设置</a:t>
            </a:r>
            <a:endParaRPr lang="en-US" altLang="zh-CN" sz="12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38</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其他开发相关工具的使用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版本管理工具插件的使用</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err="1" smtClean="0">
                <a:latin typeface="Microsoft YaHei" pitchFamily="34" charset="-122"/>
                <a:ea typeface="Microsoft YaHei" pitchFamily="34" charset="-122"/>
              </a:rPr>
              <a:t>TortoiseSVN</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err="1" smtClean="0">
                <a:latin typeface="Microsoft YaHei" pitchFamily="34" charset="-122"/>
                <a:ea typeface="Microsoft YaHei" pitchFamily="34" charset="-122"/>
              </a:rPr>
              <a:t>TortoiseGit</a:t>
            </a:r>
            <a:endParaRPr lang="en-US" altLang="zh-CN"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n"/>
              <a:defRPr/>
            </a:pP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39</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其他开发相关工具的使用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连接</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Linux</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主机工具</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SSH</a:t>
            </a: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如何在</a:t>
            </a:r>
            <a:r>
              <a:rPr lang="en-US" altLang="zh-CN" sz="2000" dirty="0" smtClean="0">
                <a:latin typeface="Microsoft YaHei" pitchFamily="34" charset="-122"/>
                <a:ea typeface="Microsoft YaHei" pitchFamily="34" charset="-122"/>
              </a:rPr>
              <a:t>Windows</a:t>
            </a:r>
            <a:r>
              <a:rPr lang="zh-CN" altLang="en-US" sz="2000" dirty="0" smtClean="0">
                <a:latin typeface="Microsoft YaHei" pitchFamily="34" charset="-122"/>
                <a:ea typeface="Microsoft YaHei" pitchFamily="34" charset="-122"/>
              </a:rPr>
              <a:t>下连接</a:t>
            </a:r>
            <a:r>
              <a:rPr lang="en-US" altLang="zh-CN" sz="2000" dirty="0" smtClean="0">
                <a:latin typeface="Microsoft YaHei" pitchFamily="34" charset="-122"/>
                <a:ea typeface="Microsoft YaHei" pitchFamily="34" charset="-122"/>
              </a:rPr>
              <a:t>Linux</a:t>
            </a:r>
            <a:r>
              <a:rPr lang="zh-CN" altLang="en-US" sz="2000" dirty="0" smtClean="0">
                <a:latin typeface="Microsoft YaHei" pitchFamily="34" charset="-122"/>
                <a:ea typeface="Microsoft YaHei" pitchFamily="34" charset="-122"/>
              </a:rPr>
              <a:t>主机并执行相应的指令？</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如何从</a:t>
            </a:r>
            <a:r>
              <a:rPr lang="en-US" altLang="zh-CN" sz="2000" dirty="0" smtClean="0">
                <a:latin typeface="Microsoft YaHei" pitchFamily="34" charset="-122"/>
                <a:ea typeface="Microsoft YaHei" pitchFamily="34" charset="-122"/>
              </a:rPr>
              <a:t>Linux</a:t>
            </a:r>
            <a:r>
              <a:rPr lang="zh-CN" altLang="en-US" sz="2000" dirty="0" smtClean="0">
                <a:latin typeface="Microsoft YaHei" pitchFamily="34" charset="-122"/>
                <a:ea typeface="Microsoft YaHei" pitchFamily="34" charset="-122"/>
              </a:rPr>
              <a:t>主机上“</a:t>
            </a:r>
            <a:r>
              <a:rPr lang="en-US" altLang="zh-CN" sz="2000" dirty="0" smtClean="0">
                <a:latin typeface="Microsoft YaHei" pitchFamily="34" charset="-122"/>
                <a:ea typeface="Microsoft YaHei" pitchFamily="34" charset="-122"/>
              </a:rPr>
              <a:t>Copy</a:t>
            </a:r>
            <a:r>
              <a:rPr lang="zh-CN" altLang="en-US" sz="2000" dirty="0" smtClean="0">
                <a:latin typeface="Microsoft YaHei" pitchFamily="34" charset="-122"/>
                <a:ea typeface="Microsoft YaHei" pitchFamily="34" charset="-122"/>
              </a:rPr>
              <a:t>”文件？</a:t>
            </a: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endParaRPr lang="en-US" altLang="zh-CN" sz="20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如何断开连接？</a:t>
            </a:r>
            <a:endParaRPr lang="en-US" altLang="zh-CN"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n"/>
              <a:defRPr/>
            </a:pP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pic>
        <p:nvPicPr>
          <p:cNvPr id="5" name="内容占位符 4" descr="im_an_idiot.jpg"/>
          <p:cNvPicPr>
            <a:picLocks noGrp="1" noChangeAspect="1"/>
          </p:cNvPicPr>
          <p:nvPr>
            <p:ph idx="1"/>
          </p:nvPr>
        </p:nvPicPr>
        <p:blipFill>
          <a:blip r:embed="rId2" cstate="print"/>
          <a:stretch>
            <a:fillRect/>
          </a:stretch>
        </p:blipFill>
        <p:spPr>
          <a:xfrm>
            <a:off x="1457325" y="2009775"/>
            <a:ext cx="6229350" cy="3686175"/>
          </a:xfrm>
        </p:spPr>
      </p:pic>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4</a:t>
            </a:fld>
            <a:endParaRPr lang="en-US" altLang="ja-JP"/>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p:spPr>
        <p:txBody>
          <a:bodyPr/>
          <a:lstStyle/>
          <a:p>
            <a:fld id="{C79CCB4D-4D35-40C0-9B06-1B8B95575B10}" type="slidenum">
              <a:rPr lang="en-US" altLang="ja-JP">
                <a:ea typeface="ＭＳ Ｐゴシック" charset="-128"/>
              </a:rPr>
              <a:pPr/>
              <a:t>40</a:t>
            </a:fld>
            <a:endParaRPr lang="en-US" altLang="ja-JP">
              <a:ea typeface="ＭＳ Ｐゴシック" charset="-128"/>
            </a:endParaRPr>
          </a:p>
        </p:txBody>
      </p:sp>
      <p:sp>
        <p:nvSpPr>
          <p:cNvPr id="106498" name="Rectangle 2"/>
          <p:cNvSpPr>
            <a:spLocks noGrp="1" noChangeArrowheads="1"/>
          </p:cNvSpPr>
          <p:nvPr>
            <p:ph type="title"/>
          </p:nvPr>
        </p:nvSpPr>
        <p:spPr/>
        <p:txBody>
          <a:bodyPr/>
          <a:lstStyle/>
          <a:p>
            <a:pPr eaLnBrk="1" hangingPunct="1">
              <a:defRPr/>
            </a:pPr>
            <a:r>
              <a:rPr lang="zh-CN" altLang="en-US" dirty="0" smtClean="0">
                <a:effectLst>
                  <a:outerShdw blurRad="38100" dist="38100" dir="2700000" algn="tl">
                    <a:srgbClr val="C0C0C0"/>
                  </a:outerShdw>
                </a:effectLst>
                <a:latin typeface="Microsoft YaHei" pitchFamily="34" charset="-122"/>
                <a:ea typeface="Microsoft YaHei" pitchFamily="34" charset="-122"/>
              </a:rPr>
              <a:t>其他开发相关工具的使用</a:t>
            </a:r>
            <a:endParaRPr lang="ja-JP" altLang="en-US" dirty="0" smtClean="0">
              <a:effectLst>
                <a:outerShdw blurRad="38100" dist="38100" dir="2700000" algn="tl">
                  <a:srgbClr val="C0C0C0"/>
                </a:outerShdw>
              </a:effectLst>
              <a:latin typeface="Microsoft YaHei" pitchFamily="34" charset="-122"/>
              <a:ea typeface="Microsoft YaHei" pitchFamily="34" charset="-122"/>
            </a:endParaRPr>
          </a:p>
        </p:txBody>
      </p:sp>
      <p:sp>
        <p:nvSpPr>
          <p:cNvPr id="4" name="Rectangle 3"/>
          <p:cNvSpPr txBox="1">
            <a:spLocks noChangeArrowheads="1"/>
          </p:cNvSpPr>
          <p:nvPr/>
        </p:nvSpPr>
        <p:spPr bwMode="auto">
          <a:xfrm>
            <a:off x="609600" y="1295400"/>
            <a:ext cx="7848600" cy="4648200"/>
          </a:xfrm>
          <a:prstGeom prst="rect">
            <a:avLst/>
          </a:prstGeom>
          <a:noFill/>
          <a:ln w="9525">
            <a:noFill/>
            <a:miter lim="800000"/>
            <a:headEnd/>
            <a:tailEnd/>
          </a:ln>
        </p:spPr>
        <p:txBody>
          <a:bodyPr/>
          <a:lstStyle/>
          <a:p>
            <a:pPr marL="342900" indent="-342900" algn="l" eaLnBrk="0" hangingPunct="0">
              <a:spcBef>
                <a:spcPct val="20000"/>
              </a:spcBef>
              <a:buClr>
                <a:schemeClr val="accent1">
                  <a:lumMod val="75000"/>
                </a:schemeClr>
              </a:buClr>
              <a:buFont typeface="Wingdings" pitchFamily="2" charset="2"/>
              <a:buChar char="v"/>
              <a:defRPr/>
            </a:pP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关于</a:t>
            </a:r>
            <a:r>
              <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Confluence</a:t>
            </a:r>
            <a:r>
              <a:rPr lang="zh-CN" altLang="en-US"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rPr>
              <a:t>知识库</a:t>
            </a:r>
            <a:endParaRPr lang="en-US" altLang="zh-CN" sz="2800" b="1" kern="0"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endParaRPr>
          </a:p>
          <a:p>
            <a:pPr marL="747713" indent="-295275" algn="l" eaLnBrk="0" hangingPunct="0">
              <a:lnSpc>
                <a:spcPct val="150000"/>
              </a:lnSpc>
              <a:spcBef>
                <a:spcPct val="20000"/>
              </a:spcBef>
              <a:buClr>
                <a:srgbClr val="1225AF"/>
              </a:buClr>
              <a:buFont typeface="Wingdings" pitchFamily="2" charset="2"/>
              <a:buChar char="n"/>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en-US" altLang="zh-CN" sz="2000" dirty="0" smtClean="0">
                <a:latin typeface="Microsoft YaHei" pitchFamily="34" charset="-122"/>
                <a:ea typeface="Microsoft YaHei" pitchFamily="34" charset="-122"/>
              </a:rPr>
              <a:t>Confluence</a:t>
            </a:r>
            <a:r>
              <a:rPr lang="zh-CN" altLang="en-US" sz="2000" dirty="0" smtClean="0">
                <a:latin typeface="Microsoft YaHei" pitchFamily="34" charset="-122"/>
                <a:ea typeface="Microsoft YaHei" pitchFamily="34" charset="-122"/>
              </a:rPr>
              <a:t>是</a:t>
            </a:r>
            <a:r>
              <a:rPr lang="en-US" altLang="zh-CN" sz="2000" dirty="0" smtClean="0">
                <a:latin typeface="Microsoft YaHei" pitchFamily="34" charset="-122"/>
                <a:ea typeface="Microsoft YaHei" pitchFamily="34" charset="-122"/>
              </a:rPr>
              <a:t>NJ1S</a:t>
            </a:r>
            <a:r>
              <a:rPr lang="zh-CN" altLang="en-US" sz="2000" dirty="0" smtClean="0">
                <a:latin typeface="Microsoft YaHei" pitchFamily="34" charset="-122"/>
                <a:ea typeface="Microsoft YaHei" pitchFamily="34" charset="-122"/>
              </a:rPr>
              <a:t>用来交流技术知识，组织活动，投票活动的知识分享平台</a:t>
            </a:r>
            <a:endParaRPr lang="en-US" altLang="zh-CN" sz="2000" dirty="0" smtClean="0">
              <a:latin typeface="Microsoft YaHei" pitchFamily="34" charset="-122"/>
              <a:ea typeface="Microsoft YaHei" pitchFamily="34" charset="-122"/>
            </a:endParaRPr>
          </a:p>
          <a:p>
            <a:pPr marL="1662113" lvl="2" indent="-295275" algn="l" eaLnBrk="0" hangingPunct="0">
              <a:lnSpc>
                <a:spcPct val="150000"/>
              </a:lnSpc>
              <a:spcBef>
                <a:spcPct val="20000"/>
              </a:spcBef>
              <a:buClr>
                <a:srgbClr val="1225AF"/>
              </a:buClr>
              <a:buFont typeface="Wingdings" pitchFamily="2" charset="2"/>
              <a:buChar char="ü"/>
              <a:defRPr/>
            </a:pPr>
            <a:endParaRPr lang="en-US" altLang="zh-CN" sz="1200" dirty="0" smtClean="0">
              <a:latin typeface="Microsoft YaHei" pitchFamily="34" charset="-122"/>
              <a:ea typeface="Microsoft YaHei" pitchFamily="34" charset="-122"/>
            </a:endParaRPr>
          </a:p>
          <a:p>
            <a:pPr marL="747713" lvl="1"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连接地址：</a:t>
            </a:r>
            <a:r>
              <a:rPr lang="en-US" altLang="zh-CN" sz="2000" dirty="0" smtClean="0">
                <a:hlinkClick r:id="rId2"/>
              </a:rPr>
              <a:t>http://192.168.5.211:8081/dashboard.action</a:t>
            </a:r>
            <a:endParaRPr lang="en-US" altLang="zh-CN" sz="2000" dirty="0" smtClean="0">
              <a:latin typeface="Microsoft YaHei" pitchFamily="34" charset="-122"/>
              <a:ea typeface="Microsoft YaHei" pitchFamily="34" charset="-122"/>
            </a:endParaRPr>
          </a:p>
          <a:p>
            <a:pPr marL="1204913" lvl="2" indent="-295275" algn="l" eaLnBrk="0" hangingPunct="0">
              <a:lnSpc>
                <a:spcPct val="150000"/>
              </a:lnSpc>
              <a:spcBef>
                <a:spcPct val="20000"/>
              </a:spcBef>
              <a:buClr>
                <a:srgbClr val="1225AF"/>
              </a:buClr>
              <a:buFont typeface="Wingdings" pitchFamily="2" charset="2"/>
              <a:buChar char="n"/>
              <a:defRPr/>
            </a:pPr>
            <a:r>
              <a:rPr lang="zh-CN" altLang="en-US" sz="2000" dirty="0" smtClean="0">
                <a:latin typeface="Microsoft YaHei" pitchFamily="34" charset="-122"/>
                <a:ea typeface="Microsoft YaHei" pitchFamily="34" charset="-122"/>
              </a:rPr>
              <a:t>仅限内部使用</a:t>
            </a:r>
            <a:endParaRPr lang="en-US" altLang="zh-CN" sz="2000" dirty="0" smtClean="0">
              <a:latin typeface="Microsoft YaHei" pitchFamily="34" charset="-122"/>
              <a:ea typeface="Microsoft YaHei" pitchFamily="34" charset="-122"/>
            </a:endParaRPr>
          </a:p>
        </p:txBody>
      </p:sp>
    </p:spTree>
    <p:extLst>
      <p:ext uri="{BB962C8B-B14F-4D97-AF65-F5344CB8AC3E}">
        <p14:creationId xmlns="" xmlns:p14="http://schemas.microsoft.com/office/powerpoint/2010/main" val="4985295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p:spPr>
        <p:txBody>
          <a:bodyPr/>
          <a:lstStyle/>
          <a:p>
            <a:fld id="{0520C457-CD92-4212-88FC-2B4C065CB614}" type="slidenum">
              <a:rPr lang="en-US" altLang="ja-JP">
                <a:ea typeface="ＭＳ Ｐゴシック" charset="-128"/>
              </a:rPr>
              <a:pPr/>
              <a:t>41</a:t>
            </a:fld>
            <a:endParaRPr lang="en-US" altLang="ja-JP">
              <a:ea typeface="ＭＳ Ｐゴシック" charset="-128"/>
            </a:endParaRPr>
          </a:p>
        </p:txBody>
      </p:sp>
      <p:sp>
        <p:nvSpPr>
          <p:cNvPr id="3" name="テキスト ボックス 2"/>
          <p:cNvSpPr txBox="1"/>
          <p:nvPr/>
        </p:nvSpPr>
        <p:spPr>
          <a:xfrm>
            <a:off x="2112963" y="2971800"/>
            <a:ext cx="4648199" cy="830997"/>
          </a:xfrm>
          <a:prstGeom prst="rect">
            <a:avLst/>
          </a:prstGeom>
          <a:noFill/>
          <a:effectLst>
            <a:reflection blurRad="6350" stA="50000" endA="300" endPos="55000" dir="5400000" sy="-100000" algn="bl" rotWithShape="0"/>
          </a:effectLst>
        </p:spPr>
        <p:txBody>
          <a:bodyPr>
            <a:spAutoFit/>
          </a:bodyPr>
          <a:lstStyle/>
          <a:p>
            <a:pPr>
              <a:defRPr/>
            </a:pPr>
            <a:r>
              <a:rPr kumimoji="1" lang="en-US" altLang="zh-CN" sz="4800" b="1" dirty="0" smtClean="0">
                <a:effectLst>
                  <a:outerShdw blurRad="38100" dist="38100" dir="2700000" algn="tl">
                    <a:srgbClr val="000000">
                      <a:alpha val="43137"/>
                    </a:srgbClr>
                  </a:outerShdw>
                </a:effectLst>
                <a:latin typeface="Microsoft YaHei" pitchFamily="34" charset="-122"/>
                <a:ea typeface="Microsoft YaHei" pitchFamily="34" charset="-122"/>
              </a:rPr>
              <a:t>QA</a:t>
            </a:r>
            <a:endParaRPr kumimoji="1" lang="ja-JP" altLang="en-US" sz="4800" b="1" dirty="0">
              <a:effectLst>
                <a:outerShdw blurRad="38100" dist="38100" dir="2700000" algn="tl">
                  <a:srgbClr val="000000">
                    <a:alpha val="43137"/>
                  </a:srgbClr>
                </a:outerShdw>
              </a:effectLst>
              <a:latin typeface="Microsoft YaHei" pitchFamily="34" charset="-122"/>
              <a:ea typeface="Microsoft YaHei" pitchFamily="34"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0"/>
          </p:nvPr>
        </p:nvSpPr>
        <p:spPr>
          <a:noFill/>
        </p:spPr>
        <p:txBody>
          <a:bodyPr/>
          <a:lstStyle/>
          <a:p>
            <a:fld id="{0520C457-CD92-4212-88FC-2B4C065CB614}" type="slidenum">
              <a:rPr lang="en-US" altLang="ja-JP">
                <a:ea typeface="ＭＳ Ｐゴシック" charset="-128"/>
              </a:rPr>
              <a:pPr/>
              <a:t>42</a:t>
            </a:fld>
            <a:endParaRPr lang="en-US" altLang="ja-JP">
              <a:ea typeface="ＭＳ Ｐゴシック" charset="-128"/>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85900" y="1981200"/>
            <a:ext cx="6172200" cy="4131803"/>
          </a:xfrm>
          <a:prstGeom prst="rect">
            <a:avLst/>
          </a:prstGeom>
        </p:spPr>
      </p:pic>
    </p:spTree>
    <p:extLst>
      <p:ext uri="{BB962C8B-B14F-4D97-AF65-F5344CB8AC3E}">
        <p14:creationId xmlns:p14="http://schemas.microsoft.com/office/powerpoint/2010/main" xmlns="" val="82612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747713" lvl="1" indent="-295275">
              <a:lnSpc>
                <a:spcPct val="150000"/>
              </a:lnSpc>
              <a:buClr>
                <a:srgbClr val="1225AF"/>
              </a:buClr>
              <a:buFont typeface="Wingdings" pitchFamily="2" charset="2"/>
              <a:buChar char="n"/>
              <a:defRPr/>
            </a:pPr>
            <a:endParaRPr lang="en-US" altLang="zh-CN" sz="2000"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zh-CN" altLang="en-US" sz="2000" b="1" dirty="0" smtClean="0"/>
              <a:t>心中</a:t>
            </a:r>
            <a:r>
              <a:rPr lang="zh-CN" altLang="en-US" sz="2000" b="1" dirty="0" smtClean="0"/>
              <a:t>有锤，就容易为其</a:t>
            </a:r>
            <a:r>
              <a:rPr lang="zh-CN" altLang="en-US" sz="2000" b="1" dirty="0" smtClean="0"/>
              <a:t>奴役</a:t>
            </a:r>
            <a:endParaRPr lang="en-US" altLang="zh-CN" sz="2000" b="1" dirty="0" smtClean="0"/>
          </a:p>
          <a:p>
            <a:pPr marL="747713" lvl="1" indent="-295275">
              <a:lnSpc>
                <a:spcPct val="150000"/>
              </a:lnSpc>
              <a:buClr>
                <a:srgbClr val="1225AF"/>
              </a:buClr>
              <a:buNone/>
              <a:defRPr/>
            </a:pPr>
            <a:r>
              <a:rPr lang="zh-CN" altLang="en-US" sz="2000" dirty="0" smtClean="0"/>
              <a:t>     在</a:t>
            </a:r>
            <a:r>
              <a:rPr lang="zh-CN" altLang="en-US" sz="2000" dirty="0" smtClean="0"/>
              <a:t>遇到问题的时候不是具体问题具体分析，而是屁股决定脑袋，不管三七二十一先上黄金大锤再说，而且往往还颇有成就感，却将自己真正原本要解决的问题抛在脑后了。</a:t>
            </a:r>
            <a:r>
              <a:rPr lang="zh-CN" altLang="en-US" sz="2000" b="1" dirty="0" smtClean="0"/>
              <a:t>始终莫要忘记提醒自己，“问题是什么？”</a:t>
            </a:r>
            <a:endParaRPr lang="en-US" altLang="zh-CN" sz="20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5</a:t>
            </a:fld>
            <a:endParaRPr lang="en-US" altLang="ja-J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747713" lvl="1" indent="-295275">
              <a:lnSpc>
                <a:spcPct val="150000"/>
              </a:lnSpc>
              <a:buClr>
                <a:srgbClr val="1225AF"/>
              </a:buClr>
              <a:buFont typeface="Wingdings" pitchFamily="2" charset="2"/>
              <a:buChar char="n"/>
              <a:defRPr/>
            </a:pPr>
            <a:endParaRPr lang="en-US" altLang="zh-CN" sz="2000"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zh-CN" altLang="en-US" sz="2000" b="1" dirty="0" smtClean="0"/>
              <a:t>没有锤子是万万不行</a:t>
            </a:r>
            <a:r>
              <a:rPr lang="zh-CN" altLang="en-US" sz="2000" b="1" dirty="0" smtClean="0"/>
              <a:t>的</a:t>
            </a:r>
            <a:r>
              <a:rPr lang="zh-CN" altLang="en-US" sz="2000" dirty="0" smtClean="0"/>
              <a:t>。</a:t>
            </a:r>
            <a:endParaRPr lang="en-US" altLang="zh-CN" sz="2000" dirty="0" smtClean="0"/>
          </a:p>
          <a:p>
            <a:pPr marL="747713" lvl="1" indent="-295275">
              <a:lnSpc>
                <a:spcPct val="150000"/>
              </a:lnSpc>
              <a:buClr>
                <a:srgbClr val="1225AF"/>
              </a:buClr>
              <a:buNone/>
              <a:defRPr/>
            </a:pPr>
            <a:r>
              <a:rPr lang="zh-CN" altLang="en-US" sz="2000" dirty="0" smtClean="0"/>
              <a:t>     没有</a:t>
            </a:r>
            <a:r>
              <a:rPr lang="zh-CN" altLang="en-US" sz="2000" dirty="0" smtClean="0"/>
              <a:t>谁会傻到徒手钉钉。重点是选择合适你的工具。这又要求在学习工具的时候始终别忘记它的适用范围</a:t>
            </a:r>
            <a:r>
              <a:rPr lang="zh-CN" altLang="en-US" sz="2000" dirty="0" smtClean="0"/>
              <a:t>。</a:t>
            </a:r>
            <a:endParaRPr lang="en-US" altLang="zh-CN" sz="2000" dirty="0" smtClean="0"/>
          </a:p>
          <a:p>
            <a:pPr marL="747713" lvl="1" indent="-295275">
              <a:lnSpc>
                <a:spcPct val="150000"/>
              </a:lnSpc>
              <a:buClr>
                <a:srgbClr val="1225AF"/>
              </a:buClr>
              <a:buNone/>
              <a:defRPr/>
            </a:pPr>
            <a:endParaRPr lang="en-US" altLang="zh-CN" sz="2000"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zh-CN" altLang="en-US" sz="2000" kern="1200" dirty="0" smtClean="0">
                <a:latin typeface="Microsoft YaHei" pitchFamily="34" charset="-122"/>
                <a:ea typeface="Microsoft YaHei" pitchFamily="34" charset="-122"/>
                <a:cs typeface="+mn-cs"/>
              </a:rPr>
              <a:t>所以正确的态度应该是：</a:t>
            </a:r>
            <a:endParaRPr lang="en-US" altLang="zh-CN" sz="2000"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zh-CN" altLang="en-US" sz="2000" b="1" i="1" dirty="0" smtClean="0"/>
              <a:t>    手中</a:t>
            </a:r>
            <a:r>
              <a:rPr lang="zh-CN" altLang="en-US" sz="2000" b="1" i="1" dirty="0" smtClean="0"/>
              <a:t>有锤，心中无锤</a:t>
            </a:r>
            <a:r>
              <a:rPr lang="zh-CN" altLang="en-US" sz="2000" b="1" i="1" dirty="0" smtClean="0"/>
              <a:t>。</a:t>
            </a:r>
            <a:endParaRPr lang="en-US" altLang="zh-CN" sz="2000" b="1" i="1" dirty="0" smtClean="0"/>
          </a:p>
          <a:p>
            <a:pPr marL="747713" lvl="1" indent="-295275">
              <a:lnSpc>
                <a:spcPct val="150000"/>
              </a:lnSpc>
              <a:buClr>
                <a:srgbClr val="1225AF"/>
              </a:buClr>
              <a:buNone/>
              <a:defRPr/>
            </a:pPr>
            <a:endParaRPr lang="en-US" altLang="zh-CN" sz="2000" b="1" i="1" kern="1200" dirty="0" smtClean="0">
              <a:latin typeface="Microsoft YaHei" pitchFamily="34" charset="-122"/>
              <a:ea typeface="Microsoft YaHei" pitchFamily="34" charset="-122"/>
              <a:cs typeface="+mn-cs"/>
            </a:endParaRPr>
          </a:p>
          <a:p>
            <a:pPr marL="747713" lvl="1" indent="-295275">
              <a:lnSpc>
                <a:spcPct val="150000"/>
              </a:lnSpc>
              <a:buClr>
                <a:srgbClr val="1225AF"/>
              </a:buClr>
              <a:buNone/>
              <a:defRPr/>
            </a:pPr>
            <a:r>
              <a:rPr lang="en-US" altLang="zh-CN" sz="2000" b="1" i="1" kern="1200" dirty="0" smtClean="0">
                <a:latin typeface="Microsoft YaHei" pitchFamily="34" charset="-122"/>
                <a:ea typeface="Microsoft YaHei" pitchFamily="34" charset="-122"/>
                <a:cs typeface="+mn-cs"/>
              </a:rPr>
              <a:t>				</a:t>
            </a:r>
            <a:r>
              <a:rPr lang="zh-CN" altLang="en-US" sz="2000" b="1" i="1" kern="1200" dirty="0" smtClean="0">
                <a:latin typeface="Microsoft YaHei" pitchFamily="34" charset="-122"/>
                <a:ea typeface="Microsoft YaHei" pitchFamily="34" charset="-122"/>
                <a:cs typeface="+mn-cs"/>
              </a:rPr>
              <a:t>摘自</a:t>
            </a:r>
            <a:r>
              <a:rPr lang="zh-CN" altLang="en-US" sz="2000" b="1" i="1" kern="1200" dirty="0" smtClean="0">
                <a:latin typeface="Microsoft YaHei" pitchFamily="34" charset="-122"/>
                <a:ea typeface="Microsoft YaHei" pitchFamily="34" charset="-122"/>
                <a:cs typeface="+mn-cs"/>
                <a:hlinkClick r:id="rId2"/>
              </a:rPr>
              <a:t>刘未鹏 </a:t>
            </a:r>
            <a:r>
              <a:rPr lang="en-US" altLang="zh-CN" sz="2000" b="1" i="1" kern="1200" dirty="0" smtClean="0">
                <a:latin typeface="Microsoft YaHei" pitchFamily="34" charset="-122"/>
                <a:ea typeface="Microsoft YaHei" pitchFamily="34" charset="-122"/>
                <a:cs typeface="+mn-cs"/>
                <a:hlinkClick r:id="rId2"/>
              </a:rPr>
              <a:t>| MIND HACKS --</a:t>
            </a:r>
            <a:r>
              <a:rPr lang="zh-CN" altLang="en-US" sz="2000" b="1" i="1" kern="1200" dirty="0" smtClean="0">
                <a:latin typeface="Microsoft YaHei" pitchFamily="34" charset="-122"/>
                <a:ea typeface="Microsoft YaHei" pitchFamily="34" charset="-122"/>
                <a:cs typeface="+mn-cs"/>
                <a:hlinkClick r:id="rId2"/>
              </a:rPr>
              <a:t>锤子和钉子</a:t>
            </a:r>
            <a:endParaRPr lang="en-US" altLang="zh-CN" sz="20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6</a:t>
            </a:fld>
            <a:endParaRPr lang="en-US" altLang="ja-JP"/>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747713" lvl="1" indent="-295275">
              <a:lnSpc>
                <a:spcPct val="150000"/>
              </a:lnSpc>
              <a:buClr>
                <a:srgbClr val="1225AF"/>
              </a:buClr>
              <a:buFont typeface="Wingdings" pitchFamily="2" charset="2"/>
              <a:buChar char="n"/>
              <a:defRPr/>
            </a:pPr>
            <a:r>
              <a:rPr lang="zh-CN" altLang="en-US" sz="2000" kern="1200" dirty="0" smtClean="0">
                <a:latin typeface="Microsoft YaHei" pitchFamily="34" charset="-122"/>
                <a:ea typeface="Microsoft YaHei" pitchFamily="34" charset="-122"/>
                <a:cs typeface="+mn-cs"/>
              </a:rPr>
              <a:t>工具是为目的服务的，过分沉浸在工具的学习和轻视工具的学习都是不合适的。</a:t>
            </a:r>
            <a:endParaRPr lang="en-US" altLang="zh-CN" sz="2000" kern="1200" dirty="0" smtClean="0">
              <a:latin typeface="Microsoft YaHei" pitchFamily="34" charset="-122"/>
              <a:ea typeface="Microsoft YaHei" pitchFamily="34" charset="-122"/>
              <a:cs typeface="+mn-cs"/>
            </a:endParaRPr>
          </a:p>
          <a:p>
            <a:endParaRPr lang="en-US" altLang="zh-CN" dirty="0" smtClean="0"/>
          </a:p>
          <a:p>
            <a:pPr marL="747713" lvl="1" indent="-295275">
              <a:lnSpc>
                <a:spcPct val="150000"/>
              </a:lnSpc>
              <a:buClr>
                <a:srgbClr val="1225AF"/>
              </a:buClr>
              <a:buFont typeface="Wingdings" pitchFamily="2" charset="2"/>
              <a:buChar char="n"/>
              <a:defRPr/>
            </a:pPr>
            <a:r>
              <a:rPr lang="zh-CN" altLang="en-US" sz="2000" kern="1200" dirty="0" smtClean="0">
                <a:latin typeface="Microsoft YaHei" pitchFamily="34" charset="-122"/>
                <a:ea typeface="Microsoft YaHei" pitchFamily="34" charset="-122"/>
                <a:cs typeface="+mn-cs"/>
              </a:rPr>
              <a:t>优秀的程序员并不是都需要有从一砖一瓦开始建造大厦的能力，相比之下更重要的是需要具备如何合理利用现有资源完成目的的能力</a:t>
            </a:r>
            <a:r>
              <a:rPr lang="zh-CN" altLang="en-US" sz="2000" kern="1200" dirty="0" smtClean="0">
                <a:latin typeface="Microsoft YaHei" pitchFamily="34" charset="-122"/>
                <a:ea typeface="Microsoft YaHei" pitchFamily="34" charset="-122"/>
                <a:cs typeface="+mn-cs"/>
              </a:rPr>
              <a:t>。</a:t>
            </a:r>
            <a:endParaRPr lang="en-US" altLang="zh-CN" sz="20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7</a:t>
            </a:fld>
            <a:endParaRPr lang="en-US" altLang="ja-JP"/>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342900" lvl="1" indent="-342900">
              <a:lnSpc>
                <a:spcPct val="150000"/>
              </a:lnSpc>
              <a:buClr>
                <a:schemeClr val="accent1">
                  <a:lumMod val="75000"/>
                </a:schemeClr>
              </a:buClr>
              <a:buFont typeface="Wingdings" pitchFamily="2" charset="2"/>
              <a:buChar char="v"/>
              <a:defRPr/>
            </a:pPr>
            <a:r>
              <a:rPr lang="zh-CN" altLang="en-US" b="1"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cs typeface="+mn-cs"/>
              </a:rPr>
              <a:t>内容安排</a:t>
            </a:r>
            <a:endParaRPr lang="en-US" altLang="zh-CN" b="1"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cs typeface="+mn-cs"/>
            </a:endParaRPr>
          </a:p>
          <a:p>
            <a:pPr marL="1147763" lvl="2" indent="-295275">
              <a:lnSpc>
                <a:spcPct val="150000"/>
              </a:lnSpc>
              <a:buClr>
                <a:srgbClr val="1225AF"/>
              </a:buClr>
              <a:buFont typeface="Wingdings" pitchFamily="2" charset="2"/>
              <a:buChar char="n"/>
              <a:defRPr/>
            </a:pPr>
            <a:r>
              <a:rPr lang="en-US" altLang="zh-CN" sz="1600" kern="1200" dirty="0" smtClean="0">
                <a:latin typeface="Microsoft YaHei" pitchFamily="34" charset="-122"/>
                <a:ea typeface="Microsoft YaHei" pitchFamily="34" charset="-122"/>
                <a:cs typeface="+mn-cs"/>
              </a:rPr>
              <a:t>1. IDE</a:t>
            </a:r>
            <a:r>
              <a:rPr lang="zh-CN" altLang="en-US" sz="1600" kern="1200" dirty="0" smtClean="0">
                <a:latin typeface="Microsoft YaHei" pitchFamily="34" charset="-122"/>
                <a:ea typeface="Microsoft YaHei" pitchFamily="34" charset="-122"/>
                <a:cs typeface="+mn-cs"/>
              </a:rPr>
              <a:t>（</a:t>
            </a:r>
            <a:r>
              <a:rPr lang="en-US" altLang="zh-CN" sz="1600" kern="1200" dirty="0" smtClean="0">
                <a:latin typeface="Microsoft YaHei" pitchFamily="34" charset="-122"/>
                <a:ea typeface="Microsoft YaHei" pitchFamily="34" charset="-122"/>
                <a:cs typeface="+mn-cs"/>
              </a:rPr>
              <a:t>Eclipse</a:t>
            </a:r>
            <a:r>
              <a:rPr lang="zh-CN" altLang="en-US" sz="1600" kern="1200" dirty="0" smtClean="0">
                <a:latin typeface="Microsoft YaHei" pitchFamily="34" charset="-122"/>
                <a:ea typeface="Microsoft YaHei" pitchFamily="34" charset="-122"/>
                <a:cs typeface="+mn-cs"/>
              </a:rPr>
              <a:t>）使用技巧</a:t>
            </a:r>
            <a:endParaRPr lang="en-US" altLang="zh-CN" sz="16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err="1" smtClean="0">
                <a:solidFill>
                  <a:srgbClr val="FF0000"/>
                </a:solidFill>
                <a:latin typeface="Microsoft YaHei" pitchFamily="34" charset="-122"/>
                <a:ea typeface="Microsoft YaHei" pitchFamily="34" charset="-122"/>
                <a:cs typeface="+mn-cs"/>
              </a:rPr>
              <a:t>xCode</a:t>
            </a:r>
            <a:r>
              <a:rPr lang="zh-CN" altLang="en-US" sz="1200" kern="1200" dirty="0" smtClean="0">
                <a:solidFill>
                  <a:srgbClr val="FF0000"/>
                </a:solidFill>
                <a:latin typeface="Microsoft YaHei" pitchFamily="34" charset="-122"/>
                <a:ea typeface="Microsoft YaHei" pitchFamily="34" charset="-122"/>
                <a:cs typeface="+mn-cs"/>
              </a:rPr>
              <a:t>在日后的培训中会有所涉及。</a:t>
            </a:r>
            <a:endParaRPr lang="en-US" altLang="zh-CN" sz="1200" kern="1200" dirty="0" smtClean="0">
              <a:solidFill>
                <a:srgbClr val="FF0000"/>
              </a:solidFill>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Visual Studio</a:t>
            </a:r>
            <a:r>
              <a:rPr lang="zh-CN" altLang="en-US" sz="1200" kern="1200" dirty="0" smtClean="0">
                <a:latin typeface="Microsoft YaHei" pitchFamily="34" charset="-122"/>
                <a:ea typeface="Microsoft YaHei" pitchFamily="34" charset="-122"/>
                <a:cs typeface="+mn-cs"/>
              </a:rPr>
              <a:t>暂无</a:t>
            </a:r>
            <a:r>
              <a:rPr lang="zh-CN" altLang="en-US" sz="1200" kern="1200" dirty="0" smtClean="0">
                <a:latin typeface="Microsoft YaHei" pitchFamily="34" charset="-122"/>
                <a:ea typeface="Microsoft YaHei" pitchFamily="34" charset="-122"/>
                <a:cs typeface="+mn-cs"/>
              </a:rPr>
              <a:t>计划</a:t>
            </a:r>
            <a:endParaRPr lang="en-US" altLang="zh-CN" sz="12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zh-CN" altLang="en-US" sz="1200" kern="1200" dirty="0" smtClean="0">
                <a:solidFill>
                  <a:srgbClr val="FFC000"/>
                </a:solidFill>
                <a:latin typeface="Microsoft YaHei" pitchFamily="34" charset="-122"/>
                <a:ea typeface="Microsoft YaHei" pitchFamily="34" charset="-122"/>
                <a:cs typeface="+mn-cs"/>
              </a:rPr>
              <a:t>如何优雅地</a:t>
            </a:r>
            <a:r>
              <a:rPr lang="en-US" altLang="zh-CN" sz="1200" kern="1200" dirty="0" smtClean="0">
                <a:solidFill>
                  <a:srgbClr val="FFC000"/>
                </a:solidFill>
                <a:latin typeface="Microsoft YaHei" pitchFamily="34" charset="-122"/>
                <a:ea typeface="Microsoft YaHei" pitchFamily="34" charset="-122"/>
                <a:cs typeface="+mn-cs"/>
              </a:rPr>
              <a:t>Debug</a:t>
            </a:r>
            <a:endParaRPr lang="en-US" altLang="zh-CN" sz="1200" kern="1200" dirty="0" smtClean="0">
              <a:solidFill>
                <a:srgbClr val="FFC000"/>
              </a:solidFill>
              <a:latin typeface="Microsoft YaHei" pitchFamily="34" charset="-122"/>
              <a:ea typeface="Microsoft YaHei" pitchFamily="34" charset="-122"/>
              <a:cs typeface="+mn-cs"/>
            </a:endParaRPr>
          </a:p>
          <a:p>
            <a:pPr marL="1147763" lvl="2" indent="-295275">
              <a:lnSpc>
                <a:spcPct val="150000"/>
              </a:lnSpc>
              <a:buClr>
                <a:srgbClr val="1225AF"/>
              </a:buClr>
              <a:buFont typeface="Wingdings" pitchFamily="2" charset="2"/>
              <a:buChar char="n"/>
              <a:defRPr/>
            </a:pPr>
            <a:r>
              <a:rPr lang="en-US" altLang="zh-CN" sz="1600" kern="1200" dirty="0" smtClean="0">
                <a:latin typeface="Microsoft YaHei" pitchFamily="34" charset="-122"/>
                <a:ea typeface="Microsoft YaHei" pitchFamily="34" charset="-122"/>
                <a:cs typeface="+mn-cs"/>
              </a:rPr>
              <a:t>2. ADT</a:t>
            </a:r>
            <a:r>
              <a:rPr lang="zh-CN" altLang="en-US" sz="1600" kern="1200" dirty="0" smtClean="0">
                <a:latin typeface="Microsoft YaHei" pitchFamily="34" charset="-122"/>
                <a:ea typeface="Microsoft YaHei" pitchFamily="34" charset="-122"/>
                <a:cs typeface="+mn-cs"/>
              </a:rPr>
              <a:t>与</a:t>
            </a:r>
            <a:r>
              <a:rPr lang="en-US" altLang="zh-CN" sz="1600" kern="1200" dirty="0" smtClean="0">
                <a:latin typeface="Microsoft YaHei" pitchFamily="34" charset="-122"/>
                <a:ea typeface="Microsoft YaHei" pitchFamily="34" charset="-122"/>
                <a:cs typeface="+mn-cs"/>
              </a:rPr>
              <a:t>Android SDK</a:t>
            </a:r>
            <a:r>
              <a:rPr lang="zh-CN" altLang="en-US" sz="1600" kern="1200" dirty="0" smtClean="0">
                <a:latin typeface="Microsoft YaHei" pitchFamily="34" charset="-122"/>
                <a:ea typeface="Microsoft YaHei" pitchFamily="34" charset="-122"/>
                <a:cs typeface="+mn-cs"/>
              </a:rPr>
              <a:t>安装与更新</a:t>
            </a:r>
            <a:endParaRPr lang="en-US" altLang="zh-CN" sz="16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n"/>
              <a:defRPr/>
            </a:pPr>
            <a:endParaRPr lang="en-US" altLang="zh-CN" sz="12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8</a:t>
            </a:fld>
            <a:endParaRPr lang="en-US" altLang="ja-JP"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关于工具的学习</a:t>
            </a:r>
            <a:endParaRPr lang="zh-CN" altLang="en-US" dirty="0"/>
          </a:p>
        </p:txBody>
      </p:sp>
      <p:sp>
        <p:nvSpPr>
          <p:cNvPr id="3" name="内容占位符 2"/>
          <p:cNvSpPr>
            <a:spLocks noGrp="1"/>
          </p:cNvSpPr>
          <p:nvPr>
            <p:ph idx="1"/>
          </p:nvPr>
        </p:nvSpPr>
        <p:spPr/>
        <p:txBody>
          <a:bodyPr/>
          <a:lstStyle/>
          <a:p>
            <a:pPr marL="342900" lvl="1" indent="-342900">
              <a:lnSpc>
                <a:spcPct val="150000"/>
              </a:lnSpc>
              <a:buClr>
                <a:schemeClr val="accent1">
                  <a:lumMod val="75000"/>
                </a:schemeClr>
              </a:buClr>
              <a:buFont typeface="Wingdings" pitchFamily="2" charset="2"/>
              <a:buChar char="v"/>
              <a:defRPr/>
            </a:pPr>
            <a:r>
              <a:rPr lang="zh-CN" altLang="en-US" b="1"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cs typeface="+mn-cs"/>
              </a:rPr>
              <a:t>内容安排</a:t>
            </a:r>
            <a:endParaRPr lang="en-US" altLang="zh-CN" b="1" dirty="0" smtClean="0">
              <a:solidFill>
                <a:srgbClr val="003BB0"/>
              </a:solidFill>
              <a:effectLst>
                <a:outerShdw blurRad="38100" dist="38100" dir="2700000" algn="tl">
                  <a:srgbClr val="000000">
                    <a:alpha val="43137"/>
                  </a:srgbClr>
                </a:outerShdw>
              </a:effectLst>
              <a:latin typeface="Microsoft YaHei" pitchFamily="34" charset="-122"/>
              <a:ea typeface="Microsoft YaHei" pitchFamily="34" charset="-122"/>
              <a:cs typeface="+mn-cs"/>
            </a:endParaRPr>
          </a:p>
          <a:p>
            <a:pPr marL="1147763" lvl="2" indent="-295275">
              <a:lnSpc>
                <a:spcPct val="150000"/>
              </a:lnSpc>
              <a:buClr>
                <a:srgbClr val="1225AF"/>
              </a:buClr>
              <a:buFont typeface="Wingdings" pitchFamily="2" charset="2"/>
              <a:buChar char="n"/>
              <a:defRPr/>
            </a:pPr>
            <a:r>
              <a:rPr lang="en-US" altLang="zh-CN" sz="1600" kern="1200" dirty="0" smtClean="0">
                <a:latin typeface="Microsoft YaHei" pitchFamily="34" charset="-122"/>
                <a:ea typeface="Microsoft YaHei" pitchFamily="34" charset="-122"/>
                <a:cs typeface="+mn-cs"/>
              </a:rPr>
              <a:t>3</a:t>
            </a:r>
            <a:r>
              <a:rPr lang="en-US" altLang="zh-CN" sz="1600" kern="1200" dirty="0" smtClean="0">
                <a:latin typeface="Microsoft YaHei" pitchFamily="34" charset="-122"/>
                <a:ea typeface="Microsoft YaHei" pitchFamily="34" charset="-122"/>
                <a:cs typeface="+mn-cs"/>
              </a:rPr>
              <a:t>. Android SDK</a:t>
            </a:r>
            <a:r>
              <a:rPr lang="zh-CN" altLang="en-US" sz="1600" kern="1200" dirty="0" smtClean="0">
                <a:latin typeface="Microsoft YaHei" pitchFamily="34" charset="-122"/>
                <a:ea typeface="Microsoft YaHei" pitchFamily="34" charset="-122"/>
                <a:cs typeface="+mn-cs"/>
              </a:rPr>
              <a:t>中工具的使用方法与技巧</a:t>
            </a:r>
            <a:endParaRPr lang="en-US" altLang="zh-CN" sz="16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1) </a:t>
            </a:r>
            <a:r>
              <a:rPr lang="en-US" altLang="zh-CN" sz="1200" kern="1200" dirty="0" err="1" smtClean="0">
                <a:latin typeface="Microsoft YaHei" pitchFamily="34" charset="-122"/>
                <a:ea typeface="Microsoft YaHei" pitchFamily="34" charset="-122"/>
                <a:cs typeface="+mn-cs"/>
              </a:rPr>
              <a:t>adb</a:t>
            </a:r>
            <a:endParaRPr lang="en-US" altLang="zh-CN" sz="12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2) </a:t>
            </a:r>
            <a:r>
              <a:rPr lang="en-US" altLang="zh-CN" sz="1200" kern="1200" dirty="0" err="1" smtClean="0">
                <a:latin typeface="Microsoft YaHei" pitchFamily="34" charset="-122"/>
                <a:ea typeface="Microsoft YaHei" pitchFamily="34" charset="-122"/>
                <a:cs typeface="+mn-cs"/>
              </a:rPr>
              <a:t>ddms</a:t>
            </a:r>
            <a:endParaRPr lang="en-US" altLang="zh-CN" sz="12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3) draw9patch</a:t>
            </a: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4</a:t>
            </a:r>
            <a:r>
              <a:rPr lang="zh-CN" altLang="en-US" sz="1200" kern="1200" dirty="0" smtClean="0">
                <a:latin typeface="Microsoft YaHei" pitchFamily="34" charset="-122"/>
                <a:ea typeface="Microsoft YaHei" pitchFamily="34" charset="-122"/>
                <a:cs typeface="+mn-cs"/>
              </a:rPr>
              <a:t>）</a:t>
            </a:r>
            <a:r>
              <a:rPr lang="en-US" altLang="zh-CN" sz="1200" kern="1200" dirty="0" err="1" smtClean="0">
                <a:latin typeface="Microsoft YaHei" pitchFamily="34" charset="-122"/>
                <a:ea typeface="Microsoft YaHei" pitchFamily="34" charset="-122"/>
                <a:cs typeface="+mn-cs"/>
              </a:rPr>
              <a:t>ApiDemos</a:t>
            </a:r>
            <a:endParaRPr lang="en-US" altLang="zh-CN" sz="1200" kern="1200" dirty="0" smtClean="0">
              <a:latin typeface="Microsoft YaHei" pitchFamily="34" charset="-122"/>
              <a:ea typeface="Microsoft YaHei" pitchFamily="34" charset="-122"/>
              <a:cs typeface="+mn-cs"/>
            </a:endParaRPr>
          </a:p>
          <a:p>
            <a:pPr marL="1147763" lvl="2" indent="-295275">
              <a:lnSpc>
                <a:spcPct val="150000"/>
              </a:lnSpc>
              <a:buClr>
                <a:srgbClr val="1225AF"/>
              </a:buClr>
              <a:buFont typeface="Wingdings" pitchFamily="2" charset="2"/>
              <a:buChar char="n"/>
              <a:defRPr/>
            </a:pPr>
            <a:r>
              <a:rPr lang="en-US" altLang="zh-CN" sz="1600" kern="1200" dirty="0" smtClean="0">
                <a:latin typeface="Microsoft YaHei" pitchFamily="34" charset="-122"/>
                <a:ea typeface="Microsoft YaHei" pitchFamily="34" charset="-122"/>
                <a:cs typeface="+mn-cs"/>
              </a:rPr>
              <a:t>4. </a:t>
            </a:r>
            <a:r>
              <a:rPr lang="zh-CN" altLang="en-US" sz="1600" kern="1200" dirty="0" smtClean="0">
                <a:latin typeface="Microsoft YaHei" pitchFamily="34" charset="-122"/>
                <a:ea typeface="Microsoft YaHei" pitchFamily="34" charset="-122"/>
                <a:cs typeface="+mn-cs"/>
              </a:rPr>
              <a:t>其他开发相关工具的使用</a:t>
            </a:r>
            <a:endParaRPr lang="en-US" altLang="zh-CN" sz="16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1</a:t>
            </a:r>
            <a:r>
              <a:rPr lang="zh-CN" altLang="en-US" sz="1200" kern="1200" dirty="0" smtClean="0">
                <a:latin typeface="Microsoft YaHei" pitchFamily="34" charset="-122"/>
                <a:ea typeface="Microsoft YaHei" pitchFamily="34" charset="-122"/>
                <a:cs typeface="+mn-cs"/>
              </a:rPr>
              <a:t>）</a:t>
            </a:r>
            <a:r>
              <a:rPr lang="en-US" altLang="zh-CN" sz="1200" kern="1200" dirty="0" smtClean="0">
                <a:latin typeface="Microsoft YaHei" pitchFamily="34" charset="-122"/>
                <a:ea typeface="Microsoft YaHei" pitchFamily="34" charset="-122"/>
                <a:cs typeface="+mn-cs"/>
              </a:rPr>
              <a:t> </a:t>
            </a:r>
            <a:r>
              <a:rPr lang="zh-CN" altLang="en-US" sz="1200" kern="1200" dirty="0" smtClean="0">
                <a:latin typeface="Microsoft YaHei" pitchFamily="34" charset="-122"/>
                <a:ea typeface="Microsoft YaHei" pitchFamily="34" charset="-122"/>
                <a:cs typeface="+mn-cs"/>
              </a:rPr>
              <a:t>文件比较工具</a:t>
            </a:r>
            <a:r>
              <a:rPr lang="en-US" altLang="zh-CN" sz="1200" kern="1200" dirty="0" smtClean="0">
                <a:latin typeface="Microsoft YaHei" pitchFamily="34" charset="-122"/>
                <a:ea typeface="Microsoft YaHei" pitchFamily="34" charset="-122"/>
                <a:cs typeface="+mn-cs"/>
              </a:rPr>
              <a:t> Beyond Compare </a:t>
            </a: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2</a:t>
            </a:r>
            <a:r>
              <a:rPr lang="zh-CN" altLang="en-US" sz="1200" kern="1200" dirty="0" smtClean="0">
                <a:latin typeface="Microsoft YaHei" pitchFamily="34" charset="-122"/>
                <a:ea typeface="Microsoft YaHei" pitchFamily="34" charset="-122"/>
                <a:cs typeface="+mn-cs"/>
              </a:rPr>
              <a:t>）版本管理插件 </a:t>
            </a:r>
            <a:r>
              <a:rPr lang="en-US" altLang="zh-CN" sz="1200" kern="1200" dirty="0" err="1" smtClean="0">
                <a:latin typeface="Microsoft YaHei" pitchFamily="34" charset="-122"/>
                <a:ea typeface="Microsoft YaHei" pitchFamily="34" charset="-122"/>
                <a:cs typeface="+mn-cs"/>
              </a:rPr>
              <a:t>TortoiseGit</a:t>
            </a:r>
            <a:r>
              <a:rPr lang="zh-CN" altLang="en-US" sz="1200" kern="1200" dirty="0" smtClean="0">
                <a:latin typeface="Microsoft YaHei" pitchFamily="34" charset="-122"/>
                <a:ea typeface="Microsoft YaHei" pitchFamily="34" charset="-122"/>
                <a:cs typeface="+mn-cs"/>
              </a:rPr>
              <a:t>， </a:t>
            </a:r>
            <a:r>
              <a:rPr lang="en-US" altLang="zh-CN" sz="1200" kern="1200" dirty="0" err="1" smtClean="0">
                <a:latin typeface="Microsoft YaHei" pitchFamily="34" charset="-122"/>
                <a:ea typeface="Microsoft YaHei" pitchFamily="34" charset="-122"/>
                <a:cs typeface="+mn-cs"/>
              </a:rPr>
              <a:t>TortoiseSVN</a:t>
            </a:r>
            <a:endParaRPr lang="en-US" altLang="zh-CN" sz="12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3</a:t>
            </a:r>
            <a:r>
              <a:rPr lang="zh-CN" altLang="en-US" sz="1200" kern="1200" dirty="0" smtClean="0">
                <a:latin typeface="Microsoft YaHei" pitchFamily="34" charset="-122"/>
                <a:ea typeface="Microsoft YaHei" pitchFamily="34" charset="-122"/>
                <a:cs typeface="+mn-cs"/>
              </a:rPr>
              <a:t>）</a:t>
            </a:r>
            <a:r>
              <a:rPr lang="en-US" altLang="zh-CN" sz="1200" kern="1200" dirty="0" smtClean="0">
                <a:latin typeface="Microsoft YaHei" pitchFamily="34" charset="-122"/>
                <a:ea typeface="Microsoft YaHei" pitchFamily="34" charset="-122"/>
                <a:cs typeface="+mn-cs"/>
              </a:rPr>
              <a:t>Linux</a:t>
            </a:r>
            <a:r>
              <a:rPr lang="zh-CN" altLang="en-US" sz="1200" kern="1200" dirty="0" smtClean="0">
                <a:latin typeface="Microsoft YaHei" pitchFamily="34" charset="-122"/>
                <a:ea typeface="Microsoft YaHei" pitchFamily="34" charset="-122"/>
                <a:cs typeface="+mn-cs"/>
              </a:rPr>
              <a:t>主机连接工具</a:t>
            </a:r>
            <a:r>
              <a:rPr lang="en-US" altLang="zh-CN" sz="1200" kern="1200" dirty="0" smtClean="0">
                <a:latin typeface="Microsoft YaHei" pitchFamily="34" charset="-122"/>
                <a:ea typeface="Microsoft YaHei" pitchFamily="34" charset="-122"/>
                <a:cs typeface="+mn-cs"/>
              </a:rPr>
              <a:t>SSH</a:t>
            </a:r>
          </a:p>
          <a:p>
            <a:pPr marL="1604963" lvl="3" indent="-295275">
              <a:lnSpc>
                <a:spcPct val="150000"/>
              </a:lnSpc>
              <a:buClr>
                <a:srgbClr val="1225AF"/>
              </a:buClr>
              <a:buFont typeface="Wingdings" pitchFamily="2" charset="2"/>
              <a:buChar char="ü"/>
              <a:defRPr/>
            </a:pPr>
            <a:r>
              <a:rPr lang="en-US" altLang="zh-CN" sz="1200" kern="1200" dirty="0" smtClean="0">
                <a:latin typeface="Microsoft YaHei" pitchFamily="34" charset="-122"/>
                <a:ea typeface="Microsoft YaHei" pitchFamily="34" charset="-122"/>
                <a:cs typeface="+mn-cs"/>
              </a:rPr>
              <a:t>4</a:t>
            </a:r>
            <a:r>
              <a:rPr lang="zh-CN" altLang="en-US" sz="1200" kern="1200" dirty="0" smtClean="0">
                <a:latin typeface="Microsoft YaHei" pitchFamily="34" charset="-122"/>
                <a:ea typeface="Microsoft YaHei" pitchFamily="34" charset="-122"/>
                <a:cs typeface="+mn-cs"/>
              </a:rPr>
              <a:t>）</a:t>
            </a:r>
            <a:r>
              <a:rPr lang="en-US" altLang="zh-CN" sz="1200" kern="1200" dirty="0" smtClean="0">
                <a:latin typeface="Microsoft YaHei" pitchFamily="34" charset="-122"/>
                <a:ea typeface="Microsoft YaHei" pitchFamily="34" charset="-122"/>
                <a:cs typeface="+mn-cs"/>
              </a:rPr>
              <a:t>Confluence </a:t>
            </a:r>
            <a:r>
              <a:rPr lang="zh-CN" altLang="en-US" sz="1200" kern="1200" dirty="0" smtClean="0">
                <a:latin typeface="Microsoft YaHei" pitchFamily="34" charset="-122"/>
                <a:ea typeface="Microsoft YaHei" pitchFamily="34" charset="-122"/>
                <a:cs typeface="+mn-cs"/>
              </a:rPr>
              <a:t>的使用</a:t>
            </a:r>
            <a:endParaRPr lang="en-US" altLang="zh-CN" sz="1200" kern="1200" dirty="0" smtClean="0">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ü"/>
              <a:defRPr/>
            </a:pPr>
            <a:r>
              <a:rPr lang="en-US" altLang="zh-CN" sz="1200" kern="1200" dirty="0" smtClean="0">
                <a:solidFill>
                  <a:srgbClr val="FF0000"/>
                </a:solidFill>
                <a:latin typeface="Microsoft YaHei" pitchFamily="34" charset="-122"/>
                <a:ea typeface="Microsoft YaHei" pitchFamily="34" charset="-122"/>
                <a:cs typeface="+mn-cs"/>
              </a:rPr>
              <a:t>4</a:t>
            </a:r>
            <a:r>
              <a:rPr lang="zh-CN" altLang="en-US" sz="1200" kern="1200" dirty="0" smtClean="0">
                <a:solidFill>
                  <a:srgbClr val="FF0000"/>
                </a:solidFill>
                <a:latin typeface="Microsoft YaHei" pitchFamily="34" charset="-122"/>
                <a:ea typeface="Microsoft YaHei" pitchFamily="34" charset="-122"/>
                <a:cs typeface="+mn-cs"/>
              </a:rPr>
              <a:t>） </a:t>
            </a:r>
            <a:r>
              <a:rPr lang="en-US" altLang="zh-CN" sz="1200" kern="1200" dirty="0" err="1" smtClean="0">
                <a:solidFill>
                  <a:srgbClr val="FF0000"/>
                </a:solidFill>
                <a:latin typeface="Microsoft YaHei" pitchFamily="34" charset="-122"/>
                <a:ea typeface="Microsoft YaHei" pitchFamily="34" charset="-122"/>
                <a:cs typeface="+mn-cs"/>
              </a:rPr>
              <a:t>Ubuntu</a:t>
            </a:r>
            <a:r>
              <a:rPr lang="en-US" altLang="zh-CN" sz="1200" kern="1200" dirty="0" smtClean="0">
                <a:solidFill>
                  <a:srgbClr val="FF0000"/>
                </a:solidFill>
                <a:latin typeface="Microsoft YaHei" pitchFamily="34" charset="-122"/>
                <a:ea typeface="Microsoft YaHei" pitchFamily="34" charset="-122"/>
                <a:cs typeface="+mn-cs"/>
              </a:rPr>
              <a:t> Linux</a:t>
            </a:r>
            <a:r>
              <a:rPr lang="zh-CN" altLang="en-US" sz="1200" kern="1200" dirty="0" smtClean="0">
                <a:solidFill>
                  <a:srgbClr val="FF0000"/>
                </a:solidFill>
                <a:latin typeface="Microsoft YaHei" pitchFamily="34" charset="-122"/>
                <a:ea typeface="Microsoft YaHei" pitchFamily="34" charset="-122"/>
                <a:cs typeface="+mn-cs"/>
              </a:rPr>
              <a:t>安装</a:t>
            </a:r>
            <a:endParaRPr lang="en-US" altLang="zh-CN" sz="1200" kern="1200" dirty="0" smtClean="0">
              <a:solidFill>
                <a:srgbClr val="FF0000"/>
              </a:solidFill>
              <a:latin typeface="Microsoft YaHei" pitchFamily="34" charset="-122"/>
              <a:ea typeface="Microsoft YaHei" pitchFamily="34" charset="-122"/>
              <a:cs typeface="+mn-cs"/>
            </a:endParaRPr>
          </a:p>
          <a:p>
            <a:pPr marL="1604963" lvl="3" indent="-295275">
              <a:lnSpc>
                <a:spcPct val="150000"/>
              </a:lnSpc>
              <a:buClr>
                <a:srgbClr val="1225AF"/>
              </a:buClr>
              <a:buFont typeface="Wingdings" pitchFamily="2" charset="2"/>
              <a:buChar char="n"/>
              <a:defRPr/>
            </a:pPr>
            <a:endParaRPr lang="en-US" altLang="zh-CN" sz="1200" kern="1200" dirty="0" smtClean="0">
              <a:latin typeface="Microsoft YaHei" pitchFamily="34" charset="-122"/>
              <a:ea typeface="Microsoft YaHei" pitchFamily="34" charset="-122"/>
              <a:cs typeface="+mn-cs"/>
            </a:endParaRPr>
          </a:p>
        </p:txBody>
      </p:sp>
      <p:sp>
        <p:nvSpPr>
          <p:cNvPr id="4" name="灯片编号占位符 3"/>
          <p:cNvSpPr>
            <a:spLocks noGrp="1"/>
          </p:cNvSpPr>
          <p:nvPr>
            <p:ph type="sldNum" sz="quarter" idx="10"/>
          </p:nvPr>
        </p:nvSpPr>
        <p:spPr/>
        <p:txBody>
          <a:bodyPr/>
          <a:lstStyle/>
          <a:p>
            <a:pPr>
              <a:defRPr/>
            </a:pPr>
            <a:fld id="{94D4752E-60FD-4015-ABB1-5B2C07124AD5}" type="slidenum">
              <a:rPr lang="en-US" altLang="ja-JP" smtClean="0"/>
              <a:pPr>
                <a:defRPr/>
              </a:pPr>
              <a:t>9</a:t>
            </a:fld>
            <a:endParaRPr lang="en-US" altLang="ja-JP"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mple">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1574</TotalTime>
  <Words>1855</Words>
  <Application>Microsoft Office PowerPoint</Application>
  <PresentationFormat>全屏显示(4:3)</PresentationFormat>
  <Paragraphs>365</Paragraphs>
  <Slides>42</Slides>
  <Notes>1</Notes>
  <HiddenSlides>1</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sample</vt:lpstr>
      <vt:lpstr>幻灯片 1</vt:lpstr>
      <vt:lpstr>目录</vt:lpstr>
      <vt:lpstr>关于工具的学习</vt:lpstr>
      <vt:lpstr>关于工具的学习</vt:lpstr>
      <vt:lpstr>关于工具的学习</vt:lpstr>
      <vt:lpstr>关于工具的学习</vt:lpstr>
      <vt:lpstr>关于工具的学习</vt:lpstr>
      <vt:lpstr>关于工具的学习</vt:lpstr>
      <vt:lpstr>关于工具的学习</vt:lpstr>
      <vt:lpstr>IDE使用技巧</vt:lpstr>
      <vt:lpstr>IDE使用技巧</vt:lpstr>
      <vt:lpstr>IDE使用技巧</vt:lpstr>
      <vt:lpstr>IDE使用技巧</vt:lpstr>
      <vt:lpstr>IDE使用技巧</vt:lpstr>
      <vt:lpstr>IDE使用技巧</vt:lpstr>
      <vt:lpstr>IDE使用技巧</vt:lpstr>
      <vt:lpstr>IDE使用技巧</vt:lpstr>
      <vt:lpstr>IDE使用技巧</vt:lpstr>
      <vt:lpstr>IDE使用技巧</vt:lpstr>
      <vt:lpstr>IDE使用技巧</vt:lpstr>
      <vt:lpstr>如何配置Android SDK</vt:lpstr>
      <vt:lpstr>如何配置Android SDK</vt:lpstr>
      <vt:lpstr>如何配置Android SDK</vt:lpstr>
      <vt:lpstr>如何配置Android SDK</vt:lpstr>
      <vt:lpstr>如何配置Android SDK</vt:lpstr>
      <vt:lpstr>Android SDK 工具使用</vt:lpstr>
      <vt:lpstr>Android SDK 工具使用</vt:lpstr>
      <vt:lpstr>Android SDK 工具使用</vt:lpstr>
      <vt:lpstr>Android SDK 工具使用</vt:lpstr>
      <vt:lpstr>Android SDK 工具使用</vt:lpstr>
      <vt:lpstr>Android SDK 工具使用</vt:lpstr>
      <vt:lpstr>Android SDK 工具使用</vt:lpstr>
      <vt:lpstr>Android SDK 工具使用</vt:lpstr>
      <vt:lpstr>Android SDK 工具使用</vt:lpstr>
      <vt:lpstr>Android SDK 工具使用</vt:lpstr>
      <vt:lpstr>Android SDK 工具使用</vt:lpstr>
      <vt:lpstr>其他开发相关工具的使用</vt:lpstr>
      <vt:lpstr>其他开发相关工具的使用</vt:lpstr>
      <vt:lpstr>其他开发相关工具的使用</vt:lpstr>
      <vt:lpstr>其他开发相关工具的使用</vt:lpstr>
      <vt:lpstr>幻灯片 41</vt:lpstr>
      <vt:lpstr>幻灯片 42</vt:lpstr>
    </vt:vector>
  </TitlesOfParts>
  <Company>GuildDesign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LZT</dc:creator>
  <cp:lastModifiedBy>Richard</cp:lastModifiedBy>
  <cp:revision>235</cp:revision>
  <dcterms:created xsi:type="dcterms:W3CDTF">2004-08-26T06:30:40Z</dcterms:created>
  <dcterms:modified xsi:type="dcterms:W3CDTF">2012-08-07T05:51:35Z</dcterms:modified>
</cp:coreProperties>
</file>