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  <p:sldId id="266" r:id="rId9"/>
    <p:sldId id="267" r:id="rId10"/>
    <p:sldId id="269" r:id="rId11"/>
    <p:sldId id="275" r:id="rId12"/>
    <p:sldId id="272" r:id="rId13"/>
    <p:sldId id="287" r:id="rId14"/>
    <p:sldId id="273" r:id="rId15"/>
    <p:sldId id="274" r:id="rId16"/>
    <p:sldId id="276" r:id="rId17"/>
    <p:sldId id="288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602"/>
  </p:normalViewPr>
  <p:slideViewPr>
    <p:cSldViewPr snapToGrid="0">
      <p:cViewPr varScale="1">
        <p:scale>
          <a:sx n="102" d="100"/>
          <a:sy n="102" d="100"/>
        </p:scale>
        <p:origin x="856" y="184"/>
      </p:cViewPr>
      <p:guideLst/>
    </p:cSldViewPr>
  </p:slideViewPr>
  <p:outlineViewPr>
    <p:cViewPr>
      <p:scale>
        <a:sx n="33" d="100"/>
        <a:sy n="33" d="100"/>
      </p:scale>
      <p:origin x="0" y="-1718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dan Studiawan" userId="b59d24ee-dde4-4e13-810a-57bc721b8039" providerId="ADAL" clId="{454FB04B-E97B-9B47-81D4-CFA952B97EDF}"/>
    <pc:docChg chg="delSld modSld sldOrd">
      <pc:chgData name="Hudan Studiawan" userId="b59d24ee-dde4-4e13-810a-57bc721b8039" providerId="ADAL" clId="{454FB04B-E97B-9B47-81D4-CFA952B97EDF}" dt="2024-06-11T00:04:50.496" v="40" actId="20577"/>
      <pc:docMkLst>
        <pc:docMk/>
      </pc:docMkLst>
      <pc:sldChg chg="del">
        <pc:chgData name="Hudan Studiawan" userId="b59d24ee-dde4-4e13-810a-57bc721b8039" providerId="ADAL" clId="{454FB04B-E97B-9B47-81D4-CFA952B97EDF}" dt="2024-06-10T23:55:27.322" v="2" actId="2696"/>
        <pc:sldMkLst>
          <pc:docMk/>
          <pc:sldMk cId="747347891" sldId="268"/>
        </pc:sldMkLst>
      </pc:sldChg>
      <pc:sldChg chg="modSp mod ord">
        <pc:chgData name="Hudan Studiawan" userId="b59d24ee-dde4-4e13-810a-57bc721b8039" providerId="ADAL" clId="{454FB04B-E97B-9B47-81D4-CFA952B97EDF}" dt="2024-06-11T00:02:52.262" v="6" actId="20577"/>
        <pc:sldMkLst>
          <pc:docMk/>
          <pc:sldMk cId="1940244787" sldId="275"/>
        </pc:sldMkLst>
        <pc:spChg chg="mod">
          <ac:chgData name="Hudan Studiawan" userId="b59d24ee-dde4-4e13-810a-57bc721b8039" providerId="ADAL" clId="{454FB04B-E97B-9B47-81D4-CFA952B97EDF}" dt="2024-06-11T00:02:52.262" v="6" actId="20577"/>
          <ac:spMkLst>
            <pc:docMk/>
            <pc:sldMk cId="1940244787" sldId="275"/>
            <ac:spMk id="2" creationId="{1B8C7F14-7999-3B4C-830F-C0FFC8385D55}"/>
          </ac:spMkLst>
        </pc:spChg>
      </pc:sldChg>
      <pc:sldChg chg="modSp mod">
        <pc:chgData name="Hudan Studiawan" userId="b59d24ee-dde4-4e13-810a-57bc721b8039" providerId="ADAL" clId="{454FB04B-E97B-9B47-81D4-CFA952B97EDF}" dt="2024-06-11T00:04:30.448" v="24" actId="20577"/>
        <pc:sldMkLst>
          <pc:docMk/>
          <pc:sldMk cId="1170278940" sldId="281"/>
        </pc:sldMkLst>
        <pc:spChg chg="mod">
          <ac:chgData name="Hudan Studiawan" userId="b59d24ee-dde4-4e13-810a-57bc721b8039" providerId="ADAL" clId="{454FB04B-E97B-9B47-81D4-CFA952B97EDF}" dt="2024-06-11T00:04:30.448" v="24" actId="20577"/>
          <ac:spMkLst>
            <pc:docMk/>
            <pc:sldMk cId="1170278940" sldId="281"/>
            <ac:spMk id="2" creationId="{7C4376E3-29E9-60DB-CF56-734BF85AAA28}"/>
          </ac:spMkLst>
        </pc:spChg>
      </pc:sldChg>
      <pc:sldChg chg="modSp mod">
        <pc:chgData name="Hudan Studiawan" userId="b59d24ee-dde4-4e13-810a-57bc721b8039" providerId="ADAL" clId="{454FB04B-E97B-9B47-81D4-CFA952B97EDF}" dt="2024-06-11T00:04:50.496" v="40" actId="20577"/>
        <pc:sldMkLst>
          <pc:docMk/>
          <pc:sldMk cId="4153529473" sldId="282"/>
        </pc:sldMkLst>
        <pc:spChg chg="mod">
          <ac:chgData name="Hudan Studiawan" userId="b59d24ee-dde4-4e13-810a-57bc721b8039" providerId="ADAL" clId="{454FB04B-E97B-9B47-81D4-CFA952B97EDF}" dt="2024-06-11T00:04:50.496" v="40" actId="20577"/>
          <ac:spMkLst>
            <pc:docMk/>
            <pc:sldMk cId="4153529473" sldId="282"/>
            <ac:spMk id="2" creationId="{EE5861A7-8675-390E-7B36-D18286DED0B9}"/>
          </ac:spMkLst>
        </pc:spChg>
      </pc:sldChg>
      <pc:sldChg chg="modSp mod">
        <pc:chgData name="Hudan Studiawan" userId="b59d24ee-dde4-4e13-810a-57bc721b8039" providerId="ADAL" clId="{454FB04B-E97B-9B47-81D4-CFA952B97EDF}" dt="2024-06-09T22:10:55.163" v="1"/>
        <pc:sldMkLst>
          <pc:docMk/>
          <pc:sldMk cId="1606793523" sldId="285"/>
        </pc:sldMkLst>
        <pc:spChg chg="mod">
          <ac:chgData name="Hudan Studiawan" userId="b59d24ee-dde4-4e13-810a-57bc721b8039" providerId="ADAL" clId="{454FB04B-E97B-9B47-81D4-CFA952B97EDF}" dt="2024-06-09T22:10:55.163" v="1"/>
          <ac:spMkLst>
            <pc:docMk/>
            <pc:sldMk cId="1606793523" sldId="285"/>
            <ac:spMk id="3" creationId="{1A19B344-E8D2-7FE5-61FE-D0AF16C9EAC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B555A-CA21-6C43-8F4C-F78389243976}" type="datetimeFigureOut">
              <a:rPr lang="en-US" smtClean="0"/>
              <a:t>6/11/24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5249B-3A58-3443-BB55-16BD11471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91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5249B-3A58-3443-BB55-16BD11471D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73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5249B-3A58-3443-BB55-16BD11471D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92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5249B-3A58-3443-BB55-16BD11471D1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32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5249B-3A58-3443-BB55-16BD11471D1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25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5249B-3A58-3443-BB55-16BD11471D1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07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5249B-3A58-3443-BB55-16BD11471D1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182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5249B-3A58-3443-BB55-16BD11471D1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11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5249B-3A58-3443-BB55-16BD11471D1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616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5249B-3A58-3443-BB55-16BD11471D1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32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5249B-3A58-3443-BB55-16BD11471D1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974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5249B-3A58-3443-BB55-16BD11471D1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74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5249B-3A58-3443-BB55-16BD11471D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221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5249B-3A58-3443-BB55-16BD11471D1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34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5249B-3A58-3443-BB55-16BD11471D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02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5249B-3A58-3443-BB55-16BD11471D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14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5249B-3A58-3443-BB55-16BD11471D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97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5249B-3A58-3443-BB55-16BD11471D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33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5249B-3A58-3443-BB55-16BD11471D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53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5249B-3A58-3443-BB55-16BD11471D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98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5249B-3A58-3443-BB55-16BD11471D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78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53EBA-8BEE-4744-9346-2B28D0BE9C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Telnet &amp; </a:t>
            </a:r>
            <a:r>
              <a:rPr lang="en-US" dirty="0" err="1"/>
              <a:t>ssh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C74B58-69C6-E29A-7719-3BB7FA7386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Department of informatics</a:t>
            </a:r>
          </a:p>
          <a:p>
            <a:r>
              <a:rPr lang="en-US" dirty="0" err="1"/>
              <a:t>Institut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sepuluh</a:t>
            </a:r>
            <a:r>
              <a:rPr lang="en-US" dirty="0"/>
              <a:t> </a:t>
            </a:r>
            <a:r>
              <a:rPr lang="en-US" dirty="0" err="1"/>
              <a:t>nopember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02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B775-2049-1A4B-30A6-5D7E25B31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Telnet and SSH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E59DC-D68C-0B73-7C0F-174BE8B2F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A program running behind Telnet always thinks it is talking to a terminal.</a:t>
            </a:r>
          </a:p>
          <a:p>
            <a:r>
              <a:rPr lang="en-ID" dirty="0"/>
              <a:t>A program running behind SSH can be made to think that its input is a terminal or just a plain pipe or file.</a:t>
            </a:r>
          </a:p>
          <a:p>
            <a:r>
              <a:rPr lang="en-ID" dirty="0"/>
              <a:t>This distinction affects how programs display prompts and run silently.</a:t>
            </a:r>
          </a:p>
        </p:txBody>
      </p:sp>
    </p:spTree>
    <p:extLst>
      <p:ext uri="{BB962C8B-B14F-4D97-AF65-F5344CB8AC3E}">
        <p14:creationId xmlns:p14="http://schemas.microsoft.com/office/powerpoint/2010/main" val="646560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C7F14-7999-3B4C-830F-C0FFC8385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telnet and ssh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57A69-B76A-20C2-913F-F996D9DE7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Telnet: An older protocol used for remote login, but has significant security flaws.</a:t>
            </a:r>
          </a:p>
          <a:p>
            <a:r>
              <a:rPr lang="en-ID" dirty="0"/>
              <a:t>SSH (Secure Shell): A modern, secure, and encrypted protocol used for secure remote shell, file transfer, and port forwarding.</a:t>
            </a:r>
          </a:p>
        </p:txBody>
      </p:sp>
    </p:spTree>
    <p:extLst>
      <p:ext uri="{BB962C8B-B14F-4D97-AF65-F5344CB8AC3E}">
        <p14:creationId xmlns:p14="http://schemas.microsoft.com/office/powerpoint/2010/main" val="1940244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19174-74F1-1C1F-CEC8-910057507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Telnet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C9042-37A5-760C-1B69-6DC600C9E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Telnet: an ancient protocol for remote shell access.</a:t>
            </a:r>
          </a:p>
          <a:p>
            <a:r>
              <a:rPr lang="en-ID" dirty="0"/>
              <a:t>Limitations: Insecure and not user-friendly, leading to its abandonment in most systems administration.</a:t>
            </a:r>
          </a:p>
          <a:p>
            <a:r>
              <a:rPr lang="en-ID" dirty="0"/>
              <a:t>Python's </a:t>
            </a:r>
            <a:r>
              <a:rPr lang="en-ID" dirty="0" err="1"/>
              <a:t>telnetlib</a:t>
            </a:r>
            <a:r>
              <a:rPr lang="en-ID" dirty="0"/>
              <a:t>: A library for interacting with Telnet servers.</a:t>
            </a:r>
          </a:p>
          <a:p>
            <a:pPr lvl="1"/>
            <a:r>
              <a:rPr lang="en-ID" dirty="0"/>
              <a:t>https://docs.python.org/3/library/telnetlib.html</a:t>
            </a:r>
          </a:p>
          <a:p>
            <a:pPr lvl="1"/>
            <a:r>
              <a:rPr lang="en-ID" dirty="0"/>
              <a:t>Deprecated since version 3.11, will be removed in version 3.13</a:t>
            </a:r>
          </a:p>
        </p:txBody>
      </p:sp>
    </p:spTree>
    <p:extLst>
      <p:ext uri="{BB962C8B-B14F-4D97-AF65-F5344CB8AC3E}">
        <p14:creationId xmlns:p14="http://schemas.microsoft.com/office/powerpoint/2010/main" val="921788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0A60-1E22-44A7-362D-4DA49D5BC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TELNET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223DE7-4928-C38B-3D06-BFD68067B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Purpose: Remote shell access </a:t>
            </a:r>
          </a:p>
          <a:p>
            <a:r>
              <a:rPr lang="en-US" dirty="0"/>
              <a:t>Standard: RFC 854 (1989) </a:t>
            </a:r>
          </a:p>
          <a:p>
            <a:r>
              <a:rPr lang="en-US" dirty="0"/>
              <a:t>Runs atop: TCP/IP</a:t>
            </a:r>
          </a:p>
          <a:p>
            <a:r>
              <a:rPr lang="en-US" dirty="0"/>
              <a:t>Default port: 23</a:t>
            </a:r>
          </a:p>
          <a:p>
            <a:r>
              <a:rPr lang="en-US" dirty="0"/>
              <a:t>Library: </a:t>
            </a:r>
            <a:r>
              <a:rPr lang="en-US" dirty="0" err="1"/>
              <a:t>telnetlib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843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F8B1C-CAE6-BF0C-89A4-DE9D32555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C3C5B-9ACA-BC8B-2028-4E3DFC2AB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SSH: A secure, encrypted protocol for remote shell access, file transfer, and port forwarding.</a:t>
            </a:r>
          </a:p>
          <a:p>
            <a:r>
              <a:rPr lang="en-ID" dirty="0"/>
              <a:t>Advantages over Telnet: secure, trusted worldwide, and preserves the best features of early remote-shell protocols.</a:t>
            </a:r>
          </a:p>
          <a:p>
            <a:r>
              <a:rPr lang="en-ID" dirty="0"/>
              <a:t>Python's </a:t>
            </a:r>
            <a:r>
              <a:rPr lang="en-ID" dirty="0" err="1"/>
              <a:t>paramiko</a:t>
            </a:r>
            <a:r>
              <a:rPr lang="en-ID" dirty="0"/>
              <a:t>: A third-party package for interacting with SSH.</a:t>
            </a:r>
          </a:p>
          <a:p>
            <a:pPr lvl="1"/>
            <a:r>
              <a:rPr lang="en-ID" dirty="0"/>
              <a:t>https://</a:t>
            </a:r>
            <a:r>
              <a:rPr lang="en-ID" dirty="0" err="1"/>
              <a:t>www.paramiko.org</a:t>
            </a:r>
            <a:r>
              <a:rPr lang="en-ID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517137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CD43-D432-DCF4-7488-5C0B800E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Python 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C445A-4D27-E28A-9631-02985366C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Python code examples for interacting with Telnet and SSH servers.</a:t>
            </a:r>
          </a:p>
          <a:p>
            <a:r>
              <a:rPr lang="en-ID" dirty="0"/>
              <a:t>Importance of understanding the code for secure and efficient system administration.</a:t>
            </a:r>
          </a:p>
          <a:p>
            <a:r>
              <a:rPr lang="en-ID" dirty="0"/>
              <a:t>Explore more about Python's </a:t>
            </a:r>
            <a:r>
              <a:rPr lang="en-ID" dirty="0" err="1"/>
              <a:t>telnetlib</a:t>
            </a:r>
            <a:r>
              <a:rPr lang="en-ID" dirty="0"/>
              <a:t> and </a:t>
            </a:r>
            <a:r>
              <a:rPr lang="en-ID" dirty="0" err="1"/>
              <a:t>paramiko</a:t>
            </a:r>
            <a:r>
              <a:rPr lang="en-ID" dirty="0"/>
              <a:t>.</a:t>
            </a:r>
          </a:p>
          <a:p>
            <a:r>
              <a:rPr lang="en-ID" dirty="0"/>
              <a:t>https://</a:t>
            </a:r>
            <a:r>
              <a:rPr lang="en-ID" dirty="0" err="1"/>
              <a:t>github.com</a:t>
            </a:r>
            <a:r>
              <a:rPr lang="en-ID" dirty="0"/>
              <a:t>/</a:t>
            </a:r>
            <a:r>
              <a:rPr lang="en-ID" dirty="0" err="1"/>
              <a:t>brandon-rhodes</a:t>
            </a:r>
            <a:r>
              <a:rPr lang="en-ID" dirty="0"/>
              <a:t>/</a:t>
            </a:r>
            <a:r>
              <a:rPr lang="en-ID" dirty="0" err="1"/>
              <a:t>fopnp</a:t>
            </a:r>
            <a:r>
              <a:rPr lang="en-ID" dirty="0"/>
              <a:t>/blob/m/py3/chapter16/</a:t>
            </a:r>
            <a:r>
              <a:rPr lang="en-ID" dirty="0" err="1"/>
              <a:t>telnet_login.py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02937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45322-E5DD-E376-8FEE-1A2C923D7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0CA30-A608-004E-5FC6-EDB5AD7C8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SSH implements its own multiplexing, allowing several "channels" of information to share the same SSH socket.</a:t>
            </a:r>
          </a:p>
          <a:p>
            <a:r>
              <a:rPr lang="en-ID" dirty="0"/>
              <a:t>Types of channels: Interactive shell session, individual execution of a single command, file transfer session, and port forwarding.</a:t>
            </a:r>
          </a:p>
          <a:p>
            <a:r>
              <a:rPr lang="en-ID" dirty="0"/>
              <a:t>SSH is a trusted protocol for administering critical servers due to its security features.</a:t>
            </a:r>
          </a:p>
        </p:txBody>
      </p:sp>
    </p:spTree>
    <p:extLst>
      <p:ext uri="{BB962C8B-B14F-4D97-AF65-F5344CB8AC3E}">
        <p14:creationId xmlns:p14="http://schemas.microsoft.com/office/powerpoint/2010/main" val="2181826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1D016-8E78-3694-2CFC-21CD10EC5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CC6D1-4A99-9DC6-83CE-AE7F8CD7F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Purpose: Secure remote shell, file transfer, port forwarding </a:t>
            </a:r>
          </a:p>
          <a:p>
            <a:r>
              <a:rPr lang="en-US" dirty="0"/>
              <a:t>Standard: RFC 4250–4256 (2006)</a:t>
            </a:r>
          </a:p>
          <a:p>
            <a:r>
              <a:rPr lang="en-US" dirty="0"/>
              <a:t>Runs atop: TCP/IP</a:t>
            </a:r>
          </a:p>
          <a:p>
            <a:r>
              <a:rPr lang="en-US" dirty="0"/>
              <a:t>Default port: 22</a:t>
            </a:r>
          </a:p>
          <a:p>
            <a:r>
              <a:rPr lang="en-US" dirty="0"/>
              <a:t>Library: </a:t>
            </a:r>
            <a:r>
              <a:rPr lang="en-US" dirty="0" err="1"/>
              <a:t>paramiko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339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E72FE-A981-69B8-EB31-67396E988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SSH Host Keys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391D2-A57F-462E-9E4C-033409DCA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SSH host keys are used to verify the identity of the remote server.</a:t>
            </a:r>
          </a:p>
          <a:p>
            <a:r>
              <a:rPr lang="en-ID" dirty="0"/>
              <a:t>Two approaches to key distribution:</a:t>
            </a:r>
          </a:p>
          <a:p>
            <a:pPr lvl="1"/>
            <a:r>
              <a:rPr lang="en-ID" dirty="0"/>
              <a:t>System administrator gathers all host public keys and places them in a directory on every system.</a:t>
            </a:r>
          </a:p>
          <a:p>
            <a:pPr lvl="1"/>
            <a:r>
              <a:rPr lang="en-ID" dirty="0"/>
              <a:t>Each SSH client memorizes the keys at the moment of first connection.</a:t>
            </a:r>
          </a:p>
        </p:txBody>
      </p:sp>
    </p:spTree>
    <p:extLst>
      <p:ext uri="{BB962C8B-B14F-4D97-AF65-F5344CB8AC3E}">
        <p14:creationId xmlns:p14="http://schemas.microsoft.com/office/powerpoint/2010/main" val="154392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D238C-9A53-11C2-C037-37A795D51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SSH Authentication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75728-72DD-BBAB-2F12-297BAEC15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Providing a username and password.</a:t>
            </a:r>
          </a:p>
          <a:p>
            <a:r>
              <a:rPr lang="en-ID" dirty="0"/>
              <a:t>Performing a public-key challenge-response.</a:t>
            </a:r>
          </a:p>
        </p:txBody>
      </p:sp>
    </p:spTree>
    <p:extLst>
      <p:ext uri="{BB962C8B-B14F-4D97-AF65-F5344CB8AC3E}">
        <p14:creationId xmlns:p14="http://schemas.microsoft.com/office/powerpoint/2010/main" val="236747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43176-D0ED-DB81-9693-52B02470E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571C4-7DD4-F3C0-AE89-B90F98489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SSH</a:t>
            </a:r>
          </a:p>
          <a:p>
            <a:r>
              <a:rPr lang="en-US" dirty="0"/>
              <a:t>Telnet</a:t>
            </a:r>
          </a:p>
          <a:p>
            <a:r>
              <a:rPr lang="en-US" dirty="0"/>
              <a:t>SSH in Python </a:t>
            </a:r>
          </a:p>
          <a:p>
            <a:r>
              <a:rPr lang="en-US" dirty="0"/>
              <a:t>SFTP</a:t>
            </a:r>
          </a:p>
        </p:txBody>
      </p:sp>
    </p:spTree>
    <p:extLst>
      <p:ext uri="{BB962C8B-B14F-4D97-AF65-F5344CB8AC3E}">
        <p14:creationId xmlns:p14="http://schemas.microsoft.com/office/powerpoint/2010/main" val="4034661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850C-88BB-A94B-EA6A-8CDE544F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Using </a:t>
            </a:r>
            <a:r>
              <a:rPr lang="en-ID" dirty="0" err="1"/>
              <a:t>Paramiko</a:t>
            </a:r>
            <a:r>
              <a:rPr lang="en-ID" dirty="0"/>
              <a:t> for SSH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349C1-950B-8A41-6121-738585C73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Paramiko</a:t>
            </a:r>
            <a:r>
              <a:rPr lang="en-ID" dirty="0"/>
              <a:t> is a Python package used to establish an SSH connection, authenticate, and perform remote operations.</a:t>
            </a:r>
          </a:p>
          <a:p>
            <a:r>
              <a:rPr lang="en-ID" dirty="0"/>
              <a:t>https://</a:t>
            </a:r>
            <a:r>
              <a:rPr lang="en-ID" dirty="0" err="1"/>
              <a:t>www.paramiko.org</a:t>
            </a:r>
            <a:r>
              <a:rPr lang="en-ID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686739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A1977-5AF8-F188-3A1D-D473E3E3F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Running an Interactive Shell Under SSH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4B710-F980-7293-35FB-EF03AA480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Python script example demonstrates running an interactive shell under SSH.</a:t>
            </a:r>
          </a:p>
          <a:p>
            <a:r>
              <a:rPr lang="en-ID" dirty="0"/>
              <a:t>The script uses SSH to push a simple echo command at the remote shell and then asks it to exit.</a:t>
            </a:r>
          </a:p>
          <a:p>
            <a:r>
              <a:rPr lang="en-ID" dirty="0"/>
              <a:t>The script highlights the terminal-dependent </a:t>
            </a:r>
            <a:r>
              <a:rPr lang="en-ID" dirty="0" err="1"/>
              <a:t>behaviors</a:t>
            </a:r>
            <a:r>
              <a:rPr lang="en-ID" dirty="0"/>
              <a:t> of SSH.</a:t>
            </a:r>
          </a:p>
          <a:p>
            <a:r>
              <a:rPr lang="en-ID" dirty="0"/>
              <a:t>https://</a:t>
            </a:r>
            <a:r>
              <a:rPr lang="en-ID" dirty="0" err="1"/>
              <a:t>github.com</a:t>
            </a:r>
            <a:r>
              <a:rPr lang="en-ID" dirty="0"/>
              <a:t>/</a:t>
            </a:r>
            <a:r>
              <a:rPr lang="en-ID" dirty="0" err="1"/>
              <a:t>brandon-rhodes</a:t>
            </a:r>
            <a:r>
              <a:rPr lang="en-ID" dirty="0"/>
              <a:t>/</a:t>
            </a:r>
            <a:r>
              <a:rPr lang="en-ID" dirty="0" err="1"/>
              <a:t>fopnp</a:t>
            </a:r>
            <a:r>
              <a:rPr lang="en-ID" dirty="0"/>
              <a:t>/blob/m/py3/chapter16/</a:t>
            </a:r>
            <a:r>
              <a:rPr lang="en-ID" dirty="0" err="1"/>
              <a:t>ssh_commands.py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11065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376E3-29E9-60DB-CF56-734BF85AA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exec_command</a:t>
            </a:r>
            <a:r>
              <a:rPr lang="en-ID" dirty="0"/>
              <a:t>() in </a:t>
            </a:r>
            <a:r>
              <a:rPr lang="en-ID" dirty="0" err="1"/>
              <a:t>paramiko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45812-0648-0EB0-FB1C-222A11E8D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exec_command</a:t>
            </a:r>
            <a:r>
              <a:rPr lang="en-ID" dirty="0"/>
              <a:t>() is a better option for running remote commands.</a:t>
            </a:r>
          </a:p>
          <a:p>
            <a:r>
              <a:rPr lang="en-ID" dirty="0"/>
              <a:t>It runs a single command and provides control over the command's standard input, output, and error streams.</a:t>
            </a:r>
          </a:p>
          <a:p>
            <a:r>
              <a:rPr lang="en-ID" dirty="0"/>
              <a:t>Python script example provided in the chapter demonstrates the use of </a:t>
            </a:r>
            <a:r>
              <a:rPr lang="en-ID" dirty="0" err="1"/>
              <a:t>exec_command</a:t>
            </a:r>
            <a:r>
              <a:rPr lang="en-ID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1170278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861A7-8675-390E-7B36-D18286DE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SSH Channels in </a:t>
            </a:r>
            <a:r>
              <a:rPr lang="en-ID" dirty="0" err="1"/>
              <a:t>paramiko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81995-0885-6EA4-AB96-FA9FAC524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SSH channels are created every time a new SSH shell session is started or a command is kicked off with </a:t>
            </a:r>
            <a:r>
              <a:rPr lang="en-ID" dirty="0" err="1"/>
              <a:t>exec_command</a:t>
            </a:r>
            <a:r>
              <a:rPr lang="en-ID" dirty="0"/>
              <a:t>().</a:t>
            </a:r>
          </a:p>
          <a:p>
            <a:r>
              <a:rPr lang="en-ID" dirty="0"/>
              <a:t>These channels allow multiple conversations to happen simultaneously without confusion.</a:t>
            </a:r>
          </a:p>
          <a:p>
            <a:r>
              <a:rPr lang="en-ID" dirty="0"/>
              <a:t>Two command lines can be run simultaneously in different channels.</a:t>
            </a:r>
          </a:p>
        </p:txBody>
      </p:sp>
    </p:spTree>
    <p:extLst>
      <p:ext uri="{BB962C8B-B14F-4D97-AF65-F5344CB8AC3E}">
        <p14:creationId xmlns:p14="http://schemas.microsoft.com/office/powerpoint/2010/main" val="4153529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35A4A-3ABD-9ACC-C86F-5C4AB43CF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SSH and SFTP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13530-443C-7711-6242-A6FA837BB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SSH (Secure Shell) is a protocol used for secure remote login and other secure network services over an insecure network.</a:t>
            </a:r>
          </a:p>
          <a:p>
            <a:r>
              <a:rPr lang="en-ID" dirty="0"/>
              <a:t>SFTP (SSH File Transfer Protocol) is a subprotocol included in SSH version 2, which allows file transfer and manipulation capabilities over SSH.</a:t>
            </a:r>
          </a:p>
          <a:p>
            <a:r>
              <a:rPr lang="en-ID" dirty="0"/>
              <a:t>SFTP supports simple file-copy operations and can power graphical file browsers.</a:t>
            </a:r>
          </a:p>
          <a:p>
            <a:r>
              <a:rPr lang="en-ID" dirty="0"/>
              <a:t>SCP (another powerful command based on SSH)</a:t>
            </a:r>
          </a:p>
        </p:txBody>
      </p:sp>
    </p:spTree>
    <p:extLst>
      <p:ext uri="{BB962C8B-B14F-4D97-AF65-F5344CB8AC3E}">
        <p14:creationId xmlns:p14="http://schemas.microsoft.com/office/powerpoint/2010/main" val="515676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9E82E-F583-7ECC-CF09-7B94D2FAE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Benefits of SFTP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058B6-7780-70B5-3CEB-BF59D9F1A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SFTP allows navigation of remote directory trees, creation and deletion of directories and files, and copying of files between local and remote machines.</a:t>
            </a:r>
          </a:p>
          <a:p>
            <a:r>
              <a:rPr lang="en-ID" dirty="0"/>
              <a:t>SFTP supports password authentication and public-key mechanisms, allowing secure file transfers without repeatedly typing your password.</a:t>
            </a:r>
          </a:p>
          <a:p>
            <a:r>
              <a:rPr lang="en-ID" dirty="0"/>
              <a:t>SFTP is stateful, meaning you can pass all file and directory names as absolute paths or use </a:t>
            </a:r>
            <a:r>
              <a:rPr lang="en-ID" dirty="0" err="1"/>
              <a:t>getcwd</a:t>
            </a:r>
            <a:r>
              <a:rPr lang="en-ID" dirty="0"/>
              <a:t>() and </a:t>
            </a:r>
            <a:r>
              <a:rPr lang="en-ID" dirty="0" err="1"/>
              <a:t>chdir</a:t>
            </a:r>
            <a:r>
              <a:rPr lang="en-ID" dirty="0"/>
              <a:t>() to move around the filesystem.</a:t>
            </a:r>
          </a:p>
          <a:p>
            <a:r>
              <a:rPr lang="en-ID" dirty="0"/>
              <a:t>https://</a:t>
            </a:r>
            <a:r>
              <a:rPr lang="en-ID" dirty="0" err="1"/>
              <a:t>github.com</a:t>
            </a:r>
            <a:r>
              <a:rPr lang="en-ID" dirty="0"/>
              <a:t>/</a:t>
            </a:r>
            <a:r>
              <a:rPr lang="en-ID" dirty="0" err="1"/>
              <a:t>brandon-rhodes</a:t>
            </a:r>
            <a:r>
              <a:rPr lang="en-ID" dirty="0"/>
              <a:t>/</a:t>
            </a:r>
            <a:r>
              <a:rPr lang="en-ID" dirty="0" err="1"/>
              <a:t>fopnp</a:t>
            </a:r>
            <a:r>
              <a:rPr lang="en-ID" dirty="0"/>
              <a:t>/blob/m/py3/chapter16/</a:t>
            </a:r>
            <a:r>
              <a:rPr lang="en-ID" dirty="0" err="1"/>
              <a:t>sftp_get.py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51117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6099F-9ED6-B438-571B-747CA84E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Python Script for SFTP Session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9B344-E8D2-7FE5-61FE-D0AF16C9E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The script connects to a remote system and copies message log files for local </a:t>
            </a:r>
            <a:r>
              <a:rPr lang="en-ID" dirty="0" err="1"/>
              <a:t>analysis.This</a:t>
            </a:r>
            <a:r>
              <a:rPr lang="en-ID" dirty="0"/>
              <a:t> example illustrates the practical application of SFTP in system administration tasks.</a:t>
            </a:r>
          </a:p>
          <a:p>
            <a:r>
              <a:rPr lang="en-ID" dirty="0"/>
              <a:t>https://</a:t>
            </a:r>
            <a:r>
              <a:rPr lang="en-ID" dirty="0" err="1"/>
              <a:t>github.com</a:t>
            </a:r>
            <a:r>
              <a:rPr lang="en-ID" dirty="0"/>
              <a:t>/</a:t>
            </a:r>
            <a:r>
              <a:rPr lang="en-ID" dirty="0" err="1"/>
              <a:t>brandon-rhodes</a:t>
            </a:r>
            <a:r>
              <a:rPr lang="en-ID" dirty="0"/>
              <a:t>/</a:t>
            </a:r>
            <a:r>
              <a:rPr lang="en-ID" dirty="0" err="1"/>
              <a:t>fopnp</a:t>
            </a:r>
            <a:r>
              <a:rPr lang="en-ID" dirty="0"/>
              <a:t>/blob/m/py3/chapter16/</a:t>
            </a:r>
            <a:r>
              <a:rPr lang="en-ID" dirty="0" err="1"/>
              <a:t>sftp_get.py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06793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854DC-3AFC-25D5-B9F9-7EC837132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Shell (SSH): A Ubiquitous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7338A-E07D-1D8E-922D-7A36618F1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SSH's widespread use in web hosting, virtual servers, and cloud services</a:t>
            </a:r>
          </a:p>
          <a:p>
            <a:r>
              <a:rPr lang="en-US" dirty="0"/>
              <a:t>SSH for secure network communication and remote system administration</a:t>
            </a:r>
          </a:p>
          <a:p>
            <a:r>
              <a:rPr lang="en-US" dirty="0"/>
              <a:t>SSH key usage for secure and password-less login</a:t>
            </a:r>
          </a:p>
        </p:txBody>
      </p:sp>
    </p:spTree>
    <p:extLst>
      <p:ext uri="{BB962C8B-B14F-4D97-AF65-F5344CB8AC3E}">
        <p14:creationId xmlns:p14="http://schemas.microsoft.com/office/powerpoint/2010/main" val="1252095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CCAA3-F1F8-D216-8EFE-FA348FB58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System Administration and Automation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4F273-689A-563C-6034-023CDA04B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Fabric: https://</a:t>
            </a:r>
            <a:r>
              <a:rPr lang="en-US" dirty="0" err="1"/>
              <a:t>www.fabfile.org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Python </a:t>
            </a:r>
            <a:r>
              <a:rPr lang="en-ID" dirty="0"/>
              <a:t>library designed to execute shell commands remotely over SSH, yielding useful Python objects in return</a:t>
            </a:r>
            <a:endParaRPr lang="en-US" dirty="0"/>
          </a:p>
          <a:p>
            <a:r>
              <a:rPr lang="en-US" dirty="0"/>
              <a:t>Ansible: https://</a:t>
            </a:r>
            <a:r>
              <a:rPr lang="en-US" dirty="0" err="1"/>
              <a:t>docs.ansible.com</a:t>
            </a:r>
            <a:r>
              <a:rPr lang="en-US" dirty="0"/>
              <a:t>/ </a:t>
            </a:r>
          </a:p>
          <a:p>
            <a:pPr lvl="1"/>
            <a:r>
              <a:rPr lang="en-US" dirty="0"/>
              <a:t>A powerful system that lets you declare how dozens or hundreds of remote machines should be configured.</a:t>
            </a:r>
          </a:p>
          <a:p>
            <a:r>
              <a:rPr lang="en-US" dirty="0" err="1"/>
              <a:t>SaltStack</a:t>
            </a:r>
            <a:r>
              <a:rPr lang="en-US" dirty="0"/>
              <a:t>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saltstack</a:t>
            </a:r>
            <a:r>
              <a:rPr lang="en-US" dirty="0"/>
              <a:t>/salt</a:t>
            </a:r>
          </a:p>
          <a:p>
            <a:pPr lvl="1"/>
            <a:r>
              <a:rPr lang="en-ID" dirty="0"/>
              <a:t>Salt is an event-driven automation tool and framework to deploy, configure, and manage IT systems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403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DD44-BDC1-4AF0-DEC1-7DE2015F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Creating a Simple Shell in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41AE1-82B6-B3E9-9AB3-EA9ED1933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Python script for a simple shell that treats only the space character as special</a:t>
            </a:r>
          </a:p>
          <a:p>
            <a:r>
              <a:rPr lang="en-ID" dirty="0"/>
              <a:t>The shell passes all other characters literally to the command</a:t>
            </a:r>
          </a:p>
          <a:p>
            <a:r>
              <a:rPr lang="en-ID" dirty="0"/>
              <a:t>Limitations of the shell: it does not support special quoting characters, so it cannot handle files with spaces in their names</a:t>
            </a:r>
          </a:p>
          <a:p>
            <a:r>
              <a:rPr lang="en-ID" dirty="0"/>
              <a:t>https://</a:t>
            </a:r>
            <a:r>
              <a:rPr lang="en-ID" dirty="0" err="1"/>
              <a:t>github.com</a:t>
            </a:r>
            <a:r>
              <a:rPr lang="en-ID" dirty="0"/>
              <a:t>/</a:t>
            </a:r>
            <a:r>
              <a:rPr lang="en-ID" dirty="0" err="1"/>
              <a:t>brandon-rhodes</a:t>
            </a:r>
            <a:r>
              <a:rPr lang="en-ID" dirty="0"/>
              <a:t>/</a:t>
            </a:r>
            <a:r>
              <a:rPr lang="en-ID" dirty="0" err="1"/>
              <a:t>fopnp</a:t>
            </a:r>
            <a:r>
              <a:rPr lang="en-ID" dirty="0"/>
              <a:t>/blob/m/py3/chapter16/</a:t>
            </a:r>
            <a:r>
              <a:rPr lang="en-ID" dirty="0" err="1"/>
              <a:t>shell.py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27602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5AC7F-BE65-57C7-A7AA-6AAFF57B5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The Role of the Null Character in Unix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31FA1-F68F-5DE0-F4FB-4DD8F361C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The null character is special to the Unix system</a:t>
            </a:r>
          </a:p>
          <a:p>
            <a:r>
              <a:rPr lang="en-ID" dirty="0"/>
              <a:t>It marks the end of each command-line argument in memory</a:t>
            </a:r>
          </a:p>
          <a:p>
            <a:r>
              <a:rPr lang="en-ID" dirty="0"/>
              <a:t>Python prevents the inclusion of a null character in a command-line argument</a:t>
            </a:r>
          </a:p>
        </p:txBody>
      </p:sp>
      <p:pic>
        <p:nvPicPr>
          <p:cNvPr id="5" name="Picture 4" descr="A black text on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5FB7DEC7-46B0-02CE-F04F-46D75CD0C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3741038"/>
            <a:ext cx="74676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49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F70F5-025B-3731-D9A0-017B848FE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Unix vs. Windows Command 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06F10-B46B-477C-E3EE-5BAE82A9D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The Unix shell: how it handles command-line arguments</a:t>
            </a:r>
          </a:p>
          <a:p>
            <a:r>
              <a:rPr lang="en-ID" dirty="0"/>
              <a:t>The Windows command line: described as "primitive" due to its handling of command-line arguments</a:t>
            </a:r>
          </a:p>
          <a:p>
            <a:pPr lvl="1"/>
            <a:r>
              <a:rPr lang="en-ID" dirty="0"/>
              <a:t>More convenient terminal:  new Windows Terminal</a:t>
            </a:r>
          </a:p>
          <a:p>
            <a:r>
              <a:rPr lang="en-ID" dirty="0"/>
              <a:t>The list2cmdline() routine from the Python subprocess module: a solution for sending commands to Windows</a:t>
            </a:r>
          </a:p>
        </p:txBody>
      </p:sp>
    </p:spTree>
    <p:extLst>
      <p:ext uri="{BB962C8B-B14F-4D97-AF65-F5344CB8AC3E}">
        <p14:creationId xmlns:p14="http://schemas.microsoft.com/office/powerpoint/2010/main" val="2345226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CDDEC-C441-052C-2921-262F46C03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Challenges in Remote Connections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D2EAE-6869-E71D-5D57-B0815FF27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Common challenges when interacting with programs over a Python-powered remote connection</a:t>
            </a:r>
          </a:p>
          <a:p>
            <a:r>
              <a:rPr lang="en-ID" dirty="0"/>
              <a:t>Situations where programs hang indefinitely or data doesn't get through</a:t>
            </a:r>
          </a:p>
          <a:p>
            <a:r>
              <a:rPr lang="en-ID" dirty="0"/>
              <a:t>The importance of understanding Unix terminals to navigate these challenges</a:t>
            </a:r>
          </a:p>
        </p:txBody>
      </p:sp>
    </p:spTree>
    <p:extLst>
      <p:ext uri="{BB962C8B-B14F-4D97-AF65-F5344CB8AC3E}">
        <p14:creationId xmlns:p14="http://schemas.microsoft.com/office/powerpoint/2010/main" val="1536981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5EFC4-D824-BDEB-C818-69117D436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Terminals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BC22B-D6D5-B6EA-C4F7-9EA20253A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A terminal is a device for user input and computer output.</a:t>
            </a:r>
          </a:p>
          <a:p>
            <a:r>
              <a:rPr lang="en-ID" dirty="0"/>
              <a:t>Modern terminals are often other programs, such as </a:t>
            </a:r>
          </a:p>
          <a:p>
            <a:pPr lvl="1"/>
            <a:r>
              <a:rPr lang="en-ID" dirty="0" err="1"/>
              <a:t>xterm</a:t>
            </a:r>
            <a:r>
              <a:rPr lang="en-ID" dirty="0"/>
              <a:t> terminal, </a:t>
            </a:r>
          </a:p>
          <a:p>
            <a:pPr lvl="1"/>
            <a:r>
              <a:rPr lang="en-ID" dirty="0"/>
              <a:t>Gnome or KDE terminal program, </a:t>
            </a:r>
          </a:p>
          <a:p>
            <a:pPr lvl="1"/>
            <a:r>
              <a:rPr lang="en-ID" dirty="0"/>
              <a:t>Mac OS X </a:t>
            </a:r>
            <a:r>
              <a:rPr lang="en-ID" dirty="0" err="1"/>
              <a:t>iTerm</a:t>
            </a:r>
            <a:r>
              <a:rPr lang="en-ID" dirty="0"/>
              <a:t> or Terminal, or </a:t>
            </a:r>
          </a:p>
          <a:p>
            <a:pPr lvl="1"/>
            <a:r>
              <a:rPr lang="en-ID" dirty="0"/>
              <a:t>a PuTTY client on a Windows machine.</a:t>
            </a:r>
          </a:p>
        </p:txBody>
      </p:sp>
    </p:spTree>
    <p:extLst>
      <p:ext uri="{BB962C8B-B14F-4D97-AF65-F5344CB8AC3E}">
        <p14:creationId xmlns:p14="http://schemas.microsoft.com/office/powerpoint/2010/main" val="169866522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573</TotalTime>
  <Words>1307</Words>
  <Application>Microsoft Macintosh PowerPoint</Application>
  <PresentationFormat>Widescreen</PresentationFormat>
  <Paragraphs>140</Paragraphs>
  <Slides>26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Gill Sans MT</vt:lpstr>
      <vt:lpstr>Gallery</vt:lpstr>
      <vt:lpstr>Telnet &amp; ssh</vt:lpstr>
      <vt:lpstr>outline</vt:lpstr>
      <vt:lpstr>Secure Shell (SSH): A Ubiquitous Tool</vt:lpstr>
      <vt:lpstr>Remote System Administration and Automation Tools</vt:lpstr>
      <vt:lpstr>Creating a Simple Shell in Python</vt:lpstr>
      <vt:lpstr>The Role of the Null Character in Unix</vt:lpstr>
      <vt:lpstr>Unix vs. Windows Command Line</vt:lpstr>
      <vt:lpstr>Challenges in Remote Connections</vt:lpstr>
      <vt:lpstr>Terminals</vt:lpstr>
      <vt:lpstr>Telnet and SSH</vt:lpstr>
      <vt:lpstr>telnet and ssh</vt:lpstr>
      <vt:lpstr>Telnet</vt:lpstr>
      <vt:lpstr>TELNET</vt:lpstr>
      <vt:lpstr>SSH</vt:lpstr>
      <vt:lpstr>Python Examples</vt:lpstr>
      <vt:lpstr>Ssh</vt:lpstr>
      <vt:lpstr>SSH</vt:lpstr>
      <vt:lpstr>SSH Host Keys</vt:lpstr>
      <vt:lpstr>SSH Authentication</vt:lpstr>
      <vt:lpstr>Using Paramiko for SSH</vt:lpstr>
      <vt:lpstr>Running an Interactive Shell Under SSH</vt:lpstr>
      <vt:lpstr>exec_command() in paramiko</vt:lpstr>
      <vt:lpstr>SSH Channels in paramiko</vt:lpstr>
      <vt:lpstr>SSH and SFTP</vt:lpstr>
      <vt:lpstr>Benefits of SFTP</vt:lpstr>
      <vt:lpstr>Python Script for SFTP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Telnet &amp; ssh</dc:title>
  <dc:creator>Hudan Studiawan</dc:creator>
  <cp:lastModifiedBy>Hudan Studiawan</cp:lastModifiedBy>
  <cp:revision>15</cp:revision>
  <dcterms:created xsi:type="dcterms:W3CDTF">2023-06-04T14:05:56Z</dcterms:created>
  <dcterms:modified xsi:type="dcterms:W3CDTF">2024-06-11T00:05:00Z</dcterms:modified>
</cp:coreProperties>
</file>