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3C5DE-F2ED-F547-A722-703FACD17D0F}" v="1" dt="2023-06-07T16:27:05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26"/>
  </p:normalViewPr>
  <p:slideViewPr>
    <p:cSldViewPr snapToGrid="0">
      <p:cViewPr varScale="1">
        <p:scale>
          <a:sx n="140" d="100"/>
          <a:sy n="140" d="100"/>
        </p:scale>
        <p:origin x="2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DEC3C5DE-F2ED-F547-A722-703FACD17D0F}"/>
    <pc:docChg chg="undo custSel modSld">
      <pc:chgData name="Hudan Studiawan" userId="b59d24ee-dde4-4e13-810a-57bc721b8039" providerId="ADAL" clId="{DEC3C5DE-F2ED-F547-A722-703FACD17D0F}" dt="2023-06-08T00:23:44.934" v="59" actId="1076"/>
      <pc:docMkLst>
        <pc:docMk/>
      </pc:docMkLst>
      <pc:sldChg chg="modSp mod">
        <pc:chgData name="Hudan Studiawan" userId="b59d24ee-dde4-4e13-810a-57bc721b8039" providerId="ADAL" clId="{DEC3C5DE-F2ED-F547-A722-703FACD17D0F}" dt="2023-06-08T00:23:44.934" v="59" actId="1076"/>
        <pc:sldMkLst>
          <pc:docMk/>
          <pc:sldMk cId="0" sldId="256"/>
        </pc:sldMkLst>
        <pc:spChg chg="mod">
          <ac:chgData name="Hudan Studiawan" userId="b59d24ee-dde4-4e13-810a-57bc721b8039" providerId="ADAL" clId="{DEC3C5DE-F2ED-F547-A722-703FACD17D0F}" dt="2023-06-07T16:23:52.337" v="19" actId="20577"/>
          <ac:spMkLst>
            <pc:docMk/>
            <pc:sldMk cId="0" sldId="256"/>
            <ac:spMk id="83" creationId="{00000000-0000-0000-0000-000000000000}"/>
          </ac:spMkLst>
        </pc:spChg>
        <pc:picChg chg="mod">
          <ac:chgData name="Hudan Studiawan" userId="b59d24ee-dde4-4e13-810a-57bc721b8039" providerId="ADAL" clId="{DEC3C5DE-F2ED-F547-A722-703FACD17D0F}" dt="2023-06-08T00:23:44.934" v="59" actId="1076"/>
          <ac:picMkLst>
            <pc:docMk/>
            <pc:sldMk cId="0" sldId="256"/>
            <ac:picMk id="84" creationId="{00000000-0000-0000-0000-000000000000}"/>
          </ac:picMkLst>
        </pc:picChg>
      </pc:sldChg>
      <pc:sldChg chg="addSp delSp modSp mod">
        <pc:chgData name="Hudan Studiawan" userId="b59d24ee-dde4-4e13-810a-57bc721b8039" providerId="ADAL" clId="{DEC3C5DE-F2ED-F547-A722-703FACD17D0F}" dt="2023-06-07T16:27:08.990" v="49" actId="27614"/>
        <pc:sldMkLst>
          <pc:docMk/>
          <pc:sldMk cId="0" sldId="259"/>
        </pc:sldMkLst>
        <pc:spChg chg="add del mod">
          <ac:chgData name="Hudan Studiawan" userId="b59d24ee-dde4-4e13-810a-57bc721b8039" providerId="ADAL" clId="{DEC3C5DE-F2ED-F547-A722-703FACD17D0F}" dt="2023-06-07T16:26:42.402" v="46" actId="478"/>
          <ac:spMkLst>
            <pc:docMk/>
            <pc:sldMk cId="0" sldId="259"/>
            <ac:spMk id="3" creationId="{96063423-260F-1122-4314-F29379A73BC0}"/>
          </ac:spMkLst>
        </pc:spChg>
        <pc:spChg chg="del mod">
          <ac:chgData name="Hudan Studiawan" userId="b59d24ee-dde4-4e13-810a-57bc721b8039" providerId="ADAL" clId="{DEC3C5DE-F2ED-F547-A722-703FACD17D0F}" dt="2023-06-07T16:26:38.598" v="45" actId="478"/>
          <ac:spMkLst>
            <pc:docMk/>
            <pc:sldMk cId="0" sldId="259"/>
            <ac:spMk id="90" creationId="{00000000-0000-0000-0000-000000000000}"/>
          </ac:spMkLst>
        </pc:spChg>
        <pc:picChg chg="add mod">
          <ac:chgData name="Hudan Studiawan" userId="b59d24ee-dde4-4e13-810a-57bc721b8039" providerId="ADAL" clId="{DEC3C5DE-F2ED-F547-A722-703FACD17D0F}" dt="2023-06-07T16:27:08.990" v="49" actId="27614"/>
          <ac:picMkLst>
            <pc:docMk/>
            <pc:sldMk cId="0" sldId="259"/>
            <ac:picMk id="5" creationId="{089E78CF-3D6D-F90B-40CF-3CF8EC08C9C5}"/>
          </ac:picMkLst>
        </pc:picChg>
      </pc:sldChg>
      <pc:sldChg chg="modSp mod">
        <pc:chgData name="Hudan Studiawan" userId="b59d24ee-dde4-4e13-810a-57bc721b8039" providerId="ADAL" clId="{DEC3C5DE-F2ED-F547-A722-703FACD17D0F}" dt="2023-06-07T16:27:57.252" v="58" actId="20577"/>
        <pc:sldMkLst>
          <pc:docMk/>
          <pc:sldMk cId="0" sldId="265"/>
        </pc:sldMkLst>
        <pc:spChg chg="mod">
          <ac:chgData name="Hudan Studiawan" userId="b59d24ee-dde4-4e13-810a-57bc721b8039" providerId="ADAL" clId="{DEC3C5DE-F2ED-F547-A722-703FACD17D0F}" dt="2023-06-07T16:27:57.252" v="58" actId="20577"/>
          <ac:spMkLst>
            <pc:docMk/>
            <pc:sldMk cId="0" sldId="265"/>
            <ac:spMk id="10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37508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37508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37508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37508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37508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68360" y="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437508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437508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437508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437508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437508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437508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4375080"/>
            <a:ext cx="292068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8360" y="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37508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37508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fld id="{EB06F782-2248-4C8A-8019-3B744542A1C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140" b="1" strike="noStrike" spc="-1">
                <a:solidFill>
                  <a:srgbClr val="FFFFFF"/>
                </a:solidFill>
                <a:latin typeface="Arial"/>
              </a:rPr>
              <a:t>Muokkaa otsikon tekstimuotoa napsauttamalla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US" sz="3200" b="0" strike="noStrike" spc="-1">
                <a:latin typeface="Arial"/>
              </a:rPr>
              <a:t>Muokkaa jäsennyksen tekstimuotoa napsauttamalla</a:t>
            </a:r>
          </a:p>
          <a:p>
            <a:pPr marL="864000" lvl="1" indent="-288000">
              <a:spcAft>
                <a:spcPts val="1134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US" sz="2800" b="0" strike="noStrike" spc="-1">
                <a:latin typeface="Arial"/>
              </a:rPr>
              <a:t>Toinen jäsennystaso</a:t>
            </a:r>
          </a:p>
          <a:p>
            <a:pPr marL="1296000" lvl="2" indent="-216000">
              <a:spcAft>
                <a:spcPts val="850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US" sz="2400" b="0" strike="noStrike" spc="-1">
                <a:latin typeface="Arial"/>
              </a:rPr>
              <a:t>Kolmas jäsennystaso</a:t>
            </a:r>
          </a:p>
          <a:p>
            <a:pPr marL="1728000" lvl="3" indent="-216000">
              <a:spcAft>
                <a:spcPts val="56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US" sz="2000" b="0" strike="noStrike" spc="-1">
                <a:latin typeface="Arial"/>
              </a:rPr>
              <a:t>Neljäs jäsennystaso</a:t>
            </a:r>
          </a:p>
          <a:p>
            <a:pPr marL="2160000" lvl="4" indent="-216000">
              <a:spcAft>
                <a:spcPts val="283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US" sz="2000" b="0" strike="noStrike" spc="-1">
                <a:latin typeface="Arial"/>
              </a:rPr>
              <a:t>Viides jäsennystaso</a:t>
            </a:r>
          </a:p>
          <a:p>
            <a:pPr marL="2592000" lvl="5" indent="-216000">
              <a:spcAft>
                <a:spcPts val="283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US" sz="2000" b="0" strike="noStrike" spc="-1">
                <a:latin typeface="Arial"/>
              </a:rPr>
              <a:t>Kuudes jäsennystaso</a:t>
            </a:r>
          </a:p>
          <a:p>
            <a:pPr marL="3024000" lvl="6" indent="-216000">
              <a:spcAft>
                <a:spcPts val="283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US" sz="2000" b="0" strike="noStrike" spc="-1">
                <a:latin typeface="Arial"/>
              </a:rPr>
              <a:t>Seitsemäs jäsennystaso</a:t>
            </a:r>
          </a:p>
          <a:p>
            <a:pPr marL="3456000" lvl="7" indent="-216000">
              <a:spcAft>
                <a:spcPts val="283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US" sz="2000" b="0" strike="noStrike" spc="-1">
                <a:latin typeface="Arial"/>
              </a:rPr>
              <a:t>Kahdeksas jäsennystaso</a:t>
            </a:r>
          </a:p>
          <a:p>
            <a:pPr marL="3888000" lvl="8" indent="-216000">
              <a:spcAft>
                <a:spcPts val="283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US" sz="2000" b="0" strike="noStrike" spc="-1">
                <a:latin typeface="Arial"/>
              </a:rPr>
              <a:t>Yhdeksäs jäsennystaso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fld id="{7C88D785-2CA4-4606-8B31-E108334FE55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46320"/>
            <a:ext cx="9071640" cy="117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Network Programming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  <a:p>
            <a:pPr algn="ctr"/>
            <a:endParaRPr lang="en-US" sz="3200" b="0" strike="noStrike" spc="-1" dirty="0">
              <a:latin typeface="Arial"/>
            </a:endParaRPr>
          </a:p>
          <a:p>
            <a:pPr algn="ctr"/>
            <a:endParaRPr lang="en-US" sz="3200" b="0" strike="noStrike" spc="-1" dirty="0">
              <a:latin typeface="Arial"/>
            </a:endParaRPr>
          </a:p>
          <a:p>
            <a:pPr algn="ctr"/>
            <a:endParaRPr lang="en-US" sz="3200" b="0" strike="noStrike" spc="-1" dirty="0">
              <a:latin typeface="Arial"/>
            </a:endParaRPr>
          </a:p>
          <a:p>
            <a:pPr algn="ctr"/>
            <a:endParaRPr lang="en-US" sz="3200" b="0" strike="noStrike" spc="-1" dirty="0">
              <a:latin typeface="Arial"/>
            </a:endParaRPr>
          </a:p>
          <a:p>
            <a:pPr algn="ctr"/>
            <a:endParaRPr lang="en-US" sz="3200" b="0" strike="noStrike" spc="-1" dirty="0">
              <a:latin typeface="Arial"/>
            </a:endParaRPr>
          </a:p>
          <a:p>
            <a:pPr algn="ctr"/>
            <a:endParaRPr lang="en-US" sz="3200" b="0" strike="noStrike" spc="-1" dirty="0">
              <a:latin typeface="Arial"/>
            </a:endParaRPr>
          </a:p>
          <a:p>
            <a:pPr algn="ctr"/>
            <a:r>
              <a:rPr lang="en" sz="3200" b="0" strike="noStrike" spc="-1" dirty="0">
                <a:latin typeface="Arial"/>
              </a:rPr>
              <a:t>Department </a:t>
            </a:r>
            <a:r>
              <a:rPr lang="en" sz="3200" spc="-1" dirty="0">
                <a:latin typeface="Arial"/>
              </a:rPr>
              <a:t>of </a:t>
            </a:r>
            <a:r>
              <a:rPr lang="en" sz="3200" b="0" strike="noStrike" spc="-1" dirty="0">
                <a:latin typeface="Arial"/>
              </a:rPr>
              <a:t>Informatics</a:t>
            </a:r>
            <a:endParaRPr lang="en-US" sz="3200" b="0" strike="noStrike" spc="-1" dirty="0">
              <a:latin typeface="Arial"/>
            </a:endParaRPr>
          </a:p>
          <a:p>
            <a:pPr algn="ctr"/>
            <a:r>
              <a:rPr lang="en" sz="3200" b="0" strike="noStrike" spc="-1" dirty="0">
                <a:latin typeface="Arial"/>
              </a:rPr>
              <a:t>ITS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2859264" y="2395728"/>
            <a:ext cx="3962160" cy="237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Case study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 dirty="0">
                <a:latin typeface="Arial"/>
              </a:rPr>
              <a:t>https://</a:t>
            </a:r>
            <a:r>
              <a:rPr lang="en" sz="3200" b="0" strike="noStrike" spc="-1" dirty="0" err="1">
                <a:latin typeface="Arial"/>
              </a:rPr>
              <a:t>grpc.io</a:t>
            </a:r>
            <a:r>
              <a:rPr lang="en" sz="3200" b="0" strike="noStrike" spc="-1" dirty="0">
                <a:latin typeface="Arial"/>
              </a:rPr>
              <a:t>/showcase/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 dirty="0">
                <a:latin typeface="Arial"/>
              </a:rPr>
              <a:t>File system calls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 dirty="0">
                <a:latin typeface="Arial"/>
              </a:rPr>
              <a:t>Microservice architecture of an e-commerce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 dirty="0">
                <a:latin typeface="Arial"/>
              </a:rPr>
              <a:t>Multiplayer gaming platform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RPC JSONs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JSON: JavaScript Object Notation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JSON-RPC is a remote procedure call (RPC) protocol encoded in JSON.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It is a light-weight protocol that allows for communications between a client and a server.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It's designed to be simple and stateless, with no restrictions on the structure of the data that's sent and received.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RPC JSONs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JSON-RPC is transport agnostic, which means it can be used over different transports like:</a:t>
            </a:r>
            <a:endParaRPr lang="en-US" sz="3200" b="0" strike="noStrike" spc="-1">
              <a:latin typeface="Arial"/>
            </a:endParaRPr>
          </a:p>
          <a:p>
            <a:pPr marL="864000" lvl="1" indent="-288000">
              <a:spcAft>
                <a:spcPts val="1134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2800" b="0" strike="noStrike" spc="-1">
                <a:latin typeface="Arial"/>
              </a:rPr>
              <a:t>HTTP, or</a:t>
            </a:r>
            <a:endParaRPr lang="en-US" sz="2800" b="0" strike="noStrike" spc="-1">
              <a:latin typeface="Arial"/>
            </a:endParaRPr>
          </a:p>
          <a:p>
            <a:pPr marL="864000" lvl="1" indent="-288000">
              <a:spcAft>
                <a:spcPts val="1134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2800" b="0" strike="noStrike" spc="-1">
                <a:latin typeface="Arial"/>
              </a:rPr>
              <a:t>TCP sockets.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This makes it versatile and adaptable to different kinds of networked applications.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Python JSON RPC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jsonrpc</a:t>
            </a:r>
            <a:endParaRPr lang="en-US" sz="3200" b="0" strike="noStrike" spc="-1">
              <a:latin typeface="Arial"/>
            </a:endParaRPr>
          </a:p>
          <a:p>
            <a:pPr marL="864000" lvl="1" indent="-288000">
              <a:spcAft>
                <a:spcPts val="1134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2800" b="0" strike="noStrike" spc="-1">
                <a:latin typeface="Arial"/>
              </a:rPr>
              <a:t>https://json-rpc.readthedocs.io/en/latest/quickstart.html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tinyrpc</a:t>
            </a:r>
            <a:endParaRPr lang="en-US" sz="3200" b="0" strike="noStrike" spc="-1">
              <a:latin typeface="Arial"/>
            </a:endParaRPr>
          </a:p>
          <a:p>
            <a:pPr marL="864000" lvl="1" indent="-288000">
              <a:spcAft>
                <a:spcPts val="1134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2800" b="0" strike="noStrike" spc="-1">
                <a:latin typeface="Arial"/>
              </a:rPr>
              <a:t>https://tinyrpc.readthedocs.io/en/latest/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Example XML-RPC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Libraries used:</a:t>
            </a:r>
            <a:endParaRPr lang="en-US" sz="3200" b="0" strike="noStrike" spc="-1">
              <a:latin typeface="Arial"/>
            </a:endParaRPr>
          </a:p>
          <a:p>
            <a:pPr marL="864000" lvl="1" indent="-288000">
              <a:spcAft>
                <a:spcPts val="1134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2800" b="0" strike="noStrike" spc="-1">
                <a:latin typeface="Arial"/>
              </a:rPr>
              <a:t>https://docs.python.org/3/library/xmlrpc.html,</a:t>
            </a:r>
            <a:endParaRPr lang="en-US" sz="2800" b="0" strike="noStrike" spc="-1">
              <a:latin typeface="Arial"/>
            </a:endParaRPr>
          </a:p>
          <a:p>
            <a:pPr marL="864000" lvl="1" indent="-288000">
              <a:spcAft>
                <a:spcPts val="1134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2800" b="0" strike="noStrike" spc="-1">
                <a:latin typeface="Arial"/>
              </a:rPr>
              <a:t>https://grpc.io/docs/languages/python/quickstart/</a:t>
            </a:r>
            <a:endParaRPr lang="en-US" sz="2800" b="0" strike="noStrike" spc="-1">
              <a:latin typeface="Arial"/>
            </a:endParaRPr>
          </a:p>
          <a:p>
            <a:pPr marL="864000" lvl="1" indent="-288000">
              <a:spcAft>
                <a:spcPts val="1134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Example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 dirty="0">
                <a:latin typeface="Arial"/>
              </a:rPr>
              <a:t>https://</a:t>
            </a:r>
            <a:r>
              <a:rPr lang="en" sz="3200" b="0" strike="noStrike" spc="-1" dirty="0" err="1">
                <a:latin typeface="Arial"/>
              </a:rPr>
              <a:t>docs.python.org</a:t>
            </a:r>
            <a:r>
              <a:rPr lang="en" sz="3200" b="0" strike="noStrike" spc="-1" dirty="0">
                <a:latin typeface="Arial"/>
              </a:rPr>
              <a:t>/3/library/</a:t>
            </a:r>
            <a:r>
              <a:rPr lang="en" sz="3200" b="0" strike="noStrike" spc="-1" dirty="0" err="1">
                <a:latin typeface="Arial"/>
              </a:rPr>
              <a:t>xmlrpc.html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 dirty="0">
                <a:latin typeface="Arial"/>
              </a:rPr>
              <a:t>https://</a:t>
            </a:r>
            <a:r>
              <a:rPr lang="en" sz="3200" b="0" strike="noStrike" spc="-1" dirty="0" err="1">
                <a:latin typeface="Arial"/>
              </a:rPr>
              <a:t>github.com</a:t>
            </a:r>
            <a:r>
              <a:rPr lang="en" sz="3200" b="0" strike="noStrike" spc="-1" dirty="0">
                <a:latin typeface="Arial"/>
              </a:rPr>
              <a:t>/</a:t>
            </a:r>
            <a:r>
              <a:rPr lang="en" sz="3200" b="0" strike="noStrike" spc="-1" dirty="0" err="1">
                <a:latin typeface="Arial"/>
              </a:rPr>
              <a:t>brandon-rhodes</a:t>
            </a:r>
            <a:r>
              <a:rPr lang="en" sz="3200" b="0" strike="noStrike" spc="-1" dirty="0">
                <a:latin typeface="Arial"/>
              </a:rPr>
              <a:t>/</a:t>
            </a:r>
            <a:r>
              <a:rPr lang="en" sz="3200" b="0" strike="noStrike" spc="-1" dirty="0" err="1">
                <a:latin typeface="Arial"/>
              </a:rPr>
              <a:t>fopnp</a:t>
            </a:r>
            <a:r>
              <a:rPr lang="en" sz="3200" b="0" strike="noStrike" spc="-1" dirty="0">
                <a:latin typeface="Arial"/>
              </a:rPr>
              <a:t>/tree/m/py3/chapter18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 dirty="0">
                <a:latin typeface="Arial"/>
              </a:rPr>
              <a:t>https://</a:t>
            </a:r>
            <a:r>
              <a:rPr lang="en" sz="3200" b="0" strike="noStrike" spc="-1" dirty="0" err="1">
                <a:latin typeface="Arial"/>
              </a:rPr>
              <a:t>github.com</a:t>
            </a:r>
            <a:r>
              <a:rPr lang="en" sz="3200" b="0" strike="noStrike" spc="-1" dirty="0">
                <a:latin typeface="Arial"/>
              </a:rPr>
              <a:t>/</a:t>
            </a:r>
            <a:r>
              <a:rPr lang="en" sz="3200" b="0" strike="noStrike" spc="-1" dirty="0" err="1">
                <a:latin typeface="Arial"/>
              </a:rPr>
              <a:t>studiawan</a:t>
            </a:r>
            <a:r>
              <a:rPr lang="en" sz="3200" b="0" strike="noStrike" spc="-1" dirty="0">
                <a:latin typeface="Arial"/>
              </a:rPr>
              <a:t>/network-programming/tree/master/bab09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Outlines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XML Formats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Understanding RPC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XML-RPC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Example implementation of XML-RPC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JSON-RPC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XML Formats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i="1" strike="noStrike" spc="-1">
                <a:latin typeface="Arial"/>
              </a:rPr>
              <a:t>eXtensible Markup Language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Format data with certain tags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Designed for sending data, not displaying data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Example of XML format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089E78CF-3D6D-F90B-40CF-3CF8EC08C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7" y="1496724"/>
            <a:ext cx="6870700" cy="570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RPC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i="1" strike="noStrike" spc="-1">
                <a:latin typeface="Arial"/>
              </a:rPr>
              <a:t>Remote Procedure Call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Calling a function or procedure on another computer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Calling a function is similar to calling a function on the local computer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Why RPC?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Reducing the load on a single computer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Requires data from another computer that doesn't belong on the local computer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XML-RPC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i="1" strike="noStrike" spc="-1">
                <a:latin typeface="Arial"/>
              </a:rPr>
              <a:t>eXtensible Markup Language – Remote Procedure Call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A way to:</a:t>
            </a:r>
            <a:endParaRPr lang="en-US" sz="3200" b="0" strike="noStrike" spc="-1">
              <a:latin typeface="Arial"/>
            </a:endParaRPr>
          </a:p>
          <a:p>
            <a:pPr marL="864000" lvl="1" indent="-288000">
              <a:spcAft>
                <a:spcPts val="1134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2800" b="0" strike="noStrike" spc="-1">
                <a:latin typeface="Arial"/>
              </a:rPr>
              <a:t>Calling a procedure or function that resides on another computer</a:t>
            </a:r>
            <a:endParaRPr lang="en-US" sz="2800" b="0" strike="noStrike" spc="-1">
              <a:latin typeface="Arial"/>
            </a:endParaRPr>
          </a:p>
          <a:p>
            <a:pPr marL="864000" lvl="1" indent="-288000">
              <a:spcAft>
                <a:spcPts val="1134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2800" b="0" strike="noStrike" spc="-1">
                <a:latin typeface="Arial"/>
              </a:rPr>
              <a:t>Using XML as data sent via HTTP protocol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XML-RPC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1395000" y="1299600"/>
            <a:ext cx="7315200" cy="608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140" b="1" strike="noStrike" spc="-1">
                <a:solidFill>
                  <a:srgbClr val="FFFFFF"/>
                </a:solidFill>
                <a:latin typeface="Arial"/>
              </a:rPr>
              <a:t>Supported Data Types</a:t>
            </a:r>
            <a:endParaRPr lang="en-US" sz="414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ints;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floats;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strings;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list;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dict;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" sz="3200" b="0" strike="noStrike" spc="-1">
                <a:latin typeface="Arial"/>
              </a:rPr>
              <a:t>datetime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363</Words>
  <Application>Microsoft Macintosh PowerPoint</Application>
  <PresentationFormat>Custom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Symbol</vt:lpstr>
      <vt:lpstr>Times New Roman</vt:lpstr>
      <vt:lpstr>Wingdings</vt:lpstr>
      <vt:lpstr>Office Theme</vt:lpstr>
      <vt:lpstr>Office Theme</vt:lpstr>
      <vt:lpstr>Network Programming</vt:lpstr>
      <vt:lpstr>Outlines</vt:lpstr>
      <vt:lpstr>XML Formats</vt:lpstr>
      <vt:lpstr>Example of XML format</vt:lpstr>
      <vt:lpstr>RPC</vt:lpstr>
      <vt:lpstr>Why RPC?</vt:lpstr>
      <vt:lpstr>XML-RPC</vt:lpstr>
      <vt:lpstr>XML-RPC</vt:lpstr>
      <vt:lpstr>Supported Data Types</vt:lpstr>
      <vt:lpstr>Case study</vt:lpstr>
      <vt:lpstr>RPC JSONs</vt:lpstr>
      <vt:lpstr>RPC JSONs</vt:lpstr>
      <vt:lpstr>Python JSON RPC</vt:lpstr>
      <vt:lpstr>Example XML-RPC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subject/>
  <dc:creator>Hudan Studiawan</dc:creator>
  <dc:description/>
  <cp:lastModifiedBy>Hudan Studiawan</cp:lastModifiedBy>
  <cp:revision>21</cp:revision>
  <dcterms:created xsi:type="dcterms:W3CDTF">2011-12-30T09:53:42Z</dcterms:created>
  <dcterms:modified xsi:type="dcterms:W3CDTF">2023-06-08T00:26:50Z</dcterms:modified>
  <dc:language>en-ID</dc:language>
</cp:coreProperties>
</file>