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CC0A31C-0498-4408-8E32-5BBF97539D3A}">
  <a:tblStyle styleId="{3CC0A31C-0498-4408-8E32-5BBF97539D3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57ee7a06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57ee7a06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model is kind of an inner approach: bidirectional LSTM. It contains a </a:t>
            </a:r>
            <a:r>
              <a:rPr lang="en"/>
              <a:t>bidirectional</a:t>
            </a:r>
            <a:r>
              <a:rPr lang="en"/>
              <a:t> LSTM layer, a max_pooling layer and a dense layer. Note that The bidirectional LSTM layer has a lot parameters. This model has 1M parameters in total and it is the most complex base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Next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57ee7a06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57ee7a06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last base model is kind of an outer approach: it applys 3 convolutional layers and a dense layer. Note that convolutional layers only need a few parameters, so this model adds only a few extra parameters.It’s even smaller than the base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Next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57ee7a06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57ee7a06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I’ll talk about an advanced model: Bert.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we need to the attention layer.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encoder-decoder architecture, encoder now is not providing only the last hidden state, it provides all hidden state to the decoder.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Attention tries to find which hidden state is the most import state and make its weight bigger.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picture, first we can see three hidden states, decoder will score them and compute a softmax score.And calculate a weighted sum as the context vector.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Next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57ee7a06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57ee7a06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Bert uses attention layer do self attention.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Self attention is doing attention with itself.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example.Let’s look at the sentence:’The animal didn’t cross the street because it was too tired”.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does the word ‘it’ mean? For human beings, it is easy to find ‘it’ in this sentence means the animal.But our model may not know. So we apply a self attention to give it the ability to find what does the word ‘it’ really mean. The picture on the left-side shows one attention matrix. The animal has the biggest </a:t>
            </a:r>
            <a:r>
              <a:rPr lang="en"/>
              <a:t>weights and the street is smaller. The picture in the right shows multi-head attention.It generate 8 attention matrix and the have different weights like the green one finds ‘tired’ was the most important thing.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57ee7a06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57ee7a06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bert model already did some pretraining in some tasks.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task is masked language model. This task replace a word in a sentence with a mask or a random word and try to predict the original word using bert.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second task is next sentence prediction. It trys to determine whether sentence B is the following sentence of sentence 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Next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57ee7a06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57ee7a06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shows the model structure.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main part is bert encoding part. It has about 110 </a:t>
            </a:r>
            <a:r>
              <a:rPr lang="en"/>
              <a:t>millions</a:t>
            </a:r>
            <a:r>
              <a:rPr lang="en"/>
              <a:t> parameters.Besides that, we only add two small dense layers.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424d30d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424d30d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424d30d8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424d30d8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424d30d8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424d30d8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577218c5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577218c5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577218c5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577218c5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577218c5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c577218c5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6ae9a05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6ae9a05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424d30d8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424d30d8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577218c5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577218c5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577218c5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577218c5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577218c5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577218c5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577218c5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577218c5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577218c5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577218c5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I’ll introduce our models to you.</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Basicaly, </a:t>
            </a:r>
            <a:r>
              <a:rPr lang="en"/>
              <a:t>We tried 5 models in this topic. 3 basic models: feedforward NN, biLSTM, convolutional NN and 2 advanced models bert and fast AI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57ee7a06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57ee7a06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a:t>
            </a:r>
            <a:r>
              <a:rPr lang="en"/>
              <a:t> I’ll talk about our basic models.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most import thing in our all models is embedding layer.It’s a key layer in neural networks to do NLP tasks. It’s like a dictionary maps words to corresponding vectors.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it will map word id four to vector (point three, point nine, point 2) and word id thirty two to (minus point two, point one, point right) and sixty seven to point one, point three and point nine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dictionary is a big matrix, in our bas models the vocabulary size is about thirty six thousands and the output dim is </a:t>
            </a:r>
            <a:r>
              <a:rPr lang="en"/>
              <a:t>sixteen, so there is about five </a:t>
            </a:r>
            <a:r>
              <a:rPr lang="en"/>
              <a:t>hundred</a:t>
            </a:r>
            <a:r>
              <a:rPr lang="en"/>
              <a:t> and </a:t>
            </a:r>
            <a:r>
              <a:rPr lang="en"/>
              <a:t>seventy</a:t>
            </a:r>
            <a:r>
              <a:rPr lang="en"/>
              <a:t> four parameters.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base models, embedding layer has over half of the total parameters in each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57ee7a06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57ee7a06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I will introduce our bas models.The baseline is feedforward neural network. We add 4 extra dense layers and the size if one hundred and twenty eight, sixty four, thirty two and sixteen.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model has about seven hundred thousand parameters, which means it added about one </a:t>
            </a:r>
            <a:r>
              <a:rPr lang="en"/>
              <a:t>hundred</a:t>
            </a:r>
            <a:r>
              <a:rPr lang="en"/>
              <a:t> and twenty thousand parameters.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Next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2.png"/><Relationship Id="rId8"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tattle/covid-19-nlp-text-classification" TargetMode="Externa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Twitter sentiment analysis during the pandemic</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Hanyan Wang, Yukun Shi, Yifei Li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Bidirectional LSTM</a:t>
            </a:r>
            <a:endParaRPr/>
          </a:p>
        </p:txBody>
      </p:sp>
      <p:sp>
        <p:nvSpPr>
          <p:cNvPr id="113" name="Google Shape;113;p22"/>
          <p:cNvSpPr txBox="1"/>
          <p:nvPr>
            <p:ph idx="1" type="body"/>
          </p:nvPr>
        </p:nvSpPr>
        <p:spPr>
          <a:xfrm>
            <a:off x="5673850" y="1152475"/>
            <a:ext cx="3158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biLSTM + a dense layer of size 64.</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Note: bi-LSTM contains a lot more parameters.</a:t>
            </a:r>
            <a:endParaRPr/>
          </a:p>
        </p:txBody>
      </p:sp>
      <p:pic>
        <p:nvPicPr>
          <p:cNvPr id="114" name="Google Shape;114;p22"/>
          <p:cNvPicPr preferRelativeResize="0"/>
          <p:nvPr/>
        </p:nvPicPr>
        <p:blipFill>
          <a:blip r:embed="rId3">
            <a:alphaModFix/>
          </a:blip>
          <a:stretch>
            <a:fillRect/>
          </a:stretch>
        </p:blipFill>
        <p:spPr>
          <a:xfrm>
            <a:off x="311704" y="1152475"/>
            <a:ext cx="5155201" cy="3522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Convolution</a:t>
            </a:r>
            <a:endParaRPr/>
          </a:p>
        </p:txBody>
      </p:sp>
      <p:sp>
        <p:nvSpPr>
          <p:cNvPr id="120" name="Google Shape;120;p23"/>
          <p:cNvSpPr txBox="1"/>
          <p:nvPr>
            <p:ph idx="1" type="body"/>
          </p:nvPr>
        </p:nvSpPr>
        <p:spPr>
          <a:xfrm>
            <a:off x="4699250" y="1152475"/>
            <a:ext cx="4133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1D convolutions, like an outer </a:t>
            </a:r>
            <a:r>
              <a:rPr lang="en"/>
              <a:t>approach.</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Note: Using only a few parameters except embedding layer.</a:t>
            </a:r>
            <a:endParaRPr/>
          </a:p>
        </p:txBody>
      </p:sp>
      <p:pic>
        <p:nvPicPr>
          <p:cNvPr id="121" name="Google Shape;121;p23"/>
          <p:cNvPicPr preferRelativeResize="0"/>
          <p:nvPr/>
        </p:nvPicPr>
        <p:blipFill>
          <a:blip r:embed="rId3">
            <a:alphaModFix/>
          </a:blip>
          <a:stretch>
            <a:fillRect/>
          </a:stretch>
        </p:blipFill>
        <p:spPr>
          <a:xfrm>
            <a:off x="251675" y="1047413"/>
            <a:ext cx="4133062" cy="36265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Advanced Model: Bert</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Attention layer:</a:t>
            </a:r>
            <a:endParaRPr/>
          </a:p>
          <a:p>
            <a:pPr indent="0" lvl="0" marL="0" rtl="0" algn="l">
              <a:spcBef>
                <a:spcPts val="1200"/>
              </a:spcBef>
              <a:spcAft>
                <a:spcPts val="1200"/>
              </a:spcAft>
              <a:buNone/>
            </a:pPr>
            <a:r>
              <a:rPr lang="en"/>
              <a:t>	For encoder-decoder </a:t>
            </a:r>
            <a:r>
              <a:rPr lang="en"/>
              <a:t>architecture, encoder is not providing the hidden state of the last node. It provides all hidden states to the decoder and the decoder chooses the most important one.</a:t>
            </a:r>
            <a:endParaRPr/>
          </a:p>
        </p:txBody>
      </p:sp>
      <p:pic>
        <p:nvPicPr>
          <p:cNvPr id="128" name="Google Shape;128;p24"/>
          <p:cNvPicPr preferRelativeResize="0"/>
          <p:nvPr/>
        </p:nvPicPr>
        <p:blipFill>
          <a:blip r:embed="rId3">
            <a:alphaModFix/>
          </a:blip>
          <a:stretch>
            <a:fillRect/>
          </a:stretch>
        </p:blipFill>
        <p:spPr>
          <a:xfrm>
            <a:off x="4303875" y="2454925"/>
            <a:ext cx="4632199" cy="2688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Advanced Model: Bert</a:t>
            </a:r>
            <a:endParaRPr/>
          </a:p>
          <a:p>
            <a:pPr indent="0" lvl="0" marL="0" rtl="0" algn="l">
              <a:spcBef>
                <a:spcPts val="0"/>
              </a:spcBef>
              <a:spcAft>
                <a:spcPts val="0"/>
              </a:spcAft>
              <a:buNone/>
            </a:pPr>
            <a:r>
              <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Self-Attention</a:t>
            </a:r>
            <a:endParaRPr/>
          </a:p>
          <a:p>
            <a:pPr indent="0" lvl="0" marL="0" rtl="0" algn="l">
              <a:spcBef>
                <a:spcPts val="1200"/>
              </a:spcBef>
              <a:spcAft>
                <a:spcPts val="1200"/>
              </a:spcAft>
              <a:buNone/>
            </a:pPr>
            <a:r>
              <a:rPr lang="en"/>
              <a:t>	</a:t>
            </a:r>
            <a:endParaRPr/>
          </a:p>
        </p:txBody>
      </p:sp>
      <p:pic>
        <p:nvPicPr>
          <p:cNvPr id="135" name="Google Shape;135;p25"/>
          <p:cNvPicPr preferRelativeResize="0"/>
          <p:nvPr/>
        </p:nvPicPr>
        <p:blipFill>
          <a:blip r:embed="rId3">
            <a:alphaModFix/>
          </a:blip>
          <a:stretch>
            <a:fillRect/>
          </a:stretch>
        </p:blipFill>
        <p:spPr>
          <a:xfrm>
            <a:off x="255546" y="1588650"/>
            <a:ext cx="3767201" cy="3554849"/>
          </a:xfrm>
          <a:prstGeom prst="rect">
            <a:avLst/>
          </a:prstGeom>
          <a:noFill/>
          <a:ln>
            <a:noFill/>
          </a:ln>
        </p:spPr>
      </p:pic>
      <p:pic>
        <p:nvPicPr>
          <p:cNvPr id="136" name="Google Shape;136;p25"/>
          <p:cNvPicPr preferRelativeResize="0"/>
          <p:nvPr/>
        </p:nvPicPr>
        <p:blipFill>
          <a:blip r:embed="rId4">
            <a:alphaModFix/>
          </a:blip>
          <a:stretch>
            <a:fillRect/>
          </a:stretch>
        </p:blipFill>
        <p:spPr>
          <a:xfrm>
            <a:off x="4404609" y="1588650"/>
            <a:ext cx="3886468" cy="3707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Advanced Model: Bert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Pretrained tasks</a:t>
            </a:r>
            <a:endParaRPr/>
          </a:p>
          <a:p>
            <a:pPr indent="0" lvl="0" marL="0" rtl="0" algn="l">
              <a:spcBef>
                <a:spcPts val="1200"/>
              </a:spcBef>
              <a:spcAft>
                <a:spcPts val="0"/>
              </a:spcAft>
              <a:buNone/>
            </a:pPr>
            <a:r>
              <a:rPr lang="en"/>
              <a:t>1.Masked language model.</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Try to predict the original word.</a:t>
            </a:r>
            <a:endParaRPr/>
          </a:p>
          <a:p>
            <a:pPr indent="0" lvl="0" marL="0" rtl="0" algn="l">
              <a:spcBef>
                <a:spcPts val="1200"/>
              </a:spcBef>
              <a:spcAft>
                <a:spcPts val="1200"/>
              </a:spcAft>
              <a:buNone/>
            </a:pPr>
            <a:r>
              <a:rPr lang="en"/>
              <a:t>2. Next Sentence Prediction: Determine whether sentence B is the following sentence of sentence A </a:t>
            </a:r>
            <a:endParaRPr/>
          </a:p>
        </p:txBody>
      </p:sp>
      <p:pic>
        <p:nvPicPr>
          <p:cNvPr id="143" name="Google Shape;143;p26"/>
          <p:cNvPicPr preferRelativeResize="0"/>
          <p:nvPr/>
        </p:nvPicPr>
        <p:blipFill>
          <a:blip r:embed="rId3">
            <a:alphaModFix/>
          </a:blip>
          <a:stretch>
            <a:fillRect/>
          </a:stretch>
        </p:blipFill>
        <p:spPr>
          <a:xfrm>
            <a:off x="429850" y="2099450"/>
            <a:ext cx="5784376" cy="1300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Advanced Model: Bert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9" name="Google Shape;14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Parameters: 110M(Bert), only a few parameters for the dense layers.</a:t>
            </a:r>
            <a:endParaRPr/>
          </a:p>
          <a:p>
            <a:pPr indent="0" lvl="0" marL="0" rtl="0" algn="l">
              <a:spcBef>
                <a:spcPts val="1200"/>
              </a:spcBef>
              <a:spcAft>
                <a:spcPts val="1200"/>
              </a:spcAft>
              <a:buNone/>
            </a:pPr>
            <a:r>
              <a:t/>
            </a:r>
            <a:endParaRPr/>
          </a:p>
        </p:txBody>
      </p:sp>
      <p:pic>
        <p:nvPicPr>
          <p:cNvPr id="150" name="Google Shape;150;p27"/>
          <p:cNvPicPr preferRelativeResize="0"/>
          <p:nvPr/>
        </p:nvPicPr>
        <p:blipFill>
          <a:blip r:embed="rId3">
            <a:alphaModFix/>
          </a:blip>
          <a:stretch>
            <a:fillRect/>
          </a:stretch>
        </p:blipFill>
        <p:spPr>
          <a:xfrm>
            <a:off x="399277" y="1585625"/>
            <a:ext cx="5925026" cy="3557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Advanced Model: Fastai</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6" name="Google Shape;156;p28"/>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Fastai is a deep learning library, with a carefully layered architecture, that allows to mix and match the low-level components of the neural networks to build new approaches that have state-of-the-art results in standard deep learning domains.</a:t>
            </a:r>
            <a:endParaRPr/>
          </a:p>
          <a:p>
            <a:pPr indent="0" lvl="0" marL="0" rtl="0" algn="l">
              <a:spcBef>
                <a:spcPts val="1200"/>
              </a:spcBef>
              <a:spcAft>
                <a:spcPts val="1200"/>
              </a:spcAft>
              <a:buNone/>
            </a:pPr>
            <a:r>
              <a:t/>
            </a:r>
            <a:endParaRPr/>
          </a:p>
        </p:txBody>
      </p:sp>
      <p:pic>
        <p:nvPicPr>
          <p:cNvPr id="157" name="Google Shape;157;p28"/>
          <p:cNvPicPr preferRelativeResize="0"/>
          <p:nvPr/>
        </p:nvPicPr>
        <p:blipFill>
          <a:blip r:embed="rId3">
            <a:alphaModFix/>
          </a:blip>
          <a:stretch>
            <a:fillRect/>
          </a:stretch>
        </p:blipFill>
        <p:spPr>
          <a:xfrm>
            <a:off x="4954003" y="560512"/>
            <a:ext cx="3243348" cy="4125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Advanced Model: Fastai</a:t>
            </a:r>
            <a:endParaRPr/>
          </a:p>
          <a:p>
            <a:pPr indent="0" lvl="0" marL="0" rtl="0" algn="l">
              <a:spcBef>
                <a:spcPts val="0"/>
              </a:spcBef>
              <a:spcAft>
                <a:spcPts val="0"/>
              </a:spcAft>
              <a:buNone/>
            </a:pPr>
            <a:r>
              <a:t/>
            </a:r>
            <a:endParaRPr/>
          </a:p>
        </p:txBody>
      </p:sp>
      <p:sp>
        <p:nvSpPr>
          <p:cNvPr id="163" name="Google Shape;16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4" name="Google Shape;164;p29"/>
          <p:cNvPicPr preferRelativeResize="0"/>
          <p:nvPr/>
        </p:nvPicPr>
        <p:blipFill>
          <a:blip r:embed="rId3">
            <a:alphaModFix/>
          </a:blip>
          <a:stretch>
            <a:fillRect/>
          </a:stretch>
        </p:blipFill>
        <p:spPr>
          <a:xfrm>
            <a:off x="374100" y="1312925"/>
            <a:ext cx="8458200" cy="257175"/>
          </a:xfrm>
          <a:prstGeom prst="rect">
            <a:avLst/>
          </a:prstGeom>
          <a:noFill/>
          <a:ln>
            <a:noFill/>
          </a:ln>
        </p:spPr>
      </p:pic>
      <p:pic>
        <p:nvPicPr>
          <p:cNvPr id="165" name="Google Shape;165;p29"/>
          <p:cNvPicPr preferRelativeResize="0"/>
          <p:nvPr/>
        </p:nvPicPr>
        <p:blipFill>
          <a:blip r:embed="rId4">
            <a:alphaModFix/>
          </a:blip>
          <a:stretch>
            <a:fillRect/>
          </a:stretch>
        </p:blipFill>
        <p:spPr>
          <a:xfrm>
            <a:off x="3206916" y="1644750"/>
            <a:ext cx="4320082" cy="2814225"/>
          </a:xfrm>
          <a:prstGeom prst="rect">
            <a:avLst/>
          </a:prstGeom>
          <a:noFill/>
          <a:ln>
            <a:noFill/>
          </a:ln>
        </p:spPr>
      </p:pic>
      <p:pic>
        <p:nvPicPr>
          <p:cNvPr id="166" name="Google Shape;166;p29"/>
          <p:cNvPicPr preferRelativeResize="0"/>
          <p:nvPr/>
        </p:nvPicPr>
        <p:blipFill>
          <a:blip r:embed="rId5">
            <a:alphaModFix/>
          </a:blip>
          <a:stretch>
            <a:fillRect/>
          </a:stretch>
        </p:blipFill>
        <p:spPr>
          <a:xfrm>
            <a:off x="374100" y="1726075"/>
            <a:ext cx="1448061" cy="269825"/>
          </a:xfrm>
          <a:prstGeom prst="rect">
            <a:avLst/>
          </a:prstGeom>
          <a:noFill/>
          <a:ln>
            <a:noFill/>
          </a:ln>
        </p:spPr>
      </p:pic>
      <p:pic>
        <p:nvPicPr>
          <p:cNvPr id="167" name="Google Shape;167;p29"/>
          <p:cNvPicPr preferRelativeResize="0"/>
          <p:nvPr/>
        </p:nvPicPr>
        <p:blipFill>
          <a:blip r:embed="rId6">
            <a:alphaModFix/>
          </a:blip>
          <a:stretch>
            <a:fillRect/>
          </a:stretch>
        </p:blipFill>
        <p:spPr>
          <a:xfrm>
            <a:off x="374100" y="2151875"/>
            <a:ext cx="2743200" cy="257175"/>
          </a:xfrm>
          <a:prstGeom prst="rect">
            <a:avLst/>
          </a:prstGeom>
          <a:noFill/>
          <a:ln>
            <a:noFill/>
          </a:ln>
        </p:spPr>
      </p:pic>
      <p:pic>
        <p:nvPicPr>
          <p:cNvPr id="168" name="Google Shape;168;p29"/>
          <p:cNvPicPr preferRelativeResize="0"/>
          <p:nvPr/>
        </p:nvPicPr>
        <p:blipFill>
          <a:blip r:embed="rId7">
            <a:alphaModFix/>
          </a:blip>
          <a:stretch>
            <a:fillRect/>
          </a:stretch>
        </p:blipFill>
        <p:spPr>
          <a:xfrm>
            <a:off x="374100" y="2565025"/>
            <a:ext cx="2156600" cy="499825"/>
          </a:xfrm>
          <a:prstGeom prst="rect">
            <a:avLst/>
          </a:prstGeom>
          <a:noFill/>
          <a:ln>
            <a:noFill/>
          </a:ln>
        </p:spPr>
      </p:pic>
      <p:pic>
        <p:nvPicPr>
          <p:cNvPr id="169" name="Google Shape;169;p29"/>
          <p:cNvPicPr preferRelativeResize="0"/>
          <p:nvPr/>
        </p:nvPicPr>
        <p:blipFill>
          <a:blip r:embed="rId8">
            <a:alphaModFix/>
          </a:blip>
          <a:stretch>
            <a:fillRect/>
          </a:stretch>
        </p:blipFill>
        <p:spPr>
          <a:xfrm>
            <a:off x="3206925" y="1865300"/>
            <a:ext cx="4800600" cy="2286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65"/>
                                        </p:tgtEl>
                                      </p:cBhvr>
                                    </p:animEffect>
                                    <p:set>
                                      <p:cBhvr>
                                        <p:cTn dur="1" fill="hold">
                                          <p:stCondLst>
                                            <p:cond delay="1000"/>
                                          </p:stCondLst>
                                        </p:cTn>
                                        <p:tgtEl>
                                          <p:spTgt spid="16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69"/>
                                        </p:tgtEl>
                                      </p:cBhvr>
                                    </p:animEffect>
                                    <p:set>
                                      <p:cBhvr>
                                        <p:cTn dur="1" fill="hold">
                                          <p:stCondLst>
                                            <p:cond delay="1000"/>
                                          </p:stCondLst>
                                        </p:cTn>
                                        <p:tgtEl>
                                          <p:spTgt spid="16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Advanced Model: Fastai</a:t>
            </a:r>
            <a:endParaRPr/>
          </a:p>
          <a:p>
            <a:pPr indent="0" lvl="0" marL="0" rtl="0" algn="l">
              <a:spcBef>
                <a:spcPts val="0"/>
              </a:spcBef>
              <a:spcAft>
                <a:spcPts val="0"/>
              </a:spcAft>
              <a:buNone/>
            </a:pPr>
            <a:r>
              <a:t/>
            </a:r>
            <a:endParaRPr/>
          </a:p>
        </p:txBody>
      </p:sp>
      <p:sp>
        <p:nvSpPr>
          <p:cNvPr id="175" name="Google Shape;17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6" name="Google Shape;176;p30"/>
          <p:cNvPicPr preferRelativeResize="0"/>
          <p:nvPr/>
        </p:nvPicPr>
        <p:blipFill>
          <a:blip r:embed="rId3">
            <a:alphaModFix/>
          </a:blip>
          <a:stretch>
            <a:fillRect/>
          </a:stretch>
        </p:blipFill>
        <p:spPr>
          <a:xfrm>
            <a:off x="374100" y="1312925"/>
            <a:ext cx="8458200" cy="257175"/>
          </a:xfrm>
          <a:prstGeom prst="rect">
            <a:avLst/>
          </a:prstGeom>
          <a:noFill/>
          <a:ln>
            <a:noFill/>
          </a:ln>
        </p:spPr>
      </p:pic>
      <p:pic>
        <p:nvPicPr>
          <p:cNvPr id="177" name="Google Shape;177;p30"/>
          <p:cNvPicPr preferRelativeResize="0"/>
          <p:nvPr/>
        </p:nvPicPr>
        <p:blipFill>
          <a:blip r:embed="rId4">
            <a:alphaModFix/>
          </a:blip>
          <a:stretch>
            <a:fillRect/>
          </a:stretch>
        </p:blipFill>
        <p:spPr>
          <a:xfrm>
            <a:off x="374100" y="1726075"/>
            <a:ext cx="1448061" cy="269825"/>
          </a:xfrm>
          <a:prstGeom prst="rect">
            <a:avLst/>
          </a:prstGeom>
          <a:noFill/>
          <a:ln>
            <a:noFill/>
          </a:ln>
        </p:spPr>
      </p:pic>
      <p:pic>
        <p:nvPicPr>
          <p:cNvPr id="178" name="Google Shape;178;p30"/>
          <p:cNvPicPr preferRelativeResize="0"/>
          <p:nvPr/>
        </p:nvPicPr>
        <p:blipFill>
          <a:blip r:embed="rId5">
            <a:alphaModFix/>
          </a:blip>
          <a:stretch>
            <a:fillRect/>
          </a:stretch>
        </p:blipFill>
        <p:spPr>
          <a:xfrm>
            <a:off x="374100" y="2151875"/>
            <a:ext cx="2743200" cy="257175"/>
          </a:xfrm>
          <a:prstGeom prst="rect">
            <a:avLst/>
          </a:prstGeom>
          <a:noFill/>
          <a:ln>
            <a:noFill/>
          </a:ln>
        </p:spPr>
      </p:pic>
      <p:pic>
        <p:nvPicPr>
          <p:cNvPr id="179" name="Google Shape;179;p30"/>
          <p:cNvPicPr preferRelativeResize="0"/>
          <p:nvPr/>
        </p:nvPicPr>
        <p:blipFill>
          <a:blip r:embed="rId6">
            <a:alphaModFix/>
          </a:blip>
          <a:stretch>
            <a:fillRect/>
          </a:stretch>
        </p:blipFill>
        <p:spPr>
          <a:xfrm>
            <a:off x="374100" y="2565025"/>
            <a:ext cx="2156600" cy="499825"/>
          </a:xfrm>
          <a:prstGeom prst="rect">
            <a:avLst/>
          </a:prstGeom>
          <a:noFill/>
          <a:ln>
            <a:noFill/>
          </a:ln>
        </p:spPr>
      </p:pic>
      <p:pic>
        <p:nvPicPr>
          <p:cNvPr id="180" name="Google Shape;180;p30"/>
          <p:cNvPicPr preferRelativeResize="0"/>
          <p:nvPr/>
        </p:nvPicPr>
        <p:blipFill>
          <a:blip r:embed="rId7">
            <a:alphaModFix/>
          </a:blip>
          <a:stretch>
            <a:fillRect/>
          </a:stretch>
        </p:blipFill>
        <p:spPr>
          <a:xfrm>
            <a:off x="3272575" y="1746250"/>
            <a:ext cx="4514850" cy="2228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a:t>
            </a:r>
            <a:endParaRPr/>
          </a:p>
        </p:txBody>
      </p:sp>
      <p:sp>
        <p:nvSpPr>
          <p:cNvPr id="186" name="Google Shape;18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graphicFrame>
        <p:nvGraphicFramePr>
          <p:cNvPr id="187" name="Google Shape;187;p31"/>
          <p:cNvGraphicFramePr/>
          <p:nvPr/>
        </p:nvGraphicFramePr>
        <p:xfrm>
          <a:off x="907825" y="1112300"/>
          <a:ext cx="3000000" cy="3000000"/>
        </p:xfrm>
        <a:graphic>
          <a:graphicData uri="http://schemas.openxmlformats.org/drawingml/2006/table">
            <a:tbl>
              <a:tblPr>
                <a:noFill/>
                <a:tableStyleId>{3CC0A31C-0498-4408-8E32-5BBF97539D3A}</a:tableStyleId>
              </a:tblPr>
              <a:tblGrid>
                <a:gridCol w="2088475"/>
                <a:gridCol w="2620025"/>
                <a:gridCol w="1288050"/>
                <a:gridCol w="1649700"/>
              </a:tblGrid>
              <a:tr h="317550">
                <a:tc>
                  <a:txBody>
                    <a:bodyPr/>
                    <a:lstStyle/>
                    <a:p>
                      <a:pPr indent="0" lvl="0" marL="0" rtl="0" algn="ctr">
                        <a:lnSpc>
                          <a:spcPct val="115000"/>
                        </a:lnSpc>
                        <a:spcBef>
                          <a:spcPts val="0"/>
                        </a:spcBef>
                        <a:spcAft>
                          <a:spcPts val="1200"/>
                        </a:spcAft>
                        <a:buNone/>
                      </a:pPr>
                      <a:r>
                        <a:rPr lang="en" sz="1800">
                          <a:solidFill>
                            <a:schemeClr val="lt2"/>
                          </a:solidFill>
                        </a:rPr>
                        <a:t>Model</a:t>
                      </a:r>
                      <a:endParaRPr/>
                    </a:p>
                  </a:txBody>
                  <a:tcPr marT="91425" marB="91425" marR="91425" marL="91425"/>
                </a:tc>
                <a:tc>
                  <a:txBody>
                    <a:bodyPr/>
                    <a:lstStyle/>
                    <a:p>
                      <a:pPr indent="0" lvl="0" marL="0" rtl="0" algn="ctr">
                        <a:lnSpc>
                          <a:spcPct val="115000"/>
                        </a:lnSpc>
                        <a:spcBef>
                          <a:spcPts val="0"/>
                        </a:spcBef>
                        <a:spcAft>
                          <a:spcPts val="1200"/>
                        </a:spcAft>
                        <a:buNone/>
                      </a:pPr>
                      <a:r>
                        <a:rPr lang="en" sz="1800">
                          <a:solidFill>
                            <a:schemeClr val="lt2"/>
                          </a:solidFill>
                        </a:rPr>
                        <a:t>Precision          Recall</a:t>
                      </a:r>
                      <a:endParaRPr sz="1800">
                        <a:solidFill>
                          <a:schemeClr val="lt2"/>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lt2"/>
                          </a:solidFill>
                        </a:rPr>
                        <a:t>F1-Score</a:t>
                      </a:r>
                      <a:endParaRPr sz="1800">
                        <a:solidFill>
                          <a:schemeClr val="lt2"/>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lt2"/>
                          </a:solidFill>
                        </a:rPr>
                        <a:t>Accuracy in %</a:t>
                      </a:r>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lnSpc>
                          <a:spcPct val="115000"/>
                        </a:lnSpc>
                        <a:spcBef>
                          <a:spcPts val="0"/>
                        </a:spcBef>
                        <a:spcAft>
                          <a:spcPts val="1200"/>
                        </a:spcAft>
                        <a:buNone/>
                      </a:pPr>
                      <a:r>
                        <a:rPr lang="en" sz="1800">
                          <a:solidFill>
                            <a:schemeClr val="lt2"/>
                          </a:solidFill>
                        </a:rPr>
                        <a:t>Feedforward neural network</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lnSpc>
                          <a:spcPct val="115000"/>
                        </a:lnSpc>
                        <a:spcBef>
                          <a:spcPts val="0"/>
                        </a:spcBef>
                        <a:spcAft>
                          <a:spcPts val="1200"/>
                        </a:spcAft>
                        <a:buNone/>
                      </a:pPr>
                      <a:r>
                        <a:rPr lang="en" sz="1800">
                          <a:solidFill>
                            <a:schemeClr val="lt2"/>
                          </a:solidFill>
                        </a:rPr>
                        <a:t>0.68                 0.65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lt2"/>
                          </a:solidFill>
                        </a:rPr>
                        <a:t>0.65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lt2"/>
                          </a:solidFill>
                        </a:rPr>
                        <a:t>65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lnSpc>
                          <a:spcPct val="115000"/>
                        </a:lnSpc>
                        <a:spcBef>
                          <a:spcPts val="0"/>
                        </a:spcBef>
                        <a:spcAft>
                          <a:spcPts val="1200"/>
                        </a:spcAft>
                        <a:buNone/>
                      </a:pPr>
                      <a:r>
                        <a:rPr lang="en" sz="1800">
                          <a:solidFill>
                            <a:schemeClr val="lt2"/>
                          </a:solidFill>
                        </a:rPr>
                        <a:t>Bidirectional LSTM</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lnSpc>
                          <a:spcPct val="115000"/>
                        </a:lnSpc>
                        <a:spcBef>
                          <a:spcPts val="0"/>
                        </a:spcBef>
                        <a:spcAft>
                          <a:spcPts val="1200"/>
                        </a:spcAft>
                        <a:buNone/>
                      </a:pPr>
                      <a:r>
                        <a:rPr lang="en" sz="1800">
                          <a:solidFill>
                            <a:schemeClr val="lt2"/>
                          </a:solidFill>
                        </a:rPr>
                        <a:t>0.76                 0.75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lt2"/>
                          </a:solidFill>
                        </a:rPr>
                        <a:t>0.76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lt2"/>
                          </a:solidFill>
                        </a:rPr>
                        <a:t>75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lnSpc>
                          <a:spcPct val="115000"/>
                        </a:lnSpc>
                        <a:spcBef>
                          <a:spcPts val="0"/>
                        </a:spcBef>
                        <a:spcAft>
                          <a:spcPts val="1200"/>
                        </a:spcAft>
                        <a:buNone/>
                      </a:pPr>
                      <a:r>
                        <a:rPr lang="en" sz="1800">
                          <a:solidFill>
                            <a:schemeClr val="lt2"/>
                          </a:solidFill>
                        </a:rPr>
                        <a:t>Convolution layers + Dense layers</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lnSpc>
                          <a:spcPct val="115000"/>
                        </a:lnSpc>
                        <a:spcBef>
                          <a:spcPts val="0"/>
                        </a:spcBef>
                        <a:spcAft>
                          <a:spcPts val="1200"/>
                        </a:spcAft>
                        <a:buNone/>
                      </a:pPr>
                      <a:r>
                        <a:rPr lang="en" sz="1800">
                          <a:solidFill>
                            <a:schemeClr val="lt2"/>
                          </a:solidFill>
                        </a:rPr>
                        <a:t>0.68                  0.67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lt2"/>
                          </a:solidFill>
                        </a:rPr>
                        <a:t>0.68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lt2"/>
                          </a:solidFill>
                        </a:rPr>
                        <a:t>67</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r>
              <a:tr h="381000">
                <a:tc>
                  <a:txBody>
                    <a:bodyPr/>
                    <a:lstStyle/>
                    <a:p>
                      <a:pPr indent="0" lvl="0" marL="0" rtl="0" algn="l">
                        <a:lnSpc>
                          <a:spcPct val="115000"/>
                        </a:lnSpc>
                        <a:spcBef>
                          <a:spcPts val="0"/>
                        </a:spcBef>
                        <a:spcAft>
                          <a:spcPts val="1200"/>
                        </a:spcAft>
                        <a:buNone/>
                      </a:pPr>
                      <a:r>
                        <a:rPr lang="en" sz="1800">
                          <a:solidFill>
                            <a:schemeClr val="lt2"/>
                          </a:solidFill>
                        </a:rPr>
                        <a:t>Bert</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lnSpc>
                          <a:spcPct val="115000"/>
                        </a:lnSpc>
                        <a:spcBef>
                          <a:spcPts val="0"/>
                        </a:spcBef>
                        <a:spcAft>
                          <a:spcPts val="1200"/>
                        </a:spcAft>
                        <a:buNone/>
                      </a:pPr>
                      <a:r>
                        <a:rPr lang="en" sz="1800">
                          <a:solidFill>
                            <a:schemeClr val="lt2"/>
                          </a:solidFill>
                        </a:rPr>
                        <a:t>0.85                  0.84</a:t>
                      </a:r>
                      <a:endParaRPr sz="18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lt2"/>
                          </a:solidFill>
                        </a:rPr>
                        <a:t>0.84</a:t>
                      </a:r>
                      <a:endParaRPr sz="18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lt2"/>
                          </a:solidFill>
                        </a:rPr>
                        <a:t>84</a:t>
                      </a:r>
                      <a:endParaRPr/>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r>
              <a:tr h="381000">
                <a:tc>
                  <a:txBody>
                    <a:bodyPr/>
                    <a:lstStyle/>
                    <a:p>
                      <a:pPr indent="0" lvl="0" marL="0" rtl="0" algn="l">
                        <a:lnSpc>
                          <a:spcPct val="115000"/>
                        </a:lnSpc>
                        <a:spcBef>
                          <a:spcPts val="0"/>
                        </a:spcBef>
                        <a:spcAft>
                          <a:spcPts val="1200"/>
                        </a:spcAft>
                        <a:buNone/>
                      </a:pPr>
                      <a:r>
                        <a:rPr lang="en" sz="1800">
                          <a:solidFill>
                            <a:schemeClr val="lt2"/>
                          </a:solidFill>
                        </a:rPr>
                        <a:t>FastAI</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lnSpc>
                          <a:spcPct val="115000"/>
                        </a:lnSpc>
                        <a:spcBef>
                          <a:spcPts val="0"/>
                        </a:spcBef>
                        <a:spcAft>
                          <a:spcPts val="1200"/>
                        </a:spcAft>
                        <a:buNone/>
                      </a:pPr>
                      <a:r>
                        <a:rPr lang="en" sz="1800">
                          <a:solidFill>
                            <a:schemeClr val="lt2"/>
                          </a:solidFill>
                        </a:rPr>
                        <a:t>0.84                  0.83</a:t>
                      </a:r>
                      <a:endParaRPr sz="18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lt2"/>
                          </a:solidFill>
                        </a:rPr>
                        <a:t>0.83</a:t>
                      </a:r>
                      <a:endParaRPr sz="18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800">
                          <a:solidFill>
                            <a:schemeClr val="lt2"/>
                          </a:solidFill>
                        </a:rPr>
                        <a:t>83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Data</a:t>
            </a:r>
            <a:endParaRPr sz="2400"/>
          </a:p>
          <a:p>
            <a:pPr indent="-381000" lvl="0" marL="457200" rtl="0" algn="l">
              <a:spcBef>
                <a:spcPts val="0"/>
              </a:spcBef>
              <a:spcAft>
                <a:spcPts val="0"/>
              </a:spcAft>
              <a:buSzPts val="2400"/>
              <a:buChar char="●"/>
            </a:pPr>
            <a:r>
              <a:rPr lang="en" sz="2400"/>
              <a:t>Model</a:t>
            </a:r>
            <a:endParaRPr sz="2400"/>
          </a:p>
          <a:p>
            <a:pPr indent="-381000" lvl="0" marL="457200" rtl="0" algn="l">
              <a:spcBef>
                <a:spcPts val="0"/>
              </a:spcBef>
              <a:spcAft>
                <a:spcPts val="0"/>
              </a:spcAft>
              <a:buSzPts val="2400"/>
              <a:buChar char="●"/>
            </a:pPr>
            <a:r>
              <a:rPr lang="en" sz="2400"/>
              <a:t>Evaluation</a:t>
            </a:r>
            <a:endParaRPr sz="2400"/>
          </a:p>
          <a:p>
            <a:pPr indent="-381000" lvl="0" marL="457200" rtl="0" algn="l">
              <a:spcBef>
                <a:spcPts val="0"/>
              </a:spcBef>
              <a:spcAft>
                <a:spcPts val="0"/>
              </a:spcAft>
              <a:buSzPts val="2400"/>
              <a:buChar char="●"/>
            </a:pPr>
            <a:r>
              <a:rPr lang="en" sz="2400"/>
              <a:t>Conclusion</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a:t>
            </a:r>
            <a:endParaRPr/>
          </a:p>
          <a:p>
            <a:pPr indent="0" lvl="0" marL="0" rtl="0" algn="l">
              <a:spcBef>
                <a:spcPts val="0"/>
              </a:spcBef>
              <a:spcAft>
                <a:spcPts val="0"/>
              </a:spcAft>
              <a:buNone/>
            </a:pPr>
            <a:r>
              <a:t/>
            </a:r>
            <a:endParaRPr/>
          </a:p>
        </p:txBody>
      </p:sp>
      <p:sp>
        <p:nvSpPr>
          <p:cNvPr id="193" name="Google Shape;19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94" name="Google Shape;194;p32" title="Points scored"/>
          <p:cNvPicPr preferRelativeResize="0"/>
          <p:nvPr/>
        </p:nvPicPr>
        <p:blipFill>
          <a:blip r:embed="rId3">
            <a:alphaModFix/>
          </a:blip>
          <a:stretch>
            <a:fillRect/>
          </a:stretch>
        </p:blipFill>
        <p:spPr>
          <a:xfrm>
            <a:off x="1596762" y="1020988"/>
            <a:ext cx="5950476" cy="36793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Further Studies</a:t>
            </a:r>
            <a:endParaRPr/>
          </a:p>
        </p:txBody>
      </p:sp>
      <p:sp>
        <p:nvSpPr>
          <p:cNvPr id="200" name="Google Shape;20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AutoNum type="arabicPeriod"/>
            </a:pPr>
            <a:r>
              <a:rPr lang="en"/>
              <a:t>Semantic Analysis &amp; Syntactic Analysis</a:t>
            </a:r>
            <a:endParaRPr/>
          </a:p>
          <a:p>
            <a:pPr indent="-342900" lvl="0" marL="457200" rtl="0" algn="l">
              <a:lnSpc>
                <a:spcPct val="200000"/>
              </a:lnSpc>
              <a:spcBef>
                <a:spcPts val="0"/>
              </a:spcBef>
              <a:spcAft>
                <a:spcPts val="0"/>
              </a:spcAft>
              <a:buSzPts val="1800"/>
              <a:buAutoNum type="arabicPeriod"/>
            </a:pPr>
            <a:r>
              <a:rPr lang="en"/>
              <a:t>Utilize our pre-trained model to work on other covid-related data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Q&amp;A</a:t>
            </a:r>
            <a:endParaRPr/>
          </a:p>
        </p:txBody>
      </p:sp>
      <p:sp>
        <p:nvSpPr>
          <p:cNvPr id="206" name="Google Shape;20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https://www.kaggle.com/datatattle/covid-19-nlp-text-classification</a:t>
            </a:r>
            <a:endParaRPr/>
          </a:p>
          <a:p>
            <a:pPr indent="0" lvl="0" marL="0" rtl="0" algn="l">
              <a:spcBef>
                <a:spcPts val="1200"/>
              </a:spcBef>
              <a:spcAft>
                <a:spcPts val="0"/>
              </a:spcAft>
              <a:buNone/>
            </a:pPr>
            <a:r>
              <a:rPr lang="en"/>
              <a:t>Columns: 1.Location 2.Tweet At 3.Original Tweet 4.Label</a:t>
            </a:r>
            <a:endParaRPr/>
          </a:p>
          <a:p>
            <a:pPr indent="0" lvl="0" marL="0" rtl="0" algn="l">
              <a:spcBef>
                <a:spcPts val="1200"/>
              </a:spcBef>
              <a:spcAft>
                <a:spcPts val="0"/>
              </a:spcAft>
              <a:buNone/>
            </a:pPr>
            <a:r>
              <a:rPr lang="en"/>
              <a:t>41157 entries</a:t>
            </a:r>
            <a:endParaRPr/>
          </a:p>
          <a:p>
            <a:pPr indent="0" lvl="0" marL="0" rtl="0" algn="l">
              <a:spcBef>
                <a:spcPts val="1200"/>
              </a:spcBef>
              <a:spcAft>
                <a:spcPts val="1200"/>
              </a:spcAft>
              <a:buNone/>
            </a:pPr>
            <a:r>
              <a:rPr lang="en"/>
              <a:t>Labels: Extremely Negative, Negative, Neutral, Positive, Extremely Positive</a:t>
            </a:r>
            <a:endParaRPr/>
          </a:p>
        </p:txBody>
      </p:sp>
      <p:pic>
        <p:nvPicPr>
          <p:cNvPr id="68" name="Google Shape;68;p15"/>
          <p:cNvPicPr preferRelativeResize="0"/>
          <p:nvPr/>
        </p:nvPicPr>
        <p:blipFill>
          <a:blip r:embed="rId4">
            <a:alphaModFix/>
          </a:blip>
          <a:stretch>
            <a:fillRect/>
          </a:stretch>
        </p:blipFill>
        <p:spPr>
          <a:xfrm>
            <a:off x="956850" y="3121275"/>
            <a:ext cx="5067300" cy="1790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5" name="Google Shape;75;p16"/>
          <p:cNvPicPr preferRelativeResize="0"/>
          <p:nvPr/>
        </p:nvPicPr>
        <p:blipFill>
          <a:blip r:embed="rId3">
            <a:alphaModFix/>
          </a:blip>
          <a:stretch>
            <a:fillRect/>
          </a:stretch>
        </p:blipFill>
        <p:spPr>
          <a:xfrm>
            <a:off x="123075" y="1395200"/>
            <a:ext cx="8897849" cy="2683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2" name="Google Shape;82;p17"/>
          <p:cNvPicPr preferRelativeResize="0"/>
          <p:nvPr/>
        </p:nvPicPr>
        <p:blipFill>
          <a:blip r:embed="rId3">
            <a:alphaModFix/>
          </a:blip>
          <a:stretch>
            <a:fillRect/>
          </a:stretch>
        </p:blipFill>
        <p:spPr>
          <a:xfrm>
            <a:off x="164075" y="279125"/>
            <a:ext cx="8668225" cy="45852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a:pPr>
            <a:r>
              <a:rPr lang="en" sz="2400"/>
              <a:t>Extract tweets+labels</a:t>
            </a:r>
            <a:endParaRPr sz="2400"/>
          </a:p>
          <a:p>
            <a:pPr indent="-381000" lvl="0" marL="457200" rtl="0" algn="l">
              <a:spcBef>
                <a:spcPts val="0"/>
              </a:spcBef>
              <a:spcAft>
                <a:spcPts val="0"/>
              </a:spcAft>
              <a:buSzPts val="2400"/>
              <a:buAutoNum type="arabicPeriod"/>
            </a:pPr>
            <a:r>
              <a:rPr lang="en" sz="2400"/>
              <a:t>remove html tags, urls, mentions, digits</a:t>
            </a:r>
            <a:endParaRPr sz="2400"/>
          </a:p>
          <a:p>
            <a:pPr indent="-381000" lvl="0" marL="457200" rtl="0" algn="l">
              <a:spcBef>
                <a:spcPts val="0"/>
              </a:spcBef>
              <a:spcAft>
                <a:spcPts val="0"/>
              </a:spcAft>
              <a:buSzPts val="2400"/>
              <a:buAutoNum type="arabicPeriod"/>
            </a:pPr>
            <a:r>
              <a:rPr lang="en" sz="2400"/>
              <a:t>Tokenize</a:t>
            </a:r>
            <a:endParaRPr sz="2400"/>
          </a:p>
          <a:p>
            <a:pPr indent="-381000" lvl="0" marL="457200" rtl="0" algn="l">
              <a:spcBef>
                <a:spcPts val="0"/>
              </a:spcBef>
              <a:spcAft>
                <a:spcPts val="0"/>
              </a:spcAft>
              <a:buSzPts val="2400"/>
              <a:buAutoNum type="arabicPeriod"/>
            </a:pPr>
            <a:r>
              <a:rPr lang="en" sz="2400"/>
              <a:t>Pad sequence</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Models:</a:t>
            </a:r>
            <a:endParaRPr/>
          </a:p>
          <a:p>
            <a:pPr indent="0" lvl="0" marL="0" rtl="0" algn="l">
              <a:spcBef>
                <a:spcPts val="1200"/>
              </a:spcBef>
              <a:spcAft>
                <a:spcPts val="0"/>
              </a:spcAft>
              <a:buNone/>
            </a:pPr>
            <a:r>
              <a:rPr lang="en"/>
              <a:t>	Feedforward neural network </a:t>
            </a:r>
            <a:endParaRPr/>
          </a:p>
          <a:p>
            <a:pPr indent="0" lvl="0" marL="0" rtl="0" algn="l">
              <a:spcBef>
                <a:spcPts val="1200"/>
              </a:spcBef>
              <a:spcAft>
                <a:spcPts val="0"/>
              </a:spcAft>
              <a:buNone/>
            </a:pPr>
            <a:r>
              <a:rPr lang="en"/>
              <a:t>	Inner approach: Bidirectional LSTM</a:t>
            </a:r>
            <a:endParaRPr/>
          </a:p>
          <a:p>
            <a:pPr indent="0" lvl="0" marL="0" rtl="0" algn="l">
              <a:spcBef>
                <a:spcPts val="1200"/>
              </a:spcBef>
              <a:spcAft>
                <a:spcPts val="0"/>
              </a:spcAft>
              <a:buNone/>
            </a:pPr>
            <a:r>
              <a:rPr lang="en"/>
              <a:t>	Outer approach：Convolution layers + Dense layers</a:t>
            </a:r>
            <a:endParaRPr/>
          </a:p>
          <a:p>
            <a:pPr indent="0" lvl="0" marL="0" rtl="0" algn="l">
              <a:spcBef>
                <a:spcPts val="1200"/>
              </a:spcBef>
              <a:spcAft>
                <a:spcPts val="0"/>
              </a:spcAft>
              <a:buNone/>
            </a:pPr>
            <a:r>
              <a:rPr lang="en"/>
              <a:t>Advanced Models:</a:t>
            </a:r>
            <a:endParaRPr/>
          </a:p>
          <a:p>
            <a:pPr indent="0" lvl="0" marL="0" rtl="0" algn="l">
              <a:spcBef>
                <a:spcPts val="1200"/>
              </a:spcBef>
              <a:spcAft>
                <a:spcPts val="0"/>
              </a:spcAft>
              <a:buNone/>
            </a:pPr>
            <a:r>
              <a:rPr lang="en"/>
              <a:t>	Bert</a:t>
            </a:r>
            <a:endParaRPr/>
          </a:p>
          <a:p>
            <a:pPr indent="0" lvl="0" marL="0" rtl="0" algn="l">
              <a:spcBef>
                <a:spcPts val="1200"/>
              </a:spcBef>
              <a:spcAft>
                <a:spcPts val="1200"/>
              </a:spcAft>
              <a:buNone/>
            </a:pPr>
            <a:r>
              <a:rPr lang="en"/>
              <a:t>	FastAI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Models: Embedding layers</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One key layer in neural networks to do NLP tasks is embedding layer.</a:t>
            </a:r>
            <a:endParaRPr/>
          </a:p>
          <a:p>
            <a:pPr indent="0" lvl="0" marL="0" rtl="0" algn="l">
              <a:spcBef>
                <a:spcPts val="1200"/>
              </a:spcBef>
              <a:spcAft>
                <a:spcPts val="0"/>
              </a:spcAft>
              <a:buNone/>
            </a:pPr>
            <a:r>
              <a:rPr lang="en"/>
              <a:t>Like a dictionary maps words to </a:t>
            </a:r>
            <a:r>
              <a:rPr lang="en"/>
              <a:t>corresponding vectors.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[[4],[32],[67]] -&gt; [[0.3,0.9,0.2],[-0.2,0.1,0,8],[0.1,0.3,0.9]]</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 big weight matrix: vocabulary size x vector dim</a:t>
            </a:r>
            <a:endParaRPr/>
          </a:p>
          <a:p>
            <a:pPr indent="0" lvl="0" marL="0" rtl="0" algn="l">
              <a:spcBef>
                <a:spcPts val="1200"/>
              </a:spcBef>
              <a:spcAft>
                <a:spcPts val="0"/>
              </a:spcAft>
              <a:buNone/>
            </a:pPr>
            <a:r>
              <a:rPr lang="en"/>
              <a:t>In Base models vocabulary size is 35900 and output dim is 16</a:t>
            </a:r>
            <a:endParaRPr/>
          </a:p>
          <a:p>
            <a:pPr indent="0" lvl="0" marL="0" rtl="0" algn="l">
              <a:spcBef>
                <a:spcPts val="1200"/>
              </a:spcBef>
              <a:spcAft>
                <a:spcPts val="1200"/>
              </a:spcAft>
              <a:buNone/>
            </a:pPr>
            <a:r>
              <a:rPr lang="en"/>
              <a:t>574k parameters contained.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Feedforward neural network</a:t>
            </a:r>
            <a:endParaRPr/>
          </a:p>
        </p:txBody>
      </p:sp>
      <p:pic>
        <p:nvPicPr>
          <p:cNvPr id="106" name="Google Shape;106;p21"/>
          <p:cNvPicPr preferRelativeResize="0"/>
          <p:nvPr/>
        </p:nvPicPr>
        <p:blipFill>
          <a:blip r:embed="rId3">
            <a:alphaModFix/>
          </a:blip>
          <a:stretch>
            <a:fillRect/>
          </a:stretch>
        </p:blipFill>
        <p:spPr>
          <a:xfrm>
            <a:off x="311703" y="984400"/>
            <a:ext cx="4536149" cy="3752551"/>
          </a:xfrm>
          <a:prstGeom prst="rect">
            <a:avLst/>
          </a:prstGeom>
          <a:noFill/>
          <a:ln>
            <a:noFill/>
          </a:ln>
        </p:spPr>
      </p:pic>
      <p:sp>
        <p:nvSpPr>
          <p:cNvPr id="107" name="Google Shape;107;p21"/>
          <p:cNvSpPr txBox="1"/>
          <p:nvPr/>
        </p:nvSpPr>
        <p:spPr>
          <a:xfrm>
            <a:off x="5263575" y="1050725"/>
            <a:ext cx="3292200" cy="140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lt2"/>
                </a:solidFill>
              </a:rPr>
              <a:t>4 extra Dense layers included:</a:t>
            </a:r>
            <a:endParaRPr sz="1800">
              <a:solidFill>
                <a:schemeClr val="lt2"/>
              </a:solidFill>
            </a:endParaRPr>
          </a:p>
          <a:p>
            <a:pPr indent="0" lvl="0" marL="0" rtl="0" algn="l">
              <a:lnSpc>
                <a:spcPct val="115000"/>
              </a:lnSpc>
              <a:spcBef>
                <a:spcPts val="1200"/>
              </a:spcBef>
              <a:spcAft>
                <a:spcPts val="0"/>
              </a:spcAft>
              <a:buNone/>
            </a:pPr>
            <a:r>
              <a:t/>
            </a:r>
            <a:endParaRPr sz="1800">
              <a:solidFill>
                <a:schemeClr val="lt2"/>
              </a:solidFill>
            </a:endParaRPr>
          </a:p>
          <a:p>
            <a:pPr indent="0" lvl="0" marL="0" rtl="0" algn="l">
              <a:lnSpc>
                <a:spcPct val="115000"/>
              </a:lnSpc>
              <a:spcBef>
                <a:spcPts val="1200"/>
              </a:spcBef>
              <a:spcAft>
                <a:spcPts val="1200"/>
              </a:spcAft>
              <a:buNone/>
            </a:pPr>
            <a:r>
              <a:rPr lang="en" sz="1800">
                <a:solidFill>
                  <a:schemeClr val="lt2"/>
                </a:solidFill>
              </a:rPr>
              <a:t>Size:128, 64,32,16</a:t>
            </a:r>
            <a:endParaRPr sz="1800">
              <a:solidFill>
                <a:schemeClr val="l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