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68" r:id="rId4"/>
    <p:sldId id="279" r:id="rId5"/>
    <p:sldId id="285" r:id="rId6"/>
    <p:sldId id="282" r:id="rId7"/>
    <p:sldId id="284" r:id="rId8"/>
    <p:sldId id="283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1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0" r:id="rId25"/>
    <p:sldId id="302" r:id="rId26"/>
    <p:sldId id="303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78A2-7A3B-4A5B-8DA0-EC93C030B754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5D53-26D7-489B-84BE-D833A919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3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06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4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5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8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221A-C4D8-44C2-9F9D-79ED98AB6D22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6D73-92F0-48F2-B706-E0F3DC5D4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ECE 417 Lecture 2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Metric (=Norm) Learning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Mark Hasegawa-Johnson</a:t>
            </a:r>
          </a:p>
          <a:p>
            <a:r>
              <a:rPr kumimoji="1" lang="en-US" altLang="ja-JP" dirty="0" smtClean="0"/>
              <a:t>8/31/2017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7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</a:t>
            </a:r>
            <a:r>
              <a:rPr lang="en-US" altLang="ja-JP" dirty="0" err="1" smtClean="0"/>
              <a:t>Minkowski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Lp</a:t>
            </a:r>
            <a:r>
              <a:rPr lang="en-US" altLang="ja-JP" dirty="0" smtClean="0"/>
              <a:t>)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Here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dirty="0" smtClean="0"/>
                  <a:t>, in 2-dimensional space, that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42" y="2516822"/>
            <a:ext cx="2657475" cy="2657475"/>
          </a:xfrm>
          <a:prstGeom prst="rect">
            <a:avLst/>
          </a:prstGeom>
        </p:spPr>
      </p:pic>
      <p:sp useBgFill="1">
        <p:nvSpPr>
          <p:cNvPr id="5" name="TextBox 4"/>
          <p:cNvSpPr txBox="1"/>
          <p:nvPr/>
        </p:nvSpPr>
        <p:spPr>
          <a:xfrm>
            <a:off x="2377440" y="5516880"/>
            <a:ext cx="91338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Attribution: </a:t>
            </a:r>
            <a:r>
              <a:rPr kumimoji="1" lang="en-US" altLang="ja-JP" dirty="0" err="1" smtClean="0"/>
              <a:t>Joelholdsworth</a:t>
            </a:r>
            <a:r>
              <a:rPr lang="en-US" altLang="ja-JP" dirty="0" smtClean="0"/>
              <a:t>, </a:t>
            </a:r>
            <a:r>
              <a:rPr lang="en-US" altLang="ja-JP" dirty="0"/>
              <a:t>https://commons.wikimedia.org/wiki/File:Astroid.svg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63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Manhattan Distance and L-infinity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8924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The Manhattan (L1) distance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The L-infinity distance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r>
                  <a:rPr lang="en-US" altLang="ja-JP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89240" cy="4351338"/>
              </a:xfrm>
              <a:blipFill rotWithShape="0">
                <a:blip r:embed="rId2"/>
                <a:stretch>
                  <a:fillRect l="-162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6" name="TextBox 5"/>
          <p:cNvSpPr txBox="1"/>
          <p:nvPr/>
        </p:nvSpPr>
        <p:spPr>
          <a:xfrm>
            <a:off x="2377440" y="5516880"/>
            <a:ext cx="91338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Attribution: </a:t>
            </a:r>
            <a:r>
              <a:rPr kumimoji="1" lang="en-US" altLang="ja-JP" dirty="0" err="1" smtClean="0"/>
              <a:t>Esmil</a:t>
            </a:r>
            <a:r>
              <a:rPr lang="en-US" altLang="ja-JP" dirty="0" smtClean="0"/>
              <a:t>, </a:t>
            </a:r>
            <a:r>
              <a:rPr lang="en-US" altLang="ja-JP" dirty="0"/>
              <a:t>https://commons.wikimedia.org/wiki/File:Vector_norms.svg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10" y="1399222"/>
            <a:ext cx="1418590" cy="46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Lecture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Similarity and Dissimilarity of vectors: all you need is a norm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the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Minkowski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 (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norm)</a:t>
            </a:r>
          </a:p>
          <a:p>
            <a:r>
              <a:rPr lang="en-US" altLang="ja-JP" dirty="0" smtClean="0"/>
              <a:t>Cosine Similarity: you need a dot product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Diagonal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Mahalanobis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Distance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What is Similarity?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Metric Learning</a:t>
            </a:r>
          </a:p>
        </p:txBody>
      </p:sp>
    </p:spTree>
    <p:extLst>
      <p:ext uri="{BB962C8B-B14F-4D97-AF65-F5344CB8AC3E}">
        <p14:creationId xmlns:p14="http://schemas.microsoft.com/office/powerpoint/2010/main" val="3473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Dot product defines a norm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ja-JP" dirty="0" smtClean="0"/>
                  <a:t>The dot product between two real-valued vectors is symmetric and linear, so: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(for complex-valued vectors, things are a bit more complicated, but not too much).</a:t>
                </a:r>
                <a:endParaRPr kumimoji="1" lang="en-US" altLang="ja-JP" dirty="0" smtClean="0"/>
              </a:p>
              <a:p>
                <a:r>
                  <a:rPr lang="en-US" altLang="ja-JP" dirty="0"/>
                  <a:t>D</a:t>
                </a:r>
                <a:r>
                  <a:rPr kumimoji="1" lang="en-US" altLang="ja-JP" dirty="0" smtClean="0"/>
                  <a:t>ot product is always positive definite: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only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kumimoji="1" lang="en-US" altLang="ja-JP" dirty="0" smtClean="0"/>
              </a:p>
              <a:p>
                <a:r>
                  <a:rPr lang="en-US" altLang="ja-JP" dirty="0" smtClean="0"/>
                  <a:t>So </a:t>
                </a:r>
                <a:r>
                  <a:rPr lang="en-US" altLang="ja-JP" b="1" u="sng" dirty="0" smtClean="0"/>
                  <a:t>a dot product defines a norm</a:t>
                </a:r>
                <a:r>
                  <a:rPr lang="en-US" altLang="ja-JP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 smtClean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9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Cosine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802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The cosine of the angle between two vectors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80200" cy="4351338"/>
              </a:xfrm>
              <a:blipFill>
                <a:blip r:embed="rId2"/>
                <a:stretch>
                  <a:fillRect l="-1918" t="-2241" r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15" y="480060"/>
            <a:ext cx="4286250" cy="3276600"/>
          </a:xfrm>
          <a:prstGeom prst="rect">
            <a:avLst/>
          </a:prstGeom>
        </p:spPr>
      </p:pic>
      <p:sp useBgFill="1">
        <p:nvSpPr>
          <p:cNvPr id="5" name="TextBox 4"/>
          <p:cNvSpPr txBox="1"/>
          <p:nvPr/>
        </p:nvSpPr>
        <p:spPr>
          <a:xfrm>
            <a:off x="2377440" y="5516880"/>
            <a:ext cx="91338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Attribution: CSTAR</a:t>
            </a:r>
            <a:r>
              <a:rPr lang="en-US" altLang="ja-JP" dirty="0" smtClean="0"/>
              <a:t>, </a:t>
            </a:r>
            <a:r>
              <a:rPr lang="en-US" altLang="ja-JP" dirty="0"/>
              <a:t>https://commons.wikimedia.org/wiki/File:Inner-product-angle.png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9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Lecture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Similarity and Dissimilarity of vectors: all you need is a norm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the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Minkowski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 (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norm)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Cosine Similarity: you need a dot product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/>
              <a:t>Example: Diagonal </a:t>
            </a:r>
            <a:r>
              <a:rPr lang="en-US" altLang="ja-JP" dirty="0" err="1" smtClean="0"/>
              <a:t>Mahalanobis</a:t>
            </a:r>
            <a:r>
              <a:rPr lang="en-US" altLang="ja-JP" dirty="0" smtClean="0"/>
              <a:t> Distance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What is Similarity?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Metric Learning</a:t>
            </a:r>
          </a:p>
        </p:txBody>
      </p:sp>
    </p:spTree>
    <p:extLst>
      <p:ext uri="{BB962C8B-B14F-4D97-AF65-F5344CB8AC3E}">
        <p14:creationId xmlns:p14="http://schemas.microsoft.com/office/powerpoint/2010/main" val="1476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Euclidean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The Euclidean dot product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altLang="ja-JP" b="0" dirty="0" smtClean="0"/>
              </a:p>
              <a:p>
                <a:r>
                  <a:rPr lang="en-US" altLang="ja-JP" dirty="0" smtClean="0"/>
                  <a:t>The Euclidean distance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−2(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 smtClean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1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</a:t>
            </a:r>
            <a:r>
              <a:rPr lang="en-US" altLang="ja-JP" dirty="0" err="1" smtClean="0"/>
              <a:t>Mahalanobis</a:t>
            </a:r>
            <a:r>
              <a:rPr lang="en-US" altLang="ja-JP" dirty="0" smtClean="0"/>
              <a:t>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ja-JP" dirty="0" smtClean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dirty="0" smtClean="0"/>
                  <a:t> is a diagonal matrix,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ja-JP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 smtClean="0"/>
              </a:p>
              <a:p>
                <a:r>
                  <a:rPr lang="en-US" altLang="ja-JP" dirty="0" smtClean="0"/>
                  <a:t>The </a:t>
                </a:r>
                <a:r>
                  <a:rPr lang="en-US" altLang="ja-JP" dirty="0" err="1" smtClean="0"/>
                  <a:t>Mahalanobis</a:t>
                </a:r>
                <a:r>
                  <a:rPr lang="en-US" altLang="ja-JP" dirty="0" smtClean="0"/>
                  <a:t> dot product is then defined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…+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b="0" dirty="0" smtClean="0"/>
              </a:p>
              <a:p>
                <a:r>
                  <a:rPr lang="en-US" altLang="ja-JP" dirty="0" smtClean="0"/>
                  <a:t>The squared </a:t>
                </a:r>
                <a:r>
                  <a:rPr lang="en-US" altLang="ja-JP" dirty="0" err="1" smtClean="0"/>
                  <a:t>Mahalonobis</a:t>
                </a:r>
                <a:r>
                  <a:rPr lang="en-US" altLang="ja-JP" dirty="0" smtClean="0"/>
                  <a:t> distance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…+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 smtClean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</a:t>
            </a:r>
            <a:r>
              <a:rPr lang="en-US" altLang="ja-JP" dirty="0" err="1" smtClean="0"/>
              <a:t>Mahalanobis</a:t>
            </a:r>
            <a:r>
              <a:rPr lang="en-US" altLang="ja-JP" dirty="0" smtClean="0"/>
              <a:t> Distance</a:t>
            </a:r>
            <a:endParaRPr kumimoji="1" lang="ja-JP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1487200"/>
            <a:ext cx="6390134" cy="4773742"/>
          </a:xfrm>
        </p:spPr>
      </p:pic>
      <p:sp useBgFill="1">
        <p:nvSpPr>
          <p:cNvPr id="6" name="TextBox 5"/>
          <p:cNvSpPr txBox="1"/>
          <p:nvPr/>
        </p:nvSpPr>
        <p:spPr>
          <a:xfrm>
            <a:off x="589280" y="6309360"/>
            <a:ext cx="91338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Attribution: </a:t>
            </a:r>
            <a:r>
              <a:rPr kumimoji="1" lang="en-US" altLang="ja-JP" dirty="0" err="1" smtClean="0"/>
              <a:t>Piotrg</a:t>
            </a:r>
            <a:r>
              <a:rPr lang="en-US" altLang="ja-JP" dirty="0" smtClean="0"/>
              <a:t>, </a:t>
            </a:r>
            <a:r>
              <a:rPr lang="en-US" altLang="ja-JP" dirty="0"/>
              <a:t>https://commons.wikimedia.org/wiki/File:MahalanobisDist1.png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4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Lecture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Similarity and Dissimilarity of vectors: all you need is a norm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the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Minkowski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 (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norm)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Cosine Similarity: you need a dot product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Diagonal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Mahalanobis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Distance</a:t>
            </a:r>
          </a:p>
          <a:p>
            <a:r>
              <a:rPr lang="en-US" altLang="ja-JP" dirty="0" smtClean="0"/>
              <a:t>What is Similarity?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Metric Learning</a:t>
            </a:r>
          </a:p>
        </p:txBody>
      </p:sp>
    </p:spTree>
    <p:extLst>
      <p:ext uri="{BB962C8B-B14F-4D97-AF65-F5344CB8AC3E}">
        <p14:creationId xmlns:p14="http://schemas.microsoft.com/office/powerpoint/2010/main" val="1829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Lecture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Similarity and Dissimilarity of vectors: all you need is a norm</a:t>
            </a:r>
          </a:p>
          <a:p>
            <a:r>
              <a:rPr lang="en-US" altLang="ja-JP" dirty="0" smtClean="0"/>
              <a:t>Example: the </a:t>
            </a:r>
            <a:r>
              <a:rPr lang="en-US" altLang="ja-JP" dirty="0" err="1" smtClean="0"/>
              <a:t>Minkowski</a:t>
            </a:r>
            <a:r>
              <a:rPr lang="en-US" altLang="ja-JP" dirty="0" smtClean="0"/>
              <a:t> Norm (</a:t>
            </a:r>
            <a:r>
              <a:rPr lang="en-US" altLang="ja-JP" dirty="0" err="1"/>
              <a:t>L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 norm)</a:t>
            </a:r>
          </a:p>
          <a:p>
            <a:r>
              <a:rPr lang="en-US" altLang="ja-JP" dirty="0" smtClean="0"/>
              <a:t>Cosine Similarity: you need a dot product</a:t>
            </a:r>
            <a:endParaRPr kumimoji="1" lang="en-US" altLang="ja-JP" dirty="0" smtClean="0"/>
          </a:p>
          <a:p>
            <a:r>
              <a:rPr lang="en-US" altLang="ja-JP" dirty="0" smtClean="0"/>
              <a:t>Example: Diagonal </a:t>
            </a:r>
            <a:r>
              <a:rPr lang="en-US" altLang="ja-JP" dirty="0" err="1" smtClean="0"/>
              <a:t>Mahalanobis</a:t>
            </a:r>
            <a:r>
              <a:rPr lang="en-US" altLang="ja-JP" dirty="0" smtClean="0"/>
              <a:t> Distance</a:t>
            </a:r>
          </a:p>
          <a:p>
            <a:r>
              <a:rPr lang="en-US" altLang="ja-JP" dirty="0" smtClean="0"/>
              <a:t>What is Similarity?</a:t>
            </a:r>
          </a:p>
          <a:p>
            <a:r>
              <a:rPr lang="en-US" altLang="ja-JP" dirty="0" smtClean="0"/>
              <a:t>Metric Learning</a:t>
            </a:r>
          </a:p>
        </p:txBody>
      </p:sp>
    </p:spTree>
    <p:extLst>
      <p:ext uri="{BB962C8B-B14F-4D97-AF65-F5344CB8AC3E}">
        <p14:creationId xmlns:p14="http://schemas.microsoft.com/office/powerpoint/2010/main" val="21367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similarity?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7" y="2462371"/>
            <a:ext cx="4297125" cy="25261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559242"/>
            <a:ext cx="2423477" cy="4269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80" y="2462370"/>
            <a:ext cx="4694378" cy="26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similarity?</a:t>
            </a:r>
            <a:endParaRPr kumimoji="1" lang="ja-JP" alt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690688"/>
            <a:ext cx="6390134" cy="4773742"/>
          </a:xfrm>
        </p:spPr>
      </p:pic>
      <p:sp>
        <p:nvSpPr>
          <p:cNvPr id="8" name="TextBox 7"/>
          <p:cNvSpPr txBox="1"/>
          <p:nvPr/>
        </p:nvSpPr>
        <p:spPr>
          <a:xfrm>
            <a:off x="7081520" y="569976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Redness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8400" y="171704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Roundness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6960" y="281432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Ocean at Sunset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3200" y="195072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Peach</a:t>
            </a:r>
            <a:endParaRPr kumimoji="1" lang="ja-JP" altLang="en-US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978400" y="2998986"/>
            <a:ext cx="2448560" cy="13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32400" y="2267466"/>
            <a:ext cx="2529840" cy="14086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8400" y="145288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Typical Ocean</a:t>
            </a:r>
            <a:endParaRPr kumimoji="1" lang="ja-JP" altLang="en-US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545840" y="1637546"/>
            <a:ext cx="3972560" cy="27922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91760" y="3616960"/>
            <a:ext cx="101600" cy="60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8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Lecture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Similarity and Dissimilarity of vectors: all you need is a norm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the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Minkowski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 (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norm)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Cosine Similarity: you need a dot product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Diagonal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Mahalanobis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Distance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What is Similarity?</a:t>
            </a:r>
          </a:p>
          <a:p>
            <a:r>
              <a:rPr lang="en-US" altLang="ja-JP" dirty="0" smtClean="0"/>
              <a:t>Metric Learning</a:t>
            </a:r>
          </a:p>
        </p:txBody>
      </p:sp>
    </p:spTree>
    <p:extLst>
      <p:ext uri="{BB962C8B-B14F-4D97-AF65-F5344CB8AC3E}">
        <p14:creationId xmlns:p14="http://schemas.microsoft.com/office/powerpoint/2010/main" val="4229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Metric Learning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The goal: learn a function f(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such that, if the user says y1 is more like x and y2 is less like x, then </a:t>
            </a:r>
          </a:p>
          <a:p>
            <a:pPr marL="0" indent="0" algn="ctr">
              <a:buNone/>
            </a:pPr>
            <a:r>
              <a:rPr lang="en-US" altLang="ja-JP" dirty="0" smtClean="0"/>
              <a:t>f(x,y1) &lt; f(x,y2)</a:t>
            </a:r>
          </a:p>
        </p:txBody>
      </p:sp>
    </p:spTree>
    <p:extLst>
      <p:ext uri="{BB962C8B-B14F-4D97-AF65-F5344CB8AC3E}">
        <p14:creationId xmlns:p14="http://schemas.microsoft.com/office/powerpoint/2010/main" val="6970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232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Mahalanobis</a:t>
            </a:r>
            <a:r>
              <a:rPr lang="en-US" altLang="ja-JP" dirty="0" smtClean="0"/>
              <a:t> Distance Learning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The goal is just to learn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b="0" dirty="0" smtClean="0"/>
                  <a:t> so that</a:t>
                </a:r>
              </a:p>
              <a:p>
                <a:pPr marL="0" indent="0" algn="ctr">
                  <a:buNone/>
                </a:pP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…+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 smtClean="0"/>
              </a:p>
              <a:p>
                <a:pPr marL="0" indent="0" algn="ctr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a</a:t>
                </a:r>
                <a:r>
                  <a:rPr lang="en-US" altLang="ja-JP" dirty="0" smtClean="0"/>
                  <a:t>ccurately describes the perceived distance between x and y.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1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 problem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Suppose your </a:t>
                </a:r>
                <a:r>
                  <a:rPr lang="en-US" altLang="ja-JP" dirty="0" err="1" smtClean="0"/>
                  <a:t>expriments</a:t>
                </a:r>
                <a:r>
                  <a:rPr lang="en-US" altLang="ja-JP" dirty="0" smtClean="0"/>
                  <a:t> show that people completely ignore dimension i.  What should be the learned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b="0" dirty="0" smtClean="0"/>
                  <a:t>?</a:t>
                </a:r>
              </a:p>
              <a:p>
                <a:r>
                  <a:rPr lang="en-US" altLang="ja-JP" dirty="0" smtClean="0"/>
                  <a:t>Suppose that dimension j is more important than dimension k.  Should you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b="0" dirty="0" smtClean="0"/>
                  <a:t>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b="0" dirty="0" smtClean="0"/>
                  <a:t>?</a:t>
                </a:r>
              </a:p>
              <a:p>
                <a:r>
                  <a:rPr lang="en-US" altLang="ja-JP" dirty="0" smtClean="0"/>
                  <a:t>Suppose that, instead of the normal </a:t>
                </a:r>
                <a:r>
                  <a:rPr lang="en-US" altLang="ja-JP" dirty="0" err="1" smtClean="0"/>
                  <a:t>Mahalanobis</a:t>
                </a:r>
                <a:r>
                  <a:rPr lang="en-US" altLang="ja-JP" dirty="0" smtClean="0"/>
                  <a:t> distance definition, you read a paper that does distance learning with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What’s the relationship between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b="0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Norm (or Metric, or Length) of a vector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A norm is: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dirty="0" smtClean="0"/>
                  <a:t>Non-negative,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Positive definite,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dirty="0" err="1" smtClean="0"/>
                  <a:t>iff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Absolute h</a:t>
                </a:r>
                <a:r>
                  <a:rPr kumimoji="1" lang="en-US" altLang="ja-JP" dirty="0" smtClean="0"/>
                  <a:t>omogeneous,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Satisfies the triangle inequality,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Notice that, from 3 and 4 together,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Distance between two vectors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The distance between two vectors is just the norm of their difference.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Notice that, because of non-negativity, homogeneity, and triangle inequality, we can write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And because of positive definiteness, we also know that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 smtClean="0"/>
                  <a:t> only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ja-JP" dirty="0" smtClean="0"/>
                  <a:t>. 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And the maximum value of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dirty="0" smtClean="0"/>
                  <a:t> achieved only if y is proportional to -x</a:t>
                </a:r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5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Lecture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Similarity and Dissimilarity of vectors: all you need is a norm</a:t>
            </a:r>
          </a:p>
          <a:p>
            <a:r>
              <a:rPr lang="en-US" altLang="ja-JP" dirty="0" smtClean="0"/>
              <a:t>Example: the </a:t>
            </a:r>
            <a:r>
              <a:rPr lang="en-US" altLang="ja-JP" dirty="0" err="1" smtClean="0"/>
              <a:t>Minkowski</a:t>
            </a:r>
            <a:r>
              <a:rPr lang="en-US" altLang="ja-JP" dirty="0" smtClean="0"/>
              <a:t> Norm (</a:t>
            </a:r>
            <a:r>
              <a:rPr lang="en-US" altLang="ja-JP" dirty="0" err="1"/>
              <a:t>L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 norm)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Cosine Similarity: you need a dot product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Example: Diagonal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Mahalanobis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Distance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What is Similarity?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Metric Learning</a:t>
            </a:r>
          </a:p>
        </p:txBody>
      </p:sp>
    </p:spTree>
    <p:extLst>
      <p:ext uri="{BB962C8B-B14F-4D97-AF65-F5344CB8AC3E}">
        <p14:creationId xmlns:p14="http://schemas.microsoft.com/office/powerpoint/2010/main" val="30938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Euclidean (L</a:t>
            </a:r>
            <a:r>
              <a:rPr lang="en-US" altLang="ja-JP" dirty="0"/>
              <a:t>2</a:t>
            </a:r>
            <a:r>
              <a:rPr lang="en-US" altLang="ja-JP" dirty="0" smtClean="0"/>
              <a:t>)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The Euclidean (L2) distance between two vectors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Non-negative: well, obviously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Positive definite: also obvious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Absolute homogeneous: easy to show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Triangle inequality: easy to show: square both sides of that equation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Euclidean (L</a:t>
            </a:r>
            <a:r>
              <a:rPr lang="en-US" altLang="ja-JP" dirty="0"/>
              <a:t>2</a:t>
            </a:r>
            <a:r>
              <a:rPr lang="en-US" altLang="ja-JP" dirty="0" smtClean="0"/>
              <a:t>)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Here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dirty="0" smtClean="0"/>
                  <a:t>, in 2-dimensional space, that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42" y="2516822"/>
            <a:ext cx="2657475" cy="2657475"/>
          </a:xfrm>
          <a:prstGeom prst="rect">
            <a:avLst/>
          </a:prstGeom>
        </p:spPr>
      </p:pic>
      <p:sp useBgFill="1">
        <p:nvSpPr>
          <p:cNvPr id="5" name="TextBox 4"/>
          <p:cNvSpPr txBox="1"/>
          <p:nvPr/>
        </p:nvSpPr>
        <p:spPr>
          <a:xfrm>
            <a:off x="3403600" y="5516880"/>
            <a:ext cx="81076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Attribution: </a:t>
            </a:r>
            <a:r>
              <a:rPr kumimoji="1" lang="en-US" altLang="ja-JP" dirty="0" err="1" smtClean="0"/>
              <a:t>Gustavb</a:t>
            </a:r>
            <a:r>
              <a:rPr lang="en-US" altLang="ja-JP" dirty="0"/>
              <a:t>, https://commons.wikimedia.org/wiki/File:Unit_circle.svg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</a:t>
            </a:r>
            <a:r>
              <a:rPr lang="en-US" altLang="ja-JP" dirty="0" err="1" smtClean="0"/>
              <a:t>Minkowski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Lp</a:t>
            </a:r>
            <a:r>
              <a:rPr lang="en-US" altLang="ja-JP" dirty="0" smtClean="0"/>
              <a:t>) Norm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The </a:t>
                </a:r>
                <a:r>
                  <a:rPr lang="en-US" altLang="ja-JP" dirty="0" err="1" smtClean="0"/>
                  <a:t>Minkowski</a:t>
                </a:r>
                <a:r>
                  <a:rPr lang="en-US" altLang="ja-JP" dirty="0" smtClean="0"/>
                  <a:t> (</a:t>
                </a:r>
                <a:r>
                  <a:rPr lang="en-US" altLang="ja-JP" dirty="0" err="1"/>
                  <a:t>L</a:t>
                </a:r>
                <a:r>
                  <a:rPr lang="en-US" altLang="ja-JP" dirty="0" err="1" smtClean="0"/>
                  <a:t>p</a:t>
                </a:r>
                <a:r>
                  <a:rPr lang="en-US" altLang="ja-JP" dirty="0" smtClean="0"/>
                  <a:t>) distance between two vectors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g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Non-negative: well, obviously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Positive definite: also obvious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Absolute homogeneous: easy to show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Triangle inequality: easy to show for any particular positive integer value of p (just raise both sides of the equation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ja-JP" dirty="0" smtClean="0"/>
                  <a:t> to the power of p).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3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Example: </a:t>
            </a:r>
            <a:r>
              <a:rPr lang="en-US" altLang="ja-JP" dirty="0" err="1" smtClean="0"/>
              <a:t>Minkowski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Lp</a:t>
            </a:r>
            <a:r>
              <a:rPr lang="en-US" altLang="ja-JP" dirty="0" smtClean="0"/>
              <a:t>) Distance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/>
                  <a:t>Here 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dirty="0" smtClean="0"/>
                  <a:t>, in 2-dimensional space, that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42" y="2516822"/>
            <a:ext cx="2657475" cy="2657475"/>
          </a:xfrm>
          <a:prstGeom prst="rect">
            <a:avLst/>
          </a:prstGeom>
        </p:spPr>
      </p:pic>
      <p:sp useBgFill="1">
        <p:nvSpPr>
          <p:cNvPr id="5" name="TextBox 4"/>
          <p:cNvSpPr txBox="1"/>
          <p:nvPr/>
        </p:nvSpPr>
        <p:spPr>
          <a:xfrm>
            <a:off x="2377440" y="5516880"/>
            <a:ext cx="913384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Attribution: </a:t>
            </a:r>
            <a:r>
              <a:rPr kumimoji="1" lang="en-US" altLang="ja-JP" dirty="0" err="1" smtClean="0"/>
              <a:t>Krishnavedala</a:t>
            </a:r>
            <a:r>
              <a:rPr lang="en-US" altLang="ja-JP" dirty="0" smtClean="0"/>
              <a:t>, </a:t>
            </a:r>
            <a:r>
              <a:rPr lang="en-US" altLang="ja-JP" dirty="0"/>
              <a:t>https://en.wikipedia.org/wiki/Lp_space#/</a:t>
            </a:r>
            <a:r>
              <a:rPr lang="en-US" altLang="ja-JP" dirty="0" smtClean="0"/>
              <a:t>media/File:Superellipse_rounded_diamond.svg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8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582</Words>
  <Application>Microsoft Office PowerPoint</Application>
  <PresentationFormat>Widescreen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Office Theme</vt:lpstr>
      <vt:lpstr>ECE 417 Lecture 2: Metric (=Norm) Learning</vt:lpstr>
      <vt:lpstr>Today’s Lecture</vt:lpstr>
      <vt:lpstr>Norm (or Metric, or Length) of a vector</vt:lpstr>
      <vt:lpstr>Distance between two vectors</vt:lpstr>
      <vt:lpstr>Today’s Lecture</vt:lpstr>
      <vt:lpstr>Example: Euclidean (L2) Distance</vt:lpstr>
      <vt:lpstr>Example: Euclidean (L2) Distance</vt:lpstr>
      <vt:lpstr>Example: Minkowski (Lp) Norm</vt:lpstr>
      <vt:lpstr>Example: Minkowski (Lp) Distance</vt:lpstr>
      <vt:lpstr>Example: Minkowski (Lp) Distance</vt:lpstr>
      <vt:lpstr>Manhattan Distance and L-infinity Distance</vt:lpstr>
      <vt:lpstr>Today’s Lecture</vt:lpstr>
      <vt:lpstr>Dot product defines a norm</vt:lpstr>
      <vt:lpstr>Cosine</vt:lpstr>
      <vt:lpstr>Today’s Lecture</vt:lpstr>
      <vt:lpstr>Example: Euclidean distance</vt:lpstr>
      <vt:lpstr>Example: Mahalanobis Distance</vt:lpstr>
      <vt:lpstr>Example: Mahalanobis Distance</vt:lpstr>
      <vt:lpstr>Today’s Lecture</vt:lpstr>
      <vt:lpstr>What is similarity?</vt:lpstr>
      <vt:lpstr>What is similarity?</vt:lpstr>
      <vt:lpstr>Today’s Lecture</vt:lpstr>
      <vt:lpstr>Metric Learning</vt:lpstr>
      <vt:lpstr>PowerPoint Presentation</vt:lpstr>
      <vt:lpstr>Mahalanobis Distance Learning</vt:lpstr>
      <vt:lpstr>Sample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417 Lecture 1: Multimedia Signal Processing</dc:title>
  <dc:creator>Mark Hasegawa-Johnson</dc:creator>
  <cp:lastModifiedBy>Li, Yangge</cp:lastModifiedBy>
  <cp:revision>52</cp:revision>
  <cp:lastPrinted>2017-08-30T22:11:46Z</cp:lastPrinted>
  <dcterms:created xsi:type="dcterms:W3CDTF">2017-08-28T19:28:57Z</dcterms:created>
  <dcterms:modified xsi:type="dcterms:W3CDTF">2017-09-01T20:20:23Z</dcterms:modified>
</cp:coreProperties>
</file>