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58" r:id="rId4"/>
    <p:sldId id="259" r:id="rId5"/>
    <p:sldId id="260" r:id="rId6"/>
    <p:sldId id="261" r:id="rId7"/>
    <p:sldId id="262" r:id="rId8"/>
    <p:sldId id="263" r:id="rId9"/>
    <p:sldId id="264" r:id="rId10"/>
    <p:sldId id="265" r:id="rId11"/>
    <p:sldId id="266" r:id="rId12"/>
    <p:sldId id="269" r:id="rId13"/>
    <p:sldId id="270" r:id="rId14"/>
    <p:sldId id="271" r:id="rId15"/>
    <p:sldId id="274"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ACBB5D05-BEA5-45C4-AC37-76070905C021}" type="datetimeFigureOut">
              <a:rPr lang="en-US" smtClean="0"/>
              <a:t>11/25/2020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4C9560F-0FD2-4974-BC5F-B589621A877F}" type="slidenum">
              <a:rPr lang="en-US" smtClean="0"/>
              <a:t>‹#›</a:t>
            </a:fld>
            <a:endParaRPr lang="en-US"/>
          </a:p>
        </p:txBody>
      </p:sp>
    </p:spTree>
    <p:extLst>
      <p:ext uri="{BB962C8B-B14F-4D97-AF65-F5344CB8AC3E}">
        <p14:creationId xmlns:p14="http://schemas.microsoft.com/office/powerpoint/2010/main" val="321508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ACBB5D05-BEA5-45C4-AC37-76070905C021}" type="datetimeFigureOut">
              <a:rPr lang="en-US" smtClean="0"/>
              <a:t>11/25/2020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4C9560F-0FD2-4974-BC5F-B589621A877F}" type="slidenum">
              <a:rPr lang="en-US" smtClean="0"/>
              <a:t>‹#›</a:t>
            </a:fld>
            <a:endParaRPr lang="en-US"/>
          </a:p>
        </p:txBody>
      </p:sp>
    </p:spTree>
    <p:extLst>
      <p:ext uri="{BB962C8B-B14F-4D97-AF65-F5344CB8AC3E}">
        <p14:creationId xmlns:p14="http://schemas.microsoft.com/office/powerpoint/2010/main" val="284337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ACBB5D05-BEA5-45C4-AC37-76070905C021}" type="datetimeFigureOut">
              <a:rPr lang="en-US" smtClean="0"/>
              <a:t>11/25/2020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4C9560F-0FD2-4974-BC5F-B589621A877F}" type="slidenum">
              <a:rPr lang="en-US" smtClean="0"/>
              <a:t>‹#›</a:t>
            </a:fld>
            <a:endParaRPr lang="en-US"/>
          </a:p>
        </p:txBody>
      </p:sp>
    </p:spTree>
    <p:extLst>
      <p:ext uri="{BB962C8B-B14F-4D97-AF65-F5344CB8AC3E}">
        <p14:creationId xmlns:p14="http://schemas.microsoft.com/office/powerpoint/2010/main" val="269923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ACBB5D05-BEA5-45C4-AC37-76070905C021}" type="datetimeFigureOut">
              <a:rPr lang="en-US" smtClean="0"/>
              <a:t>11/25/2020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4C9560F-0FD2-4974-BC5F-B589621A877F}" type="slidenum">
              <a:rPr lang="en-US" smtClean="0"/>
              <a:t>‹#›</a:t>
            </a:fld>
            <a:endParaRPr lang="en-US"/>
          </a:p>
        </p:txBody>
      </p:sp>
    </p:spTree>
    <p:extLst>
      <p:ext uri="{BB962C8B-B14F-4D97-AF65-F5344CB8AC3E}">
        <p14:creationId xmlns:p14="http://schemas.microsoft.com/office/powerpoint/2010/main" val="365623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CBB5D05-BEA5-45C4-AC37-76070905C021}" type="datetimeFigureOut">
              <a:rPr lang="en-US" smtClean="0"/>
              <a:t>11/25/2020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4C9560F-0FD2-4974-BC5F-B589621A877F}" type="slidenum">
              <a:rPr lang="en-US" smtClean="0"/>
              <a:t>‹#›</a:t>
            </a:fld>
            <a:endParaRPr lang="en-US"/>
          </a:p>
        </p:txBody>
      </p:sp>
    </p:spTree>
    <p:extLst>
      <p:ext uri="{BB962C8B-B14F-4D97-AF65-F5344CB8AC3E}">
        <p14:creationId xmlns:p14="http://schemas.microsoft.com/office/powerpoint/2010/main" val="409796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ACBB5D05-BEA5-45C4-AC37-76070905C021}" type="datetimeFigureOut">
              <a:rPr lang="en-US" smtClean="0"/>
              <a:t>11/25/2020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E4C9560F-0FD2-4974-BC5F-B589621A877F}" type="slidenum">
              <a:rPr lang="en-US" smtClean="0"/>
              <a:t>‹#›</a:t>
            </a:fld>
            <a:endParaRPr lang="en-US"/>
          </a:p>
        </p:txBody>
      </p:sp>
    </p:spTree>
    <p:extLst>
      <p:ext uri="{BB962C8B-B14F-4D97-AF65-F5344CB8AC3E}">
        <p14:creationId xmlns:p14="http://schemas.microsoft.com/office/powerpoint/2010/main" val="27771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ACBB5D05-BEA5-45C4-AC37-76070905C021}" type="datetimeFigureOut">
              <a:rPr lang="en-US" smtClean="0"/>
              <a:t>11/25/2020</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E4C9560F-0FD2-4974-BC5F-B589621A877F}" type="slidenum">
              <a:rPr lang="en-US" smtClean="0"/>
              <a:t>‹#›</a:t>
            </a:fld>
            <a:endParaRPr lang="en-US"/>
          </a:p>
        </p:txBody>
      </p:sp>
    </p:spTree>
    <p:extLst>
      <p:ext uri="{BB962C8B-B14F-4D97-AF65-F5344CB8AC3E}">
        <p14:creationId xmlns:p14="http://schemas.microsoft.com/office/powerpoint/2010/main" val="40118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ACBB5D05-BEA5-45C4-AC37-76070905C021}" type="datetimeFigureOut">
              <a:rPr lang="en-US" smtClean="0"/>
              <a:t>11/25/2020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E4C9560F-0FD2-4974-BC5F-B589621A877F}" type="slidenum">
              <a:rPr lang="en-US" smtClean="0"/>
              <a:t>‹#›</a:t>
            </a:fld>
            <a:endParaRPr lang="en-US"/>
          </a:p>
        </p:txBody>
      </p:sp>
    </p:spTree>
    <p:extLst>
      <p:ext uri="{BB962C8B-B14F-4D97-AF65-F5344CB8AC3E}">
        <p14:creationId xmlns:p14="http://schemas.microsoft.com/office/powerpoint/2010/main" val="812049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BB5D05-BEA5-45C4-AC37-76070905C021}" type="datetimeFigureOut">
              <a:rPr lang="en-US" smtClean="0"/>
              <a:t>11/25/2020</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E4C9560F-0FD2-4974-BC5F-B589621A877F}" type="slidenum">
              <a:rPr lang="en-US" smtClean="0"/>
              <a:t>‹#›</a:t>
            </a:fld>
            <a:endParaRPr lang="en-US"/>
          </a:p>
        </p:txBody>
      </p:sp>
    </p:spTree>
    <p:extLst>
      <p:ext uri="{BB962C8B-B14F-4D97-AF65-F5344CB8AC3E}">
        <p14:creationId xmlns:p14="http://schemas.microsoft.com/office/powerpoint/2010/main" val="421805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BB5D05-BEA5-45C4-AC37-76070905C021}" type="datetimeFigureOut">
              <a:rPr lang="en-US" smtClean="0"/>
              <a:t>11/25/2020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E4C9560F-0FD2-4974-BC5F-B589621A877F}" type="slidenum">
              <a:rPr lang="en-US" smtClean="0"/>
              <a:t>‹#›</a:t>
            </a:fld>
            <a:endParaRPr lang="en-US"/>
          </a:p>
        </p:txBody>
      </p:sp>
    </p:spTree>
    <p:extLst>
      <p:ext uri="{BB962C8B-B14F-4D97-AF65-F5344CB8AC3E}">
        <p14:creationId xmlns:p14="http://schemas.microsoft.com/office/powerpoint/2010/main" val="36118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BB5D05-BEA5-45C4-AC37-76070905C021}" type="datetimeFigureOut">
              <a:rPr lang="en-US" smtClean="0"/>
              <a:t>11/25/2020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E4C9560F-0FD2-4974-BC5F-B589621A877F}" type="slidenum">
              <a:rPr lang="en-US" smtClean="0"/>
              <a:t>‹#›</a:t>
            </a:fld>
            <a:endParaRPr lang="en-US"/>
          </a:p>
        </p:txBody>
      </p:sp>
    </p:spTree>
    <p:extLst>
      <p:ext uri="{BB962C8B-B14F-4D97-AF65-F5344CB8AC3E}">
        <p14:creationId xmlns:p14="http://schemas.microsoft.com/office/powerpoint/2010/main" val="171607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B5D05-BEA5-45C4-AC37-76070905C021}" type="datetimeFigureOut">
              <a:rPr lang="en-US" smtClean="0"/>
              <a:t>11/25/2020</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9560F-0FD2-4974-BC5F-B589621A877F}" type="slidenum">
              <a:rPr lang="en-US" smtClean="0"/>
              <a:t>‹#›</a:t>
            </a:fld>
            <a:endParaRPr lang="en-US"/>
          </a:p>
        </p:txBody>
      </p:sp>
    </p:spTree>
    <p:extLst>
      <p:ext uri="{BB962C8B-B14F-4D97-AF65-F5344CB8AC3E}">
        <p14:creationId xmlns:p14="http://schemas.microsoft.com/office/powerpoint/2010/main" val="449301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Environment</a:t>
            </a:r>
            <a:endParaRPr lang="en-US" dirty="0"/>
          </a:p>
        </p:txBody>
      </p:sp>
      <p:sp>
        <p:nvSpPr>
          <p:cNvPr id="3" name="内容占位符 2"/>
          <p:cNvSpPr>
            <a:spLocks noGrp="1"/>
          </p:cNvSpPr>
          <p:nvPr>
            <p:ph idx="1"/>
          </p:nvPr>
        </p:nvSpPr>
        <p:spPr/>
        <p:txBody>
          <a:bodyPr/>
          <a:lstStyle/>
          <a:p>
            <a:pPr algn="just"/>
            <a:r>
              <a:rPr lang="en-US" dirty="0" smtClean="0"/>
              <a:t>The environment contains track (which also define a series of waypoints), static obstacles and dynamic obstacles (pedestrian). Below shows an example of an environment.</a:t>
            </a:r>
          </a:p>
          <a:p>
            <a:endParaRPr 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2258" y="3000587"/>
            <a:ext cx="6262328" cy="3564969"/>
          </a:xfrm>
          <a:prstGeom prst="rect">
            <a:avLst/>
          </a:prstGeom>
        </p:spPr>
      </p:pic>
    </p:spTree>
    <p:extLst>
      <p:ext uri="{BB962C8B-B14F-4D97-AF65-F5344CB8AC3E}">
        <p14:creationId xmlns:p14="http://schemas.microsoft.com/office/powerpoint/2010/main" val="4182515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Decision Module</a:t>
            </a:r>
            <a:endParaRPr lang="en-US" dirty="0"/>
          </a:p>
        </p:txBody>
      </p:sp>
      <p:sp>
        <p:nvSpPr>
          <p:cNvPr id="3" name="内容占位符 2"/>
          <p:cNvSpPr>
            <a:spLocks noGrp="1"/>
          </p:cNvSpPr>
          <p:nvPr>
            <p:ph idx="1"/>
          </p:nvPr>
        </p:nvSpPr>
        <p:spPr/>
        <p:txBody>
          <a:bodyPr>
            <a:normAutofit fontScale="92500"/>
          </a:bodyPr>
          <a:lstStyle/>
          <a:p>
            <a:pPr algn="just"/>
            <a:r>
              <a:rPr lang="en-US" dirty="0" smtClean="0"/>
              <a:t>As mentioned above, the decision module will hold a list of three waypoints that the vehicle will travel next. If the vehicle state is changed (which indicates that the vehicle need to change lane to avoid obstacles), the coordinates for the three waypoints will be updated correspondingly to the. In addition, the closest waypoint will be moved from the list and a new waypoint will be append to the list to ensure smooth lane changing. </a:t>
            </a:r>
          </a:p>
          <a:p>
            <a:pPr algn="just"/>
            <a:r>
              <a:rPr lang="en-US" dirty="0" smtClean="0"/>
              <a:t>When the vehicle reaches a waypoint, the first waypoint in the list will be popped out and a new waypoint on the same lane will be append into the list.</a:t>
            </a:r>
          </a:p>
          <a:p>
            <a:pPr algn="just"/>
            <a:r>
              <a:rPr lang="en-US" dirty="0" smtClean="0"/>
              <a:t>The first waypoint in the list will be returned to the low-level control module.</a:t>
            </a:r>
            <a:endParaRPr lang="en-US" dirty="0"/>
          </a:p>
        </p:txBody>
      </p:sp>
    </p:spTree>
    <p:extLst>
      <p:ext uri="{BB962C8B-B14F-4D97-AF65-F5344CB8AC3E}">
        <p14:creationId xmlns:p14="http://schemas.microsoft.com/office/powerpoint/2010/main" val="3786914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Low </a:t>
            </a:r>
            <a:r>
              <a:rPr lang="en-US" dirty="0"/>
              <a:t>L</a:t>
            </a:r>
            <a:r>
              <a:rPr lang="en-US" dirty="0" smtClean="0"/>
              <a:t>evel Control module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dirty="0" smtClean="0"/>
                  <a:t>The low level controller will take a waypoint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𝑤</m:t>
                        </m:r>
                      </m:sub>
                    </m:sSub>
                    <m:r>
                      <a:rPr lang="en-US" b="0" i="1" smtClean="0">
                        <a:latin typeface="Cambria Math" panose="02040503050406030204" pitchFamily="18" charset="0"/>
                      </a:rPr>
                      <m:t>)</m:t>
                    </m:r>
                  </m:oMath>
                </a14:m>
                <a:r>
                  <a:rPr lang="en-US" dirty="0" smtClean="0"/>
                  <a:t> a constant reference velocity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v</m:t>
                        </m:r>
                      </m:e>
                      <m:sub>
                        <m:r>
                          <m:rPr>
                            <m:sty m:val="p"/>
                          </m:rPr>
                          <a:rPr lang="en-US" b="0" i="0" dirty="0" smtClean="0">
                            <a:latin typeface="Cambria Math" panose="02040503050406030204" pitchFamily="18" charset="0"/>
                          </a:rPr>
                          <m:t>w</m:t>
                        </m:r>
                      </m:sub>
                    </m:sSub>
                    <m:r>
                      <a:rPr lang="en-US" b="0" i="0" dirty="0" smtClean="0">
                        <a:latin typeface="Cambria Math" panose="02040503050406030204" pitchFamily="18" charset="0"/>
                      </a:rPr>
                      <m:t>=</m:t>
                    </m:r>
                    <m:r>
                      <a:rPr lang="en-US" i="1" dirty="0" smtClean="0">
                        <a:latin typeface="Cambria Math" panose="02040503050406030204" pitchFamily="18" charset="0"/>
                      </a:rPr>
                      <m:t>8</m:t>
                    </m:r>
                  </m:oMath>
                </a14:m>
                <a:r>
                  <a:rPr lang="en-US" dirty="0" smtClean="0"/>
                  <a:t> and the current state of the vehicle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smtClean="0"/>
                  <a:t> and compute the desired speed/steering angle required to the simulated vehicle. </a:t>
                </a:r>
              </a:p>
              <a:p>
                <a:r>
                  <a:rPr lang="en-US" dirty="0" smtClean="0"/>
                  <a:t>The error dynamics is given by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𝑒𝑟𝑟𝑜𝑟</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𝑒𝑟𝑟𝑜𝑟</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𝑒𝑟𝑟𝑜𝑟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𝑣</m:t>
                      </m:r>
                    </m:oMath>
                  </m:oMathPara>
                </a14:m>
                <a:endParaRPr lang="en-US" dirty="0"/>
              </a:p>
              <a:p>
                <a:r>
                  <a:rPr lang="en-US" dirty="0" smtClean="0"/>
                  <a:t>The control input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𝑛</m:t>
                        </m:r>
                      </m:sub>
                    </m:sSub>
                  </m:oMath>
                </a14:m>
                <a:r>
                  <a:rPr lang="en-US" dirty="0" smtClean="0"/>
                  <a:t> to the vehicle is calculated by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𝑒𝑟𝑟𝑜𝑟</m:t>
                          </m:r>
                        </m:sub>
                      </m:sSub>
                      <m:r>
                        <a:rPr lang="en-US" b="0" i="1" smtClean="0">
                          <a:latin typeface="Cambria Math" panose="02040503050406030204" pitchFamily="18" charset="0"/>
                        </a:rPr>
                        <m:t>∗0.1+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𝑒𝑟𝑟𝑜𝑟</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𝑛</m:t>
                          </m:r>
                        </m:sub>
                      </m:sSub>
                      <m:r>
                        <a:rPr lang="en-US" b="0" i="1" smtClean="0">
                          <a:latin typeface="Cambria Math" panose="02040503050406030204" pitchFamily="18" charset="0"/>
                        </a:rPr>
                        <m:t>=0.1∗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𝑒𝑟𝑟𝑜𝑟</m:t>
                          </m:r>
                        </m:sub>
                      </m:sSub>
                    </m:oMath>
                  </m:oMathPara>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3081" r="-1101" b="-420"/>
                </a:stretch>
              </a:blipFill>
            </p:spPr>
            <p:txBody>
              <a:bodyPr/>
              <a:lstStyle/>
              <a:p>
                <a:r>
                  <a:rPr lang="en-US">
                    <a:noFill/>
                  </a:rPr>
                  <a:t> </a:t>
                </a:r>
              </a:p>
            </p:txBody>
          </p:sp>
        </mc:Fallback>
      </mc:AlternateContent>
    </p:spTree>
    <p:extLst>
      <p:ext uri="{BB962C8B-B14F-4D97-AF65-F5344CB8AC3E}">
        <p14:creationId xmlns:p14="http://schemas.microsoft.com/office/powerpoint/2010/main" val="2867388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Hybrid automaton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dirty="0" smtClean="0"/>
                  <a:t>A hybrid automaton is a tuple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𝑖𝑛𝑖𝑡</m:t>
                              </m:r>
                            </m:sub>
                          </m:sSub>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𝑔𝑢𝑎𝑟𝑑</m:t>
                          </m:r>
                          <m:r>
                            <a:rPr lang="en-US" b="0" i="1" smtClean="0">
                              <a:latin typeface="Cambria Math" panose="02040503050406030204" pitchFamily="18" charset="0"/>
                            </a:rPr>
                            <m:t>, </m:t>
                          </m:r>
                          <m:r>
                            <a:rPr lang="en-US" b="0" i="1" smtClean="0">
                              <a:latin typeface="Cambria Math" panose="02040503050406030204" pitchFamily="18" charset="0"/>
                            </a:rPr>
                            <m:t>𝑟𝑒𝑠𝑒𝑡</m:t>
                          </m:r>
                          <m:r>
                            <a:rPr lang="en-US" b="0" i="1" smtClean="0">
                              <a:latin typeface="Cambria Math" panose="02040503050406030204" pitchFamily="18" charset="0"/>
                            </a:rPr>
                            <m:t>, </m:t>
                          </m:r>
                          <m:r>
                            <a:rPr lang="en-US" b="0" i="1" smtClean="0">
                              <a:latin typeface="Cambria Math" panose="02040503050406030204" pitchFamily="18" charset="0"/>
                            </a:rPr>
                            <m:t>𝑓</m:t>
                          </m:r>
                        </m:e>
                      </m:d>
                      <m:r>
                        <a:rPr lang="en-US" b="0" i="0" smtClean="0">
                          <a:latin typeface="Cambria Math" panose="02040503050406030204" pitchFamily="18" charset="0"/>
                        </a:rPr>
                        <m:t>, </m:t>
                      </m:r>
                      <m:r>
                        <m:rPr>
                          <m:sty m:val="p"/>
                        </m:rPr>
                        <a:rPr lang="en-US" b="0" i="0" smtClean="0">
                          <a:latin typeface="Cambria Math" panose="02040503050406030204" pitchFamily="18" charset="0"/>
                        </a:rPr>
                        <m:t>where</m:t>
                      </m:r>
                    </m:oMath>
                  </m:oMathPara>
                </a14:m>
                <a:endParaRPr lang="en-US" dirty="0" smtClean="0"/>
              </a:p>
              <a:p>
                <a:pPr lvl="1"/>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𝑛</m:t>
                        </m:r>
                      </m:sup>
                    </m:sSup>
                  </m:oMath>
                </a14:m>
                <a:r>
                  <a:rPr lang="en-US" dirty="0" smtClean="0"/>
                  <a:t> is the continuous state space, and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𝑑</m:t>
                        </m:r>
                      </m:sup>
                    </m:sSup>
                  </m:oMath>
                </a14:m>
                <a:r>
                  <a:rPr lang="en-US" dirty="0" smtClean="0"/>
                  <a:t> is the discrete state space, which we call the parameter or mode space.</a:t>
                </a:r>
              </a:p>
              <a:p>
                <a:pPr lvl="1"/>
                <a:r>
                  <a:rPr lang="en-US" dirty="0" smtClean="0"/>
                  <a:t> </a:t>
                </a:r>
                <a14:m>
                  <m:oMath xmlns:m="http://schemas.openxmlformats.org/officeDocument/2006/math">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𝑖𝑛𝑖𝑡</m:t>
                            </m:r>
                          </m:sub>
                        </m:sSub>
                      </m:e>
                    </m:d>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𝑃</m:t>
                    </m:r>
                  </m:oMath>
                </a14:m>
                <a:r>
                  <a:rPr lang="en-US" dirty="0" smtClean="0"/>
                  <a:t> is a pair of compact set of possible initial states and an initial mode,</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𝑃</m:t>
                    </m:r>
                  </m:oMath>
                </a14:m>
                <a:r>
                  <a:rPr lang="en-US" dirty="0" smtClean="0"/>
                  <a:t> is a set of edges that specify possible transitions between modes,</a:t>
                </a:r>
              </a:p>
              <a:p>
                <a:pPr lvl="1"/>
                <a14:m>
                  <m:oMath xmlns:m="http://schemas.openxmlformats.org/officeDocument/2006/math">
                    <m:r>
                      <a:rPr lang="en-US" b="0" i="1" smtClean="0">
                        <a:latin typeface="Cambria Math" panose="02040503050406030204" pitchFamily="18" charset="0"/>
                      </a:rPr>
                      <m:t>𝑔𝑢𝑎𝑟𝑑</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𝑋</m:t>
                        </m:r>
                      </m:sup>
                    </m:sSup>
                  </m:oMath>
                </a14:m>
                <a:r>
                  <a:rPr lang="en-US" dirty="0" smtClean="0"/>
                  <a:t> defines the possible updates of the state after a mode transition over an edge,</a:t>
                </a:r>
              </a:p>
              <a:p>
                <a:pPr lvl="1"/>
                <a14:m>
                  <m:oMath xmlns:m="http://schemas.openxmlformats.org/officeDocument/2006/math">
                    <m:r>
                      <a:rPr lang="en-US" b="0" i="1" smtClean="0">
                        <a:latin typeface="Cambria Math" panose="02040503050406030204" pitchFamily="18" charset="0"/>
                      </a:rPr>
                      <m:t>𝑟𝑒𝑠𝑒𝑡</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𝑋</m:t>
                        </m:r>
                      </m:sup>
                    </m:sSup>
                  </m:oMath>
                </a14:m>
                <a:r>
                  <a:rPr lang="en-US" dirty="0" smtClean="0"/>
                  <a:t> defines the possible updates of the state after a mode transition over an edge</a:t>
                </a:r>
              </a:p>
              <a:p>
                <a:pPr lvl="1"/>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smtClean="0"/>
                  <a:t> is the dynamic function that define the continuous evolution of the state in each mode. It is Lipschitz continuous in the first argument.</a:t>
                </a:r>
              </a:p>
              <a:p>
                <a:pPr marL="457200" lvl="1"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2013857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Model as Hybrid Automaton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en-US" dirty="0" smtClean="0"/>
                  <a:t>The above autonomous agent can be modeled as a hybrid automaton. </a:t>
                </a:r>
              </a:p>
              <a:p>
                <a:pPr lvl="1" algn="just"/>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4</m:t>
                        </m:r>
                      </m:sup>
                    </m:sSup>
                  </m:oMath>
                </a14:m>
                <a:r>
                  <a:rPr lang="en-US" dirty="0" smtClean="0"/>
                  <a:t>, the space in which the state of the quadrotor q lives. We denote a set of provided waypoints by </a:t>
                </a:r>
                <a14:m>
                  <m:oMath xmlns:m="http://schemas.openxmlformats.org/officeDocument/2006/math">
                    <m:r>
                      <a:rPr lang="en-US" b="0" i="1" smtClean="0">
                        <a:latin typeface="Cambria Math" panose="02040503050406030204" pitchFamily="18" charset="0"/>
                      </a:rPr>
                      <m:t>𝑊𝑃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𝑖</m:t>
                        </m:r>
                      </m:sub>
                    </m:sSub>
                  </m:oMath>
                </a14:m>
                <a:r>
                  <a:rPr lang="en-US" dirty="0" smtClean="0"/>
                  <a:t>. Therefore, the mode P is defined by a set of tuple </a:t>
                </a:r>
                <a14:m>
                  <m:oMath xmlns:m="http://schemas.openxmlformats.org/officeDocument/2006/math">
                    <m:r>
                      <a:rPr lang="en-US" b="0"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𝑤</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𝑤</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𝑤</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+2</m:t>
                            </m:r>
                          </m:sub>
                        </m:sSub>
                      </m:e>
                    </m:d>
                    <m:r>
                      <a:rPr lang="en-US" b="0" i="1" smtClean="0">
                        <a:latin typeface="Cambria Math" panose="02040503050406030204" pitchFamily="18" charset="0"/>
                      </a:rPr>
                      <m:t>}</m:t>
                    </m:r>
                  </m:oMath>
                </a14:m>
                <a:r>
                  <a:rPr lang="en-US" dirty="0" smtClean="0"/>
                  <a:t>, the first three elements in the tuples are three consecutive waypoints.</a:t>
                </a:r>
              </a:p>
              <a:p>
                <a:pPr lvl="1" algn="just"/>
                <a14:m>
                  <m:oMath xmlns:m="http://schemas.openxmlformats.org/officeDocument/2006/math">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Θ</m:t>
                        </m:r>
                        <m:r>
                          <a:rPr lang="en-US" b="0" i="0" smtClean="0">
                            <a:latin typeface="Cambria Math" panose="02040503050406030204" pitchFamily="18" charset="0"/>
                          </a:rPr>
                          <m:t>,</m:t>
                        </m:r>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p</m:t>
                            </m:r>
                          </m:e>
                          <m:sub>
                            <m:r>
                              <m:rPr>
                                <m:sty m:val="p"/>
                              </m:rPr>
                              <a:rPr lang="en-US" b="0" i="0" smtClean="0">
                                <a:latin typeface="Cambria Math" panose="02040503050406030204" pitchFamily="18" charset="0"/>
                              </a:rPr>
                              <m:t>init</m:t>
                            </m:r>
                          </m:sub>
                        </m:sSub>
                      </m:e>
                    </m:d>
                    <m:r>
                      <a:rPr lang="en-US" b="0" i="0" smtClean="0">
                        <a:latin typeface="Cambria Math" panose="02040503050406030204" pitchFamily="18" charset="0"/>
                      </a:rPr>
                      <m:t>≔(</m:t>
                    </m:r>
                    <m:r>
                      <m:rPr>
                        <m:sty m:val="p"/>
                      </m:rPr>
                      <a:rPr lang="en-US" b="0" i="0" smtClean="0">
                        <a:latin typeface="Cambria Math" panose="02040503050406030204" pitchFamily="18" charset="0"/>
                      </a:rPr>
                      <m:t>K</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p</m:t>
                        </m:r>
                      </m:e>
                      <m:sub>
                        <m:r>
                          <m:rPr>
                            <m:sty m:val="p"/>
                          </m:rPr>
                          <a:rPr lang="en-US" b="0" i="0" smtClean="0">
                            <a:latin typeface="Cambria Math" panose="02040503050406030204" pitchFamily="18" charset="0"/>
                          </a:rPr>
                          <m:t>init</m:t>
                        </m:r>
                      </m:sub>
                    </m:sSub>
                    <m:r>
                      <a:rPr lang="en-US" b="0" i="0" smtClean="0">
                        <a:latin typeface="Cambria Math" panose="02040503050406030204" pitchFamily="18" charset="0"/>
                      </a:rPr>
                      <m:t>)</m:t>
                    </m:r>
                  </m:oMath>
                </a14:m>
                <a:r>
                  <a:rPr lang="en-US" dirty="0" smtClean="0"/>
                  <a:t>, where K is the initial state of the vehicle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𝑖𝑛𝑖𝑡</m:t>
                        </m:r>
                      </m:sub>
                    </m:sSub>
                  </m:oMath>
                </a14:m>
                <a:r>
                  <a:rPr lang="en-US" dirty="0" smtClean="0"/>
                  <a:t> is the mode defined by the first waypoint. </a:t>
                </a:r>
              </a:p>
              <a:p>
                <a:pPr lvl="1" algn="just"/>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𝑤</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𝑤</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smtClean="0"/>
              </a:p>
              <a:p>
                <a:pPr marL="0" indent="0" algn="just">
                  <a:buNone/>
                </a:pPr>
                <a:endParaRPr 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2708759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Model as Hybrid Automaton	</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20000"/>
              </a:bodyPr>
              <a:lstStyle/>
              <a:p>
                <a:pPr lvl="1" algn="just"/>
                <a14:m>
                  <m:oMath xmlns:m="http://schemas.openxmlformats.org/officeDocument/2006/math">
                    <m:r>
                      <a:rPr lang="en-US" b="0" i="1" smtClean="0">
                        <a:latin typeface="Cambria Math" panose="02040503050406030204" pitchFamily="18" charset="0"/>
                      </a:rPr>
                      <m:t>𝑔𝑢𝑎𝑟𝑑</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e>
                    </m:d>
                    <m:r>
                      <a:rPr lang="en-US" b="0" i="0" smtClean="0">
                        <a:latin typeface="Cambria Math" panose="02040503050406030204" pitchFamily="18" charset="0"/>
                      </a:rPr>
                      <m:t>=</m:t>
                    </m:r>
                    <m:r>
                      <m:rPr>
                        <m:sty m:val="p"/>
                      </m:rPr>
                      <a:rPr lang="en-US" b="0" i="0" smtClean="0">
                        <a:latin typeface="Cambria Math" panose="02040503050406030204" pitchFamily="18" charset="0"/>
                      </a:rPr>
                      <m:t>checkGuard</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i</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q</m:t>
                    </m:r>
                    <m:r>
                      <a:rPr lang="en-US" b="0" i="0" smtClean="0">
                        <a:latin typeface="Cambria Math" panose="02040503050406030204" pitchFamily="18" charset="0"/>
                      </a:rPr>
                      <m:t>,</m:t>
                    </m:r>
                    <m:r>
                      <m:rPr>
                        <m:sty m:val="p"/>
                      </m:rPr>
                      <a:rPr lang="en-US" b="0" i="0" smtClean="0">
                        <a:latin typeface="Cambria Math" panose="02040503050406030204" pitchFamily="18" charset="0"/>
                      </a:rPr>
                      <m:t>Φ</m:t>
                    </m:r>
                    <m:r>
                      <a:rPr lang="en-US" b="0" i="0" smtClean="0">
                        <a:latin typeface="Cambria Math" panose="02040503050406030204" pitchFamily="18" charset="0"/>
                      </a:rPr>
                      <m:t>)</m:t>
                    </m:r>
                  </m:oMath>
                </a14:m>
                <a:r>
                  <a:rPr lang="en-US" dirty="0" smtClean="0"/>
                  <a:t> is a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𝑅</m:t>
                    </m:r>
                  </m:oMath>
                </a14:m>
                <a:r>
                  <a:rPr lang="en-US" dirty="0" smtClean="0"/>
                  <a:t> is the current mode parameter.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smtClean="0"/>
                  <a:t> is the current state. </a:t>
                </a:r>
                <a14:m>
                  <m:oMath xmlns:m="http://schemas.openxmlformats.org/officeDocument/2006/math">
                    <m:r>
                      <m:rPr>
                        <m:sty m:val="p"/>
                      </m:rPr>
                      <a:rPr lang="en-US" b="0" i="0" smtClean="0">
                        <a:latin typeface="Cambria Math" panose="02040503050406030204" pitchFamily="18" charset="0"/>
                      </a:rPr>
                      <m:t>Φ</m:t>
                    </m:r>
                  </m:oMath>
                </a14:m>
                <a:r>
                  <a:rPr lang="en-US" dirty="0" smtClean="0"/>
                  <a:t> is an n-by-2 matrix that contains point cloud from the perception module. Each row of the n-by-2 matrix represent a x-y point in the point cloud obtained by the Lidar. The pseudo code for the </a:t>
                </a:r>
                <a:r>
                  <a:rPr lang="en-US" dirty="0" err="1" smtClean="0"/>
                  <a:t>checkGuard</a:t>
                </a:r>
                <a:r>
                  <a:rPr lang="en-US" dirty="0" smtClean="0"/>
                  <a:t> function is given by</a:t>
                </a:r>
              </a:p>
              <a:p>
                <a:pPr marL="914400" lvl="2" indent="0" algn="just">
                  <a:buNone/>
                </a:pPr>
                <a:r>
                  <a:rPr lang="en-US" b="1" dirty="0" err="1" smtClean="0"/>
                  <a:t>checkGuard</a:t>
                </a:r>
                <a:endParaRPr lang="en-US" b="1" dirty="0"/>
              </a:p>
              <a:p>
                <a:pPr marL="914400" lvl="2" indent="0" algn="just">
                  <a:buNone/>
                </a:pPr>
                <a:r>
                  <a:rPr lang="en-US" b="1" dirty="0" smtClean="0"/>
                  <a:t>Input:</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 </m:t>
                    </m:r>
                    <m:r>
                      <m:rPr>
                        <m:sty m:val="p"/>
                      </m:rPr>
                      <a:rPr lang="en-US" b="0" i="0" smtClean="0">
                        <a:latin typeface="Cambria Math" panose="02040503050406030204" pitchFamily="18" charset="0"/>
                      </a:rPr>
                      <m:t>Φ</m:t>
                    </m:r>
                  </m:oMath>
                </a14:m>
                <a:endParaRPr lang="en-US" dirty="0" smtClean="0"/>
              </a:p>
              <a:p>
                <a:pPr marL="914400" lvl="2" indent="0" algn="just">
                  <a:buNone/>
                </a:pPr>
                <a:r>
                  <a:rPr lang="en-US" dirty="0" smtClean="0"/>
                  <a:t>If </a:t>
                </a:r>
                <a14:m>
                  <m:oMath xmlns:m="http://schemas.openxmlformats.org/officeDocument/2006/math">
                    <m:r>
                      <a:rPr lang="en-US" b="0" i="1" smtClean="0">
                        <a:latin typeface="Cambria Math" panose="02040503050406030204" pitchFamily="18" charset="0"/>
                      </a:rPr>
                      <m:t>𝑐h𝑒𝑐𝑘𝑂𝑏𝑠𝑡𝑎𝑐𝑙𝑒𝐹𝑟𝑜𝑛𝑡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q</m:t>
                    </m:r>
                    <m:r>
                      <a:rPr lang="en-US" b="0" i="0" smtClean="0">
                        <a:latin typeface="Cambria Math" panose="02040503050406030204" pitchFamily="18" charset="0"/>
                      </a:rPr>
                      <m:t>,</m:t>
                    </m:r>
                    <m:r>
                      <m:rPr>
                        <m:sty m:val="p"/>
                      </m:rPr>
                      <a:rPr lang="en-US" b="0" i="0" smtClean="0">
                        <a:latin typeface="Cambria Math" panose="02040503050406030204" pitchFamily="18" charset="0"/>
                      </a:rPr>
                      <m:t>Φ</m:t>
                    </m:r>
                    <m:r>
                      <a:rPr lang="en-US" b="0" i="0" smtClean="0">
                        <a:latin typeface="Cambria Math" panose="02040503050406030204" pitchFamily="18" charset="0"/>
                      </a:rPr>
                      <m:t>)</m:t>
                    </m:r>
                  </m:oMath>
                </a14:m>
                <a:r>
                  <a:rPr lang="en-US" dirty="0" smtClean="0"/>
                  <a:t>:</a:t>
                </a:r>
              </a:p>
              <a:p>
                <a:pPr marL="914400" lvl="2" indent="0" algn="just">
                  <a:buNone/>
                </a:pPr>
                <a:r>
                  <a:rPr lang="en-US" dirty="0"/>
                  <a:t>	</a:t>
                </a:r>
                <a:r>
                  <a:rPr lang="en-US" dirty="0" smtClean="0"/>
                  <a:t>return True</a:t>
                </a:r>
              </a:p>
              <a:p>
                <a:pPr marL="914400" lvl="2" indent="0" algn="just">
                  <a:buNone/>
                </a:pPr>
                <a:r>
                  <a:rPr lang="en-US" dirty="0" err="1" smtClean="0"/>
                  <a:t>Elif</a:t>
                </a:r>
                <a:r>
                  <a:rPr lang="en-US" dirty="0" smtClean="0"/>
                  <a:t> </a:t>
                </a:r>
                <a14:m>
                  <m:oMath xmlns:m="http://schemas.openxmlformats.org/officeDocument/2006/math">
                    <m:r>
                      <a:rPr lang="en-US" b="0" i="1" smtClean="0">
                        <a:latin typeface="Cambria Math" panose="02040503050406030204" pitchFamily="18" charset="0"/>
                      </a:rPr>
                      <m:t>𝑖𝑛𝑠𝑖𝑑𝑒𝐵𝑎𝑙𝑙</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𝑤</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𝑞</m:t>
                        </m:r>
                      </m:e>
                    </m:d>
                  </m:oMath>
                </a14:m>
                <a:endParaRPr lang="en-US" b="0" dirty="0" smtClean="0"/>
              </a:p>
              <a:p>
                <a:pPr marL="914400" lvl="2" indent="0" algn="just">
                  <a:buNone/>
                </a:pPr>
                <a:r>
                  <a:rPr lang="en-US" dirty="0" smtClean="0"/>
                  <a:t>	return True</a:t>
                </a:r>
              </a:p>
              <a:p>
                <a:pPr marL="914400" lvl="2" indent="0" algn="just">
                  <a:buNone/>
                </a:pPr>
                <a:r>
                  <a:rPr lang="en-US" dirty="0" smtClean="0"/>
                  <a:t>Else</a:t>
                </a:r>
              </a:p>
              <a:p>
                <a:pPr marL="914400" lvl="2" indent="0" algn="just">
                  <a:buNone/>
                </a:pPr>
                <a:r>
                  <a:rPr lang="en-US" dirty="0"/>
                  <a:t>	</a:t>
                </a:r>
                <a:r>
                  <a:rPr lang="en-US" dirty="0" smtClean="0"/>
                  <a:t>return False</a:t>
                </a:r>
              </a:p>
              <a:p>
                <a:pPr lvl="1"/>
                <a:r>
                  <a:rPr lang="en-US" dirty="0" smtClean="0"/>
                  <a:t>Detailed </a:t>
                </a:r>
                <a:r>
                  <a:rPr lang="en-US" dirty="0" err="1" smtClean="0"/>
                  <a:t>explaination</a:t>
                </a:r>
                <a:r>
                  <a:rPr lang="en-US" dirty="0" smtClean="0"/>
                  <a:t> about </a:t>
                </a:r>
                <a:r>
                  <a:rPr lang="en-US" dirty="0" err="1" smtClean="0"/>
                  <a:t>checkObstacle</a:t>
                </a:r>
                <a:r>
                  <a:rPr lang="en-US" dirty="0" err="1" smtClean="0"/>
                  <a:t>Front</a:t>
                </a:r>
                <a:r>
                  <a:rPr lang="en-US" dirty="0" smtClean="0"/>
                  <a:t> function and </a:t>
                </a:r>
                <a:r>
                  <a:rPr lang="en-US" dirty="0" err="1" smtClean="0"/>
                  <a:t>insideBall</a:t>
                </a:r>
                <a:r>
                  <a:rPr lang="en-US" dirty="0" smtClean="0"/>
                  <a:t> function will be presented in the following sections. </a:t>
                </a: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478169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𝑟𝑒𝑠𝑒𝑡</m:t>
                    </m:r>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e>
                    </m:d>
                    <m:r>
                      <a:rPr lang="en-US" b="0" i="1" smtClean="0">
                        <a:latin typeface="Cambria Math" panose="02040503050406030204" pitchFamily="18" charset="0"/>
                      </a:rPr>
                      <m:t>=</m:t>
                    </m:r>
                    <m:r>
                      <m:rPr>
                        <m:sty m:val="p"/>
                      </m:rPr>
                      <a:rPr lang="en-US" b="0" i="0" smtClean="0">
                        <a:latin typeface="Cambria Math" panose="02040503050406030204" pitchFamily="18" charset="0"/>
                      </a:rPr>
                      <m:t>computeReset</m:t>
                    </m:r>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r</m:t>
                        </m:r>
                      </m:e>
                      <m:sub>
                        <m:r>
                          <m:rPr>
                            <m:sty m:val="p"/>
                          </m:rPr>
                          <a:rPr lang="en-US">
                            <a:latin typeface="Cambria Math" panose="02040503050406030204" pitchFamily="18" charset="0"/>
                          </a:rPr>
                          <m:t>i</m:t>
                        </m:r>
                      </m:sub>
                    </m:sSub>
                    <m:r>
                      <a:rPr lang="en-US">
                        <a:latin typeface="Cambria Math" panose="02040503050406030204" pitchFamily="18" charset="0"/>
                      </a:rPr>
                      <m:t>, </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Φ</m:t>
                    </m:r>
                    <m:r>
                      <a:rPr lang="en-US">
                        <a:latin typeface="Cambria Math" panose="02040503050406030204" pitchFamily="18" charset="0"/>
                      </a:rPr>
                      <m:t>)</m:t>
                    </m:r>
                  </m:oMath>
                </a14:m>
                <a:r>
                  <a:rPr lang="en-US" dirty="0" smtClean="0"/>
                  <a:t> is the function that determines the reset value during mode transition. The pseudo code for the </a:t>
                </a:r>
                <a:r>
                  <a:rPr lang="en-US" dirty="0" err="1" smtClean="0"/>
                  <a:t>computeReset</a:t>
                </a:r>
                <a:r>
                  <a:rPr lang="en-US" dirty="0" smtClean="0"/>
                  <a:t> function is </a:t>
                </a:r>
                <a:r>
                  <a:rPr lang="en-US" smtClean="0"/>
                  <a:t>given by</a:t>
                </a:r>
                <a:endParaRPr lang="en-US" dirty="0" smtClean="0"/>
              </a:p>
              <a:p>
                <a:pPr marL="0" indent="0">
                  <a:buNone/>
                </a:pPr>
                <a:endParaRPr lang="en-US"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t="-1541"/>
                </a:stretch>
              </a:blipFill>
            </p:spPr>
            <p:txBody>
              <a:bodyPr/>
              <a:lstStyle/>
              <a:p>
                <a:r>
                  <a:rPr lang="en-US">
                    <a:noFill/>
                  </a:rPr>
                  <a:t> </a:t>
                </a:r>
              </a:p>
            </p:txBody>
          </p:sp>
        </mc:Fallback>
      </mc:AlternateContent>
    </p:spTree>
    <p:extLst>
      <p:ext uri="{BB962C8B-B14F-4D97-AF65-F5344CB8AC3E}">
        <p14:creationId xmlns:p14="http://schemas.microsoft.com/office/powerpoint/2010/main" val="4011581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3654" y="365125"/>
            <a:ext cx="11384692" cy="1325563"/>
          </a:xfrm>
        </p:spPr>
        <p:txBody>
          <a:bodyPr/>
          <a:lstStyle/>
          <a:p>
            <a:r>
              <a:rPr lang="en-US" dirty="0" smtClean="0"/>
              <a:t>Model as Hybrid </a:t>
            </a:r>
            <a:r>
              <a:rPr lang="en-US" dirty="0" smtClean="0"/>
              <a:t>Automaton - </a:t>
            </a:r>
            <a:r>
              <a:rPr lang="en-US" dirty="0" err="1" smtClean="0"/>
              <a:t>checkObstacleFront</a:t>
            </a:r>
            <a:r>
              <a:rPr lang="en-US" dirty="0" smtClean="0"/>
              <a:t>	</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833863"/>
                <a:ext cx="10372725" cy="4351338"/>
              </a:xfrm>
            </p:spPr>
            <p:txBody>
              <a:bodyPr>
                <a:normAutofit fontScale="77500" lnSpcReduction="20000"/>
              </a:bodyPr>
              <a:lstStyle/>
              <a:p>
                <a:pPr algn="just"/>
                <a:r>
                  <a:rPr lang="en-US" dirty="0" smtClean="0"/>
                  <a:t>The </a:t>
                </a:r>
                <a14:m>
                  <m:oMath xmlns:m="http://schemas.openxmlformats.org/officeDocument/2006/math">
                    <m:r>
                      <a:rPr lang="en-US" b="0" i="1" smtClean="0">
                        <a:latin typeface="Cambria Math" panose="02040503050406030204" pitchFamily="18" charset="0"/>
                      </a:rPr>
                      <m:t>𝑐h𝑒𝑐𝑘𝑂𝑏𝑠𝑡𝑎𝑐𝑙𝑒𝐹𝑟𝑜𝑛𝑡</m:t>
                    </m:r>
                  </m:oMath>
                </a14:m>
                <a:r>
                  <a:rPr lang="en-US" dirty="0" smtClean="0"/>
                  <a:t> function will construct three rectangular boxes in front of the vehicle using position of vehicle and three waypoints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a14:m>
                <a:r>
                  <a:rPr lang="en-US" dirty="0" smtClean="0"/>
                  <a:t> and check if any of the Lidar points falls inside the constructed boxes. The pseudo code for the function is </a:t>
                </a:r>
              </a:p>
              <a:p>
                <a:pPr marL="0" indent="0">
                  <a:buNone/>
                </a:pPr>
                <a:r>
                  <a:rPr lang="en-US" b="1" dirty="0" err="1" smtClean="0"/>
                  <a:t>checkObstacleFront</a:t>
                </a:r>
                <a:endParaRPr lang="en-US" b="1" dirty="0" smtClean="0"/>
              </a:p>
              <a:p>
                <a:pPr marL="0" indent="0">
                  <a:buNone/>
                </a:pPr>
                <a:r>
                  <a:rPr lang="en-US" b="1" dirty="0" smtClean="0"/>
                  <a:t>Input: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 </m:t>
                    </m:r>
                    <m:r>
                      <m:rPr>
                        <m:sty m:val="p"/>
                      </m:rPr>
                      <a:rPr lang="en-US" b="0" i="0" smtClean="0">
                        <a:latin typeface="Cambria Math" panose="02040503050406030204" pitchFamily="18" charset="0"/>
                      </a:rPr>
                      <m:t>Φ</m:t>
                    </m:r>
                  </m:oMath>
                </a14:m>
                <a:endParaRPr lang="en-US" dirty="0" smtClean="0"/>
              </a:p>
              <a:p>
                <a:pPr marL="0" indent="0">
                  <a:buNone/>
                </a:pPr>
                <a14:m>
                  <m:oMathPara xmlns:m="http://schemas.openxmlformats.org/officeDocument/2006/math">
                    <m:oMathParaPr>
                      <m:jc m:val="left"/>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 </m:t>
                      </m:r>
                      <m:r>
                        <a:rPr lang="en-US" b="0" i="1" dirty="0" err="1" smtClean="0">
                          <a:latin typeface="Cambria Math" panose="02040503050406030204" pitchFamily="18" charset="0"/>
                        </a:rPr>
                        <m:t>𝑐𝑜𝑛𝑠𝑡𝑟𝑢𝑐𝑡𝐵𝑜𝑥</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𝑞</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m:rPr>
                              <m:sty m:val="p"/>
                            </m:rPr>
                            <a:rPr lang="en-US" b="0" i="0" dirty="0" smtClean="0">
                              <a:latin typeface="Cambria Math" panose="02040503050406030204" pitchFamily="18" charset="0"/>
                            </a:rPr>
                            <m:t>r</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wp</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m:t>
                      </m:r>
                      <m:d>
                        <m:dPr>
                          <m:ctrlPr>
                            <a:rPr lang="en-US" b="0" i="1" dirty="0" smtClean="0">
                              <a:latin typeface="Cambria Math" panose="02040503050406030204" pitchFamily="18" charset="0"/>
                            </a:rPr>
                          </m:ctrlPr>
                        </m:dPr>
                        <m:e>
                          <m:r>
                            <m:rPr>
                              <m:sty m:val="p"/>
                            </m:rPr>
                            <a:rPr lang="en-US" b="0" i="0" dirty="0" smtClean="0">
                              <a:latin typeface="Cambria Math" panose="02040503050406030204" pitchFamily="18" charset="0"/>
                            </a:rPr>
                            <m:t>q</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x</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q</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y</m:t>
                          </m:r>
                        </m:e>
                      </m:d>
                      <m:r>
                        <a:rPr lang="en-US" b="0" i="0" dirty="0" smtClean="0">
                          <a:latin typeface="Cambria Math" panose="02040503050406030204" pitchFamily="18" charset="0"/>
                        </a:rPr>
                        <m:t>,0.5</m:t>
                      </m:r>
                      <m:r>
                        <a:rPr lang="en-US" b="0" i="0" dirty="0" smtClean="0">
                          <a:latin typeface="Cambria Math" panose="02040503050406030204" pitchFamily="18" charset="0"/>
                        </a:rPr>
                        <m:t>)</m:t>
                      </m:r>
                    </m:oMath>
                  </m:oMathPara>
                </a14:m>
                <a:endParaRPr lang="en-US" dirty="0" smtClean="0"/>
              </a:p>
              <a:p>
                <a:pPr marL="0" indent="0">
                  <a:buNone/>
                </a:pPr>
                <a14:m>
                  <m:oMathPara xmlns:m="http://schemas.openxmlformats.org/officeDocument/2006/math">
                    <m:oMathParaPr>
                      <m:jc m:val="left"/>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 </m:t>
                      </m:r>
                      <m:r>
                        <a:rPr lang="en-US" b="0" i="1" dirty="0" err="1" smtClean="0">
                          <a:latin typeface="Cambria Math" panose="02040503050406030204" pitchFamily="18" charset="0"/>
                        </a:rPr>
                        <m:t>𝑐𝑜𝑛𝑠𝑡𝑟𝑢𝑐𝑡𝐵𝑜𝑥</m:t>
                      </m:r>
                      <m:r>
                        <a:rPr lang="en-US" b="0" i="1" dirty="0" smtClean="0">
                          <a:latin typeface="Cambria Math" panose="02040503050406030204" pitchFamily="18" charset="0"/>
                        </a:rPr>
                        <m:t>(</m:t>
                      </m:r>
                      <m:r>
                        <a:rPr lang="en-US" i="1" dirty="0">
                          <a:latin typeface="Cambria Math" panose="02040503050406030204" pitchFamily="18" charset="0"/>
                        </a:rPr>
                        <m:t>𝑞</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r</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wp</m:t>
                          </m:r>
                        </m:e>
                        <m:sub>
                          <m:r>
                            <m:rPr>
                              <m:sty m:val="p"/>
                            </m:rPr>
                            <a:rPr lang="en-US" b="0" i="0" dirty="0" smtClean="0">
                              <a:latin typeface="Cambria Math" panose="02040503050406030204" pitchFamily="18" charset="0"/>
                            </a:rPr>
                            <m:t>i</m:t>
                          </m:r>
                          <m:r>
                            <a:rPr lang="en-US" b="0" i="0" dirty="0" smtClean="0">
                              <a:latin typeface="Cambria Math" panose="02040503050406030204" pitchFamily="18" charset="0"/>
                            </a:rPr>
                            <m:t>+1</m:t>
                          </m:r>
                        </m:sub>
                      </m:sSub>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r</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wp</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,1</m:t>
                      </m:r>
                      <m:r>
                        <a:rPr lang="en-US" b="0" i="0" dirty="0" smtClean="0">
                          <a:latin typeface="Cambria Math" panose="02040503050406030204" pitchFamily="18" charset="0"/>
                        </a:rPr>
                        <m:t>)</m:t>
                      </m:r>
                    </m:oMath>
                  </m:oMathPara>
                </a14:m>
                <a:endParaRPr lang="en-US" dirty="0" smtClean="0"/>
              </a:p>
              <a:p>
                <a:pPr marL="0" indent="0">
                  <a:buNone/>
                </a:pPr>
                <a14:m>
                  <m:oMathPara xmlns:m="http://schemas.openxmlformats.org/officeDocument/2006/math">
                    <m:oMathParaPr>
                      <m:jc m:val="left"/>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 </m:t>
                      </m:r>
                      <m:r>
                        <a:rPr lang="en-US" b="0" i="1" dirty="0" err="1" smtClean="0">
                          <a:latin typeface="Cambria Math" panose="02040503050406030204" pitchFamily="18" charset="0"/>
                        </a:rPr>
                        <m:t>𝑐𝑜𝑛𝑠𝑡𝑟𝑢𝑐𝑡𝐵𝑜𝑥</m:t>
                      </m:r>
                      <m:r>
                        <a:rPr lang="en-US" b="0" i="1" dirty="0" smtClean="0">
                          <a:latin typeface="Cambria Math" panose="02040503050406030204" pitchFamily="18" charset="0"/>
                        </a:rPr>
                        <m:t>(</m:t>
                      </m:r>
                      <m:r>
                        <a:rPr lang="en-US" b="0" i="1" dirty="0" smtClean="0">
                          <a:latin typeface="Cambria Math" panose="02040503050406030204" pitchFamily="18" charset="0"/>
                        </a:rPr>
                        <m:t>𝑞</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r</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wp</m:t>
                      </m:r>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1</m:t>
                          </m:r>
                        </m:e>
                        <m:sub>
                          <m:r>
                            <a:rPr lang="en-US" b="0" i="1" dirty="0" smtClean="0">
                              <a:latin typeface="Cambria Math" panose="02040503050406030204" pitchFamily="18" charset="0"/>
                            </a:rPr>
                            <m:t>𝑖</m:t>
                          </m:r>
                          <m:r>
                            <a:rPr lang="en-US" b="0" i="1" dirty="0" smtClean="0">
                              <a:latin typeface="Cambria Math" panose="02040503050406030204" pitchFamily="18" charset="0"/>
                            </a:rPr>
                            <m:t>+2</m:t>
                          </m:r>
                        </m:sub>
                      </m:sSub>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r</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wp</m:t>
                          </m:r>
                        </m:e>
                        <m:sub>
                          <m:r>
                            <m:rPr>
                              <m:sty m:val="p"/>
                            </m:rPr>
                            <a:rPr lang="en-US" b="0" i="0" dirty="0" smtClean="0">
                              <a:latin typeface="Cambria Math" panose="02040503050406030204" pitchFamily="18" charset="0"/>
                            </a:rPr>
                            <m:t>i</m:t>
                          </m:r>
                          <m:r>
                            <a:rPr lang="en-US" b="0" i="0" dirty="0" smtClean="0">
                              <a:latin typeface="Cambria Math" panose="02040503050406030204" pitchFamily="18" charset="0"/>
                            </a:rPr>
                            <m:t>+1</m:t>
                          </m:r>
                        </m:sub>
                      </m:sSub>
                      <m:r>
                        <a:rPr lang="en-US" b="0" i="1" dirty="0" smtClean="0">
                          <a:latin typeface="Cambria Math" panose="02040503050406030204" pitchFamily="18" charset="0"/>
                        </a:rPr>
                        <m:t>,1</m:t>
                      </m:r>
                      <m:r>
                        <a:rPr lang="en-US" b="0" i="0" dirty="0" smtClean="0">
                          <a:latin typeface="Cambria Math" panose="02040503050406030204" pitchFamily="18" charset="0"/>
                        </a:rPr>
                        <m:t>)</m:t>
                      </m:r>
                    </m:oMath>
                  </m:oMathPara>
                </a14:m>
                <a:endParaRPr lang="en-US" dirty="0" smtClean="0"/>
              </a:p>
              <a:p>
                <a:pPr marL="0" indent="0">
                  <a:buNone/>
                </a:pPr>
                <a:r>
                  <a:rPr lang="en-US" dirty="0" smtClean="0"/>
                  <a:t>If </a:t>
                </a:r>
                <a14:m>
                  <m:oMath xmlns:m="http://schemas.openxmlformats.org/officeDocument/2006/math">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3</m:t>
                            </m:r>
                          </m:sub>
                        </m:sSub>
                      </m:e>
                    </m:d>
                  </m:oMath>
                </a14:m>
                <a:r>
                  <a:rPr lang="en-US" dirty="0" smtClean="0"/>
                  <a:t> not empty:</a:t>
                </a:r>
              </a:p>
              <a:p>
                <a:pPr marL="0" indent="0">
                  <a:buNone/>
                </a:pPr>
                <a:r>
                  <a:rPr lang="en-US" dirty="0" smtClean="0"/>
                  <a:t>	return True</a:t>
                </a:r>
              </a:p>
              <a:p>
                <a:pPr marL="0" indent="0">
                  <a:buNone/>
                </a:pPr>
                <a:r>
                  <a:rPr lang="en-US" dirty="0" smtClean="0"/>
                  <a:t>Else:</a:t>
                </a:r>
              </a:p>
              <a:p>
                <a:pPr marL="0" indent="0">
                  <a:buNone/>
                </a:pPr>
                <a:r>
                  <a:rPr lang="en-US" dirty="0"/>
                  <a:t>	</a:t>
                </a:r>
                <a:r>
                  <a:rPr lang="en-US" dirty="0" smtClean="0"/>
                  <a:t>return False</a:t>
                </a:r>
              </a:p>
              <a:p>
                <a:pPr marL="0" indent="0">
                  <a:buNone/>
                </a:pP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833863"/>
                <a:ext cx="10372725" cy="4351338"/>
              </a:xfrm>
              <a:blipFill rotWithShape="0">
                <a:blip r:embed="rId2"/>
                <a:stretch>
                  <a:fillRect l="-705" t="-2941" r="-705"/>
                </a:stretch>
              </a:blipFill>
            </p:spPr>
            <p:txBody>
              <a:bodyPr/>
              <a:lstStyle/>
              <a:p>
                <a:r>
                  <a:rPr lang="en-US">
                    <a:noFill/>
                  </a:rPr>
                  <a:t> </a:t>
                </a:r>
              </a:p>
            </p:txBody>
          </p:sp>
        </mc:Fallback>
      </mc:AlternateContent>
    </p:spTree>
    <p:extLst>
      <p:ext uri="{BB962C8B-B14F-4D97-AF65-F5344CB8AC3E}">
        <p14:creationId xmlns:p14="http://schemas.microsoft.com/office/powerpoint/2010/main" val="3452484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Model as Hybrid Automaton	</a:t>
            </a:r>
            <a:r>
              <a:rPr lang="en-US" dirty="0" smtClean="0"/>
              <a:t>- </a:t>
            </a:r>
            <a:r>
              <a:rPr lang="en-US" dirty="0" err="1" smtClean="0"/>
              <a:t>constructBox</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The </a:t>
                </a:r>
                <a:r>
                  <a:rPr lang="en-US" dirty="0" err="1" smtClean="0"/>
                  <a:t>constructBox</a:t>
                </a:r>
                <a:r>
                  <a:rPr lang="en-US" dirty="0" smtClean="0"/>
                  <a:t> function will construct a rectangular box given the current vehicle status </a:t>
                </a:r>
                <a14:m>
                  <m:oMath xmlns:m="http://schemas.openxmlformats.org/officeDocument/2006/math">
                    <m:r>
                      <a:rPr lang="en-US" i="1" dirty="0" smtClean="0">
                        <a:latin typeface="Cambria Math" panose="02040503050406030204" pitchFamily="18" charset="0"/>
                      </a:rPr>
                      <m:t>𝑠</m:t>
                    </m:r>
                  </m:oMath>
                </a14:m>
                <a:r>
                  <a:rPr lang="en-US" dirty="0" smtClean="0"/>
                  <a:t>, a set of two waypoints, and a radius </a:t>
                </a:r>
                <a14:m>
                  <m:oMath xmlns:m="http://schemas.openxmlformats.org/officeDocument/2006/math">
                    <m:r>
                      <a:rPr lang="en-US" i="1" dirty="0" smtClean="0">
                        <a:latin typeface="Cambria Math" panose="02040503050406030204" pitchFamily="18" charset="0"/>
                      </a:rPr>
                      <m:t>𝑟</m:t>
                    </m:r>
                  </m:oMath>
                </a14:m>
                <a:r>
                  <a:rPr lang="en-US" dirty="0" smtClean="0"/>
                  <a:t>. The function will first shift the two waypoints according to the status of the vehicle. </a:t>
                </a: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4643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Problem formulation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en-US" dirty="0" smtClean="0"/>
                  <a:t>Given a environment </a:t>
                </a:r>
                <a14:m>
                  <m:oMath xmlns:m="http://schemas.openxmlformats.org/officeDocument/2006/math">
                    <m:r>
                      <a:rPr lang="en-US" b="0" i="1" smtClean="0">
                        <a:latin typeface="Cambria Math" panose="02040503050406030204" pitchFamily="18" charset="0"/>
                      </a:rPr>
                      <m:t>𝐸</m:t>
                    </m:r>
                  </m:oMath>
                </a14:m>
                <a:r>
                  <a:rPr lang="en-US" dirty="0" smtClean="0"/>
                  <a:t>, the initial state of the vehicle defined by the position and orientation of the vehicle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smtClean="0"/>
                  <a:t>, we want to show that the vehicle will never bump into any obstacles while keeping on the track. </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1348168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Perception Module</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The perception is mainly based on Lidar and GPS.</a:t>
                </a:r>
              </a:p>
              <a:p>
                <a:pPr algn="just"/>
                <a:r>
                  <a:rPr lang="en-US" dirty="0" smtClean="0"/>
                  <a:t>The return value from the Lidar is the raw point cloud in region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∈[−20,20]</m:t>
                    </m:r>
                  </m:oMath>
                </a14:m>
                <a:r>
                  <a:rPr lang="en-US" dirty="0" smtClean="0"/>
                  <a:t>, </a:t>
                </a:r>
                <a14:m>
                  <m:oMath xmlns:m="http://schemas.openxmlformats.org/officeDocument/2006/math">
                    <m:r>
                      <a:rPr lang="en-US" b="0" i="1" dirty="0" smtClean="0">
                        <a:latin typeface="Cambria Math" panose="02040503050406030204" pitchFamily="18" charset="0"/>
                      </a:rPr>
                      <m:t>𝑦</m:t>
                    </m:r>
                    <m:r>
                      <a:rPr lang="en-US" b="0" i="1" dirty="0" smtClean="0">
                        <a:latin typeface="Cambria Math" panose="02040503050406030204" pitchFamily="18" charset="0"/>
                      </a:rPr>
                      <m:t>∈[−20,20]</m:t>
                    </m:r>
                  </m:oMath>
                </a14:m>
                <a:r>
                  <a:rPr lang="en-US" dirty="0" smtClean="0"/>
                  <a:t>, </a:t>
                </a:r>
                <a14:m>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∈[−1.6,0.5]</m:t>
                    </m:r>
                  </m:oMath>
                </a14:m>
                <a:r>
                  <a:rPr lang="en-US" dirty="0" smtClean="0"/>
                  <a:t> with respect to the vehicle frame. The returned point cloud is in a n by 3 matrix, with each row correspond to a </a:t>
                </a:r>
                <a:r>
                  <a:rPr lang="en-US" dirty="0"/>
                  <a:t>L</a:t>
                </a:r>
                <a:r>
                  <a:rPr lang="en-US" dirty="0" smtClean="0"/>
                  <a:t>idar point and each column </a:t>
                </a:r>
              </a:p>
              <a:p>
                <a:pPr algn="just"/>
                <a:r>
                  <a:rPr lang="en-US" dirty="0" smtClean="0"/>
                  <a:t>The return value from the GPS is the state of the state of the vehicle, including position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smtClean="0"/>
                  <a:t>, orientation </a:t>
                </a:r>
                <a14:m>
                  <m:oMath xmlns:m="http://schemas.openxmlformats.org/officeDocument/2006/math">
                    <m:r>
                      <a:rPr lang="en-US" b="0" i="1" smtClean="0">
                        <a:latin typeface="Cambria Math" panose="02040503050406030204" pitchFamily="18" charset="0"/>
                      </a:rPr>
                      <m:t>𝜃</m:t>
                    </m:r>
                  </m:oMath>
                </a14:m>
                <a:r>
                  <a:rPr lang="en-US" dirty="0" smtClean="0"/>
                  <a:t>, and linear/angular velocity packed in a model state variable. </a:t>
                </a:r>
              </a:p>
              <a:p>
                <a:pPr marL="0" indent="0" algn="just">
                  <a:buNone/>
                </a:pPr>
                <a:endParaRPr 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658553" y="4460874"/>
            <a:ext cx="1863468" cy="2217526"/>
          </a:xfrm>
          <a:prstGeom prst="rect">
            <a:avLst/>
          </a:prstGeom>
        </p:spPr>
      </p:pic>
    </p:spTree>
    <p:extLst>
      <p:ext uri="{BB962C8B-B14F-4D97-AF65-F5344CB8AC3E}">
        <p14:creationId xmlns:p14="http://schemas.microsoft.com/office/powerpoint/2010/main" val="3948214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Decision Module</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en-US" dirty="0" smtClean="0"/>
                  <a:t>The decision module takes the Lidar reading and the GPS reading from perception module and output a waypoint to the low-level vehicle control module. </a:t>
                </a:r>
              </a:p>
              <a:p>
                <a:pPr algn="just"/>
                <a:r>
                  <a:rPr lang="en-US" dirty="0" smtClean="0"/>
                  <a:t>The decision module will hold a list of waypoints located at approximately the center of the track (white dashed lane mark in the middle). </a:t>
                </a:r>
              </a:p>
              <a:p>
                <a:pPr algn="just"/>
                <a:r>
                  <a:rPr lang="en-US" dirty="0" smtClean="0"/>
                  <a:t>The decision module will also hold a list of three waypoints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d>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smtClean="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oMath>
                </a14:m>
                <a:r>
                  <a:rPr lang="en-US" dirty="0" smtClean="0"/>
                  <a:t> which represents the next three waypoints the vehicle is going to travel.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766765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Decision Module</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pPr algn="just"/>
                <a:r>
                  <a:rPr lang="en-US" dirty="0" smtClean="0"/>
                  <a:t>To determine if there exist any obstacles in front of the vehicle, the vehicle will construct three 2D boxes in front of the vehicle using the current position of the vehicle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smtClean="0"/>
                  <a:t> and the three waypoints that vehicle going to travel.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d>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smtClean="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oMath>
                </a14:m>
                <a:r>
                  <a:rPr lang="en-US" dirty="0" smtClean="0"/>
                  <a:t>. </a:t>
                </a:r>
              </a:p>
              <a:p>
                <a:pPr algn="just"/>
                <a:r>
                  <a:rPr lang="en-US" dirty="0" smtClean="0"/>
                  <a:t>The first box is constructed using the current position of the vehicle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smtClean="0"/>
                  <a:t> and the first waypoints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The width of the box is 1 and length is the distance between current position of vehicle and first waypoint. The top left corner and the bottom right corner of the box is defined as:</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𝑎𝑡𝑎𝑛</m:t>
                      </m:r>
                      <m:r>
                        <a:rPr lang="en-US" b="0" i="1" smtClean="0">
                          <a:latin typeface="Cambria Math" panose="02040503050406030204" pitchFamily="18" charset="0"/>
                        </a:rPr>
                        <m:t>2</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𝑥</m:t>
                          </m:r>
                        </m:e>
                      </m:d>
                    </m:oMath>
                  </m:oMathPara>
                </a14:m>
                <a:endParaRPr lang="en-US" b="0" dirty="0" smtClean="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r>
                        <a:rPr lang="en-US" b="0" i="1" smtClean="0">
                          <a:latin typeface="Cambria Math" panose="02040503050406030204" pitchFamily="18" charset="0"/>
                        </a:rPr>
                        <m:t>=0.5∗</m:t>
                      </m:r>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m:oMathPara>
                </a14:m>
                <a:endParaRPr lang="en-US" dirty="0" smtClean="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𝑑𝑦</m:t>
                      </m:r>
                      <m:r>
                        <a:rPr lang="en-US" b="0" i="1" smtClean="0">
                          <a:latin typeface="Cambria Math" panose="02040503050406030204" pitchFamily="18" charset="0"/>
                        </a:rPr>
                        <m:t>=0.5∗</m:t>
                      </m:r>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m:oMathPara>
                </a14:m>
                <a:endParaRPr lang="en-US"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𝑑𝑦</m:t>
                      </m:r>
                    </m:oMath>
                  </m:oMathPara>
                </a14:m>
                <a:endParaRPr lang="en-US"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𝑏𝑟</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𝑏𝑟</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𝑑𝑦</m:t>
                      </m:r>
                    </m:oMath>
                  </m:oMathPara>
                </a14:m>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96" t="-2801" r="-696"/>
                </a:stretch>
              </a:blipFill>
            </p:spPr>
            <p:txBody>
              <a:bodyPr/>
              <a:lstStyle/>
              <a:p>
                <a:r>
                  <a:rPr lang="en-US">
                    <a:noFill/>
                  </a:rPr>
                  <a:t> </a:t>
                </a:r>
              </a:p>
            </p:txBody>
          </p:sp>
        </mc:Fallback>
      </mc:AlternateContent>
    </p:spTree>
    <p:extLst>
      <p:ext uri="{BB962C8B-B14F-4D97-AF65-F5344CB8AC3E}">
        <p14:creationId xmlns:p14="http://schemas.microsoft.com/office/powerpoint/2010/main" val="246877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Decision Module</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pPr algn="just"/>
                <a:r>
                  <a:rPr lang="en-US" dirty="0" smtClean="0"/>
                  <a:t>The second box is constructed using first waypoint and second waypoint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d>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smtClean="0"/>
                  <a:t>. The width of the box is 2 and length is the distance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 The top left corner and the bottom right corner of the box is defined as:</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𝑎𝑡𝑎𝑛</m:t>
                      </m:r>
                      <m:r>
                        <a:rPr lang="en-US" b="0" i="1" smtClean="0">
                          <a:latin typeface="Cambria Math" panose="02040503050406030204" pitchFamily="18" charset="0"/>
                        </a:rPr>
                        <m:t>2</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oMath>
                  </m:oMathPara>
                </a14:m>
                <a:endParaRPr lang="en-US" b="0" dirty="0" smtClean="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r>
                        <a:rPr lang="en-US" b="0" i="1" smtClean="0">
                          <a:latin typeface="Cambria Math" panose="02040503050406030204" pitchFamily="18" charset="0"/>
                        </a:rPr>
                        <m:t>=1∗</m:t>
                      </m:r>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m:oMathPara>
                </a14:m>
                <a:endParaRPr lang="en-US" dirty="0" smtClean="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𝑑𝑦</m:t>
                      </m:r>
                      <m:r>
                        <a:rPr lang="en-US" b="0" i="1" smtClean="0">
                          <a:latin typeface="Cambria Math" panose="02040503050406030204" pitchFamily="18" charset="0"/>
                        </a:rPr>
                        <m:t>=1∗</m:t>
                      </m:r>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m:oMathPara>
                </a14:m>
                <a:endParaRPr lang="en-US"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𝑑𝑦</m:t>
                      </m:r>
                    </m:oMath>
                  </m:oMathPara>
                </a14:m>
                <a:endParaRPr lang="en-US"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𝑑𝑦</m:t>
                      </m:r>
                    </m:oMath>
                  </m:oMathPara>
                </a14:m>
                <a:endParaRPr lang="en-US" dirty="0" smtClean="0"/>
              </a:p>
              <a:p>
                <a:pPr algn="just"/>
                <a:r>
                  <a:rPr lang="en-US" dirty="0" smtClean="0"/>
                  <a:t>The third box is obtained using similar method as the second box but with waypoints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oMath>
                </a14:m>
                <a:r>
                  <a:rPr lang="en-US" dirty="0" smtClean="0"/>
                  <a:t>. </a:t>
                </a:r>
              </a:p>
              <a:p>
                <a:pPr algn="just"/>
                <a:r>
                  <a:rPr lang="en-US" dirty="0" smtClean="0"/>
                  <a:t>The Decision module will check if any point from perception module falls inside the three boxes in front and return variable </a:t>
                </a:r>
                <a14:m>
                  <m:oMath xmlns:m="http://schemas.openxmlformats.org/officeDocument/2006/math">
                    <m:r>
                      <a:rPr lang="en-US" b="0" i="1" smtClean="0">
                        <a:latin typeface="Cambria Math" panose="02040503050406030204" pitchFamily="18" charset="0"/>
                      </a:rPr>
                      <m:t>𝑟𝑒𝑠</m:t>
                    </m:r>
                    <m:r>
                      <a:rPr lang="en-US" b="0" i="1" smtClean="0">
                        <a:latin typeface="Cambria Math" panose="02040503050406030204" pitchFamily="18" charset="0"/>
                      </a:rPr>
                      <m:t>=</m:t>
                    </m:r>
                    <m:r>
                      <a:rPr lang="en-US" b="0" i="1" smtClean="0">
                        <a:latin typeface="Cambria Math" panose="02040503050406030204" pitchFamily="18" charset="0"/>
                      </a:rPr>
                      <m:t>𝑇𝑟𝑢𝑒</m:t>
                    </m:r>
                  </m:oMath>
                </a14:m>
                <a:r>
                  <a:rPr lang="en-US" dirty="0" smtClean="0"/>
                  <a:t> if anything falls inside the three boxes. </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96" t="-2801" r="-696"/>
                </a:stretch>
              </a:blipFill>
            </p:spPr>
            <p:txBody>
              <a:bodyPr/>
              <a:lstStyle/>
              <a:p>
                <a:r>
                  <a:rPr lang="en-US">
                    <a:noFill/>
                  </a:rPr>
                  <a:t> </a:t>
                </a:r>
              </a:p>
            </p:txBody>
          </p:sp>
        </mc:Fallback>
      </mc:AlternateContent>
    </p:spTree>
    <p:extLst>
      <p:ext uri="{BB962C8B-B14F-4D97-AF65-F5344CB8AC3E}">
        <p14:creationId xmlns:p14="http://schemas.microsoft.com/office/powerpoint/2010/main" val="243332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Decision Module</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pPr algn="just"/>
                <a:r>
                  <a:rPr lang="en-US" dirty="0" smtClean="0"/>
                  <a:t>In addition to the three boxes in the front, the decision module will construct two boxes on the front left and front right side of the vehicle. The boxes on the front left is obtained by translating the second and third box in front to left by three units. The translating vector for the second box is given by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𝑎𝑡𝑎𝑛</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r>
                        <a:rPr lang="en-US" b="0" i="1" smtClean="0">
                          <a:latin typeface="Cambria Math" panose="02040503050406030204" pitchFamily="18" charset="0"/>
                        </a:rPr>
                        <m:t>=3∗</m:t>
                      </m:r>
                      <m:r>
                        <m:rPr>
                          <m:sty m:val="p"/>
                        </m:rPr>
                        <a:rPr lang="en-US" b="0" i="0" smtClean="0">
                          <a:latin typeface="Cambria Math" panose="02040503050406030204" pitchFamily="18" charset="0"/>
                        </a:rPr>
                        <m:t>cos</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𝑑𝑦</m:t>
                      </m:r>
                      <m:r>
                        <a:rPr lang="en-US" b="0" i="1" smtClean="0">
                          <a:latin typeface="Cambria Math" panose="02040503050406030204" pitchFamily="18" charset="0"/>
                        </a:rPr>
                        <m:t>=3∗</m:t>
                      </m:r>
                      <m:r>
                        <m:rPr>
                          <m:sty m:val="p"/>
                        </m:rPr>
                        <a:rPr lang="en-US" b="0" i="0" smtClean="0">
                          <a:latin typeface="Cambria Math" panose="02040503050406030204" pitchFamily="18" charset="0"/>
                        </a:rPr>
                        <m:t>sin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m:oMathPara>
                </a14:m>
                <a:endParaRPr lang="en-US" dirty="0" smtClean="0"/>
              </a:p>
              <a:p>
                <a:r>
                  <a:rPr lang="en-US" dirty="0" smtClean="0"/>
                  <a:t>And the translating vector for the third box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𝑎𝑡𝑎𝑛</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r>
                        <a:rPr lang="en-US" b="0" i="1" smtClean="0">
                          <a:latin typeface="Cambria Math" panose="02040503050406030204" pitchFamily="18" charset="0"/>
                        </a:rPr>
                        <m:t>=3∗</m:t>
                      </m:r>
                      <m:r>
                        <m:rPr>
                          <m:sty m:val="p"/>
                        </m:rPr>
                        <a:rPr lang="en-US" b="0" i="0" smtClean="0">
                          <a:latin typeface="Cambria Math" panose="02040503050406030204" pitchFamily="18" charset="0"/>
                        </a:rPr>
                        <m:t>cos</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𝑑𝑦</m:t>
                      </m:r>
                      <m:r>
                        <a:rPr lang="en-US" b="0" i="1" smtClean="0">
                          <a:latin typeface="Cambria Math" panose="02040503050406030204" pitchFamily="18" charset="0"/>
                        </a:rPr>
                        <m:t>=3∗</m:t>
                      </m:r>
                      <m:r>
                        <m:rPr>
                          <m:sty m:val="p"/>
                        </m:rPr>
                        <a:rPr lang="en-US" b="0" i="0" smtClean="0">
                          <a:latin typeface="Cambria Math" panose="02040503050406030204" pitchFamily="18" charset="0"/>
                        </a:rPr>
                        <m:t>sin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m:oMathPara>
                </a14:m>
                <a:endParaRPr lang="en-US" dirty="0" smtClean="0"/>
              </a:p>
              <a:p>
                <a:r>
                  <a:rPr lang="en-US" dirty="0" smtClean="0"/>
                  <a:t>The two boxes at front right side of the car is obtained using similar method. </a:t>
                </a:r>
              </a:p>
              <a:p>
                <a:r>
                  <a:rPr lang="en-US" dirty="0" smtClean="0"/>
                  <a:t>The decision module will also check if any point from </a:t>
                </a:r>
                <a:r>
                  <a:rPr lang="en-US" dirty="0"/>
                  <a:t>L</a:t>
                </a:r>
                <a:r>
                  <a:rPr lang="en-US" dirty="0" smtClean="0"/>
                  <a:t>idar falls inside the front left boxes and if yes, return variable </a:t>
                </a:r>
                <a14:m>
                  <m:oMath xmlns:m="http://schemas.openxmlformats.org/officeDocument/2006/math">
                    <m:r>
                      <a:rPr lang="en-US" b="0" i="1" smtClean="0">
                        <a:latin typeface="Cambria Math" panose="02040503050406030204" pitchFamily="18" charset="0"/>
                      </a:rPr>
                      <m:t>𝑟𝑒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𝑇𝑟𝑢𝑒</m:t>
                    </m:r>
                  </m:oMath>
                </a14:m>
                <a:r>
                  <a:rPr lang="en-US" dirty="0" smtClean="0"/>
                  <a:t> and similar for </a:t>
                </a:r>
                <a14:m>
                  <m:oMath xmlns:m="http://schemas.openxmlformats.org/officeDocument/2006/math">
                    <m:r>
                      <a:rPr lang="en-US" b="0" i="1" smtClean="0">
                        <a:latin typeface="Cambria Math" panose="02040503050406030204" pitchFamily="18" charset="0"/>
                      </a:rPr>
                      <m:t>𝑟𝑒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𝑟𝑖𝑔h𝑡</m:t>
                        </m:r>
                      </m:sub>
                    </m:sSub>
                  </m:oMath>
                </a14:m>
                <a:r>
                  <a:rPr lang="en-US" dirty="0" smtClean="0"/>
                  <a:t>. </a:t>
                </a:r>
              </a:p>
              <a:p>
                <a:pPr marL="0"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06" t="-2241" r="-464"/>
                </a:stretch>
              </a:blipFill>
            </p:spPr>
            <p:txBody>
              <a:bodyPr/>
              <a:lstStyle/>
              <a:p>
                <a:r>
                  <a:rPr lang="en-US">
                    <a:noFill/>
                  </a:rPr>
                  <a:t> </a:t>
                </a:r>
              </a:p>
            </p:txBody>
          </p:sp>
        </mc:Fallback>
      </mc:AlternateContent>
    </p:spTree>
    <p:extLst>
      <p:ext uri="{BB962C8B-B14F-4D97-AF65-F5344CB8AC3E}">
        <p14:creationId xmlns:p14="http://schemas.microsoft.com/office/powerpoint/2010/main" val="2167806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Decision Module</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en-US" dirty="0" smtClean="0"/>
                  <a:t>To simplify the problem, construct three set of waypoints using the provided waypoint. The “middle” waypoints are the same as the provided waypoints at the center of the track. The “left” waypoints are obtained by shifting provided waypoints to left by three units. The “right” waypoints are obtained by shifting provided waypoints to right by three units. </a:t>
                </a:r>
              </a:p>
              <a:p>
                <a:pPr algn="just"/>
                <a:r>
                  <a:rPr lang="en-US" dirty="0" smtClean="0"/>
                  <a:t>The vehicle will choose between the three set of waypoints according to the Lidar detection results </a:t>
                </a:r>
                <a14:m>
                  <m:oMath xmlns:m="http://schemas.openxmlformats.org/officeDocument/2006/math">
                    <m:r>
                      <a:rPr lang="en-US" i="1" dirty="0" smtClean="0">
                        <a:latin typeface="Cambria Math" panose="02040503050406030204" pitchFamily="18" charset="0"/>
                      </a:rPr>
                      <m:t>𝑟𝑒𝑠</m:t>
                    </m:r>
                  </m:oMath>
                </a14:m>
                <a:r>
                  <a:rPr lang="en-US" dirty="0" smtClean="0"/>
                  <a:t>, </a:t>
                </a:r>
                <a14:m>
                  <m:oMath xmlns:m="http://schemas.openxmlformats.org/officeDocument/2006/math">
                    <m:r>
                      <a:rPr lang="en-US" b="0" i="1" smtClean="0">
                        <a:latin typeface="Cambria Math" panose="02040503050406030204" pitchFamily="18" charset="0"/>
                      </a:rPr>
                      <m:t>𝑟𝑒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𝑙𝑒𝑓𝑡</m:t>
                        </m:r>
                      </m:sub>
                    </m:sSub>
                  </m:oMath>
                </a14:m>
                <a:r>
                  <a:rPr lang="en-US" dirty="0" smtClean="0"/>
                  <a:t>, </a:t>
                </a:r>
                <a14:m>
                  <m:oMath xmlns:m="http://schemas.openxmlformats.org/officeDocument/2006/math">
                    <m:r>
                      <a:rPr lang="en-US" b="0" i="1" smtClean="0">
                        <a:latin typeface="Cambria Math" panose="02040503050406030204" pitchFamily="18" charset="0"/>
                      </a:rPr>
                      <m:t>𝑟𝑒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𝑟𝑖𝑔h𝑡</m:t>
                        </m:r>
                      </m:sub>
                    </m:sSub>
                  </m:oMath>
                </a14:m>
                <a:r>
                  <a:rPr lang="en-US" dirty="0" smtClean="0"/>
                  <a:t>.</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998632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Decision Module</a:t>
            </a:r>
            <a:endParaRPr lang="en-US" dirty="0"/>
          </a:p>
        </p:txBody>
      </p:sp>
      <p:sp>
        <p:nvSpPr>
          <p:cNvPr id="3" name="内容占位符 2"/>
          <p:cNvSpPr>
            <a:spLocks noGrp="1"/>
          </p:cNvSpPr>
          <p:nvPr>
            <p:ph idx="1"/>
          </p:nvPr>
        </p:nvSpPr>
        <p:spPr/>
        <p:txBody>
          <a:bodyPr>
            <a:normAutofit fontScale="70000" lnSpcReduction="20000"/>
          </a:bodyPr>
          <a:lstStyle/>
          <a:p>
            <a:r>
              <a:rPr lang="en-US" dirty="0" smtClean="0"/>
              <a:t>The high level movement of the vehicle is determined using the following logic:</a:t>
            </a:r>
          </a:p>
          <a:p>
            <a:r>
              <a:rPr lang="en-US" dirty="0" smtClean="0"/>
              <a:t>If the vehicle is on left set of waypoints:</a:t>
            </a:r>
          </a:p>
          <a:p>
            <a:pPr lvl="1"/>
            <a:r>
              <a:rPr lang="en-US" dirty="0" smtClean="0"/>
              <a:t>If an object is detected in front and front right is clear:</a:t>
            </a:r>
          </a:p>
          <a:p>
            <a:pPr lvl="2"/>
            <a:r>
              <a:rPr lang="en-US" dirty="0" smtClean="0"/>
              <a:t>Shift to follow middle set of waypoints</a:t>
            </a:r>
          </a:p>
          <a:p>
            <a:pPr lvl="1"/>
            <a:r>
              <a:rPr lang="en-US" dirty="0" smtClean="0"/>
              <a:t>If an object is detected in front and front right is not clear:</a:t>
            </a:r>
          </a:p>
          <a:p>
            <a:pPr lvl="2"/>
            <a:r>
              <a:rPr lang="en-US" dirty="0" smtClean="0"/>
              <a:t>Shift to follow right set of waypoints</a:t>
            </a:r>
          </a:p>
          <a:p>
            <a:r>
              <a:rPr lang="en-US" dirty="0" smtClean="0"/>
              <a:t>If the vehicle is on right set of waypoints:</a:t>
            </a:r>
          </a:p>
          <a:p>
            <a:pPr lvl="1"/>
            <a:r>
              <a:rPr lang="en-US" dirty="0" smtClean="0"/>
              <a:t>If an object is detected in front and front left is clear:</a:t>
            </a:r>
          </a:p>
          <a:p>
            <a:pPr lvl="2"/>
            <a:r>
              <a:rPr lang="en-US" dirty="0" smtClean="0"/>
              <a:t>Shift to follow middle set of waypoints</a:t>
            </a:r>
          </a:p>
          <a:p>
            <a:pPr lvl="1"/>
            <a:r>
              <a:rPr lang="en-US" dirty="0" smtClean="0"/>
              <a:t>If an object is detected in front and front left is not clear:</a:t>
            </a:r>
          </a:p>
          <a:p>
            <a:pPr lvl="2"/>
            <a:r>
              <a:rPr lang="en-US" dirty="0" smtClean="0"/>
              <a:t>Shift to follow left set of waypoints</a:t>
            </a:r>
          </a:p>
          <a:p>
            <a:r>
              <a:rPr lang="en-US" dirty="0" smtClean="0"/>
              <a:t>If the vehicle is following middle set of waypoints:</a:t>
            </a:r>
          </a:p>
          <a:p>
            <a:pPr lvl="1"/>
            <a:r>
              <a:rPr lang="en-US" dirty="0" smtClean="0"/>
              <a:t>If an object is detected in front and front left is clear:</a:t>
            </a:r>
          </a:p>
          <a:p>
            <a:pPr lvl="2"/>
            <a:r>
              <a:rPr lang="en-US" dirty="0" smtClean="0"/>
              <a:t>Shift to follow left</a:t>
            </a:r>
            <a:endParaRPr lang="en-US" dirty="0"/>
          </a:p>
          <a:p>
            <a:pPr lvl="1"/>
            <a:r>
              <a:rPr lang="en-US" dirty="0" smtClean="0"/>
              <a:t>If an object is detected in front and front right is clear:</a:t>
            </a:r>
          </a:p>
          <a:p>
            <a:pPr lvl="2"/>
            <a:r>
              <a:rPr lang="en-US" dirty="0" smtClean="0"/>
              <a:t>Shift to follow right</a:t>
            </a:r>
          </a:p>
        </p:txBody>
      </p:sp>
    </p:spTree>
    <p:extLst>
      <p:ext uri="{BB962C8B-B14F-4D97-AF65-F5344CB8AC3E}">
        <p14:creationId xmlns:p14="http://schemas.microsoft.com/office/powerpoint/2010/main" val="2064351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6168</TotalTime>
  <Words>862</Words>
  <Application>Microsoft Office PowerPoint</Application>
  <PresentationFormat>宽屏</PresentationFormat>
  <Paragraphs>112</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宋体</vt:lpstr>
      <vt:lpstr>Arial</vt:lpstr>
      <vt:lpstr>Calibri</vt:lpstr>
      <vt:lpstr>Calibri Light</vt:lpstr>
      <vt:lpstr>Cambria Math</vt:lpstr>
      <vt:lpstr>Office 主题</vt:lpstr>
      <vt:lpstr>Environment</vt:lpstr>
      <vt:lpstr>Problem formulation</vt:lpstr>
      <vt:lpstr>Perception Module</vt:lpstr>
      <vt:lpstr>Decision Module</vt:lpstr>
      <vt:lpstr>Decision Module</vt:lpstr>
      <vt:lpstr>Decision Module</vt:lpstr>
      <vt:lpstr>Decision Module</vt:lpstr>
      <vt:lpstr>Decision Module</vt:lpstr>
      <vt:lpstr>Decision Module</vt:lpstr>
      <vt:lpstr>Decision Module</vt:lpstr>
      <vt:lpstr>Low Level Control module </vt:lpstr>
      <vt:lpstr>Hybrid automaton</vt:lpstr>
      <vt:lpstr>Model as Hybrid Automaton </vt:lpstr>
      <vt:lpstr>Model as Hybrid Automaton </vt:lpstr>
      <vt:lpstr>PowerPoint 演示文稿</vt:lpstr>
      <vt:lpstr>Model as Hybrid Automaton - checkObstacleFront </vt:lpstr>
      <vt:lpstr>Model as Hybrid Automaton - constructBox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阳戈</dc:creator>
  <cp:lastModifiedBy>李 阳戈</cp:lastModifiedBy>
  <cp:revision>81</cp:revision>
  <dcterms:created xsi:type="dcterms:W3CDTF">2020-11-21T21:51:07Z</dcterms:created>
  <dcterms:modified xsi:type="dcterms:W3CDTF">2020-11-26T05:02:50Z</dcterms:modified>
</cp:coreProperties>
</file>