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4"/>
  </p:notesMasterIdLst>
  <p:handoutMasterIdLst>
    <p:handoutMasterId r:id="rId15"/>
  </p:handoutMasterIdLst>
  <p:sldIdLst>
    <p:sldId id="800" r:id="rId3"/>
    <p:sldId id="803" r:id="rId4"/>
    <p:sldId id="826" r:id="rId5"/>
    <p:sldId id="821" r:id="rId6"/>
    <p:sldId id="828" r:id="rId7"/>
    <p:sldId id="829" r:id="rId8"/>
    <p:sldId id="827" r:id="rId9"/>
    <p:sldId id="822" r:id="rId10"/>
    <p:sldId id="823" r:id="rId11"/>
    <p:sldId id="824" r:id="rId12"/>
    <p:sldId id="825" r:id="rId13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16" autoAdjust="0"/>
  </p:normalViewPr>
  <p:slideViewPr>
    <p:cSldViewPr snapToGrid="0" snapToObjects="1">
      <p:cViewPr varScale="1">
        <p:scale>
          <a:sx n="92" d="100"/>
          <a:sy n="92" d="100"/>
        </p:scale>
        <p:origin x="786" y="6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7/12/2020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4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5940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8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73265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9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19448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ILLINOIS 16:9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 to insert media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ink.springer.com/content/pdf/10.1007%2F978-3-030-45190-5_10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Neural Network based controller synthesis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/>
              <a:t>Yangge Li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1633220"/>
                <a:ext cx="12701026" cy="5380644"/>
              </a:xfrm>
            </p:spPr>
            <p:txBody>
              <a:bodyPr/>
              <a:lstStyle/>
              <a:p>
                <a:pPr algn="just"/>
                <a:r>
                  <a:rPr lang="en-US" altLang="zh-CN" sz="2400" dirty="0" smtClean="0"/>
                  <a:t>The below figures shows the reach tube computed by </a:t>
                </a:r>
                <a:r>
                  <a:rPr lang="en-US" altLang="zh-CN" sz="2400" dirty="0" err="1" smtClean="0"/>
                  <a:t>DryVR</a:t>
                </a:r>
                <a:r>
                  <a:rPr lang="en-US" altLang="zh-CN" sz="2400" dirty="0" smtClean="0"/>
                  <a:t> for the vehicle with initial condition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−15.05≤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≤−14.05, −0.05≤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≤0.05,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 smtClean="0"/>
                  <a:t>, where x, y are the position of the vehicle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orientation of the vehicle.</a:t>
                </a:r>
              </a:p>
              <a:p>
                <a:pPr algn="just"/>
                <a:endParaRPr lang="en-US" altLang="zh-CN" sz="2400" dirty="0"/>
              </a:p>
              <a:p>
                <a:pPr algn="just"/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endParaRPr lang="en-US" altLang="zh-CN" sz="2400" dirty="0" smtClean="0"/>
              </a:p>
              <a:p>
                <a:pPr marL="0" indent="0" algn="just">
                  <a:buNone/>
                </a:pPr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In the pictures, the reach tube for mode 1 is not plotted since the vehicle will remain stationary in that mode. The red traces in the plot shows random simulation trajectories with the neural network tracking controller. </a:t>
                </a:r>
              </a:p>
              <a:p>
                <a:pPr algn="just"/>
                <a:r>
                  <a:rPr lang="en-US" altLang="zh-CN" sz="2400" dirty="0" smtClean="0"/>
                  <a:t>The first plot plots time vs x. The second plot plots time vs y. The third plot plots x vs y.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1633220"/>
                <a:ext cx="12701026" cy="5380644"/>
              </a:xfrm>
              <a:blipFill rotWithShape="0">
                <a:blip r:embed="rId2"/>
                <a:stretch>
                  <a:fillRect l="-624" t="-793" r="-720" b="-3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Computed </a:t>
            </a:r>
            <a:r>
              <a:rPr lang="en-US" altLang="zh-CN" dirty="0" err="1" smtClean="0"/>
              <a:t>Reachtube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78" y="2741771"/>
            <a:ext cx="3489402" cy="2671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80" y="2741771"/>
            <a:ext cx="3489402" cy="26718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82" y="2741771"/>
            <a:ext cx="3489402" cy="26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altLang="zh-CN" sz="3200" dirty="0" smtClean="0"/>
              <a:t>With the </a:t>
            </a:r>
            <a:r>
              <a:rPr lang="en-US" altLang="zh-CN" sz="3200" dirty="0" err="1" smtClean="0"/>
              <a:t>reachtube</a:t>
            </a:r>
            <a:r>
              <a:rPr lang="en-US" altLang="zh-CN" sz="3200" dirty="0" smtClean="0"/>
              <a:t> computed, it is possible to obtain a bound for the error of tracking the reference trajectory.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 smtClean="0"/>
              <a:t>The next step is to generate a reference trajectory that the vehicle can follow and can reach the goal.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Next Step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 smtClean="0"/>
              <a:t>The goal of this project is to synthesize controllers for nonlinear systems and reach-avoid requirements.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 synthesize controllers consist of a reference trajectory and  tracking controller which drives the system’s state towards the reference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The tracking controller will be a neural networks controller </a:t>
            </a:r>
            <a:r>
              <a:rPr lang="en-US" altLang="zh-CN" sz="2400" dirty="0" err="1" smtClean="0"/>
              <a:t>learded</a:t>
            </a:r>
            <a:r>
              <a:rPr lang="en-US" altLang="zh-CN" sz="2400" dirty="0" smtClean="0"/>
              <a:t> from example running data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Using reachability analysis tool to calculate the error bound of the tracking controller.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4435071"/>
          </a:xfrm>
        </p:spPr>
        <p:txBody>
          <a:bodyPr/>
          <a:lstStyle/>
          <a:p>
            <a:r>
              <a:rPr lang="en-US" altLang="zh-CN" dirty="0" smtClean="0"/>
              <a:t>The controller we have is trying to track a given reference trajectory.</a:t>
            </a:r>
          </a:p>
          <a:p>
            <a:endParaRPr lang="en-US" altLang="zh-CN" dirty="0"/>
          </a:p>
          <a:p>
            <a:pPr algn="just"/>
            <a:r>
              <a:rPr lang="en-US" altLang="zh-CN" sz="3600" dirty="0"/>
              <a:t>The reference trajectory is a straight line connecting the initial position of the vehicle and a point 15 unit away from the initial position of the vehicle. </a:t>
            </a:r>
            <a:endParaRPr lang="en-US" altLang="zh-CN" sz="3600" dirty="0" smtClean="0"/>
          </a:p>
          <a:p>
            <a:pPr algn="just"/>
            <a:endParaRPr lang="en-US" altLang="zh-CN" sz="3600" dirty="0"/>
          </a:p>
          <a:p>
            <a:pPr algn="just"/>
            <a:r>
              <a:rPr lang="en-US" altLang="zh-CN" sz="3600" dirty="0"/>
              <a:t>The reference trajectory is constructed by assuming the vehicle is running at constant velocity 5. </a:t>
            </a:r>
          </a:p>
          <a:p>
            <a:pPr algn="just"/>
            <a:endParaRPr lang="en-US" altLang="zh-CN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Reference Trajectory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3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The tracking controller should drive the vehicle to track a reference trajectory</a:t>
                </a:r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The Whole system </a:t>
                </a:r>
                <a:r>
                  <a:rPr lang="en-US" altLang="zh-CN" sz="2800" dirty="0" smtClean="0"/>
                  <a:t>is defined by using difference equation. 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x(t+1) = x(t)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 is given by the dynamics of the model</a:t>
                </a:r>
              </a:p>
              <a:p>
                <a:r>
                  <a:rPr lang="en-US" altLang="zh-CN" sz="2800" dirty="0" smtClean="0"/>
                  <a:t>The input to the system is defined by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where function g is represented by the neural network. </a:t>
                </a:r>
              </a:p>
              <a:p>
                <a:r>
                  <a:rPr lang="en-US" altLang="zh-CN" sz="2800" dirty="0" smtClean="0"/>
                  <a:t>The input to the neural network is the error between reference trajectory and actual state defined as 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𝑡h𝑒𝑡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𝑡h𝑒𝑡𝑎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𝑡h𝑒𝑡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𝑡h𝑒𝑡𝑎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816" t="-1319" r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Referenced from definition 4 and 5 from </a:t>
                </a:r>
                <a:r>
                  <a:rPr lang="en-US" altLang="zh-CN" dirty="0" smtClean="0">
                    <a:hlinkClick r:id="rId2"/>
                  </a:rPr>
                  <a:t>here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For reference </a:t>
                </a:r>
                <a:r>
                  <a:rPr lang="en-US" altLang="zh-CN" dirty="0" smtClean="0"/>
                  <a:t>trajectory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are the start point and end point.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is the start point of the trajectory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is the end point of the trajectory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,0,0,0]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1440" t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Translation and rotation symmetry of the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state of the system.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</a:t>
                </a:r>
                <a:r>
                  <a:rPr lang="en-US" altLang="zh-CN" sz="3200" dirty="0" smtClean="0"/>
                  <a:t>x position of the vehicle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the y position of the vehicle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the orientation of the vehicle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),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t="-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652" y="748530"/>
            <a:ext cx="13206974" cy="726801"/>
          </a:xfrm>
        </p:spPr>
        <p:txBody>
          <a:bodyPr/>
          <a:lstStyle/>
          <a:p>
            <a:r>
              <a:rPr lang="en-US" altLang="zh-CN" dirty="0" smtClean="0"/>
              <a:t>Symmetry </a:t>
            </a:r>
            <a:r>
              <a:rPr lang="en-US" altLang="zh-CN" smtClean="0"/>
              <a:t>of system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75733" y="1642631"/>
                <a:ext cx="12701026" cy="5082540"/>
              </a:xfrm>
            </p:spPr>
            <p:txBody>
              <a:bodyPr/>
              <a:lstStyle/>
              <a:p>
                <a:r>
                  <a:rPr lang="en-US" altLang="zh-CN" dirty="0" err="1" smtClean="0"/>
                  <a:t>Alg</a:t>
                </a:r>
                <a:r>
                  <a:rPr lang="en-US" altLang="zh-CN" dirty="0" smtClean="0"/>
                  <a:t> (</a:t>
                </a:r>
                <a:r>
                  <a:rPr lang="en-US" altLang="zh-CN" dirty="0" err="1" smtClean="0"/>
                  <a:t>initial_disc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initial_set,n</a:t>
                </a:r>
                <a:r>
                  <a:rPr lang="en-US" altLang="zh-CN" dirty="0" smtClean="0"/>
                  <a:t>):</a:t>
                </a:r>
              </a:p>
              <a:p>
                <a:pPr lvl="1"/>
                <a:r>
                  <a:rPr lang="en-US" altLang="zh-CN" dirty="0" smtClean="0"/>
                  <a:t>Assume initial discrepancy function</a:t>
                </a:r>
              </a:p>
              <a:p>
                <a:pPr lvl="1"/>
                <a:r>
                  <a:rPr lang="en-US" altLang="zh-CN" dirty="0" smtClean="0"/>
                  <a:t>Do random sample to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according to discrepancy function</a:t>
                </a:r>
              </a:p>
              <a:p>
                <a:pPr lvl="1"/>
                <a:r>
                  <a:rPr lang="en-US" altLang="zh-CN" dirty="0" smtClean="0"/>
                  <a:t>For I in range(n)</a:t>
                </a:r>
              </a:p>
              <a:p>
                <a:pPr lvl="2"/>
                <a:r>
                  <a:rPr lang="en-US" altLang="zh-CN" dirty="0" smtClean="0"/>
                  <a:t>Train g</a:t>
                </a:r>
              </a:p>
              <a:p>
                <a:pPr lvl="2"/>
                <a:r>
                  <a:rPr lang="en-US" altLang="zh-CN" dirty="0" smtClean="0"/>
                  <a:t>With trained g, perform simulation from </a:t>
                </a:r>
                <a:r>
                  <a:rPr lang="en-US" altLang="zh-CN" dirty="0" err="1" smtClean="0"/>
                  <a:t>initial_set</a:t>
                </a:r>
                <a:r>
                  <a:rPr lang="en-US" altLang="zh-CN" dirty="0" smtClean="0"/>
                  <a:t> to get set of trajectory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𝑡𝑟𝑎𝑗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𝑡𝑟𝑎𝑗</m:t>
                    </m:r>
                  </m:oMath>
                </a14:m>
                <a:r>
                  <a:rPr lang="en-US" altLang="zh-CN" dirty="0" smtClean="0"/>
                  <a:t>, train h</a:t>
                </a:r>
              </a:p>
              <a:p>
                <a:pPr lvl="2"/>
                <a:r>
                  <a:rPr lang="en-US" altLang="zh-CN" dirty="0" smtClean="0"/>
                  <a:t>Perform simulation with g and h, find counter example that violates h, append to training data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75733" y="1642631"/>
                <a:ext cx="12701026" cy="5082540"/>
              </a:xfrm>
              <a:blipFill rotWithShape="0">
                <a:blip r:embed="rId2"/>
                <a:stretch>
                  <a:fillRect l="-1296" t="-1799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3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2400" dirty="0" smtClean="0"/>
                  <a:t>The output to the tracking controller is the steering angle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 smtClean="0"/>
                  <a:t>. To simplify the problem at current stage, I assume the vehicle is running at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In this work, the tracking controller is represented by a neural network</a:t>
                </a:r>
                <a:r>
                  <a:rPr lang="en-US" altLang="zh-CN" sz="2400" dirty="0"/>
                  <a:t>. The neural network have 1 hidden layer, </a:t>
                </a:r>
                <a:r>
                  <a:rPr lang="en-US" altLang="zh-CN" sz="2400" dirty="0" smtClean="0"/>
                  <a:t>100 hidden </a:t>
                </a:r>
                <a:r>
                  <a:rPr lang="en-US" altLang="zh-CN" sz="2400" dirty="0"/>
                  <a:t>neuron. Use </a:t>
                </a:r>
                <a:r>
                  <a:rPr lang="en-US" altLang="zh-CN" sz="2400" dirty="0" err="1"/>
                  <a:t>ReLU</a:t>
                </a:r>
                <a:r>
                  <a:rPr lang="en-US" altLang="zh-CN" sz="2400" dirty="0"/>
                  <a:t> as activation function. </a:t>
                </a:r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The input to the neural network is the input to the controller, 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The output from the neural network is the output of the controller, which is the steering angle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/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624" t="-839" r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altLang="zh-CN" sz="2400" dirty="0" smtClean="0"/>
              <a:t>With the tracking controller and a vehicle model, it is able to close the loop to form a non linear autonomous system (figure 1) to be analyzed by reachability computation algorithm.  </a:t>
            </a:r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The transition graph of the system is shown in figure 2.</a:t>
            </a:r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DryVR</a:t>
            </a:r>
            <a:r>
              <a:rPr lang="en-US" altLang="zh-CN" sz="2400" dirty="0" smtClean="0"/>
              <a:t> to compute the </a:t>
            </a:r>
            <a:r>
              <a:rPr lang="en-US" altLang="zh-CN" sz="2400" dirty="0" err="1" smtClean="0"/>
              <a:t>reachtube</a:t>
            </a:r>
            <a:r>
              <a:rPr lang="en-US" altLang="zh-CN" sz="2400" dirty="0" smtClean="0"/>
              <a:t> of the system. Since </a:t>
            </a:r>
            <a:r>
              <a:rPr lang="en-US" altLang="zh-CN" sz="2400" dirty="0" err="1" smtClean="0"/>
              <a:t>DryVR</a:t>
            </a:r>
            <a:r>
              <a:rPr lang="en-US" altLang="zh-CN" sz="2400" dirty="0" smtClean="0"/>
              <a:t> can handle black box model. </a:t>
            </a:r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Computing the </a:t>
            </a:r>
            <a:r>
              <a:rPr lang="en-US" altLang="zh-CN" dirty="0" err="1" smtClean="0"/>
              <a:t>reachabe</a:t>
            </a:r>
            <a:r>
              <a:rPr lang="en-US" altLang="zh-CN" dirty="0" smtClean="0"/>
              <a:t>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72" y="3427700"/>
            <a:ext cx="3200400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09" y="3522949"/>
            <a:ext cx="5343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333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ECE-Grainger-Template-16X9</Template>
  <TotalTime>12468</TotalTime>
  <Words>536</Words>
  <Application>Microsoft Office PowerPoint</Application>
  <PresentationFormat>自定义</PresentationFormat>
  <Paragraphs>92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OfficinaSansITCStd Book</vt:lpstr>
      <vt:lpstr>宋体</vt:lpstr>
      <vt:lpstr>Arial</vt:lpstr>
      <vt:lpstr>Arial Narrow</vt:lpstr>
      <vt:lpstr>Calibri</vt:lpstr>
      <vt:lpstr>Cambria Math</vt:lpstr>
      <vt:lpstr>Wingdings</vt:lpstr>
      <vt:lpstr>1_Cover Slide</vt:lpstr>
      <vt:lpstr>Content Slides - Blue 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阳戈</dc:creator>
  <cp:lastModifiedBy>李 阳戈</cp:lastModifiedBy>
  <cp:revision>61</cp:revision>
  <cp:lastPrinted>2016-12-15T22:22:15Z</cp:lastPrinted>
  <dcterms:created xsi:type="dcterms:W3CDTF">2019-12-04T23:53:03Z</dcterms:created>
  <dcterms:modified xsi:type="dcterms:W3CDTF">2020-07-12T23:54:28Z</dcterms:modified>
</cp:coreProperties>
</file>