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9"/>
  </p:notesMasterIdLst>
  <p:handoutMasterIdLst>
    <p:handoutMasterId r:id="rId10"/>
  </p:handoutMasterIdLst>
  <p:sldIdLst>
    <p:sldId id="800" r:id="rId3"/>
    <p:sldId id="803" r:id="rId4"/>
    <p:sldId id="826" r:id="rId5"/>
    <p:sldId id="821" r:id="rId6"/>
    <p:sldId id="828" r:id="rId7"/>
    <p:sldId id="829" r:id="rId8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6"/>
    <a:srgbClr val="DE4D3A"/>
    <a:srgbClr val="142958"/>
    <a:srgbClr val="15274B"/>
    <a:srgbClr val="F16322"/>
    <a:srgbClr val="DDD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16" autoAdjust="0"/>
  </p:normalViewPr>
  <p:slideViewPr>
    <p:cSldViewPr snapToGrid="0" snapToObjects="1">
      <p:cViewPr varScale="1">
        <p:scale>
          <a:sx n="89" d="100"/>
          <a:sy n="89" d="100"/>
        </p:scale>
        <p:origin x="126" y="156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7/12/2020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7/12/2020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4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5940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ECE ILLINOIS 16:9 TEMPLATE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5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</a:t>
            </a:r>
          </a:p>
          <a:p>
            <a:pPr lvl="0"/>
            <a:r>
              <a:rPr lang="en-US" dirty="0" smtClean="0"/>
              <a:t>to insert media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below to insert media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32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section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940" y="2695073"/>
            <a:ext cx="13820539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3"/>
            <a:ext cx="13817597" cy="267387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3099" y="5528603"/>
            <a:ext cx="13804501" cy="2256549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0" y="5698404"/>
            <a:ext cx="4446031" cy="14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id="1" dur="indefinite" restart="never" nodeType="tmRoot"/>
      </p:par>
    </p:tnLst>
  </p:timing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E84A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2"/>
          <a:stretch/>
        </p:blipFill>
        <p:spPr>
          <a:xfrm>
            <a:off x="-2" y="7022370"/>
            <a:ext cx="13817601" cy="25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09" y="7353309"/>
            <a:ext cx="1940310" cy="196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03" b="63560"/>
          <a:stretch/>
        </p:blipFill>
        <p:spPr>
          <a:xfrm>
            <a:off x="499630" y="7239543"/>
            <a:ext cx="368073" cy="424519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AA0FC6-F71F-4650-BE21-9A15F164E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ink.springer.com/content/pdf/10.1007/978-3-030-45190-5_10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Neural Network based controller synthesis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/>
              <a:t>Yangge Li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dirty="0" smtClean="0"/>
              <a:t>The goal of this project is to synthesize controllers for nonlinear systems and reach-avoid requirements. 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The synthesize controllers consist of a reference trajectory and  tracking controller which drives the system’s state towards the reference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 smtClean="0"/>
              <a:t>The tracking controller will be a neural networks controller learned from example running data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Using reachability analysis tool to calculate the error bound of the tracking controller.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8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4435071"/>
          </a:xfrm>
        </p:spPr>
        <p:txBody>
          <a:bodyPr/>
          <a:lstStyle/>
          <a:p>
            <a:r>
              <a:rPr lang="en-US" altLang="zh-CN" sz="3200" dirty="0" smtClean="0"/>
              <a:t>The controller we have is trying to track a given reference trajectory.</a:t>
            </a:r>
          </a:p>
          <a:p>
            <a:endParaRPr lang="en-US" altLang="zh-CN" sz="3200" dirty="0"/>
          </a:p>
          <a:p>
            <a:pPr algn="just"/>
            <a:r>
              <a:rPr lang="en-US" altLang="zh-CN" sz="3200" dirty="0"/>
              <a:t>The reference trajectory is a straight line connecting the initial position of the vehicle and a point 15 unit away from the initial position of the vehicle. </a:t>
            </a:r>
            <a:endParaRPr lang="en-US" altLang="zh-CN" sz="3200" dirty="0" smtClean="0"/>
          </a:p>
          <a:p>
            <a:pPr algn="just"/>
            <a:endParaRPr lang="en-US" altLang="zh-CN" sz="3200" dirty="0"/>
          </a:p>
          <a:p>
            <a:pPr algn="just"/>
            <a:r>
              <a:rPr lang="en-US" altLang="zh-CN" sz="3200" dirty="0"/>
              <a:t>The reference trajectory is constructed by assuming the vehicle is running at constant velocity 5. </a:t>
            </a:r>
          </a:p>
          <a:p>
            <a:pPr algn="just"/>
            <a:endParaRPr lang="en-US" altLang="zh-CN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Reference Trajectory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3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altLang="zh-CN" sz="2800" dirty="0" smtClean="0"/>
                  <a:t>The tracking controller should drive the vehicle to track a reference trajectory.</a:t>
                </a:r>
              </a:p>
              <a:p>
                <a:r>
                  <a:rPr lang="en-US" altLang="zh-CN" sz="2800" dirty="0" smtClean="0"/>
                  <a:t>The Whole system is defined by using difference equation.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+1) =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/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is the current state of the system and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400" dirty="0" smtClean="0"/>
                  <a:t> is given by the dynamics of the model</a:t>
                </a:r>
              </a:p>
              <a:p>
                <a:r>
                  <a:rPr lang="en-US" altLang="zh-CN" sz="2800" dirty="0" smtClean="0"/>
                  <a:t>The input to the system is defined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where function g is represented by the neural network. </a:t>
                </a:r>
              </a:p>
              <a:p>
                <a:r>
                  <a:rPr lang="en-US" altLang="zh-CN" sz="2800" dirty="0" smtClean="0"/>
                  <a:t>The input to the neural network is the error between reference trajectory and actual state defined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𝑎𝑏𝑠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𝑡h𝑒𝑡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𝑡h𝑒𝑡𝑎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𝑡h𝑒𝑡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𝑡h𝑒𝑡𝑎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3"/>
                <a:stretch>
                  <a:fillRect l="-816" t="-1319" r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Tracking Controller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8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Referenced from definition 4 and 5 from </a:t>
                </a:r>
                <a:r>
                  <a:rPr lang="en-US" altLang="zh-CN" dirty="0" smtClean="0">
                    <a:hlinkClick r:id="rId2"/>
                  </a:rPr>
                  <a:t>here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For reference trajectory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are the start point and end point.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is the start point of the trajectory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is the end point of the trajectory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=[−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,0,0,0]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3"/>
                <a:stretch>
                  <a:fillRect l="-1440" t="-1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Translation and rotation symmetry of the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0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state of the system.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is the </a:t>
                </a:r>
                <a:r>
                  <a:rPr lang="en-US" altLang="zh-CN" sz="3200" dirty="0" smtClean="0"/>
                  <a:t>x position of the vehicle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is the y position of the vehicle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is the orientation of the vehicle</a:t>
                </a:r>
              </a:p>
              <a:p>
                <a:pPr marL="0" indent="0">
                  <a:buNone/>
                </a:pPr>
                <a:r>
                  <a:rPr lang="en-US" altLang="zh-CN" sz="2800" b="0" dirty="0" smtClean="0"/>
                  <a:t>Therefore, there exist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=[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),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 smtClean="0"/>
                  <a:t> </a:t>
                </a:r>
                <a:endParaRPr lang="zh-CN" altLang="en-US" sz="32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2"/>
                <a:stretch>
                  <a:fillRect l="-960" t="-1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652" y="748530"/>
            <a:ext cx="13206974" cy="726801"/>
          </a:xfrm>
        </p:spPr>
        <p:txBody>
          <a:bodyPr/>
          <a:lstStyle/>
          <a:p>
            <a:r>
              <a:rPr lang="en-US" altLang="zh-CN" dirty="0"/>
              <a:t>Translation and rotation symmetry of the </a:t>
            </a:r>
            <a:r>
              <a:rPr lang="en-US" altLang="zh-CN" dirty="0" smtClean="0"/>
              <a:t>system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AA0FC6-F71F-4650-BE21-9A15F164E71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70088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8F2C015B-08DA-4D33-A097-92A25A4914F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-Grainger-Template-16X9.potx" id="{288D3AED-7DEF-492C-8383-28BED872FB96}" vid="{BDEAF2F8-B4E1-4E05-9616-81582DAAA3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ECE-Grainger-Template-16X9</Template>
  <TotalTime>12507</TotalTime>
  <Words>202</Words>
  <Application>Microsoft Office PowerPoint</Application>
  <PresentationFormat>自定义</PresentationFormat>
  <Paragraphs>44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OfficinaSansITCStd Book</vt:lpstr>
      <vt:lpstr>宋体</vt:lpstr>
      <vt:lpstr>Arial</vt:lpstr>
      <vt:lpstr>Arial Narrow</vt:lpstr>
      <vt:lpstr>Calibri</vt:lpstr>
      <vt:lpstr>Cambria Math</vt:lpstr>
      <vt:lpstr>Wingdings</vt:lpstr>
      <vt:lpstr>1_Cover Slide</vt:lpstr>
      <vt:lpstr>Content Slides - Blue Text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阳戈</dc:creator>
  <cp:lastModifiedBy>李 阳戈</cp:lastModifiedBy>
  <cp:revision>65</cp:revision>
  <cp:lastPrinted>2016-12-15T22:22:15Z</cp:lastPrinted>
  <dcterms:created xsi:type="dcterms:W3CDTF">2019-12-04T23:53:03Z</dcterms:created>
  <dcterms:modified xsi:type="dcterms:W3CDTF">2020-07-13T00:37:49Z</dcterms:modified>
</cp:coreProperties>
</file>