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77" r:id="rId5"/>
    <p:sldId id="263" r:id="rId6"/>
    <p:sldId id="261" r:id="rId7"/>
    <p:sldId id="262" r:id="rId8"/>
    <p:sldId id="269" r:id="rId9"/>
    <p:sldId id="264" r:id="rId10"/>
    <p:sldId id="276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9936D-937D-4547-8FF3-55725258598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A70F-3A6B-4662-A00E-452B3FC16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37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17a25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17a25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8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17a25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17a25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3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717a25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717a25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40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0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7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3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4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0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6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2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8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540C-2377-41F4-8233-609BD781434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2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77/027836491037199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dirty="0"/>
              <a:t>Learning Models From </a:t>
            </a:r>
            <a:r>
              <a:rPr lang="zh-CN" dirty="0" smtClean="0"/>
              <a:t>Data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dirty="0"/>
              <a:t>Yangge </a:t>
            </a:r>
            <a:r>
              <a:rPr lang="zh-CN" dirty="0" smtClean="0"/>
              <a:t>Li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ECE 584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72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Trajectories for Training	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73335"/>
            <a:ext cx="3746500" cy="247636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1473334"/>
            <a:ext cx="3746500" cy="24763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49700"/>
            <a:ext cx="3746500" cy="23588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3949699"/>
            <a:ext cx="3746500" cy="23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6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To test the performance of the model I obtained. I </a:t>
            </a:r>
            <a:r>
              <a:rPr lang="en-US" altLang="zh-CN" dirty="0" smtClean="0"/>
              <a:t>compute trajectories inductively using the </a:t>
            </a:r>
            <a:r>
              <a:rPr lang="en-US" altLang="zh-CN" dirty="0" smtClean="0"/>
              <a:t>model I obtained with random initial state and time varying </a:t>
            </a:r>
            <a:r>
              <a:rPr lang="en-US" altLang="zh-CN" dirty="0" smtClean="0"/>
              <a:t>input (turning angle) </a:t>
            </a:r>
            <a:r>
              <a:rPr lang="en-US" altLang="zh-CN" dirty="0" smtClean="0"/>
              <a:t>between -30 to 30 degree. </a:t>
            </a:r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Simulation is performed with same initial state and same input sequence and the simulation results are compared </a:t>
            </a:r>
            <a:r>
              <a:rPr lang="en-US" altLang="zh-CN" dirty="0" smtClean="0"/>
              <a:t>trajectory calculated from </a:t>
            </a:r>
            <a:r>
              <a:rPr lang="en-US" altLang="zh-CN" dirty="0" smtClean="0"/>
              <a:t>my model.</a:t>
            </a:r>
          </a:p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904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Trajectory time horizon 30s, time step 0.01s. </a:t>
                </a:r>
              </a:p>
              <a:p>
                <a:r>
                  <a:rPr lang="en-US" altLang="zh-CN" dirty="0" smtClean="0"/>
                  <a:t>Trajectory 1:</a:t>
                </a:r>
              </a:p>
              <a:p>
                <a:pPr lvl="1"/>
                <a:r>
                  <a:rPr lang="en-US" altLang="zh-CN" dirty="0" smtClean="0"/>
                  <a:t>Initial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Input values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≥5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&lt;15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=−27</m:t>
                    </m:r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&lt;20</m:t>
                    </m:r>
                  </m:oMath>
                </a14:m>
                <a:r>
                  <a:rPr lang="en-US" altLang="zh-CN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≥20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Trajectory </a:t>
                </a:r>
                <a:r>
                  <a:rPr lang="en-US" altLang="zh-CN" dirty="0" smtClean="0"/>
                  <a:t>2: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Initial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Input values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≥5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&lt;8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≥8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=−27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&lt;15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64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4" name="内容占位符 3" title="Fig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3" y="1282440"/>
            <a:ext cx="3797284" cy="265570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36" y="1283023"/>
            <a:ext cx="3943928" cy="2654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86" y="1279633"/>
            <a:ext cx="3956820" cy="26633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5" y="3937686"/>
            <a:ext cx="3797280" cy="2733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01" y="3907061"/>
            <a:ext cx="4088798" cy="27599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878" y="3907061"/>
            <a:ext cx="3943928" cy="27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 and 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Neural network </a:t>
            </a:r>
            <a:r>
              <a:rPr lang="en-US" altLang="zh-CN" dirty="0" smtClean="0"/>
              <a:t>have the ability to </a:t>
            </a:r>
            <a:r>
              <a:rPr lang="en-US" altLang="zh-CN" dirty="0" smtClean="0"/>
              <a:t>approximate the dynamics of </a:t>
            </a:r>
            <a:r>
              <a:rPr lang="en-US" altLang="zh-CN" dirty="0" smtClean="0"/>
              <a:t>systems through running data.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Even a network with really simple structure is able to model system with </a:t>
            </a:r>
            <a:r>
              <a:rPr lang="en-US" altLang="zh-CN" dirty="0" smtClean="0"/>
              <a:t>complexity.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neural network have some ability to handle situation that is not presented in the training </a:t>
            </a:r>
            <a:r>
              <a:rPr lang="en-US" altLang="zh-CN" dirty="0" smtClean="0"/>
              <a:t>set.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280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Collecting data from real vehicle running. Candidate vehicles are F1/10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small car or GEM car.</a:t>
            </a:r>
          </a:p>
          <a:p>
            <a:endParaRPr lang="en-US" altLang="zh-CN" dirty="0"/>
          </a:p>
          <a:p>
            <a:r>
              <a:rPr lang="en-US" altLang="zh-CN" dirty="0" smtClean="0"/>
              <a:t>Possible to link the neural network model with verification tools.</a:t>
            </a:r>
          </a:p>
          <a:p>
            <a:endParaRPr lang="en-US" altLang="zh-CN" dirty="0"/>
          </a:p>
          <a:p>
            <a:r>
              <a:rPr lang="en-US" altLang="zh-CN" dirty="0" smtClean="0"/>
              <a:t>Possible to use the learned model in path planner or for controller synthesis.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4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altLang="zh-CN" dirty="0"/>
              <a:t>[1] </a:t>
            </a:r>
            <a:r>
              <a:rPr lang="en-US" altLang="zh-CN" dirty="0" err="1"/>
              <a:t>Abbeel</a:t>
            </a:r>
            <a:r>
              <a:rPr lang="en-US" altLang="zh-CN" dirty="0"/>
              <a:t>, P., Coates, A., &amp; Ng, A. Y. (2010). Autonomous Helicopter Aerobatics through Apprenticeship Learning. The International Journal of Robotics Research, 29(13), 1608–1639.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doi.org/10.1177/0278364910371999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[2] </a:t>
            </a:r>
            <a:r>
              <a:rPr lang="en-US" altLang="zh-CN" dirty="0"/>
              <a:t>A. </a:t>
            </a:r>
            <a:r>
              <a:rPr lang="en-US" altLang="zh-CN" dirty="0" err="1"/>
              <a:t>Punjani</a:t>
            </a:r>
            <a:r>
              <a:rPr lang="en-US" altLang="zh-CN" dirty="0"/>
              <a:t> and P. </a:t>
            </a:r>
            <a:r>
              <a:rPr lang="en-US" altLang="zh-CN" dirty="0" err="1"/>
              <a:t>Abbeel</a:t>
            </a:r>
            <a:r>
              <a:rPr lang="en-US" altLang="zh-CN" dirty="0"/>
              <a:t>, "Deep learning helicopter dynamics models," </a:t>
            </a:r>
            <a:r>
              <a:rPr lang="en-US" altLang="zh-CN" i="1" dirty="0"/>
              <a:t>2015 IEEE International Conference on Robotics and Automation (ICRA)</a:t>
            </a:r>
            <a:r>
              <a:rPr lang="en-US" altLang="zh-CN" dirty="0"/>
              <a:t>, Seattle, WA, 2015, pp. 3223-3230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 smtClean="0"/>
              <a:t>[3] </a:t>
            </a:r>
            <a:r>
              <a:rPr lang="en-US" altLang="zh-CN" dirty="0"/>
              <a:t>S. Bansal, A. K. </a:t>
            </a:r>
            <a:r>
              <a:rPr lang="en-US" altLang="zh-CN" dirty="0" err="1"/>
              <a:t>Akametalu</a:t>
            </a:r>
            <a:r>
              <a:rPr lang="en-US" altLang="zh-CN" dirty="0"/>
              <a:t>, F. J. Jiang, F. Laine and C. J. Tomlin, "Learning quadrotor dynamics using neural network for flight control," </a:t>
            </a:r>
            <a:r>
              <a:rPr lang="en-US" altLang="zh-CN" i="1" dirty="0"/>
              <a:t>2016 IEEE 55th Conference on Decision and Control (CDC)</a:t>
            </a:r>
            <a:r>
              <a:rPr lang="en-US" altLang="zh-CN" dirty="0"/>
              <a:t>, Las Vegas, NV, 2016, </a:t>
            </a:r>
            <a:r>
              <a:rPr lang="en-US" altLang="zh-CN" dirty="0" smtClean="0"/>
              <a:t>pp. 4653-4660.</a:t>
            </a:r>
          </a:p>
          <a:p>
            <a:pPr algn="just"/>
            <a:r>
              <a:rPr lang="en-US" altLang="zh-CN" dirty="0" smtClean="0"/>
              <a:t>[4] </a:t>
            </a:r>
            <a:r>
              <a:rPr lang="en-US" altLang="zh-CN" dirty="0"/>
              <a:t>J. Kong, M. Pfeiffer, G. </a:t>
            </a:r>
            <a:r>
              <a:rPr lang="en-US" altLang="zh-CN" dirty="0" err="1"/>
              <a:t>Schildbach</a:t>
            </a:r>
            <a:r>
              <a:rPr lang="en-US" altLang="zh-CN" dirty="0"/>
              <a:t> and F. </a:t>
            </a:r>
            <a:r>
              <a:rPr lang="en-US" altLang="zh-CN" dirty="0" err="1"/>
              <a:t>Borrelli</a:t>
            </a:r>
            <a:r>
              <a:rPr lang="en-US" altLang="zh-CN" dirty="0"/>
              <a:t>, "Kinematic and dynamic vehicle models for autonomous driving control design," </a:t>
            </a:r>
            <a:r>
              <a:rPr lang="en-US" altLang="zh-CN" i="1" dirty="0"/>
              <a:t>2015 IEEE Intelligent Vehicles Symposium (IV)</a:t>
            </a:r>
            <a:r>
              <a:rPr lang="en-US" altLang="zh-CN" dirty="0"/>
              <a:t>, Seoul, 2015, pp. 1094-1099.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09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 smtClean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zh-CN" dirty="0"/>
              <a:t>Models are essential to verification. However, we do not have access to models.</a:t>
            </a:r>
            <a:endParaRPr dirty="0"/>
          </a:p>
          <a:p>
            <a:pPr indent="0" algn="just">
              <a:spcBef>
                <a:spcPts val="2133"/>
              </a:spcBef>
              <a:buNone/>
            </a:pPr>
            <a:endParaRPr dirty="0"/>
          </a:p>
          <a:p>
            <a:pPr algn="just">
              <a:spcBef>
                <a:spcPts val="2133"/>
              </a:spcBef>
            </a:pPr>
            <a:r>
              <a:rPr lang="zh-CN" dirty="0"/>
              <a:t>Creating models based on physics laws can be time consuming and the models may also not accurate be enough.</a:t>
            </a:r>
            <a:endParaRPr dirty="0"/>
          </a:p>
          <a:p>
            <a:pPr indent="0" algn="just">
              <a:spcBef>
                <a:spcPts val="2133"/>
              </a:spcBef>
              <a:buNone/>
            </a:pPr>
            <a:endParaRPr dirty="0"/>
          </a:p>
          <a:p>
            <a:pPr algn="just">
              <a:spcBef>
                <a:spcPts val="2133"/>
              </a:spcBef>
            </a:pPr>
            <a:r>
              <a:rPr lang="zh-CN" dirty="0"/>
              <a:t>Use deep learning to efficiently learn model dynamics from example executions.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34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 smtClean="0"/>
              <a:t>Related </a:t>
            </a:r>
            <a:r>
              <a:rPr lang="en-US" altLang="zh-CN" dirty="0" smtClean="0"/>
              <a:t>Work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en-US" dirty="0" smtClean="0"/>
              <a:t>Control an autonomous helicopter through apprenticeship learning. [1</a:t>
            </a:r>
            <a:r>
              <a:rPr lang="en-US" dirty="0" smtClean="0"/>
              <a:t>]</a:t>
            </a:r>
          </a:p>
          <a:p>
            <a:pPr marL="152396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Use Rectified Linear Unit Network Model to represent the dynamics of helicopter. [2]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Employ a neural network based dynamics model to synthesize control for trajectories. [3]</a:t>
            </a:r>
            <a:endParaRPr dirty="0"/>
          </a:p>
          <a:p>
            <a:pPr>
              <a:spcBef>
                <a:spcPts val="2133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2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goal of the project is to use deep learning to approximate the dynamics of vehicles.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Try to “learn” the model that can properly approximate the actual vehicle running from example running.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neural network model should be simple so that it is possible to </a:t>
            </a:r>
            <a:r>
              <a:rPr lang="en-US" altLang="zh-CN" smtClean="0"/>
              <a:t>further intemperate </a:t>
            </a:r>
            <a:r>
              <a:rPr lang="en-US" altLang="zh-CN" dirty="0" smtClean="0"/>
              <a:t>the model.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60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Vehicle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476"/>
                <a:ext cx="10515600" cy="5033319"/>
              </a:xfrm>
            </p:spPr>
            <p:txBody>
              <a:bodyPr>
                <a:normAutofit/>
              </a:bodyPr>
              <a:lstStyle/>
              <a:p>
                <a:pPr lvl="1" algn="just"/>
                <a:r>
                  <a:rPr lang="en-US" altLang="zh-CN" dirty="0" smtClean="0"/>
                  <a:t>To simplify the procedure of collecting data, using data from simulation.</a:t>
                </a:r>
              </a:p>
              <a:p>
                <a:pPr lvl="1" algn="just"/>
                <a:r>
                  <a:rPr lang="en-US" altLang="zh-CN" dirty="0" smtClean="0"/>
                  <a:t>Use the kinetic bicycle model from [4] and </a:t>
                </a:r>
                <a:r>
                  <a:rPr lang="en-US" altLang="zh-CN" dirty="0" err="1" smtClean="0"/>
                  <a:t>odeint</a:t>
                </a:r>
                <a:r>
                  <a:rPr lang="en-US" altLang="zh-CN" dirty="0" smtClean="0"/>
                  <a:t> to collect simulation data. The model I am using is shown below. </a:t>
                </a:r>
              </a:p>
              <a:p>
                <a:pPr lvl="1" algn="just"/>
                <a:endParaRPr lang="en-US" altLang="zh-CN" dirty="0" smtClean="0"/>
              </a:p>
              <a:p>
                <a:pPr lvl="1" algn="just"/>
                <a:endParaRPr lang="en-US" altLang="zh-CN" dirty="0"/>
              </a:p>
              <a:p>
                <a:pPr lvl="1" algn="just"/>
                <a:endParaRPr lang="en-US" altLang="zh-CN" dirty="0" smtClean="0"/>
              </a:p>
              <a:p>
                <a:pPr lvl="1" algn="just"/>
                <a:endParaRPr lang="en-US" altLang="zh-CN" dirty="0"/>
              </a:p>
              <a:p>
                <a:pPr lvl="1" algn="just"/>
                <a:endParaRPr lang="en-US" altLang="zh-CN" dirty="0" smtClean="0"/>
              </a:p>
              <a:p>
                <a:pPr lvl="1" algn="just"/>
                <a:endParaRPr lang="en-US" altLang="zh-CN" dirty="0"/>
              </a:p>
              <a:p>
                <a:pPr lvl="1" algn="just"/>
                <a:endParaRPr lang="en-US" altLang="zh-CN" dirty="0" smtClean="0"/>
              </a:p>
              <a:p>
                <a:pPr lvl="1" algn="just"/>
                <a:r>
                  <a:rPr lang="en-US" altLang="zh-CN" dirty="0" smtClean="0"/>
                  <a:t>In </a:t>
                </a:r>
                <a:r>
                  <a:rPr lang="en-US" altLang="zh-CN" dirty="0" smtClean="0"/>
                  <a:t>the experiment, I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 smtClean="0"/>
                  <a:t>. To simplify the problem, I set the longitudinal speed to be constant, and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476"/>
                <a:ext cx="10515600" cy="5033319"/>
              </a:xfrm>
              <a:blipFill rotWithShape="0">
                <a:blip r:embed="rId2"/>
                <a:stretch>
                  <a:fillRect t="-1697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40" y="3276985"/>
            <a:ext cx="3667125" cy="2066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60" y="3208636"/>
            <a:ext cx="3156916" cy="22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6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dirty="0"/>
              <a:t>Problem Description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algn="just"/>
                <a:r>
                  <a:rPr lang="en-US" altLang="zh-CN" dirty="0" smtClean="0"/>
                  <a:t>Consider system with state variables x and control input u, the goal of the project is to find a function f parameterized by ɑ such that:</a:t>
                </a:r>
                <a:endParaRPr lang="en-US" dirty="0"/>
              </a:p>
              <a:p>
                <a:pPr marL="0" indent="0" algn="just">
                  <a:spcBef>
                    <a:spcPts val="2133"/>
                  </a:spcBef>
                  <a:buNone/>
                </a:pPr>
                <a:endParaRPr lang="en-US" dirty="0"/>
              </a:p>
              <a:p>
                <a:pPr algn="just">
                  <a:spcBef>
                    <a:spcPts val="2133"/>
                  </a:spcBef>
                </a:pPr>
                <a:r>
                  <a:rPr lang="en-US" altLang="zh-CN" dirty="0"/>
                  <a:t>Since Neural Network has the ability to model highly nonlinear functions from observed data, plan to use Neural Network to approximate function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  <a:endParaRPr lang="en-US" dirty="0"/>
              </a:p>
              <a:p>
                <a:pPr algn="just"/>
                <a:r>
                  <a:rPr lang="en-US" altLang="zh-CN" dirty="0"/>
                  <a:t>The function should minimize the difference between predicted next state and actual next state. </a:t>
                </a:r>
                <a:endParaRPr lang="en-US" dirty="0"/>
              </a:p>
              <a:p>
                <a:pPr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 rotWithShape="0">
                <a:blip r:embed="rId3"/>
                <a:stretch>
                  <a:fillRect t="-535" r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2535452"/>
            <a:ext cx="3695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1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Problem Description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zh-CN" dirty="0" smtClean="0"/>
                  <a:t>In reality, the data we collected are often discrete. Therefore, I use difference equation in the following format:</a:t>
                </a:r>
              </a:p>
              <a:p>
                <a:pPr algn="just"/>
                <a:endParaRPr lang="en-US" altLang="zh-CN" dirty="0"/>
              </a:p>
              <a:p>
                <a:pPr algn="just"/>
                <a:endParaRPr lang="en-US" altLang="zh-CN" dirty="0" smtClean="0"/>
              </a:p>
              <a:p>
                <a:pPr algn="just"/>
                <a:r>
                  <a:rPr lang="en-US" altLang="zh-CN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is what estimated by neural network. </a:t>
                </a:r>
              </a:p>
              <a:p>
                <a:pPr algn="just"/>
                <a:r>
                  <a:rPr lang="en-US" altLang="zh-CN" dirty="0" smtClean="0"/>
                  <a:t>The input of neural network is the current state and input of the system and the neural network can predict the difference between current state and next state. </a:t>
                </a:r>
              </a:p>
              <a:p>
                <a:pPr algn="just"/>
                <a:r>
                  <a:rPr lang="en-US" altLang="zh-CN" dirty="0" smtClean="0"/>
                  <a:t>Train neural network separately for each state variable to be predicted.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777825"/>
            <a:ext cx="9791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 Structure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dirty="0" smtClean="0"/>
                  <a:t>4 state variables (x, 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/>
                  <a:t>, v) to be predicted. Therefore, train 4 separated neural network for each state variable.</a:t>
                </a:r>
              </a:p>
              <a:p>
                <a:pPr algn="just"/>
                <a:endParaRPr lang="en-US" altLang="zh-CN" dirty="0" smtClean="0"/>
              </a:p>
              <a:p>
                <a:pPr algn="just"/>
                <a:r>
                  <a:rPr lang="en-US" altLang="zh-CN" dirty="0" smtClean="0"/>
                  <a:t>The neural network is a fully connected network. Have 1 hidden layer, 20 hidden neuron. Use </a:t>
                </a:r>
                <a:r>
                  <a:rPr lang="en-US" altLang="zh-CN" dirty="0" err="1" smtClean="0"/>
                  <a:t>ReLU</a:t>
                </a:r>
                <a:r>
                  <a:rPr lang="en-US" altLang="zh-CN" dirty="0" smtClean="0"/>
                  <a:t> as activation function. </a:t>
                </a:r>
              </a:p>
              <a:p>
                <a:pPr algn="just"/>
                <a:endParaRPr lang="en-US" altLang="zh-CN" dirty="0" smtClean="0"/>
              </a:p>
              <a:p>
                <a:pPr algn="just"/>
                <a:r>
                  <a:rPr lang="en-US" altLang="zh-CN" dirty="0" smtClean="0"/>
                  <a:t>Each network have 4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/>
                  <a:t>, v,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 smtClean="0"/>
                  <a:t>. The output of the network is the difference between current state and next state,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85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Data and Label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training data are obtained by running the model with fixed turning angle at 30, 20, 10, 0, -10, -20, -30 degree for 120 seconds with the time step of 0.01s. The initial state for the training trajectories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 smtClean="0"/>
                  <a:t>training labels are obtained by calculating the difference between current state variable and next state variable divided by time step.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725</Words>
  <Application>Microsoft Office PowerPoint</Application>
  <PresentationFormat>宽屏</PresentationFormat>
  <Paragraphs>89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Cambria Math</vt:lpstr>
      <vt:lpstr>Office 主题</vt:lpstr>
      <vt:lpstr>Learning Models From Data</vt:lpstr>
      <vt:lpstr>Motivation</vt:lpstr>
      <vt:lpstr>Related Work</vt:lpstr>
      <vt:lpstr>Objective</vt:lpstr>
      <vt:lpstr>Vehicle Model</vt:lpstr>
      <vt:lpstr>Problem Description</vt:lpstr>
      <vt:lpstr>Problem Description</vt:lpstr>
      <vt:lpstr>Neural Network Structure</vt:lpstr>
      <vt:lpstr>Training Data and Label</vt:lpstr>
      <vt:lpstr>Example Trajectories for Training </vt:lpstr>
      <vt:lpstr>Experiment Result</vt:lpstr>
      <vt:lpstr>Experiment Result</vt:lpstr>
      <vt:lpstr>Experiment Result</vt:lpstr>
      <vt:lpstr>Observation and Conclusion</vt:lpstr>
      <vt:lpstr>Future Work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Models From Data</dc:title>
  <dc:creator>李 阳戈</dc:creator>
  <cp:lastModifiedBy>李 阳戈</cp:lastModifiedBy>
  <cp:revision>56</cp:revision>
  <dcterms:created xsi:type="dcterms:W3CDTF">2019-12-01T21:46:33Z</dcterms:created>
  <dcterms:modified xsi:type="dcterms:W3CDTF">2019-12-04T18:47:46Z</dcterms:modified>
</cp:coreProperties>
</file>