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64" r:id="rId2"/>
  </p:sldMasterIdLst>
  <p:notesMasterIdLst>
    <p:notesMasterId r:id="rId24"/>
  </p:notesMasterIdLst>
  <p:handoutMasterIdLst>
    <p:handoutMasterId r:id="rId25"/>
  </p:handoutMasterIdLst>
  <p:sldIdLst>
    <p:sldId id="800" r:id="rId3"/>
    <p:sldId id="801" r:id="rId4"/>
    <p:sldId id="802" r:id="rId5"/>
    <p:sldId id="803" r:id="rId6"/>
    <p:sldId id="805" r:id="rId7"/>
    <p:sldId id="806" r:id="rId8"/>
    <p:sldId id="804" r:id="rId9"/>
    <p:sldId id="807" r:id="rId10"/>
    <p:sldId id="808" r:id="rId11"/>
    <p:sldId id="809" r:id="rId12"/>
    <p:sldId id="810" r:id="rId13"/>
    <p:sldId id="811" r:id="rId14"/>
    <p:sldId id="812" r:id="rId15"/>
    <p:sldId id="813" r:id="rId16"/>
    <p:sldId id="814" r:id="rId17"/>
    <p:sldId id="815" r:id="rId18"/>
    <p:sldId id="816" r:id="rId19"/>
    <p:sldId id="817" r:id="rId20"/>
    <p:sldId id="818" r:id="rId21"/>
    <p:sldId id="819" r:id="rId22"/>
    <p:sldId id="820" r:id="rId23"/>
  </p:sldIdLst>
  <p:sldSz cx="13817600" cy="7772400"/>
  <p:notesSz cx="6858000" cy="9144000"/>
  <p:defaultTextStyle>
    <a:defPPr>
      <a:defRPr lang="en-US"/>
    </a:defPPr>
    <a:lvl1pPr marL="0" algn="l" defTabSz="509115" rtl="0" eaLnBrk="1" latinLnBrk="0" hangingPunct="1">
      <a:defRPr sz="2000" kern="1200">
        <a:solidFill>
          <a:schemeClr val="tx1"/>
        </a:solidFill>
        <a:latin typeface="+mn-lt"/>
        <a:ea typeface="+mn-ea"/>
        <a:cs typeface="+mn-cs"/>
      </a:defRPr>
    </a:lvl1pPr>
    <a:lvl2pPr marL="509115" algn="l" defTabSz="509115" rtl="0" eaLnBrk="1" latinLnBrk="0" hangingPunct="1">
      <a:defRPr sz="2000" kern="1200">
        <a:solidFill>
          <a:schemeClr val="tx1"/>
        </a:solidFill>
        <a:latin typeface="+mn-lt"/>
        <a:ea typeface="+mn-ea"/>
        <a:cs typeface="+mn-cs"/>
      </a:defRPr>
    </a:lvl2pPr>
    <a:lvl3pPr marL="1018228" algn="l" defTabSz="509115" rtl="0" eaLnBrk="1" latinLnBrk="0" hangingPunct="1">
      <a:defRPr sz="2000" kern="1200">
        <a:solidFill>
          <a:schemeClr val="tx1"/>
        </a:solidFill>
        <a:latin typeface="+mn-lt"/>
        <a:ea typeface="+mn-ea"/>
        <a:cs typeface="+mn-cs"/>
      </a:defRPr>
    </a:lvl3pPr>
    <a:lvl4pPr marL="1527344" algn="l" defTabSz="509115" rtl="0" eaLnBrk="1" latinLnBrk="0" hangingPunct="1">
      <a:defRPr sz="2000" kern="1200">
        <a:solidFill>
          <a:schemeClr val="tx1"/>
        </a:solidFill>
        <a:latin typeface="+mn-lt"/>
        <a:ea typeface="+mn-ea"/>
        <a:cs typeface="+mn-cs"/>
      </a:defRPr>
    </a:lvl4pPr>
    <a:lvl5pPr marL="2036458" algn="l" defTabSz="509115" rtl="0" eaLnBrk="1" latinLnBrk="0" hangingPunct="1">
      <a:defRPr sz="2000" kern="1200">
        <a:solidFill>
          <a:schemeClr val="tx1"/>
        </a:solidFill>
        <a:latin typeface="+mn-lt"/>
        <a:ea typeface="+mn-ea"/>
        <a:cs typeface="+mn-cs"/>
      </a:defRPr>
    </a:lvl5pPr>
    <a:lvl6pPr marL="2545574" algn="l" defTabSz="509115" rtl="0" eaLnBrk="1" latinLnBrk="0" hangingPunct="1">
      <a:defRPr sz="2000" kern="1200">
        <a:solidFill>
          <a:schemeClr val="tx1"/>
        </a:solidFill>
        <a:latin typeface="+mn-lt"/>
        <a:ea typeface="+mn-ea"/>
        <a:cs typeface="+mn-cs"/>
      </a:defRPr>
    </a:lvl6pPr>
    <a:lvl7pPr marL="3054686" algn="l" defTabSz="509115" rtl="0" eaLnBrk="1" latinLnBrk="0" hangingPunct="1">
      <a:defRPr sz="2000" kern="1200">
        <a:solidFill>
          <a:schemeClr val="tx1"/>
        </a:solidFill>
        <a:latin typeface="+mn-lt"/>
        <a:ea typeface="+mn-ea"/>
        <a:cs typeface="+mn-cs"/>
      </a:defRPr>
    </a:lvl7pPr>
    <a:lvl8pPr marL="3563802" algn="l" defTabSz="509115" rtl="0" eaLnBrk="1" latinLnBrk="0" hangingPunct="1">
      <a:defRPr sz="2000" kern="1200">
        <a:solidFill>
          <a:schemeClr val="tx1"/>
        </a:solidFill>
        <a:latin typeface="+mn-lt"/>
        <a:ea typeface="+mn-ea"/>
        <a:cs typeface="+mn-cs"/>
      </a:defRPr>
    </a:lvl8pPr>
    <a:lvl9pPr marL="4072914" algn="l" defTabSz="50911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26"/>
    <a:srgbClr val="DE4D3A"/>
    <a:srgbClr val="142958"/>
    <a:srgbClr val="15274B"/>
    <a:srgbClr val="F16322"/>
    <a:srgbClr val="DDD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316" autoAdjust="0"/>
  </p:normalViewPr>
  <p:slideViewPr>
    <p:cSldViewPr snapToGrid="0" snapToObjects="1">
      <p:cViewPr>
        <p:scale>
          <a:sx n="75" d="100"/>
          <a:sy n="75" d="100"/>
        </p:scale>
        <p:origin x="1512" y="486"/>
      </p:cViewPr>
      <p:guideLst>
        <p:guide orient="horz" pos="2448"/>
        <p:guide pos="4352"/>
      </p:guideLst>
    </p:cSldViewPr>
  </p:slideViewPr>
  <p:notesTextViewPr>
    <p:cViewPr>
      <p:scale>
        <a:sx n="100" d="100"/>
        <a:sy n="100" d="100"/>
      </p:scale>
      <p:origin x="0" y="0"/>
    </p:cViewPr>
  </p:notesTextViewPr>
  <p:sorterViewPr>
    <p:cViewPr>
      <p:scale>
        <a:sx n="160" d="100"/>
        <a:sy n="160" d="100"/>
      </p:scale>
      <p:origin x="0" y="19064"/>
    </p:cViewPr>
  </p:sorterViewPr>
  <p:notesViewPr>
    <p:cSldViewPr snapToGrid="0" snapToObjects="1">
      <p:cViewPr varScale="1">
        <p:scale>
          <a:sx n="91" d="100"/>
          <a:sy n="91" d="100"/>
        </p:scale>
        <p:origin x="-4280" y="-3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142958"/>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56FF-FEF1-EF48-BD73-4B95B2E46E83}" type="datetimeFigureOut">
              <a:rPr lang="en-US" smtClean="0">
                <a:solidFill>
                  <a:srgbClr val="F16322"/>
                </a:solidFill>
              </a:rPr>
              <a:t>12/4/2019</a:t>
            </a:fld>
            <a:endParaRPr lang="en-US" dirty="0">
              <a:solidFill>
                <a:srgbClr val="F16322"/>
              </a:solidFill>
            </a:endParaRPr>
          </a:p>
        </p:txBody>
      </p:sp>
      <p:sp>
        <p:nvSpPr>
          <p:cNvPr id="5" name="Slide Number Placeholder 4"/>
          <p:cNvSpPr>
            <a:spLocks noGrp="1"/>
          </p:cNvSpPr>
          <p:nvPr>
            <p:ph type="sldNum" sz="quarter" idx="3"/>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142958"/>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F16322"/>
                </a:solidFill>
              </a:defRPr>
            </a:lvl1pPr>
          </a:lstStyle>
          <a:p>
            <a:fld id="{DBF7D493-8EEB-7E45-916B-5FBC49ABC710}"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9" name="Slide Number Placeholder 4"/>
          <p:cNvSpPr>
            <a:spLocks noGrp="1"/>
          </p:cNvSpPr>
          <p:nvPr>
            <p:ph type="sldNum" sz="quarter" idx="5"/>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notesStyle>
    <a:lvl1pPr marL="0" algn="l" defTabSz="509115" rtl="0" eaLnBrk="1" latinLnBrk="0" hangingPunct="1">
      <a:defRPr sz="1300" kern="1200">
        <a:solidFill>
          <a:schemeClr val="tx1"/>
        </a:solidFill>
        <a:latin typeface="+mn-lt"/>
        <a:ea typeface="+mn-ea"/>
        <a:cs typeface="+mn-cs"/>
      </a:defRPr>
    </a:lvl1pPr>
    <a:lvl2pPr marL="509115" algn="l" defTabSz="509115" rtl="0" eaLnBrk="1" latinLnBrk="0" hangingPunct="1">
      <a:defRPr sz="1300" kern="1200">
        <a:solidFill>
          <a:schemeClr val="tx1"/>
        </a:solidFill>
        <a:latin typeface="+mn-lt"/>
        <a:ea typeface="+mn-ea"/>
        <a:cs typeface="+mn-cs"/>
      </a:defRPr>
    </a:lvl2pPr>
    <a:lvl3pPr marL="1018228" algn="l" defTabSz="509115" rtl="0" eaLnBrk="1" latinLnBrk="0" hangingPunct="1">
      <a:defRPr sz="1300" kern="1200">
        <a:solidFill>
          <a:schemeClr val="tx1"/>
        </a:solidFill>
        <a:latin typeface="+mn-lt"/>
        <a:ea typeface="+mn-ea"/>
        <a:cs typeface="+mn-cs"/>
      </a:defRPr>
    </a:lvl3pPr>
    <a:lvl4pPr marL="1527344" algn="l" defTabSz="509115" rtl="0" eaLnBrk="1" latinLnBrk="0" hangingPunct="1">
      <a:defRPr sz="1300" kern="1200">
        <a:solidFill>
          <a:schemeClr val="tx1"/>
        </a:solidFill>
        <a:latin typeface="+mn-lt"/>
        <a:ea typeface="+mn-ea"/>
        <a:cs typeface="+mn-cs"/>
      </a:defRPr>
    </a:lvl4pPr>
    <a:lvl5pPr marL="2036458" algn="l" defTabSz="509115" rtl="0" eaLnBrk="1" latinLnBrk="0" hangingPunct="1">
      <a:defRPr sz="1300" kern="1200">
        <a:solidFill>
          <a:schemeClr val="tx1"/>
        </a:solidFill>
        <a:latin typeface="+mn-lt"/>
        <a:ea typeface="+mn-ea"/>
        <a:cs typeface="+mn-cs"/>
      </a:defRPr>
    </a:lvl5pPr>
    <a:lvl6pPr marL="2545574" algn="l" defTabSz="509115" rtl="0" eaLnBrk="1" latinLnBrk="0" hangingPunct="1">
      <a:defRPr sz="1300" kern="1200">
        <a:solidFill>
          <a:schemeClr val="tx1"/>
        </a:solidFill>
        <a:latin typeface="+mn-lt"/>
        <a:ea typeface="+mn-ea"/>
        <a:cs typeface="+mn-cs"/>
      </a:defRPr>
    </a:lvl6pPr>
    <a:lvl7pPr marL="3054686" algn="l" defTabSz="509115" rtl="0" eaLnBrk="1" latinLnBrk="0" hangingPunct="1">
      <a:defRPr sz="1300" kern="1200">
        <a:solidFill>
          <a:schemeClr val="tx1"/>
        </a:solidFill>
        <a:latin typeface="+mn-lt"/>
        <a:ea typeface="+mn-ea"/>
        <a:cs typeface="+mn-cs"/>
      </a:defRPr>
    </a:lvl7pPr>
    <a:lvl8pPr marL="3563802" algn="l" defTabSz="509115" rtl="0" eaLnBrk="1" latinLnBrk="0" hangingPunct="1">
      <a:defRPr sz="1300" kern="1200">
        <a:solidFill>
          <a:schemeClr val="tx1"/>
        </a:solidFill>
        <a:latin typeface="+mn-lt"/>
        <a:ea typeface="+mn-ea"/>
        <a:cs typeface="+mn-cs"/>
      </a:defRPr>
    </a:lvl8pPr>
    <a:lvl9pPr marL="4072914" algn="l" defTabSz="50911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ournals.sagepub.com/action/doSearch?target=default&amp;ContribAuthorStored=Abbeel%2C+Pieter"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ieeexplore.ieee.org/author/3708540490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1" i="0" u="sng" kern="1200" dirty="0" smtClean="0">
                <a:solidFill>
                  <a:schemeClr val="tx1"/>
                </a:solidFill>
                <a:effectLst/>
                <a:latin typeface="+mn-lt"/>
                <a:ea typeface="+mn-ea"/>
                <a:cs typeface="+mn-cs"/>
                <a:hlinkClick r:id="rId3"/>
              </a:rPr>
              <a:t>Pieter </a:t>
            </a:r>
            <a:r>
              <a:rPr lang="en-US" altLang="zh-CN" sz="1300" b="1" i="0" u="sng" kern="1200" dirty="0" err="1" smtClean="0">
                <a:solidFill>
                  <a:schemeClr val="tx1"/>
                </a:solidFill>
                <a:effectLst/>
                <a:latin typeface="+mn-lt"/>
                <a:ea typeface="+mn-ea"/>
                <a:cs typeface="+mn-cs"/>
                <a:hlinkClick r:id="rId3"/>
              </a:rPr>
              <a:t>Abbeel</a:t>
            </a:r>
            <a:r>
              <a:rPr lang="en-US" altLang="zh-CN" sz="1300" b="1" i="0" u="sng" kern="1200" dirty="0" smtClean="0">
                <a:solidFill>
                  <a:schemeClr val="tx1"/>
                </a:solidFill>
                <a:effectLst/>
                <a:latin typeface="+mn-lt"/>
                <a:ea typeface="+mn-ea"/>
                <a:cs typeface="+mn-cs"/>
              </a:rPr>
              <a:t>, </a:t>
            </a:r>
            <a:r>
              <a:rPr lang="en-US" altLang="zh-CN" sz="1300" b="0" i="0" u="none" strike="noStrike" kern="1200" dirty="0" err="1" smtClean="0">
                <a:solidFill>
                  <a:schemeClr val="tx1"/>
                </a:solidFill>
                <a:effectLst/>
                <a:latin typeface="+mn-lt"/>
                <a:ea typeface="+mn-ea"/>
                <a:cs typeface="+mn-cs"/>
                <a:hlinkClick r:id="rId4"/>
              </a:rPr>
              <a:t>Somil</a:t>
            </a:r>
            <a:r>
              <a:rPr lang="en-US" altLang="zh-CN" sz="1300" b="0" i="0" u="none" strike="noStrike" kern="1200" dirty="0" smtClean="0">
                <a:solidFill>
                  <a:schemeClr val="tx1"/>
                </a:solidFill>
                <a:effectLst/>
                <a:latin typeface="+mn-lt"/>
                <a:ea typeface="+mn-ea"/>
                <a:cs typeface="+mn-cs"/>
                <a:hlinkClick r:id="rId4"/>
              </a:rPr>
              <a:t> Bansal</a:t>
            </a:r>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214685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5</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566776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Much easier</a:t>
            </a:r>
            <a:r>
              <a:rPr lang="en-US" altLang="zh-CN" baseline="0" dirty="0" smtClean="0"/>
              <a:t> to obtain training data testing data. </a:t>
            </a:r>
          </a:p>
          <a:p>
            <a:r>
              <a:rPr lang="en-US" altLang="zh-CN" dirty="0" smtClean="0"/>
              <a:t>Have</a:t>
            </a:r>
            <a:r>
              <a:rPr lang="en-US" altLang="zh-CN" baseline="0" dirty="0" smtClean="0"/>
              <a:t> 4 state variables, x, y, position</a:t>
            </a:r>
          </a:p>
          <a:p>
            <a:r>
              <a:rPr lang="en-US" altLang="zh-CN" baseline="0" dirty="0" smtClean="0"/>
              <a:t>Psi, orientation, v speed</a:t>
            </a:r>
          </a:p>
          <a:p>
            <a:r>
              <a:rPr lang="en-US" altLang="zh-CN" baseline="0" dirty="0" smtClean="0"/>
              <a:t>Two input, a and delta</a:t>
            </a:r>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7</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99352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8</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63835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10</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87876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thing to note that none of this trajectories appeared in the training data set. In</a:t>
            </a:r>
            <a:r>
              <a:rPr lang="en-US" altLang="zh-CN" baseline="0" dirty="0" smtClean="0"/>
              <a:t> addition, the some of the input are never encountered during training. </a:t>
            </a:r>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2578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Plots</a:t>
            </a:r>
            <a:r>
              <a:rPr lang="en-US" altLang="zh-CN" baseline="0" dirty="0" smtClean="0"/>
              <a:t> the position of the vehicle</a:t>
            </a:r>
            <a:endParaRPr lang="en-US" altLang="zh-CN" dirty="0" smtClean="0"/>
          </a:p>
          <a:p>
            <a:r>
              <a:rPr lang="en-US" altLang="zh-CN" dirty="0" smtClean="0"/>
              <a:t>Blue is reference, red</a:t>
            </a:r>
            <a:r>
              <a:rPr lang="en-US" altLang="zh-CN" baseline="0" dirty="0" smtClean="0"/>
              <a:t> is what predicted by my model</a:t>
            </a:r>
          </a:p>
          <a:p>
            <a:r>
              <a:rPr lang="en-US" altLang="zh-CN" baseline="0" dirty="0" smtClean="0"/>
              <a:t>Middle two figures shows the difference between reference trajectory and predicted trajectory at each time step. Expect the difference to accumulate since the predicted trajectory is obtained inductively from initial state. However, not really the case.</a:t>
            </a:r>
          </a:p>
          <a:p>
            <a:r>
              <a:rPr lang="en-US" altLang="zh-CN" baseline="0" dirty="0" smtClean="0"/>
              <a:t>The fraction of difference between reference trajectory and predicted trajectory over the total distance traveled. In general, the error is relatively small compared with the total distance traveled.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899458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610627" y="619125"/>
            <a:ext cx="12736405" cy="742950"/>
          </a:xfrm>
          <a:prstGeom prst="rect">
            <a:avLst/>
          </a:prstGeom>
        </p:spPr>
        <p:txBody>
          <a:bodyPr vert="horz"/>
          <a:lstStyle>
            <a:lvl1pPr marL="0" indent="0">
              <a:buNone/>
              <a:defRPr sz="4800" b="1"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ECE ILLINOIS 16:9 TEMPLATE</a:t>
            </a:r>
            <a:endParaRPr lang="en-US" dirty="0"/>
          </a:p>
        </p:txBody>
      </p:sp>
      <p:sp>
        <p:nvSpPr>
          <p:cNvPr id="5" name="Text Placeholder 4"/>
          <p:cNvSpPr>
            <a:spLocks noGrp="1"/>
          </p:cNvSpPr>
          <p:nvPr>
            <p:ph type="body" sz="quarter" idx="11" hasCustomPrompt="1"/>
          </p:nvPr>
        </p:nvSpPr>
        <p:spPr>
          <a:xfrm>
            <a:off x="610627" y="1570071"/>
            <a:ext cx="12736405" cy="327310"/>
          </a:xfrm>
          <a:prstGeom prst="rect">
            <a:avLst/>
          </a:prstGeom>
        </p:spPr>
        <p:txBody>
          <a:bodyPr vert="horz"/>
          <a:lstStyle>
            <a:lvl1pPr marL="0" indent="0">
              <a:buNone/>
              <a:defRPr sz="170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Presenter Name</a:t>
            </a:r>
          </a:p>
        </p:txBody>
      </p:sp>
      <p:sp>
        <p:nvSpPr>
          <p:cNvPr id="8" name="Text Placeholder 7"/>
          <p:cNvSpPr>
            <a:spLocks noGrp="1"/>
          </p:cNvSpPr>
          <p:nvPr>
            <p:ph type="body" sz="quarter" idx="12" hasCustomPrompt="1"/>
          </p:nvPr>
        </p:nvSpPr>
        <p:spPr>
          <a:xfrm>
            <a:off x="610627" y="1860825"/>
            <a:ext cx="12736405" cy="301701"/>
          </a:xfrm>
          <a:prstGeom prst="rect">
            <a:avLst/>
          </a:prstGeom>
        </p:spPr>
        <p:txBody>
          <a:bodyPr vert="horz"/>
          <a:lstStyle>
            <a:lvl1pPr marL="0" indent="0">
              <a:buNone/>
              <a:defRPr sz="1200" b="0" i="0" baseline="0">
                <a:solidFill>
                  <a:srgbClr val="E84A27"/>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Presenter Title</a:t>
            </a:r>
            <a:endParaRPr lang="en-US" dirty="0"/>
          </a:p>
        </p:txBody>
      </p:sp>
    </p:spTree>
    <p:extLst>
      <p:ext uri="{BB962C8B-B14F-4D97-AF65-F5344CB8AC3E}">
        <p14:creationId xmlns:p14="http://schemas.microsoft.com/office/powerpoint/2010/main" val="254619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610626" y="1628416"/>
            <a:ext cx="12631240" cy="507718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6"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6387542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610626" y="1633220"/>
            <a:ext cx="12701026" cy="5082540"/>
          </a:xfrm>
          <a:prstGeom prst="rect">
            <a:avLst/>
          </a:prstGeom>
        </p:spPr>
        <p:txBody>
          <a:bodyPr vert="horz"/>
          <a:lstStyle>
            <a:lvl1pPr marL="381995" indent="-381995">
              <a:buFont typeface="Wingdings" panose="05000000000000000000" pitchFamily="2" charset="2"/>
              <a:buChar char="§"/>
              <a:defRPr b="0" i="0">
                <a:solidFill>
                  <a:srgbClr val="13294B"/>
                </a:solidFill>
                <a:latin typeface="Arial" panose="020B0604020202020204" pitchFamily="34" charset="0"/>
                <a:ea typeface="Arial" panose="020B0604020202020204" pitchFamily="34" charset="0"/>
                <a:cs typeface="Arial" panose="020B0604020202020204" pitchFamily="34" charset="0"/>
              </a:defRPr>
            </a:lvl1pPr>
            <a:lvl2pPr>
              <a:defRPr b="0" i="0">
                <a:solidFill>
                  <a:srgbClr val="13294B"/>
                </a:solidFill>
                <a:latin typeface="Arial" panose="020B0604020202020204" pitchFamily="34" charset="0"/>
                <a:ea typeface="Arial" panose="020B0604020202020204" pitchFamily="34" charset="0"/>
                <a:cs typeface="Arial" panose="020B0604020202020204" pitchFamily="34" charset="0"/>
              </a:defRPr>
            </a:lvl2pPr>
            <a:lvl3pPr>
              <a:defRPr b="0" i="0">
                <a:solidFill>
                  <a:srgbClr val="13294B"/>
                </a:solidFill>
                <a:latin typeface="Arial" panose="020B0604020202020204" pitchFamily="34" charset="0"/>
                <a:ea typeface="Arial" panose="020B0604020202020204" pitchFamily="34" charset="0"/>
                <a:cs typeface="Arial" panose="020B0604020202020204" pitchFamily="34" charset="0"/>
              </a:defRPr>
            </a:lvl3pPr>
            <a:lvl4pPr>
              <a:defRPr b="0" i="0">
                <a:solidFill>
                  <a:srgbClr val="13294B"/>
                </a:solidFill>
                <a:latin typeface="Arial" panose="020B0604020202020204" pitchFamily="34" charset="0"/>
                <a:ea typeface="Arial" panose="020B0604020202020204" pitchFamily="34" charset="0"/>
                <a:cs typeface="Arial" panose="020B0604020202020204" pitchFamily="34" charset="0"/>
              </a:defRPr>
            </a:lvl4pPr>
            <a:lvl5pPr>
              <a:defRPr b="0" i="0">
                <a:solidFill>
                  <a:srgbClr val="13294B"/>
                </a:solidFill>
                <a:latin typeface="Arial" panose="020B0604020202020204" pitchFamily="34" charset="0"/>
                <a:ea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7"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293480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and Media">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9124501" y="1608096"/>
            <a:ext cx="4069626" cy="5067024"/>
          </a:xfrm>
          <a:prstGeom prst="rect">
            <a:avLst/>
          </a:prstGeom>
        </p:spPr>
        <p:txBody>
          <a:bodyPr vert="horz"/>
          <a:lstStyle>
            <a:lvl1pPr marL="0" indent="0" algn="ctr">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Click below</a:t>
            </a:r>
          </a:p>
          <a:p>
            <a:pPr lvl="0"/>
            <a:r>
              <a:rPr lang="en-US" dirty="0" smtClean="0"/>
              <a:t>to insert media</a:t>
            </a:r>
            <a:endParaRPr lang="en-US" dirty="0"/>
          </a:p>
        </p:txBody>
      </p:sp>
      <p:sp>
        <p:nvSpPr>
          <p:cNvPr id="6" name="Text Placeholder 7"/>
          <p:cNvSpPr>
            <a:spLocks noGrp="1"/>
          </p:cNvSpPr>
          <p:nvPr>
            <p:ph type="body" sz="quarter" idx="15" hasCustomPrompt="1"/>
          </p:nvPr>
        </p:nvSpPr>
        <p:spPr>
          <a:xfrm>
            <a:off x="610626" y="1628416"/>
            <a:ext cx="8182392" cy="504670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8"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9"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279727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6" name="Text Placeholder 7"/>
          <p:cNvSpPr>
            <a:spLocks noGrp="1"/>
          </p:cNvSpPr>
          <p:nvPr>
            <p:ph type="body" sz="quarter" idx="15" hasCustomPrompt="1"/>
          </p:nvPr>
        </p:nvSpPr>
        <p:spPr>
          <a:xfrm>
            <a:off x="610626" y="1628416"/>
            <a:ext cx="6144645" cy="508734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8" name="Text Placeholder 7"/>
          <p:cNvSpPr>
            <a:spLocks noGrp="1"/>
          </p:cNvSpPr>
          <p:nvPr>
            <p:ph type="body" sz="quarter" idx="16" hasCustomPrompt="1"/>
          </p:nvPr>
        </p:nvSpPr>
        <p:spPr>
          <a:xfrm>
            <a:off x="6964630" y="1628416"/>
            <a:ext cx="6144645" cy="5087344"/>
          </a:xfrm>
          <a:prstGeom prst="rect">
            <a:avLst/>
          </a:prstGeom>
        </p:spPr>
        <p:txBody>
          <a:bodyPr vert="horz"/>
          <a:lstStyle>
            <a:lvl1pPr marL="0" indent="0">
              <a:buNone/>
              <a:defRPr sz="3599" b="0" i="0" baseline="0">
                <a:solidFill>
                  <a:srgbClr val="13294B"/>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Body text</a:t>
            </a:r>
            <a:endParaRPr lang="en-US" dirty="0"/>
          </a:p>
        </p:txBody>
      </p:sp>
      <p:sp>
        <p:nvSpPr>
          <p:cNvPr id="9"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3294B"/>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10"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136521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9" name="Content Placeholder 9"/>
          <p:cNvSpPr>
            <a:spLocks noGrp="1"/>
          </p:cNvSpPr>
          <p:nvPr>
            <p:ph sz="quarter" idx="13" hasCustomPrompt="1"/>
          </p:nvPr>
        </p:nvSpPr>
        <p:spPr>
          <a:xfrm>
            <a:off x="610626" y="1608096"/>
            <a:ext cx="12583500" cy="5097504"/>
          </a:xfrm>
          <a:prstGeom prst="rect">
            <a:avLst/>
          </a:prstGeom>
        </p:spPr>
        <p:txBody>
          <a:bodyPr vert="horz"/>
          <a:lstStyle>
            <a:lvl1pPr marL="0" indent="0" algn="l">
              <a:buNone/>
              <a:defRPr sz="1600" i="1" baseline="0">
                <a:solidFill>
                  <a:schemeClr val="bg1">
                    <a:lumMod val="50000"/>
                  </a:schemeClr>
                </a:solidFill>
                <a:latin typeface="Arial" panose="020B0604020202020204" pitchFamily="34" charset="0"/>
                <a:cs typeface="Arial" panose="020B0604020202020204" pitchFamily="34" charset="0"/>
              </a:defRPr>
            </a:lvl1pPr>
          </a:lstStyle>
          <a:p>
            <a:pPr lvl="0"/>
            <a:r>
              <a:rPr lang="en-US" dirty="0" smtClean="0"/>
              <a:t>Click below to insert media</a:t>
            </a:r>
            <a:endParaRPr lang="en-US" dirty="0"/>
          </a:p>
        </p:txBody>
      </p:sp>
      <p:sp>
        <p:nvSpPr>
          <p:cNvPr id="6" name="Text Placeholder 2"/>
          <p:cNvSpPr>
            <a:spLocks noGrp="1"/>
          </p:cNvSpPr>
          <p:nvPr>
            <p:ph type="body" sz="quarter" idx="10" hasCustomPrompt="1"/>
          </p:nvPr>
        </p:nvSpPr>
        <p:spPr>
          <a:xfrm>
            <a:off x="610626" y="635276"/>
            <a:ext cx="12631240" cy="726801"/>
          </a:xfrm>
          <a:prstGeom prst="rect">
            <a:avLst/>
          </a:prstGeom>
        </p:spPr>
        <p:txBody>
          <a:bodyPr vert="horz"/>
          <a:lstStyle>
            <a:lvl1pPr marL="0" indent="0">
              <a:buNone/>
              <a:defRPr sz="4800" b="1" i="0"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5"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29085324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userDrawn="1"/>
        </p:nvSpPr>
        <p:spPr>
          <a:xfrm>
            <a:off x="0" y="2834640"/>
            <a:ext cx="13817600" cy="2038696"/>
          </a:xfrm>
          <a:prstGeom prst="rect">
            <a:avLst/>
          </a:prstGeom>
          <a:solidFill>
            <a:srgbClr val="1329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2" name="Text Placeholder 2"/>
          <p:cNvSpPr>
            <a:spLocks noGrp="1"/>
          </p:cNvSpPr>
          <p:nvPr>
            <p:ph type="body" sz="quarter" idx="10" hasCustomPrompt="1"/>
          </p:nvPr>
        </p:nvSpPr>
        <p:spPr>
          <a:xfrm>
            <a:off x="610626" y="2977958"/>
            <a:ext cx="12631240" cy="630555"/>
          </a:xfrm>
          <a:prstGeom prst="rect">
            <a:avLst/>
          </a:prstGeom>
        </p:spPr>
        <p:txBody>
          <a:bodyPr vert="horz"/>
          <a:lstStyle>
            <a:lvl1pPr marL="0" indent="0">
              <a:buNone/>
              <a:defRPr sz="4800" b="1" i="0" baseline="0">
                <a:solidFill>
                  <a:schemeClr val="bg1"/>
                </a:solidFill>
                <a:latin typeface="Arial Narrow" panose="020B0606020202030204" pitchFamily="34" charset="0"/>
                <a:cs typeface="Arial Narrow" panose="020B0606020202030204" pitchFamily="34" charset="0"/>
              </a:defRPr>
            </a:lvl1pPr>
          </a:lstStyle>
          <a:p>
            <a:pPr lvl="0"/>
            <a:r>
              <a:rPr lang="en-US" dirty="0" smtClean="0"/>
              <a:t>Title of section</a:t>
            </a:r>
            <a:endParaRPr lang="en-US" dirty="0"/>
          </a:p>
        </p:txBody>
      </p:sp>
      <p:sp>
        <p:nvSpPr>
          <p:cNvPr id="4" name="Text Placeholder 7"/>
          <p:cNvSpPr>
            <a:spLocks noGrp="1"/>
          </p:cNvSpPr>
          <p:nvPr>
            <p:ph type="body" sz="quarter" idx="12" hasCustomPrompt="1"/>
          </p:nvPr>
        </p:nvSpPr>
        <p:spPr>
          <a:xfrm>
            <a:off x="610626" y="3833136"/>
            <a:ext cx="12631240" cy="718544"/>
          </a:xfrm>
          <a:prstGeom prst="rect">
            <a:avLst/>
          </a:prstGeom>
        </p:spPr>
        <p:txBody>
          <a:bodyPr vert="horz"/>
          <a:lstStyle>
            <a:lvl1pPr marL="0" indent="0">
              <a:buNone/>
              <a:defRPr sz="3599" b="0" i="1" baseline="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smtClean="0"/>
              <a:t>Subtitle of section</a:t>
            </a:r>
            <a:endParaRPr lang="en-US" dirty="0"/>
          </a:p>
        </p:txBody>
      </p:sp>
      <p:sp>
        <p:nvSpPr>
          <p:cNvPr id="7"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13874334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15940694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9.png"/><Relationship Id="rId5" Type="http://schemas.openxmlformats.org/officeDocument/2006/relationships/slideLayout" Target="../slideLayouts/slideLayout6.xml"/><Relationship Id="rId10" Type="http://schemas.openxmlformats.org/officeDocument/2006/relationships/image" Target="../media/image8.png"/><Relationship Id="rId4" Type="http://schemas.openxmlformats.org/officeDocument/2006/relationships/slideLayout" Target="../slideLayouts/slideLayout5.xml"/><Relationship Id="rId9"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2940" y="2695073"/>
            <a:ext cx="13820539" cy="2352030"/>
            <a:chOff x="-1069" y="2880073"/>
            <a:chExt cx="10056262" cy="1676400"/>
          </a:xfrm>
        </p:grpSpPr>
        <p:pic>
          <p:nvPicPr>
            <p:cNvPr id="15" name="Picture 14"/>
            <p:cNvPicPr>
              <a:picLocks noChangeAspect="1"/>
            </p:cNvPicPr>
            <p:nvPr userDrawn="1"/>
          </p:nvPicPr>
          <p:blipFill rotWithShape="1">
            <a:blip r:embed="rId3" cstate="print">
              <a:extLst>
                <a:ext uri="{28A0092B-C50C-407E-A947-70E740481C1C}">
                  <a14:useLocalDpi xmlns:a14="http://schemas.microsoft.com/office/drawing/2010/main"/>
                </a:ext>
              </a:extLst>
            </a:blip>
            <a:srcRect t="196"/>
            <a:stretch/>
          </p:blipFill>
          <p:spPr>
            <a:xfrm>
              <a:off x="-1069" y="2881477"/>
              <a:ext cx="2514600" cy="1673098"/>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513531" y="2880073"/>
              <a:ext cx="2514600" cy="1676400"/>
            </a:xfrm>
            <a:prstGeom prst="rect">
              <a:avLst/>
            </a:prstGeom>
          </p:spPr>
        </p:pic>
        <p:pic>
          <p:nvPicPr>
            <p:cNvPr id="17" name="Picture 16"/>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027062" y="2880073"/>
              <a:ext cx="2514600" cy="1676400"/>
            </a:xfrm>
            <a:prstGeom prst="rect">
              <a:avLst/>
            </a:prstGeom>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540593" y="2881978"/>
              <a:ext cx="2514600" cy="1674495"/>
            </a:xfrm>
            <a:prstGeom prst="rect">
              <a:avLst/>
            </a:prstGeom>
          </p:spPr>
        </p:pic>
      </p:gr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 y="5111273"/>
            <a:ext cx="13817597" cy="2673879"/>
          </a:xfrm>
          <a:prstGeom prst="rect">
            <a:avLst/>
          </a:prstGeom>
        </p:spPr>
      </p:pic>
      <p:sp>
        <p:nvSpPr>
          <p:cNvPr id="3" name="Rectangle 2"/>
          <p:cNvSpPr/>
          <p:nvPr userDrawn="1"/>
        </p:nvSpPr>
        <p:spPr>
          <a:xfrm>
            <a:off x="13099" y="5528603"/>
            <a:ext cx="13804501" cy="2256549"/>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31710" y="5698404"/>
            <a:ext cx="4446031" cy="1499616"/>
          </a:xfrm>
          <a:prstGeom prst="rect">
            <a:avLst/>
          </a:prstGeom>
        </p:spPr>
      </p:pic>
    </p:spTree>
    <p:extLst>
      <p:ext uri="{BB962C8B-B14F-4D97-AF65-F5344CB8AC3E}">
        <p14:creationId xmlns:p14="http://schemas.microsoft.com/office/powerpoint/2010/main" val="3966555659"/>
      </p:ext>
    </p:extLst>
  </p:cSld>
  <p:clrMap bg1="lt1" tx1="dk1" bg2="lt2" tx2="dk2" accent1="accent1" accent2="accent2" accent3="accent3" accent4="accent4" accent5="accent5" accent6="accent6" hlink="hlink" folHlink="folHlink"/>
  <p:sldLayoutIdLst>
    <p:sldLayoutId id="2147483763" r:id="rId1"/>
  </p:sldLayoutIdLst>
  <p:timing>
    <p:tnLst>
      <p:par>
        <p:cTn id="1" dur="indefinite" restart="never" nodeType="tmRoot"/>
      </p:par>
    </p:tnLst>
  </p:timing>
  <p:txStyles>
    <p:titleStyle>
      <a:lvl1pPr algn="ctr" defTabSz="509326" rtl="0" eaLnBrk="1" latinLnBrk="0" hangingPunct="1">
        <a:spcBef>
          <a:spcPct val="0"/>
        </a:spcBef>
        <a:buNone/>
        <a:defRPr sz="4899" kern="1200">
          <a:solidFill>
            <a:schemeClr val="tx1"/>
          </a:solidFill>
          <a:latin typeface="+mj-lt"/>
          <a:ea typeface="+mj-ea"/>
          <a:cs typeface="+mj-cs"/>
        </a:defRPr>
      </a:lvl1pPr>
    </p:titleStyle>
    <p:bodyStyle>
      <a:lvl1pPr marL="381995" indent="-381995" algn="l" defTabSz="509326" rtl="0" eaLnBrk="1" latinLnBrk="0" hangingPunct="1">
        <a:spcBef>
          <a:spcPct val="20000"/>
        </a:spcBef>
        <a:buFont typeface="Arial"/>
        <a:buChar char="•"/>
        <a:defRPr sz="3599" kern="1200">
          <a:solidFill>
            <a:schemeClr val="tx1"/>
          </a:solidFill>
          <a:latin typeface="+mn-lt"/>
          <a:ea typeface="+mn-ea"/>
          <a:cs typeface="+mn-cs"/>
        </a:defRPr>
      </a:lvl1pPr>
      <a:lvl2pPr marL="827657" indent="-318330" algn="l" defTabSz="509326" rtl="0" eaLnBrk="1" latinLnBrk="0" hangingPunct="1">
        <a:spcBef>
          <a:spcPct val="20000"/>
        </a:spcBef>
        <a:buFont typeface="Arial"/>
        <a:buChar char="–"/>
        <a:defRPr sz="3099" kern="1200">
          <a:solidFill>
            <a:schemeClr val="tx1"/>
          </a:solidFill>
          <a:latin typeface="+mn-lt"/>
          <a:ea typeface="+mn-ea"/>
          <a:cs typeface="+mn-cs"/>
        </a:defRPr>
      </a:lvl2pPr>
      <a:lvl3pPr marL="1273318" indent="-254664" algn="l" defTabSz="509326" rtl="0" eaLnBrk="1" latinLnBrk="0" hangingPunct="1">
        <a:spcBef>
          <a:spcPct val="20000"/>
        </a:spcBef>
        <a:buFont typeface="Arial"/>
        <a:buChar char="•"/>
        <a:defRPr sz="2700" kern="1200">
          <a:solidFill>
            <a:schemeClr val="tx1"/>
          </a:solidFill>
          <a:latin typeface="+mn-lt"/>
          <a:ea typeface="+mn-ea"/>
          <a:cs typeface="+mn-cs"/>
        </a:defRPr>
      </a:lvl3pPr>
      <a:lvl4pPr marL="1782645" indent="-254664" algn="l" defTabSz="509326" rtl="0" eaLnBrk="1" latinLnBrk="0" hangingPunct="1">
        <a:spcBef>
          <a:spcPct val="20000"/>
        </a:spcBef>
        <a:buFont typeface="Arial"/>
        <a:buChar char="–"/>
        <a:defRPr sz="2200" kern="1200">
          <a:solidFill>
            <a:schemeClr val="tx1"/>
          </a:solidFill>
          <a:latin typeface="+mn-lt"/>
          <a:ea typeface="+mn-ea"/>
          <a:cs typeface="+mn-cs"/>
        </a:defRPr>
      </a:lvl4pPr>
      <a:lvl5pPr marL="2291971" indent="-254664" algn="l" defTabSz="509326" rtl="0" eaLnBrk="1" latinLnBrk="0" hangingPunct="1">
        <a:spcBef>
          <a:spcPct val="20000"/>
        </a:spcBef>
        <a:buFont typeface="Arial"/>
        <a:buChar char="»"/>
        <a:defRPr sz="2200" kern="1200">
          <a:solidFill>
            <a:schemeClr val="tx1"/>
          </a:solidFill>
          <a:latin typeface="+mn-lt"/>
          <a:ea typeface="+mn-ea"/>
          <a:cs typeface="+mn-cs"/>
        </a:defRPr>
      </a:lvl5pPr>
      <a:lvl6pPr marL="2801298" indent="-254664" algn="l" defTabSz="509326" rtl="0" eaLnBrk="1" latinLnBrk="0" hangingPunct="1">
        <a:spcBef>
          <a:spcPct val="20000"/>
        </a:spcBef>
        <a:buFont typeface="Arial"/>
        <a:buChar char="•"/>
        <a:defRPr sz="2200" kern="1200">
          <a:solidFill>
            <a:schemeClr val="tx1"/>
          </a:solidFill>
          <a:latin typeface="+mn-lt"/>
          <a:ea typeface="+mn-ea"/>
          <a:cs typeface="+mn-cs"/>
        </a:defRPr>
      </a:lvl6pPr>
      <a:lvl7pPr marL="3310625" indent="-254664" algn="l" defTabSz="509326" rtl="0" eaLnBrk="1" latinLnBrk="0" hangingPunct="1">
        <a:spcBef>
          <a:spcPct val="20000"/>
        </a:spcBef>
        <a:buFont typeface="Arial"/>
        <a:buChar char="•"/>
        <a:defRPr sz="2200" kern="1200">
          <a:solidFill>
            <a:schemeClr val="tx1"/>
          </a:solidFill>
          <a:latin typeface="+mn-lt"/>
          <a:ea typeface="+mn-ea"/>
          <a:cs typeface="+mn-cs"/>
        </a:defRPr>
      </a:lvl7pPr>
      <a:lvl8pPr marL="3819952" indent="-254664" algn="l" defTabSz="509326" rtl="0" eaLnBrk="1" latinLnBrk="0" hangingPunct="1">
        <a:spcBef>
          <a:spcPct val="20000"/>
        </a:spcBef>
        <a:buFont typeface="Arial"/>
        <a:buChar char="•"/>
        <a:defRPr sz="2200" kern="1200">
          <a:solidFill>
            <a:schemeClr val="tx1"/>
          </a:solidFill>
          <a:latin typeface="+mn-lt"/>
          <a:ea typeface="+mn-ea"/>
          <a:cs typeface="+mn-cs"/>
        </a:defRPr>
      </a:lvl8pPr>
      <a:lvl9pPr marL="4329278" indent="-254664" algn="l" defTabSz="509326"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326" rtl="0" eaLnBrk="1" latinLnBrk="0" hangingPunct="1">
        <a:defRPr sz="2000" kern="1200">
          <a:solidFill>
            <a:schemeClr val="tx1"/>
          </a:solidFill>
          <a:latin typeface="+mn-lt"/>
          <a:ea typeface="+mn-ea"/>
          <a:cs typeface="+mn-cs"/>
        </a:defRPr>
      </a:lvl1pPr>
      <a:lvl2pPr marL="509326" algn="l" defTabSz="509326" rtl="0" eaLnBrk="1" latinLnBrk="0" hangingPunct="1">
        <a:defRPr sz="2000" kern="1200">
          <a:solidFill>
            <a:schemeClr val="tx1"/>
          </a:solidFill>
          <a:latin typeface="+mn-lt"/>
          <a:ea typeface="+mn-ea"/>
          <a:cs typeface="+mn-cs"/>
        </a:defRPr>
      </a:lvl2pPr>
      <a:lvl3pPr marL="1018654" algn="l" defTabSz="509326" rtl="0" eaLnBrk="1" latinLnBrk="0" hangingPunct="1">
        <a:defRPr sz="2000" kern="1200">
          <a:solidFill>
            <a:schemeClr val="tx1"/>
          </a:solidFill>
          <a:latin typeface="+mn-lt"/>
          <a:ea typeface="+mn-ea"/>
          <a:cs typeface="+mn-cs"/>
        </a:defRPr>
      </a:lvl3pPr>
      <a:lvl4pPr marL="1527981" algn="l" defTabSz="509326" rtl="0" eaLnBrk="1" latinLnBrk="0" hangingPunct="1">
        <a:defRPr sz="2000" kern="1200">
          <a:solidFill>
            <a:schemeClr val="tx1"/>
          </a:solidFill>
          <a:latin typeface="+mn-lt"/>
          <a:ea typeface="+mn-ea"/>
          <a:cs typeface="+mn-cs"/>
        </a:defRPr>
      </a:lvl4pPr>
      <a:lvl5pPr marL="2037308" algn="l" defTabSz="509326" rtl="0" eaLnBrk="1" latinLnBrk="0" hangingPunct="1">
        <a:defRPr sz="2000" kern="1200">
          <a:solidFill>
            <a:schemeClr val="tx1"/>
          </a:solidFill>
          <a:latin typeface="+mn-lt"/>
          <a:ea typeface="+mn-ea"/>
          <a:cs typeface="+mn-cs"/>
        </a:defRPr>
      </a:lvl5pPr>
      <a:lvl6pPr marL="2546635" algn="l" defTabSz="509326" rtl="0" eaLnBrk="1" latinLnBrk="0" hangingPunct="1">
        <a:defRPr sz="2000" kern="1200">
          <a:solidFill>
            <a:schemeClr val="tx1"/>
          </a:solidFill>
          <a:latin typeface="+mn-lt"/>
          <a:ea typeface="+mn-ea"/>
          <a:cs typeface="+mn-cs"/>
        </a:defRPr>
      </a:lvl6pPr>
      <a:lvl7pPr marL="3055961" algn="l" defTabSz="509326" rtl="0" eaLnBrk="1" latinLnBrk="0" hangingPunct="1">
        <a:defRPr sz="2000" kern="1200">
          <a:solidFill>
            <a:schemeClr val="tx1"/>
          </a:solidFill>
          <a:latin typeface="+mn-lt"/>
          <a:ea typeface="+mn-ea"/>
          <a:cs typeface="+mn-cs"/>
        </a:defRPr>
      </a:lvl7pPr>
      <a:lvl8pPr marL="3565289" algn="l" defTabSz="509326" rtl="0" eaLnBrk="1" latinLnBrk="0" hangingPunct="1">
        <a:defRPr sz="2000" kern="1200">
          <a:solidFill>
            <a:schemeClr val="tx1"/>
          </a:solidFill>
          <a:latin typeface="+mn-lt"/>
          <a:ea typeface="+mn-ea"/>
          <a:cs typeface="+mn-cs"/>
        </a:defRPr>
      </a:lvl8pPr>
      <a:lvl9pPr marL="4074615" algn="l" defTabSz="50932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172772"/>
            <a:ext cx="13817600" cy="599627"/>
          </a:xfrm>
          <a:prstGeom prst="rect">
            <a:avLst/>
          </a:prstGeom>
          <a:solidFill>
            <a:srgbClr val="E84A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9" cstate="print">
            <a:extLst>
              <a:ext uri="{28A0092B-C50C-407E-A947-70E740481C1C}">
                <a14:useLocalDpi xmlns:a14="http://schemas.microsoft.com/office/drawing/2010/main" val="0"/>
              </a:ext>
            </a:extLst>
          </a:blip>
          <a:srcRect b="75362"/>
          <a:stretch/>
        </p:blipFill>
        <p:spPr>
          <a:xfrm>
            <a:off x="-2" y="7022370"/>
            <a:ext cx="13817601" cy="253507"/>
          </a:xfrm>
          <a:prstGeom prst="rect">
            <a:avLst/>
          </a:prstGeom>
        </p:spPr>
      </p:pic>
      <p:pic>
        <p:nvPicPr>
          <p:cNvPr id="5" name="Picture 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301509" y="7353309"/>
            <a:ext cx="1940310" cy="196986"/>
          </a:xfrm>
          <a:prstGeom prst="rect">
            <a:avLst/>
          </a:prstGeom>
        </p:spPr>
      </p:pic>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r="92703" b="63560"/>
          <a:stretch/>
        </p:blipFill>
        <p:spPr>
          <a:xfrm>
            <a:off x="499630" y="7239543"/>
            <a:ext cx="368073" cy="424519"/>
          </a:xfrm>
          <a:prstGeom prst="rect">
            <a:avLst/>
          </a:prstGeom>
        </p:spPr>
      </p:pic>
      <p:sp>
        <p:nvSpPr>
          <p:cNvPr id="8" name="Slide Number Placeholder 5"/>
          <p:cNvSpPr>
            <a:spLocks noGrp="1"/>
          </p:cNvSpPr>
          <p:nvPr>
            <p:ph type="sldNum" sz="quarter" idx="4"/>
          </p:nvPr>
        </p:nvSpPr>
        <p:spPr>
          <a:xfrm>
            <a:off x="829504" y="7237049"/>
            <a:ext cx="533709" cy="414338"/>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fld id="{7DAA0FC6-F71F-4650-BE21-9A15F164E712}" type="slidenum">
              <a:rPr lang="en-US" smtClean="0"/>
              <a:pPr/>
              <a:t>‹#›</a:t>
            </a:fld>
            <a:endParaRPr lang="en-US" dirty="0"/>
          </a:p>
        </p:txBody>
      </p:sp>
    </p:spTree>
    <p:extLst>
      <p:ext uri="{BB962C8B-B14F-4D97-AF65-F5344CB8AC3E}">
        <p14:creationId xmlns:p14="http://schemas.microsoft.com/office/powerpoint/2010/main" val="17471372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Lst>
  <p:timing>
    <p:tnLst>
      <p:par>
        <p:cTn id="1" dur="indefinite" restart="never" nodeType="tmRoot"/>
      </p:par>
    </p:tnLst>
  </p:timing>
  <p:hf hdr="0" ftr="0"/>
  <p:txStyles>
    <p:titleStyle>
      <a:lvl1pPr algn="ctr" defTabSz="509326" rtl="0" eaLnBrk="1" latinLnBrk="0" hangingPunct="1">
        <a:spcBef>
          <a:spcPct val="0"/>
        </a:spcBef>
        <a:buNone/>
        <a:defRPr sz="4899" kern="1200">
          <a:solidFill>
            <a:schemeClr val="tx1"/>
          </a:solidFill>
          <a:latin typeface="+mj-lt"/>
          <a:ea typeface="+mj-ea"/>
          <a:cs typeface="+mj-cs"/>
        </a:defRPr>
      </a:lvl1pPr>
    </p:titleStyle>
    <p:bodyStyle>
      <a:lvl1pPr marL="381995" indent="-381995" algn="l" defTabSz="509326" rtl="0" eaLnBrk="1" latinLnBrk="0" hangingPunct="1">
        <a:spcBef>
          <a:spcPct val="20000"/>
        </a:spcBef>
        <a:buFont typeface="Arial"/>
        <a:buChar char="•"/>
        <a:defRPr sz="3599" kern="1200">
          <a:solidFill>
            <a:schemeClr val="tx1"/>
          </a:solidFill>
          <a:latin typeface="+mn-lt"/>
          <a:ea typeface="+mn-ea"/>
          <a:cs typeface="+mn-cs"/>
        </a:defRPr>
      </a:lvl1pPr>
      <a:lvl2pPr marL="827657" indent="-318330" algn="l" defTabSz="509326" rtl="0" eaLnBrk="1" latinLnBrk="0" hangingPunct="1">
        <a:spcBef>
          <a:spcPct val="20000"/>
        </a:spcBef>
        <a:buFont typeface="Arial"/>
        <a:buChar char="–"/>
        <a:defRPr sz="3099" kern="1200">
          <a:solidFill>
            <a:schemeClr val="tx1"/>
          </a:solidFill>
          <a:latin typeface="+mn-lt"/>
          <a:ea typeface="+mn-ea"/>
          <a:cs typeface="+mn-cs"/>
        </a:defRPr>
      </a:lvl2pPr>
      <a:lvl3pPr marL="1273318" indent="-254664" algn="l" defTabSz="509326" rtl="0" eaLnBrk="1" latinLnBrk="0" hangingPunct="1">
        <a:spcBef>
          <a:spcPct val="20000"/>
        </a:spcBef>
        <a:buFont typeface="Arial"/>
        <a:buChar char="•"/>
        <a:defRPr sz="2700" kern="1200">
          <a:solidFill>
            <a:schemeClr val="tx1"/>
          </a:solidFill>
          <a:latin typeface="+mn-lt"/>
          <a:ea typeface="+mn-ea"/>
          <a:cs typeface="+mn-cs"/>
        </a:defRPr>
      </a:lvl3pPr>
      <a:lvl4pPr marL="1782645" indent="-254664" algn="l" defTabSz="509326" rtl="0" eaLnBrk="1" latinLnBrk="0" hangingPunct="1">
        <a:spcBef>
          <a:spcPct val="20000"/>
        </a:spcBef>
        <a:buFont typeface="Arial"/>
        <a:buChar char="–"/>
        <a:defRPr sz="2200" kern="1200">
          <a:solidFill>
            <a:schemeClr val="tx1"/>
          </a:solidFill>
          <a:latin typeface="+mn-lt"/>
          <a:ea typeface="+mn-ea"/>
          <a:cs typeface="+mn-cs"/>
        </a:defRPr>
      </a:lvl4pPr>
      <a:lvl5pPr marL="2291971" indent="-254664" algn="l" defTabSz="509326" rtl="0" eaLnBrk="1" latinLnBrk="0" hangingPunct="1">
        <a:spcBef>
          <a:spcPct val="20000"/>
        </a:spcBef>
        <a:buFont typeface="Arial"/>
        <a:buChar char="»"/>
        <a:defRPr sz="2200" kern="1200">
          <a:solidFill>
            <a:schemeClr val="tx1"/>
          </a:solidFill>
          <a:latin typeface="+mn-lt"/>
          <a:ea typeface="+mn-ea"/>
          <a:cs typeface="+mn-cs"/>
        </a:defRPr>
      </a:lvl5pPr>
      <a:lvl6pPr marL="2801298" indent="-254664" algn="l" defTabSz="509326" rtl="0" eaLnBrk="1" latinLnBrk="0" hangingPunct="1">
        <a:spcBef>
          <a:spcPct val="20000"/>
        </a:spcBef>
        <a:buFont typeface="Arial"/>
        <a:buChar char="•"/>
        <a:defRPr sz="2200" kern="1200">
          <a:solidFill>
            <a:schemeClr val="tx1"/>
          </a:solidFill>
          <a:latin typeface="+mn-lt"/>
          <a:ea typeface="+mn-ea"/>
          <a:cs typeface="+mn-cs"/>
        </a:defRPr>
      </a:lvl6pPr>
      <a:lvl7pPr marL="3310625" indent="-254664" algn="l" defTabSz="509326" rtl="0" eaLnBrk="1" latinLnBrk="0" hangingPunct="1">
        <a:spcBef>
          <a:spcPct val="20000"/>
        </a:spcBef>
        <a:buFont typeface="Arial"/>
        <a:buChar char="•"/>
        <a:defRPr sz="2200" kern="1200">
          <a:solidFill>
            <a:schemeClr val="tx1"/>
          </a:solidFill>
          <a:latin typeface="+mn-lt"/>
          <a:ea typeface="+mn-ea"/>
          <a:cs typeface="+mn-cs"/>
        </a:defRPr>
      </a:lvl7pPr>
      <a:lvl8pPr marL="3819952" indent="-254664" algn="l" defTabSz="509326" rtl="0" eaLnBrk="1" latinLnBrk="0" hangingPunct="1">
        <a:spcBef>
          <a:spcPct val="20000"/>
        </a:spcBef>
        <a:buFont typeface="Arial"/>
        <a:buChar char="•"/>
        <a:defRPr sz="2200" kern="1200">
          <a:solidFill>
            <a:schemeClr val="tx1"/>
          </a:solidFill>
          <a:latin typeface="+mn-lt"/>
          <a:ea typeface="+mn-ea"/>
          <a:cs typeface="+mn-cs"/>
        </a:defRPr>
      </a:lvl8pPr>
      <a:lvl9pPr marL="4329278" indent="-254664" algn="l" defTabSz="509326"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326" rtl="0" eaLnBrk="1" latinLnBrk="0" hangingPunct="1">
        <a:defRPr sz="2000" kern="1200">
          <a:solidFill>
            <a:schemeClr val="tx1"/>
          </a:solidFill>
          <a:latin typeface="+mn-lt"/>
          <a:ea typeface="+mn-ea"/>
          <a:cs typeface="+mn-cs"/>
        </a:defRPr>
      </a:lvl1pPr>
      <a:lvl2pPr marL="509326" algn="l" defTabSz="509326" rtl="0" eaLnBrk="1" latinLnBrk="0" hangingPunct="1">
        <a:defRPr sz="2000" kern="1200">
          <a:solidFill>
            <a:schemeClr val="tx1"/>
          </a:solidFill>
          <a:latin typeface="+mn-lt"/>
          <a:ea typeface="+mn-ea"/>
          <a:cs typeface="+mn-cs"/>
        </a:defRPr>
      </a:lvl2pPr>
      <a:lvl3pPr marL="1018654" algn="l" defTabSz="509326" rtl="0" eaLnBrk="1" latinLnBrk="0" hangingPunct="1">
        <a:defRPr sz="2000" kern="1200">
          <a:solidFill>
            <a:schemeClr val="tx1"/>
          </a:solidFill>
          <a:latin typeface="+mn-lt"/>
          <a:ea typeface="+mn-ea"/>
          <a:cs typeface="+mn-cs"/>
        </a:defRPr>
      </a:lvl3pPr>
      <a:lvl4pPr marL="1527981" algn="l" defTabSz="509326" rtl="0" eaLnBrk="1" latinLnBrk="0" hangingPunct="1">
        <a:defRPr sz="2000" kern="1200">
          <a:solidFill>
            <a:schemeClr val="tx1"/>
          </a:solidFill>
          <a:latin typeface="+mn-lt"/>
          <a:ea typeface="+mn-ea"/>
          <a:cs typeface="+mn-cs"/>
        </a:defRPr>
      </a:lvl4pPr>
      <a:lvl5pPr marL="2037308" algn="l" defTabSz="509326" rtl="0" eaLnBrk="1" latinLnBrk="0" hangingPunct="1">
        <a:defRPr sz="2000" kern="1200">
          <a:solidFill>
            <a:schemeClr val="tx1"/>
          </a:solidFill>
          <a:latin typeface="+mn-lt"/>
          <a:ea typeface="+mn-ea"/>
          <a:cs typeface="+mn-cs"/>
        </a:defRPr>
      </a:lvl5pPr>
      <a:lvl6pPr marL="2546635" algn="l" defTabSz="509326" rtl="0" eaLnBrk="1" latinLnBrk="0" hangingPunct="1">
        <a:defRPr sz="2000" kern="1200">
          <a:solidFill>
            <a:schemeClr val="tx1"/>
          </a:solidFill>
          <a:latin typeface="+mn-lt"/>
          <a:ea typeface="+mn-ea"/>
          <a:cs typeface="+mn-cs"/>
        </a:defRPr>
      </a:lvl6pPr>
      <a:lvl7pPr marL="3055961" algn="l" defTabSz="509326" rtl="0" eaLnBrk="1" latinLnBrk="0" hangingPunct="1">
        <a:defRPr sz="2000" kern="1200">
          <a:solidFill>
            <a:schemeClr val="tx1"/>
          </a:solidFill>
          <a:latin typeface="+mn-lt"/>
          <a:ea typeface="+mn-ea"/>
          <a:cs typeface="+mn-cs"/>
        </a:defRPr>
      </a:lvl7pPr>
      <a:lvl8pPr marL="3565289" algn="l" defTabSz="509326" rtl="0" eaLnBrk="1" latinLnBrk="0" hangingPunct="1">
        <a:defRPr sz="2000" kern="1200">
          <a:solidFill>
            <a:schemeClr val="tx1"/>
          </a:solidFill>
          <a:latin typeface="+mn-lt"/>
          <a:ea typeface="+mn-ea"/>
          <a:cs typeface="+mn-cs"/>
        </a:defRPr>
      </a:lvl8pPr>
      <a:lvl9pPr marL="4074615" algn="l" defTabSz="509326" rtl="0" eaLnBrk="1" latinLnBrk="0" hangingPunct="1">
        <a:defRPr sz="20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77/0278364910371999"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gif"/></Relationships>
</file>

<file path=ppt/slides/_rels/slide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CN" altLang="zh-CN" dirty="0"/>
              <a:t>Learning Models From Data</a:t>
            </a:r>
            <a:endParaRPr lang="en-US" dirty="0"/>
          </a:p>
        </p:txBody>
      </p:sp>
      <p:sp>
        <p:nvSpPr>
          <p:cNvPr id="3" name="Text Placeholder 2"/>
          <p:cNvSpPr>
            <a:spLocks noGrp="1"/>
          </p:cNvSpPr>
          <p:nvPr>
            <p:ph type="body" sz="quarter" idx="11"/>
          </p:nvPr>
        </p:nvSpPr>
        <p:spPr/>
        <p:txBody>
          <a:bodyPr/>
          <a:lstStyle/>
          <a:p>
            <a:pPr>
              <a:spcBef>
                <a:spcPts val="0"/>
              </a:spcBef>
            </a:pPr>
            <a:r>
              <a:rPr lang="zh-CN" altLang="zh-CN" dirty="0"/>
              <a:t>Yangge Li</a:t>
            </a:r>
            <a:endParaRPr lang="en-US" altLang="zh-CN" dirty="0"/>
          </a:p>
        </p:txBody>
      </p:sp>
      <p:sp>
        <p:nvSpPr>
          <p:cNvPr id="4" name="Text Placeholder 3"/>
          <p:cNvSpPr>
            <a:spLocks noGrp="1"/>
          </p:cNvSpPr>
          <p:nvPr>
            <p:ph type="body" sz="quarter" idx="12"/>
          </p:nvPr>
        </p:nvSpPr>
        <p:spPr/>
        <p:txBody>
          <a:bodyPr/>
          <a:lstStyle/>
          <a:p>
            <a:pPr>
              <a:spcBef>
                <a:spcPts val="0"/>
              </a:spcBef>
            </a:pPr>
            <a:r>
              <a:rPr lang="en-US" altLang="zh-CN" dirty="0"/>
              <a:t>ECE 584</a:t>
            </a:r>
            <a:endParaRPr lang="en-US" altLang="zh-CN" dirty="0"/>
          </a:p>
        </p:txBody>
      </p:sp>
    </p:spTree>
    <p:extLst>
      <p:ext uri="{BB962C8B-B14F-4D97-AF65-F5344CB8AC3E}">
        <p14:creationId xmlns:p14="http://schemas.microsoft.com/office/powerpoint/2010/main" val="34184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smtClean="0"/>
              <a:t>Trajectories </a:t>
            </a:r>
            <a:r>
              <a:rPr lang="en-US" altLang="zh-CN" dirty="0"/>
              <a:t>for Training	</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10</a:t>
            </a:fld>
            <a:endParaRPr lang="en-US" dirty="0"/>
          </a:p>
        </p:txBody>
      </p:sp>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26" y="1633221"/>
            <a:ext cx="3145189" cy="247636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886" y="1633221"/>
            <a:ext cx="3145189" cy="247636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6158" y="1633221"/>
            <a:ext cx="3145295" cy="235889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815" y="4174484"/>
            <a:ext cx="3145260" cy="2358892"/>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697" y="4174490"/>
            <a:ext cx="3145189" cy="2358892"/>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1075" y="4174484"/>
            <a:ext cx="3145189" cy="2358892"/>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1075" y="1633216"/>
            <a:ext cx="3145189" cy="2476368"/>
          </a:xfrm>
          <a:prstGeom prst="rect">
            <a:avLst/>
          </a:prstGeom>
        </p:spPr>
      </p:pic>
    </p:spTree>
    <p:extLst>
      <p:ext uri="{BB962C8B-B14F-4D97-AF65-F5344CB8AC3E}">
        <p14:creationId xmlns:p14="http://schemas.microsoft.com/office/powerpoint/2010/main" val="161497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pPr algn="just"/>
            <a:r>
              <a:rPr lang="en-US" altLang="zh-CN" sz="3200" dirty="0"/>
              <a:t>To test the performance of the model I obtained. I compute trajectories inductively using </a:t>
            </a:r>
            <a:r>
              <a:rPr lang="en-US" altLang="zh-CN" sz="3200" dirty="0" smtClean="0"/>
              <a:t>my </a:t>
            </a:r>
            <a:r>
              <a:rPr lang="en-US" altLang="zh-CN" sz="3200" dirty="0"/>
              <a:t>model </a:t>
            </a:r>
            <a:r>
              <a:rPr lang="en-US" altLang="zh-CN" sz="3200" dirty="0" smtClean="0"/>
              <a:t>with </a:t>
            </a:r>
            <a:r>
              <a:rPr lang="en-US" altLang="zh-CN" sz="3200" dirty="0"/>
              <a:t>random initial state and time varying input (turning angle) between -30 to 30 degree. </a:t>
            </a:r>
          </a:p>
          <a:p>
            <a:pPr algn="just"/>
            <a:endParaRPr lang="en-US" altLang="zh-CN" sz="3200" dirty="0"/>
          </a:p>
          <a:p>
            <a:pPr algn="just"/>
            <a:r>
              <a:rPr lang="en-US" altLang="zh-CN" sz="3200" dirty="0" smtClean="0"/>
              <a:t>Reference trajectory is obtained by performing simulation with </a:t>
            </a:r>
            <a:r>
              <a:rPr lang="en-US" altLang="zh-CN" sz="3200" dirty="0"/>
              <a:t>same initial state and same input </a:t>
            </a:r>
            <a:r>
              <a:rPr lang="en-US" altLang="zh-CN" sz="3200" dirty="0" smtClean="0"/>
              <a:t>sequence.</a:t>
            </a:r>
          </a:p>
          <a:p>
            <a:pPr algn="just"/>
            <a:endParaRPr lang="en-US" altLang="zh-CN" sz="3200" dirty="0"/>
          </a:p>
          <a:p>
            <a:pPr algn="just"/>
            <a:r>
              <a:rPr lang="en-US" altLang="zh-CN" sz="3200" dirty="0" smtClean="0"/>
              <a:t>Simulation </a:t>
            </a:r>
            <a:r>
              <a:rPr lang="en-US" altLang="zh-CN" sz="3200" dirty="0"/>
              <a:t>results are compared </a:t>
            </a:r>
            <a:r>
              <a:rPr lang="en-US" altLang="zh-CN" sz="3200" dirty="0" smtClean="0"/>
              <a:t>with trajectory </a:t>
            </a:r>
            <a:r>
              <a:rPr lang="en-US" altLang="zh-CN" sz="3200" dirty="0"/>
              <a:t>calculated from my model.</a:t>
            </a:r>
          </a:p>
          <a:p>
            <a:pPr algn="just"/>
            <a:endParaRPr lang="en-US" altLang="zh-CN" sz="3200" dirty="0"/>
          </a:p>
          <a:p>
            <a:endParaRPr lang="zh-CN" altLang="en-US" sz="3200"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11</a:t>
            </a:fld>
            <a:endParaRPr lang="en-US" dirty="0"/>
          </a:p>
        </p:txBody>
      </p:sp>
    </p:spTree>
    <p:extLst>
      <p:ext uri="{BB962C8B-B14F-4D97-AF65-F5344CB8AC3E}">
        <p14:creationId xmlns:p14="http://schemas.microsoft.com/office/powerpoint/2010/main" val="7896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a:xfrm>
                <a:off x="610626" y="1493520"/>
                <a:ext cx="12701026" cy="5082540"/>
              </a:xfrm>
            </p:spPr>
            <p:txBody>
              <a:bodyPr/>
              <a:lstStyle/>
              <a:p>
                <a:r>
                  <a:rPr lang="en-US" altLang="zh-CN" sz="2800" dirty="0" smtClean="0"/>
                  <a:t>Trajectory time horizon 30s, time step 0.01s. </a:t>
                </a:r>
              </a:p>
              <a:p>
                <a:endParaRPr lang="en-US" altLang="zh-CN" sz="2800" dirty="0"/>
              </a:p>
              <a:p>
                <a:r>
                  <a:rPr lang="en-US" altLang="zh-CN" sz="2800" dirty="0"/>
                  <a:t>Trajectory 1:</a:t>
                </a:r>
              </a:p>
              <a:p>
                <a:pPr lvl="1"/>
                <a:r>
                  <a:rPr lang="en-US" altLang="zh-CN" sz="2400" dirty="0"/>
                  <a:t>Initial values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𝜓</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=3</m:t>
                    </m:r>
                  </m:oMath>
                </a14:m>
                <a:endParaRPr lang="en-US" altLang="zh-CN" sz="2400" dirty="0"/>
              </a:p>
              <a:p>
                <a:pPr lvl="1"/>
                <a:r>
                  <a:rPr lang="en-US" altLang="zh-CN" sz="2400" dirty="0"/>
                  <a:t>Input values </a:t>
                </a:r>
                <a14:m>
                  <m:oMath xmlns:m="http://schemas.openxmlformats.org/officeDocument/2006/math">
                    <m:r>
                      <a:rPr lang="en-US" altLang="zh-CN" sz="2400" i="1">
                        <a:latin typeface="Cambria Math" panose="02040503050406030204" pitchFamily="18" charset="0"/>
                      </a:rPr>
                      <m:t>𝑎</m:t>
                    </m:r>
                    <m:r>
                      <a:rPr lang="en-US" altLang="zh-CN" sz="2400" i="1">
                        <a:latin typeface="Cambria Math" panose="02040503050406030204" pitchFamily="18" charset="0"/>
                      </a:rPr>
                      <m:t>=0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=28</m:t>
                    </m:r>
                  </m:oMath>
                </a14:m>
                <a:r>
                  <a:rPr lang="zh-CN" altLang="en-US" sz="2400" dirty="0"/>
                  <a:t> </a:t>
                </a:r>
                <a:r>
                  <a:rPr lang="en-US" altLang="zh-CN" sz="2400" dirty="0"/>
                  <a:t>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&lt;5</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r>
                      <a:rPr lang="en-US" altLang="zh-CN" sz="2400" i="1">
                        <a:latin typeface="Cambria Math" panose="02040503050406030204" pitchFamily="18" charset="0"/>
                      </a:rPr>
                      <m:t>−15</m:t>
                    </m:r>
                  </m:oMath>
                </a14:m>
                <a:r>
                  <a:rPr lang="zh-CN" altLang="en-US" sz="2400" dirty="0"/>
                  <a:t> </a:t>
                </a:r>
                <a:r>
                  <a:rPr lang="en-US" altLang="zh-CN" sz="2400" dirty="0"/>
                  <a:t>for </a:t>
                </a:r>
                <a14:m>
                  <m:oMath xmlns:m="http://schemas.openxmlformats.org/officeDocument/2006/math">
                    <m:r>
                      <m:rPr>
                        <m:sty m:val="p"/>
                      </m:rPr>
                      <a:rPr lang="en-US" altLang="zh-CN" sz="2400">
                        <a:latin typeface="Cambria Math" panose="02040503050406030204" pitchFamily="18" charset="0"/>
                      </a:rPr>
                      <m:t>t</m:t>
                    </m:r>
                    <m:r>
                      <a:rPr lang="en-US" altLang="zh-CN" sz="2400">
                        <a:latin typeface="Cambria Math" panose="02040503050406030204" pitchFamily="18" charset="0"/>
                      </a:rPr>
                      <m:t>≥5 </m:t>
                    </m:r>
                    <m:r>
                      <m:rPr>
                        <m:sty m:val="p"/>
                      </m:rPr>
                      <a:rPr lang="en-US" altLang="zh-CN" sz="2400">
                        <a:latin typeface="Cambria Math" panose="02040503050406030204" pitchFamily="18" charset="0"/>
                      </a:rPr>
                      <m:t>and</m:t>
                    </m:r>
                    <m:r>
                      <a:rPr lang="en-US" altLang="zh-CN" sz="2400">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&lt;10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=16</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≥10</m:t>
                    </m:r>
                  </m:oMath>
                </a14:m>
                <a:r>
                  <a:rPr lang="en-US" altLang="zh-CN" sz="2400" dirty="0"/>
                  <a:t> and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&lt;15</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=−27</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≥15</m:t>
                    </m:r>
                  </m:oMath>
                </a14:m>
                <a:r>
                  <a:rPr lang="en-US" altLang="zh-CN" sz="2400" dirty="0"/>
                  <a:t> and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&lt;20</m:t>
                    </m:r>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=16</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≥20</m:t>
                    </m:r>
                  </m:oMath>
                </a14:m>
                <a:endParaRPr lang="en-US" altLang="zh-CN" sz="2400" dirty="0"/>
              </a:p>
              <a:p>
                <a:endParaRPr lang="en-US" altLang="zh-CN" sz="2800" dirty="0" smtClean="0"/>
              </a:p>
              <a:p>
                <a:r>
                  <a:rPr lang="en-US" altLang="zh-CN" sz="2800" dirty="0" smtClean="0"/>
                  <a:t>Trajectory </a:t>
                </a:r>
                <a:r>
                  <a:rPr lang="en-US" altLang="zh-CN" sz="2800" dirty="0"/>
                  <a:t>2:</a:t>
                </a:r>
                <a:endParaRPr lang="en-US" altLang="zh-CN" sz="2800" dirty="0"/>
              </a:p>
              <a:p>
                <a:pPr lvl="1"/>
                <a:r>
                  <a:rPr lang="en-US" altLang="zh-CN" sz="2400" dirty="0"/>
                  <a:t>Initial values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123</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456</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𝜓</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201</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=3</m:t>
                    </m:r>
                  </m:oMath>
                </a14:m>
                <a:endParaRPr lang="en-US" altLang="zh-CN" sz="2400" dirty="0"/>
              </a:p>
              <a:p>
                <a:pPr lvl="1"/>
                <a:r>
                  <a:rPr lang="en-US" altLang="zh-CN" sz="2400" dirty="0"/>
                  <a:t>Input values </a:t>
                </a:r>
                <a14:m>
                  <m:oMath xmlns:m="http://schemas.openxmlformats.org/officeDocument/2006/math">
                    <m:r>
                      <a:rPr lang="en-US" altLang="zh-CN" sz="2400" i="1">
                        <a:latin typeface="Cambria Math" panose="02040503050406030204" pitchFamily="18" charset="0"/>
                      </a:rPr>
                      <m:t>𝑎</m:t>
                    </m:r>
                    <m:r>
                      <a:rPr lang="en-US" altLang="zh-CN" sz="2400" i="1">
                        <a:latin typeface="Cambria Math" panose="02040503050406030204" pitchFamily="18" charset="0"/>
                      </a:rPr>
                      <m:t>=0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m:t>
                    </m:r>
                    <m:r>
                      <a:rPr lang="en-US" altLang="zh-CN" sz="2400" i="1">
                        <a:latin typeface="Cambria Math" panose="02040503050406030204" pitchFamily="18" charset="0"/>
                      </a:rPr>
                      <m:t>20</m:t>
                    </m:r>
                  </m:oMath>
                </a14:m>
                <a:r>
                  <a:rPr lang="zh-CN" altLang="en-US" sz="2400" dirty="0"/>
                  <a:t> </a:t>
                </a:r>
                <a:r>
                  <a:rPr lang="en-US" altLang="zh-CN" sz="2400" dirty="0"/>
                  <a:t>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&lt;5</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=10</m:t>
                    </m:r>
                  </m:oMath>
                </a14:m>
                <a:r>
                  <a:rPr lang="zh-CN" altLang="en-US" sz="2400" dirty="0"/>
                  <a:t> </a:t>
                </a:r>
                <a:r>
                  <a:rPr lang="en-US" altLang="zh-CN" sz="2400" dirty="0"/>
                  <a:t>for </a:t>
                </a:r>
                <a14:m>
                  <m:oMath xmlns:m="http://schemas.openxmlformats.org/officeDocument/2006/math">
                    <m:r>
                      <m:rPr>
                        <m:sty m:val="p"/>
                      </m:rPr>
                      <a:rPr lang="en-US" altLang="zh-CN" sz="2400">
                        <a:latin typeface="Cambria Math" panose="02040503050406030204" pitchFamily="18" charset="0"/>
                      </a:rPr>
                      <m:t>t</m:t>
                    </m:r>
                    <m:r>
                      <a:rPr lang="en-US" altLang="zh-CN" sz="2400">
                        <a:latin typeface="Cambria Math" panose="02040503050406030204" pitchFamily="18" charset="0"/>
                      </a:rPr>
                      <m:t>≥5 </m:t>
                    </m:r>
                    <m:r>
                      <m:rPr>
                        <m:sty m:val="p"/>
                      </m:rPr>
                      <a:rPr lang="en-US" altLang="zh-CN" sz="2400">
                        <a:latin typeface="Cambria Math" panose="02040503050406030204" pitchFamily="18" charset="0"/>
                      </a:rPr>
                      <m:t>and</m:t>
                    </m:r>
                    <m:r>
                      <a:rPr lang="en-US" altLang="zh-CN" sz="2400">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&lt;10</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23</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≥10</m:t>
                    </m:r>
                  </m:oMath>
                </a14:m>
                <a:r>
                  <a:rPr lang="en-US" altLang="zh-CN" sz="2400" dirty="0"/>
                  <a:t> and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&lt;15</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17</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≥15</m:t>
                    </m:r>
                  </m:oMath>
                </a14:m>
                <a:r>
                  <a:rPr lang="en-US" altLang="zh-CN" sz="2400" dirty="0"/>
                  <a:t> and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&lt;20</m:t>
                    </m:r>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𝛿</m:t>
                        </m:r>
                      </m:e>
                      <m:sub>
                        <m:r>
                          <a:rPr lang="en-US" altLang="zh-CN" sz="2400" i="1">
                            <a:latin typeface="Cambria Math" panose="02040503050406030204" pitchFamily="18" charset="0"/>
                          </a:rPr>
                          <m:t>𝑓</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0</m:t>
                    </m:r>
                  </m:oMath>
                </a14:m>
                <a:r>
                  <a:rPr lang="en-US" altLang="zh-CN" sz="2400" dirty="0"/>
                  <a:t> for </a:t>
                </a:r>
                <a14:m>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rPr>
                      <m:t>≥20</m:t>
                    </m:r>
                  </m:oMath>
                </a14:m>
                <a:r>
                  <a:rPr lang="en-US" altLang="zh-CN" sz="2400" dirty="0" smtClean="0"/>
                  <a:t> </a:t>
                </a:r>
                <a14:m>
                  <m:oMath xmlns:m="http://schemas.openxmlformats.org/officeDocument/2006/math">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&lt;25</m:t>
                    </m:r>
                  </m:oMath>
                </a14:m>
                <a:r>
                  <a:rPr lang="en-US" altLang="zh-CN" sz="2400" dirty="0" smtClean="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𝛿</m:t>
                        </m:r>
                      </m:e>
                      <m:sub>
                        <m:r>
                          <a:rPr lang="en-US" altLang="zh-CN" sz="2400" b="0" i="1" smtClean="0">
                            <a:latin typeface="Cambria Math" panose="02040503050406030204" pitchFamily="18" charset="0"/>
                          </a:rPr>
                          <m:t>𝑓</m:t>
                        </m:r>
                      </m:sub>
                    </m:sSub>
                    <m:r>
                      <a:rPr lang="en-US" altLang="zh-CN" sz="2400" b="0" i="1" smtClean="0">
                        <a:latin typeface="Cambria Math" panose="02040503050406030204" pitchFamily="18" charset="0"/>
                      </a:rPr>
                      <m:t>=−30</m:t>
                    </m:r>
                  </m:oMath>
                </a14:m>
                <a:r>
                  <a:rPr lang="en-US" altLang="zh-CN" sz="2400" dirty="0" smtClean="0"/>
                  <a:t> for </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≥25</m:t>
                    </m:r>
                  </m:oMath>
                </a14:m>
                <a:endParaRPr lang="en-US" altLang="zh-CN" sz="2400" dirty="0"/>
              </a:p>
              <a:p>
                <a:pPr marL="0" indent="0">
                  <a:buNone/>
                </a:pPr>
                <a:endParaRPr lang="en-US" altLang="zh-CN" sz="2800" dirty="0"/>
              </a:p>
              <a:p>
                <a:endParaRPr lang="zh-CN" altLang="en-US" sz="2800" dirty="0"/>
              </a:p>
              <a:p>
                <a:endParaRPr lang="zh-CN" altLang="en-US" sz="28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xfrm>
                <a:off x="610626" y="1493520"/>
                <a:ext cx="12701026" cy="5082540"/>
              </a:xfrm>
              <a:blipFill rotWithShape="0">
                <a:blip r:embed="rId3"/>
                <a:stretch>
                  <a:fillRect l="-816" t="-1199" r="-624" b="-9353"/>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a:xfrm>
            <a:off x="610626" y="469130"/>
            <a:ext cx="12631240" cy="726801"/>
          </a:xfrm>
        </p:spPr>
        <p:txBody>
          <a:bodyPr/>
          <a:lstStyle/>
          <a:p>
            <a:r>
              <a:rPr lang="en-US" altLang="zh-CN" dirty="0"/>
              <a:t>Experiment Result</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12</a:t>
            </a:fld>
            <a:endParaRPr lang="en-US" dirty="0"/>
          </a:p>
        </p:txBody>
      </p:sp>
    </p:spTree>
    <p:extLst>
      <p:ext uri="{BB962C8B-B14F-4D97-AF65-F5344CB8AC3E}">
        <p14:creationId xmlns:p14="http://schemas.microsoft.com/office/powerpoint/2010/main" val="74711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13</a:t>
            </a:fld>
            <a:endParaRPr lang="en-US" dirty="0"/>
          </a:p>
        </p:txBody>
      </p:sp>
      <p:pic>
        <p:nvPicPr>
          <p:cNvPr id="5" name="内容占位符 3" title="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658" y="1636027"/>
            <a:ext cx="3797284" cy="265570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941" y="1636610"/>
            <a:ext cx="3943928" cy="2654663"/>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8891" y="1633220"/>
            <a:ext cx="3956820" cy="266334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9660" y="4291273"/>
            <a:ext cx="3797280" cy="2733510"/>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64506" y="4260648"/>
            <a:ext cx="4088798" cy="2759976"/>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783" y="4260648"/>
            <a:ext cx="3943928" cy="2759976"/>
          </a:xfrm>
          <a:prstGeom prst="rect">
            <a:avLst/>
          </a:prstGeom>
        </p:spPr>
      </p:pic>
    </p:spTree>
    <p:extLst>
      <p:ext uri="{BB962C8B-B14F-4D97-AF65-F5344CB8AC3E}">
        <p14:creationId xmlns:p14="http://schemas.microsoft.com/office/powerpoint/2010/main" val="2492161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Neural network have the ability to approximate the dynamics of systems through </a:t>
            </a:r>
            <a:r>
              <a:rPr lang="en-US" altLang="zh-CN" sz="3200" dirty="0" smtClean="0"/>
              <a:t>example running data.</a:t>
            </a:r>
            <a:endParaRPr lang="en-US" altLang="zh-CN" sz="3200" dirty="0"/>
          </a:p>
          <a:p>
            <a:endParaRPr lang="en-US" altLang="zh-CN" sz="3200" dirty="0"/>
          </a:p>
          <a:p>
            <a:r>
              <a:rPr lang="en-US" altLang="zh-CN" sz="3200" dirty="0"/>
              <a:t>Even a network with really simple structure is able to model system with complexity.</a:t>
            </a:r>
          </a:p>
          <a:p>
            <a:endParaRPr lang="en-US" altLang="zh-CN" sz="3200" dirty="0"/>
          </a:p>
          <a:p>
            <a:r>
              <a:rPr lang="en-US" altLang="zh-CN" sz="3200" dirty="0"/>
              <a:t>The neural network have some ability to handle situation that is not presented in the training set</a:t>
            </a:r>
            <a:r>
              <a:rPr lang="en-US" altLang="zh-CN" sz="3200" dirty="0" smtClean="0"/>
              <a:t>.</a:t>
            </a:r>
            <a:endParaRPr lang="en-US" altLang="zh-CN" sz="3200" dirty="0"/>
          </a:p>
          <a:p>
            <a:endParaRPr lang="en-US" altLang="zh-CN" sz="3200" dirty="0"/>
          </a:p>
          <a:p>
            <a:endParaRPr lang="zh-CN" altLang="en-US" sz="3200" dirty="0"/>
          </a:p>
        </p:txBody>
      </p:sp>
      <p:sp>
        <p:nvSpPr>
          <p:cNvPr id="3" name="文本占位符 2"/>
          <p:cNvSpPr>
            <a:spLocks noGrp="1"/>
          </p:cNvSpPr>
          <p:nvPr>
            <p:ph type="body" sz="quarter" idx="10"/>
          </p:nvPr>
        </p:nvSpPr>
        <p:spPr/>
        <p:txBody>
          <a:bodyPr/>
          <a:lstStyle/>
          <a:p>
            <a:r>
              <a:rPr lang="en-US" altLang="zh-CN" dirty="0" smtClean="0"/>
              <a:t>Conclusion</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14</a:t>
            </a:fld>
            <a:endParaRPr lang="en-US" dirty="0"/>
          </a:p>
        </p:txBody>
      </p:sp>
    </p:spTree>
    <p:extLst>
      <p:ext uri="{BB962C8B-B14F-4D97-AF65-F5344CB8AC3E}">
        <p14:creationId xmlns:p14="http://schemas.microsoft.com/office/powerpoint/2010/main" val="437752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3200" dirty="0"/>
              <a:t>Collecting data from real vehicle running. Candidate vehicles are F1/10</a:t>
            </a:r>
            <a:r>
              <a:rPr lang="en-US" altLang="zh-CN" sz="3200" baseline="30000" dirty="0"/>
              <a:t>th</a:t>
            </a:r>
            <a:r>
              <a:rPr lang="en-US" altLang="zh-CN" sz="3200" dirty="0"/>
              <a:t> small car or GEM car.</a:t>
            </a:r>
          </a:p>
          <a:p>
            <a:endParaRPr lang="en-US" altLang="zh-CN" sz="3200" dirty="0"/>
          </a:p>
          <a:p>
            <a:r>
              <a:rPr lang="en-US" altLang="zh-CN" sz="3200" dirty="0"/>
              <a:t>Possible to link the neural network model with verification tools.</a:t>
            </a:r>
          </a:p>
          <a:p>
            <a:endParaRPr lang="en-US" altLang="zh-CN" sz="3200" dirty="0"/>
          </a:p>
          <a:p>
            <a:r>
              <a:rPr lang="en-US" altLang="zh-CN" sz="3200" dirty="0"/>
              <a:t>Possible to use the learned model in path planner or for controller synthesis.</a:t>
            </a:r>
          </a:p>
          <a:p>
            <a:endParaRPr lang="en-US" altLang="zh-CN" dirty="0"/>
          </a:p>
          <a:p>
            <a:endParaRPr lang="zh-CN" altLang="en-US" dirty="0"/>
          </a:p>
          <a:p>
            <a:endParaRPr lang="zh-CN" altLang="en-US" dirty="0"/>
          </a:p>
        </p:txBody>
      </p:sp>
      <p:sp>
        <p:nvSpPr>
          <p:cNvPr id="3" name="文本占位符 2"/>
          <p:cNvSpPr>
            <a:spLocks noGrp="1"/>
          </p:cNvSpPr>
          <p:nvPr>
            <p:ph type="body" sz="quarter" idx="10"/>
          </p:nvPr>
        </p:nvSpPr>
        <p:spPr/>
        <p:txBody>
          <a:bodyPr/>
          <a:lstStyle/>
          <a:p>
            <a:r>
              <a:rPr lang="en-US" altLang="zh-CN" dirty="0"/>
              <a:t>Future Work</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15</a:t>
            </a:fld>
            <a:endParaRPr lang="en-US" dirty="0"/>
          </a:p>
        </p:txBody>
      </p:sp>
    </p:spTree>
    <p:extLst>
      <p:ext uri="{BB962C8B-B14F-4D97-AF65-F5344CB8AC3E}">
        <p14:creationId xmlns:p14="http://schemas.microsoft.com/office/powerpoint/2010/main" val="61869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500559" y="1633220"/>
            <a:ext cx="12851374" cy="5082540"/>
          </a:xfrm>
        </p:spPr>
        <p:txBody>
          <a:bodyPr/>
          <a:lstStyle/>
          <a:p>
            <a:pPr algn="just"/>
            <a:r>
              <a:rPr lang="en-US" altLang="zh-CN" sz="2000" dirty="0"/>
              <a:t>[1] </a:t>
            </a:r>
            <a:r>
              <a:rPr lang="en-US" altLang="zh-CN" sz="2000" dirty="0" err="1"/>
              <a:t>Abbeel</a:t>
            </a:r>
            <a:r>
              <a:rPr lang="en-US" altLang="zh-CN" sz="2000" dirty="0"/>
              <a:t>, P., Coates, A., &amp; Ng, A. Y. (2010). Autonomous Helicopter Aerobatics through Apprenticeship Learning. The International Journal of Robotics Research, 29(13), 1608–1639. </a:t>
            </a:r>
            <a:r>
              <a:rPr lang="en-US" altLang="zh-CN" sz="2000" dirty="0">
                <a:hlinkClick r:id="rId2"/>
              </a:rPr>
              <a:t>https://</a:t>
            </a:r>
            <a:r>
              <a:rPr lang="en-US" altLang="zh-CN" sz="2000" dirty="0" smtClean="0">
                <a:hlinkClick r:id="rId2"/>
              </a:rPr>
              <a:t>doi.org/10.1177/0278364910371999</a:t>
            </a:r>
            <a:endParaRPr lang="en-US" altLang="zh-CN" sz="2000" dirty="0" smtClean="0"/>
          </a:p>
          <a:p>
            <a:pPr algn="just"/>
            <a:endParaRPr lang="en-US" altLang="zh-CN" sz="2000" dirty="0"/>
          </a:p>
          <a:p>
            <a:pPr algn="just"/>
            <a:r>
              <a:rPr lang="en-US" altLang="zh-CN" sz="2000" dirty="0"/>
              <a:t>[2] A. </a:t>
            </a:r>
            <a:r>
              <a:rPr lang="en-US" altLang="zh-CN" sz="2000" dirty="0" err="1"/>
              <a:t>Punjani</a:t>
            </a:r>
            <a:r>
              <a:rPr lang="en-US" altLang="zh-CN" sz="2000" dirty="0"/>
              <a:t> and P. </a:t>
            </a:r>
            <a:r>
              <a:rPr lang="en-US" altLang="zh-CN" sz="2000" dirty="0" err="1"/>
              <a:t>Abbeel</a:t>
            </a:r>
            <a:r>
              <a:rPr lang="en-US" altLang="zh-CN" sz="2000" dirty="0"/>
              <a:t>, "Deep learning helicopter dynamics models," </a:t>
            </a:r>
            <a:r>
              <a:rPr lang="en-US" altLang="zh-CN" sz="2000" i="1" dirty="0"/>
              <a:t>2015 IEEE International Conference on Robotics and Automation (ICRA)</a:t>
            </a:r>
            <a:r>
              <a:rPr lang="en-US" altLang="zh-CN" sz="2000" dirty="0"/>
              <a:t>, Seattle, WA, 2015, pp. 3223-3230</a:t>
            </a:r>
            <a:r>
              <a:rPr lang="en-US" altLang="zh-CN" sz="2000" dirty="0" smtClean="0"/>
              <a:t>.</a:t>
            </a:r>
          </a:p>
          <a:p>
            <a:pPr algn="just"/>
            <a:endParaRPr lang="en-US" altLang="zh-CN" sz="2000" dirty="0"/>
          </a:p>
          <a:p>
            <a:pPr algn="just"/>
            <a:r>
              <a:rPr lang="en-US" altLang="zh-CN" sz="2000" dirty="0"/>
              <a:t>[3] S. Bansal, A. K. </a:t>
            </a:r>
            <a:r>
              <a:rPr lang="en-US" altLang="zh-CN" sz="2000" dirty="0" err="1"/>
              <a:t>Akametalu</a:t>
            </a:r>
            <a:r>
              <a:rPr lang="en-US" altLang="zh-CN" sz="2000" dirty="0"/>
              <a:t>, F. J. Jiang, F. Laine and C. J. Tomlin, "Learning quadrotor dynamics using neural network for flight control," </a:t>
            </a:r>
            <a:r>
              <a:rPr lang="en-US" altLang="zh-CN" sz="2000" i="1" dirty="0"/>
              <a:t>2016 IEEE 55th Conference on Decision and Control (CDC)</a:t>
            </a:r>
            <a:r>
              <a:rPr lang="en-US" altLang="zh-CN" sz="2000" dirty="0"/>
              <a:t>, Las Vegas, NV, 2016, pp. 4653-4660</a:t>
            </a:r>
            <a:r>
              <a:rPr lang="en-US" altLang="zh-CN" sz="2000" dirty="0" smtClean="0"/>
              <a:t>.</a:t>
            </a:r>
          </a:p>
          <a:p>
            <a:pPr algn="just"/>
            <a:endParaRPr lang="en-US" altLang="zh-CN" sz="2000" dirty="0"/>
          </a:p>
          <a:p>
            <a:pPr algn="just"/>
            <a:r>
              <a:rPr lang="en-US" altLang="zh-CN" sz="2000" dirty="0"/>
              <a:t>[4] J. Kong, M. Pfeiffer, G. </a:t>
            </a:r>
            <a:r>
              <a:rPr lang="en-US" altLang="zh-CN" sz="2000" dirty="0" err="1"/>
              <a:t>Schildbach</a:t>
            </a:r>
            <a:r>
              <a:rPr lang="en-US" altLang="zh-CN" sz="2000" dirty="0"/>
              <a:t> and F. </a:t>
            </a:r>
            <a:r>
              <a:rPr lang="en-US" altLang="zh-CN" sz="2000" dirty="0" err="1"/>
              <a:t>Borrelli</a:t>
            </a:r>
            <a:r>
              <a:rPr lang="en-US" altLang="zh-CN" sz="2000" dirty="0"/>
              <a:t>, "Kinematic and dynamic vehicle models for autonomous driving control design," </a:t>
            </a:r>
            <a:r>
              <a:rPr lang="en-US" altLang="zh-CN" sz="2000" i="1" dirty="0"/>
              <a:t>2015 IEEE Intelligent Vehicles Symposium (IV)</a:t>
            </a:r>
            <a:r>
              <a:rPr lang="en-US" altLang="zh-CN" sz="2000" dirty="0"/>
              <a:t>, Seoul, 2015, pp. 1094-1099.</a:t>
            </a:r>
            <a:br>
              <a:rPr lang="en-US" altLang="zh-CN" sz="2000" dirty="0"/>
            </a:br>
            <a:r>
              <a:rPr lang="en-US" altLang="zh-CN" sz="2000" dirty="0"/>
              <a:t/>
            </a:r>
            <a:br>
              <a:rPr lang="en-US" altLang="zh-CN" sz="2000" dirty="0"/>
            </a:br>
            <a:endParaRPr lang="zh-CN" altLang="en-US" sz="2000" dirty="0"/>
          </a:p>
          <a:p>
            <a:endParaRPr lang="zh-CN" altLang="en-US" sz="2000" dirty="0"/>
          </a:p>
        </p:txBody>
      </p:sp>
      <p:sp>
        <p:nvSpPr>
          <p:cNvPr id="3" name="文本占位符 2"/>
          <p:cNvSpPr>
            <a:spLocks noGrp="1"/>
          </p:cNvSpPr>
          <p:nvPr>
            <p:ph type="body" sz="quarter" idx="10"/>
          </p:nvPr>
        </p:nvSpPr>
        <p:spPr/>
        <p:txBody>
          <a:bodyPr/>
          <a:lstStyle/>
          <a:p>
            <a:r>
              <a:rPr lang="en-US" altLang="zh-CN" dirty="0"/>
              <a:t>Reference</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16</a:t>
            </a:fld>
            <a:endParaRPr lang="en-US" dirty="0"/>
          </a:p>
        </p:txBody>
      </p:sp>
    </p:spTree>
    <p:extLst>
      <p:ext uri="{BB962C8B-B14F-4D97-AF65-F5344CB8AC3E}">
        <p14:creationId xmlns:p14="http://schemas.microsoft.com/office/powerpoint/2010/main" val="181827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17</a:t>
            </a:fld>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952" y="1633221"/>
            <a:ext cx="9930374" cy="5084144"/>
          </a:xfrm>
          <a:prstGeom prst="rect">
            <a:avLst/>
          </a:prstGeom>
        </p:spPr>
      </p:pic>
    </p:spTree>
    <p:extLst>
      <p:ext uri="{BB962C8B-B14F-4D97-AF65-F5344CB8AC3E}">
        <p14:creationId xmlns:p14="http://schemas.microsoft.com/office/powerpoint/2010/main" val="187803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18</a:t>
            </a:fld>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19" y="1633220"/>
            <a:ext cx="9927240" cy="5082540"/>
          </a:xfrm>
          <a:prstGeom prst="rect">
            <a:avLst/>
          </a:prstGeom>
        </p:spPr>
      </p:pic>
    </p:spTree>
    <p:extLst>
      <p:ext uri="{BB962C8B-B14F-4D97-AF65-F5344CB8AC3E}">
        <p14:creationId xmlns:p14="http://schemas.microsoft.com/office/powerpoint/2010/main" val="1250406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19</a:t>
            </a:fld>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059" y="1633221"/>
            <a:ext cx="9930374" cy="5084144"/>
          </a:xfrm>
          <a:prstGeom prst="rect">
            <a:avLst/>
          </a:prstGeom>
        </p:spPr>
      </p:pic>
    </p:spTree>
    <p:extLst>
      <p:ext uri="{BB962C8B-B14F-4D97-AF65-F5344CB8AC3E}">
        <p14:creationId xmlns:p14="http://schemas.microsoft.com/office/powerpoint/2010/main" val="4264087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algn="just"/>
            <a:r>
              <a:rPr lang="en-US" altLang="zh-CN" sz="2800" dirty="0"/>
              <a:t>Models are essential to verification. However, we do not have access to models.</a:t>
            </a:r>
          </a:p>
          <a:p>
            <a:pPr indent="0" algn="just">
              <a:spcBef>
                <a:spcPts val="2133"/>
              </a:spcBef>
              <a:buNone/>
            </a:pPr>
            <a:endParaRPr lang="en-US" altLang="zh-CN" sz="2800" dirty="0"/>
          </a:p>
          <a:p>
            <a:pPr algn="just">
              <a:spcBef>
                <a:spcPts val="2133"/>
              </a:spcBef>
            </a:pPr>
            <a:r>
              <a:rPr lang="en-US" altLang="zh-CN" sz="2800" dirty="0"/>
              <a:t>Creating models based on physics laws can be time consuming and the models may also not accurate be enough.</a:t>
            </a:r>
          </a:p>
          <a:p>
            <a:pPr indent="0" algn="just">
              <a:spcBef>
                <a:spcPts val="2133"/>
              </a:spcBef>
              <a:buNone/>
            </a:pPr>
            <a:endParaRPr lang="en-US" altLang="zh-CN" sz="2800" dirty="0"/>
          </a:p>
          <a:p>
            <a:pPr algn="just">
              <a:spcBef>
                <a:spcPts val="2133"/>
              </a:spcBef>
            </a:pPr>
            <a:r>
              <a:rPr lang="en-US" altLang="zh-CN" sz="2800" dirty="0"/>
              <a:t>Use deep learning to efficiently learn model dynamics from example executions. </a:t>
            </a:r>
          </a:p>
          <a:p>
            <a:endParaRPr lang="en-US" sz="2800" dirty="0"/>
          </a:p>
        </p:txBody>
      </p:sp>
      <p:sp>
        <p:nvSpPr>
          <p:cNvPr id="3" name="Text Placeholder 2"/>
          <p:cNvSpPr>
            <a:spLocks noGrp="1"/>
          </p:cNvSpPr>
          <p:nvPr>
            <p:ph type="body" sz="quarter" idx="10"/>
          </p:nvPr>
        </p:nvSpPr>
        <p:spPr/>
        <p:txBody>
          <a:bodyPr/>
          <a:lstStyle/>
          <a:p>
            <a:r>
              <a:rPr lang="en-US" altLang="zh-CN" dirty="0"/>
              <a:t>Motivation</a:t>
            </a:r>
            <a:endParaRPr lang="en-US" dirty="0"/>
          </a:p>
        </p:txBody>
      </p:sp>
    </p:spTree>
    <p:extLst>
      <p:ext uri="{BB962C8B-B14F-4D97-AF65-F5344CB8AC3E}">
        <p14:creationId xmlns:p14="http://schemas.microsoft.com/office/powerpoint/2010/main" val="290161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20</a:t>
            </a:fld>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626" y="1633221"/>
            <a:ext cx="9927240" cy="5082540"/>
          </a:xfrm>
          <a:prstGeom prst="rect">
            <a:avLst/>
          </a:prstGeom>
        </p:spPr>
      </p:pic>
    </p:spTree>
    <p:extLst>
      <p:ext uri="{BB962C8B-B14F-4D97-AF65-F5344CB8AC3E}">
        <p14:creationId xmlns:p14="http://schemas.microsoft.com/office/powerpoint/2010/main" val="3288294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endParaRPr lang="zh-CN" altLang="en-US" dirty="0"/>
          </a:p>
        </p:txBody>
      </p:sp>
      <p:sp>
        <p:nvSpPr>
          <p:cNvPr id="3" name="文本占位符 2"/>
          <p:cNvSpPr>
            <a:spLocks noGrp="1"/>
          </p:cNvSpPr>
          <p:nvPr>
            <p:ph type="body" sz="quarter" idx="10"/>
          </p:nvPr>
        </p:nvSpPr>
        <p:spPr/>
        <p:txBody>
          <a:bodyPr/>
          <a:lstStyle/>
          <a:p>
            <a:r>
              <a:rPr lang="en-US" altLang="zh-CN" dirty="0"/>
              <a:t>Experiment Result</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21</a:t>
            </a:fld>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059" y="1631616"/>
            <a:ext cx="9930374" cy="5084144"/>
          </a:xfrm>
          <a:prstGeom prst="rect">
            <a:avLst/>
          </a:prstGeom>
        </p:spPr>
      </p:pic>
    </p:spTree>
    <p:extLst>
      <p:ext uri="{BB962C8B-B14F-4D97-AF65-F5344CB8AC3E}">
        <p14:creationId xmlns:p14="http://schemas.microsoft.com/office/powerpoint/2010/main" val="780708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1008559" y="1633220"/>
            <a:ext cx="11835374" cy="5082540"/>
          </a:xfrm>
        </p:spPr>
        <p:txBody>
          <a:bodyPr/>
          <a:lstStyle/>
          <a:p>
            <a:pPr algn="just"/>
            <a:r>
              <a:rPr lang="en-US" altLang="zh-CN" sz="3200" dirty="0"/>
              <a:t>Control an autonomous helicopter through apprenticeship learning. [1]</a:t>
            </a:r>
          </a:p>
          <a:p>
            <a:pPr marL="152396" indent="0" algn="just">
              <a:buNone/>
            </a:pPr>
            <a:endParaRPr lang="en-US" altLang="zh-CN" sz="3200" dirty="0"/>
          </a:p>
          <a:p>
            <a:pPr algn="just"/>
            <a:r>
              <a:rPr lang="en-US" altLang="zh-CN" sz="3200" dirty="0"/>
              <a:t>Use Rectified Linear Unit Network Model to represent the dynamics of helicopter. [2]</a:t>
            </a:r>
          </a:p>
          <a:p>
            <a:pPr algn="just"/>
            <a:endParaRPr lang="en-US" altLang="zh-CN" sz="3200" dirty="0"/>
          </a:p>
          <a:p>
            <a:pPr algn="just"/>
            <a:r>
              <a:rPr lang="en-US" altLang="zh-CN" sz="3200" dirty="0"/>
              <a:t>Employ a neural network based dynamics model to synthesize control for trajectories. [3]</a:t>
            </a:r>
          </a:p>
          <a:p>
            <a:pPr>
              <a:spcBef>
                <a:spcPts val="2133"/>
              </a:spcBef>
            </a:pPr>
            <a:endParaRPr lang="en-US" altLang="zh-CN" dirty="0"/>
          </a:p>
          <a:p>
            <a:endParaRPr lang="zh-CN" altLang="en-US" dirty="0"/>
          </a:p>
        </p:txBody>
      </p:sp>
      <p:sp>
        <p:nvSpPr>
          <p:cNvPr id="3" name="文本占位符 2"/>
          <p:cNvSpPr>
            <a:spLocks noGrp="1"/>
          </p:cNvSpPr>
          <p:nvPr>
            <p:ph type="body" sz="quarter" idx="10"/>
          </p:nvPr>
        </p:nvSpPr>
        <p:spPr/>
        <p:txBody>
          <a:bodyPr/>
          <a:lstStyle/>
          <a:p>
            <a:r>
              <a:rPr lang="en-US" altLang="zh-CN" dirty="0"/>
              <a:t>Related Work</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3</a:t>
            </a:fld>
            <a:endParaRPr lang="en-US" dirty="0"/>
          </a:p>
        </p:txBody>
      </p:sp>
    </p:spTree>
    <p:extLst>
      <p:ext uri="{BB962C8B-B14F-4D97-AF65-F5344CB8AC3E}">
        <p14:creationId xmlns:p14="http://schemas.microsoft.com/office/powerpoint/2010/main" val="219828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en-US" altLang="zh-CN" sz="2800" dirty="0"/>
              <a:t>The goal of the project is to use deep learning to approximate the dynamics </a:t>
            </a:r>
            <a:r>
              <a:rPr lang="en-US" altLang="zh-CN" sz="2800" dirty="0" smtClean="0"/>
              <a:t>of vehicles. </a:t>
            </a:r>
            <a:endParaRPr lang="en-US" altLang="zh-CN" sz="2800" dirty="0"/>
          </a:p>
          <a:p>
            <a:endParaRPr lang="en-US" altLang="zh-CN" sz="2800" dirty="0"/>
          </a:p>
          <a:p>
            <a:endParaRPr lang="en-US" altLang="zh-CN" sz="2800" dirty="0"/>
          </a:p>
          <a:p>
            <a:r>
              <a:rPr lang="en-US" altLang="zh-CN" sz="2800" dirty="0"/>
              <a:t>Try to “learn” the model that can properly approximate the </a:t>
            </a:r>
            <a:r>
              <a:rPr lang="en-US" altLang="zh-CN" sz="2800" dirty="0" smtClean="0"/>
              <a:t>behavior of a vehicle from </a:t>
            </a:r>
            <a:r>
              <a:rPr lang="en-US" altLang="zh-CN" sz="2800" dirty="0"/>
              <a:t>example running.</a:t>
            </a:r>
          </a:p>
          <a:p>
            <a:endParaRPr lang="en-US" altLang="zh-CN" sz="2800" dirty="0"/>
          </a:p>
          <a:p>
            <a:endParaRPr lang="en-US" altLang="zh-CN" sz="2800" dirty="0"/>
          </a:p>
          <a:p>
            <a:r>
              <a:rPr lang="en-US" altLang="zh-CN" sz="2800" dirty="0"/>
              <a:t>The neural network model should be simple so that it is possible to further </a:t>
            </a:r>
            <a:r>
              <a:rPr lang="en-US" altLang="zh-CN" sz="2800" dirty="0" smtClean="0"/>
              <a:t>interpret the </a:t>
            </a:r>
            <a:r>
              <a:rPr lang="en-US" altLang="zh-CN" sz="2800" dirty="0"/>
              <a:t>model. </a:t>
            </a:r>
          </a:p>
          <a:p>
            <a:endParaRPr lang="zh-CN" altLang="en-US" sz="2800" dirty="0"/>
          </a:p>
          <a:p>
            <a:endParaRPr lang="zh-CN" altLang="en-US" sz="2800" dirty="0"/>
          </a:p>
        </p:txBody>
      </p:sp>
      <p:sp>
        <p:nvSpPr>
          <p:cNvPr id="3" name="文本占位符 2"/>
          <p:cNvSpPr>
            <a:spLocks noGrp="1"/>
          </p:cNvSpPr>
          <p:nvPr>
            <p:ph type="body" sz="quarter" idx="10"/>
          </p:nvPr>
        </p:nvSpPr>
        <p:spPr/>
        <p:txBody>
          <a:bodyPr/>
          <a:lstStyle/>
          <a:p>
            <a:r>
              <a:rPr lang="en-US" altLang="zh-CN" dirty="0"/>
              <a:t>Objective</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4</a:t>
            </a:fld>
            <a:endParaRPr lang="en-US" dirty="0"/>
          </a:p>
        </p:txBody>
      </p:sp>
    </p:spTree>
    <p:extLst>
      <p:ext uri="{BB962C8B-B14F-4D97-AF65-F5344CB8AC3E}">
        <p14:creationId xmlns:p14="http://schemas.microsoft.com/office/powerpoint/2010/main" val="91408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p:txBody>
              <a:bodyPr/>
              <a:lstStyle/>
              <a:p>
                <a:pPr algn="just"/>
                <a:r>
                  <a:rPr lang="en-US" altLang="zh-CN" sz="3200" dirty="0" smtClean="0"/>
                  <a:t>Consider system with state variables x and control input u, the goal of the project is to find a function f parameterized by </a:t>
                </a:r>
                <a14:m>
                  <m:oMath xmlns:m="http://schemas.openxmlformats.org/officeDocument/2006/math">
                    <m:r>
                      <a:rPr lang="en-US" altLang="zh-CN" sz="3200" b="0" i="1" smtClean="0">
                        <a:latin typeface="Cambria Math" panose="02040503050406030204" pitchFamily="18" charset="0"/>
                      </a:rPr>
                      <m:t>𝛼</m:t>
                    </m:r>
                  </m:oMath>
                </a14:m>
                <a:r>
                  <a:rPr lang="en-US" altLang="zh-CN" sz="3200" dirty="0" smtClean="0"/>
                  <a:t> such </a:t>
                </a:r>
                <a:r>
                  <a:rPr lang="en-US" altLang="zh-CN" sz="3200" dirty="0"/>
                  <a:t>that:</a:t>
                </a:r>
                <a:endParaRPr lang="en-US" altLang="zh-CN" sz="3200" dirty="0"/>
              </a:p>
              <a:p>
                <a:pPr marL="0" indent="0" algn="just">
                  <a:spcBef>
                    <a:spcPts val="2133"/>
                  </a:spcBef>
                  <a:buNone/>
                </a:pPr>
                <a:endParaRPr lang="en-US" altLang="zh-CN" sz="3200" dirty="0"/>
              </a:p>
              <a:p>
                <a:pPr algn="just">
                  <a:spcBef>
                    <a:spcPts val="2133"/>
                  </a:spcBef>
                </a:pPr>
                <a:r>
                  <a:rPr lang="en-US" altLang="zh-CN" sz="3200" dirty="0"/>
                  <a:t>Since Neural Network has the ability to model highly nonlinear functions from observed data, plan to use Neural Network to approximate function </a:t>
                </a:r>
                <a14:m>
                  <m:oMath xmlns:m="http://schemas.openxmlformats.org/officeDocument/2006/math">
                    <m:r>
                      <a:rPr lang="zh-CN" altLang="en-US" sz="3200" i="1" dirty="0">
                        <a:latin typeface="Cambria Math" panose="02040503050406030204" pitchFamily="18" charset="0"/>
                      </a:rPr>
                      <m:t>𝑓</m:t>
                    </m:r>
                    <m:r>
                      <a:rPr lang="en-US" altLang="zh-CN" sz="3200" i="1" dirty="0">
                        <a:latin typeface="Cambria Math" panose="02040503050406030204" pitchFamily="18" charset="0"/>
                      </a:rPr>
                      <m:t>(</m:t>
                    </m:r>
                    <m:r>
                      <a:rPr lang="zh-CN" altLang="en-US" sz="3200" i="1" dirty="0" smtClean="0">
                        <a:latin typeface="Cambria Math" panose="02040503050406030204" pitchFamily="18" charset="0"/>
                      </a:rPr>
                      <m:t>𝑥</m:t>
                    </m:r>
                    <m:r>
                      <a:rPr lang="en-US" altLang="zh-CN" sz="3200" i="1" dirty="0">
                        <a:latin typeface="Cambria Math" panose="02040503050406030204" pitchFamily="18" charset="0"/>
                      </a:rPr>
                      <m:t>,</m:t>
                    </m:r>
                    <m:r>
                      <a:rPr lang="zh-CN" altLang="en-US" sz="3200" i="1" dirty="0">
                        <a:latin typeface="Cambria Math" panose="02040503050406030204" pitchFamily="18" charset="0"/>
                      </a:rPr>
                      <m:t>𝑢</m:t>
                    </m:r>
                    <m:r>
                      <a:rPr lang="en-US" altLang="zh-CN" sz="3200" i="1" dirty="0">
                        <a:latin typeface="Cambria Math" panose="02040503050406030204" pitchFamily="18" charset="0"/>
                      </a:rPr>
                      <m:t>;</m:t>
                    </m:r>
                    <m:r>
                      <a:rPr lang="zh-CN" altLang="en-US" sz="3200" i="1" dirty="0">
                        <a:latin typeface="Cambria Math" panose="02040503050406030204" pitchFamily="18" charset="0"/>
                      </a:rPr>
                      <m:t>𝛼</m:t>
                    </m:r>
                    <m:r>
                      <a:rPr lang="en-US" altLang="zh-CN" sz="3200" i="1" dirty="0">
                        <a:latin typeface="Cambria Math" panose="02040503050406030204" pitchFamily="18" charset="0"/>
                      </a:rPr>
                      <m:t>)</m:t>
                    </m:r>
                  </m:oMath>
                </a14:m>
                <a:r>
                  <a:rPr lang="en-US" altLang="zh-CN" sz="3200" dirty="0"/>
                  <a:t>. </a:t>
                </a:r>
              </a:p>
              <a:p>
                <a:pPr algn="just"/>
                <a:r>
                  <a:rPr lang="en-US" altLang="zh-CN" sz="3200" dirty="0"/>
                  <a:t>The function should minimize the difference between predicted next state and actual next state. </a:t>
                </a:r>
              </a:p>
              <a:p>
                <a:pPr indent="0">
                  <a:spcBef>
                    <a:spcPts val="2133"/>
                  </a:spcBef>
                  <a:spcAft>
                    <a:spcPts val="2133"/>
                  </a:spcAft>
                  <a:buNone/>
                </a:pPr>
                <a:endParaRPr lang="en-US" altLang="zh-CN" sz="3200" dirty="0"/>
              </a:p>
              <a:p>
                <a:endParaRPr lang="zh-CN" altLang="en-US" sz="32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blipFill rotWithShape="0">
                <a:blip r:embed="rId3"/>
                <a:stretch>
                  <a:fillRect l="-1056" t="-1559" r="-1200"/>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p:txBody>
          <a:bodyPr/>
          <a:lstStyle/>
          <a:p>
            <a:r>
              <a:rPr lang="zh-CN" altLang="zh-CN" dirty="0"/>
              <a:t>Problem Description</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5</a:t>
            </a:fld>
            <a:endParaRPr 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444" y="2786463"/>
            <a:ext cx="3695700" cy="666750"/>
          </a:xfrm>
          <a:prstGeom prst="rect">
            <a:avLst/>
          </a:prstGeom>
        </p:spPr>
      </p:pic>
    </p:spTree>
    <p:extLst>
      <p:ext uri="{BB962C8B-B14F-4D97-AF65-F5344CB8AC3E}">
        <p14:creationId xmlns:p14="http://schemas.microsoft.com/office/powerpoint/2010/main" val="391760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p:txBody>
              <a:bodyPr/>
              <a:lstStyle/>
              <a:p>
                <a:pPr algn="just"/>
                <a:r>
                  <a:rPr lang="en-US" altLang="zh-CN" sz="2800" dirty="0" smtClean="0"/>
                  <a:t>In reality, the data we collected are often discrete. Therefore, I use difference equation in the following format:</a:t>
                </a:r>
              </a:p>
              <a:p>
                <a:pPr algn="just"/>
                <a:endParaRPr lang="en-US" altLang="zh-CN" sz="2800" dirty="0"/>
              </a:p>
              <a:p>
                <a:pPr algn="just"/>
                <a:endParaRPr lang="en-US" altLang="zh-CN" sz="2800" dirty="0"/>
              </a:p>
              <a:p>
                <a:pPr algn="just"/>
                <a:r>
                  <a:rPr lang="en-US" altLang="zh-CN" sz="2800" dirty="0"/>
                  <a:t>The function</a:t>
                </a:r>
                <a:r>
                  <a:rPr lang="en-US" altLang="zh-CN" sz="2800" dirty="0" smtClean="0"/>
                  <a:t> </a:t>
                </a:r>
                <a14:m>
                  <m:oMath xmlns:m="http://schemas.openxmlformats.org/officeDocument/2006/math">
                    <m:r>
                      <a:rPr lang="en-US" altLang="zh-CN" sz="2800" i="1" dirty="0">
                        <a:latin typeface="Cambria Math" panose="02040503050406030204" pitchFamily="18" charset="0"/>
                      </a:rPr>
                      <m:t>𝑓</m:t>
                    </m:r>
                    <m:r>
                      <a:rPr lang="en-US" altLang="zh-CN" sz="2800" i="1" dirty="0">
                        <a:latin typeface="Cambria Math" panose="02040503050406030204" pitchFamily="18" charset="0"/>
                      </a:rPr>
                      <m:t>(</m:t>
                    </m:r>
                    <m:r>
                      <a:rPr lang="en-US" altLang="zh-CN" sz="2800" i="1" dirty="0" smtClean="0">
                        <a:latin typeface="Cambria Math" panose="02040503050406030204" pitchFamily="18" charset="0"/>
                      </a:rPr>
                      <m:t>𝑥</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𝑡</m:t>
                    </m:r>
                    <m:r>
                      <a:rPr lang="en-US" altLang="zh-CN" sz="2800" i="1" dirty="0">
                        <a:latin typeface="Cambria Math" panose="02040503050406030204" pitchFamily="18" charset="0"/>
                      </a:rPr>
                      <m:t>],</m:t>
                    </m:r>
                    <m:r>
                      <a:rPr lang="en-US" altLang="zh-CN" sz="2800" i="1" dirty="0">
                        <a:latin typeface="Cambria Math" panose="02040503050406030204" pitchFamily="18" charset="0"/>
                      </a:rPr>
                      <m:t>𝑢</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𝑡</m:t>
                    </m:r>
                    <m:r>
                      <a:rPr lang="en-US" altLang="zh-CN" sz="2800" i="1" dirty="0">
                        <a:latin typeface="Cambria Math" panose="02040503050406030204" pitchFamily="18" charset="0"/>
                      </a:rPr>
                      <m:t>];</m:t>
                    </m:r>
                    <m:r>
                      <a:rPr lang="en-US" altLang="zh-CN" sz="2800" i="1" dirty="0">
                        <a:latin typeface="Cambria Math" panose="02040503050406030204" pitchFamily="18" charset="0"/>
                      </a:rPr>
                      <m:t>𝛼</m:t>
                    </m:r>
                    <m:r>
                      <a:rPr lang="zh-CN" altLang="zh-CN" sz="2800" i="1" dirty="0">
                        <a:latin typeface="Cambria Math" panose="02040503050406030204" pitchFamily="18" charset="0"/>
                      </a:rPr>
                      <m:t>)</m:t>
                    </m:r>
                    <m:r>
                      <a:rPr lang="en-US" altLang="zh-CN" sz="2800" i="1" dirty="0">
                        <a:latin typeface="Cambria Math" panose="02040503050406030204" pitchFamily="18" charset="0"/>
                      </a:rPr>
                      <m:t> </m:t>
                    </m:r>
                  </m:oMath>
                </a14:m>
                <a:r>
                  <a:rPr lang="en-US" altLang="zh-CN" sz="2800" dirty="0" smtClean="0"/>
                  <a:t>is </a:t>
                </a:r>
                <a:r>
                  <a:rPr lang="en-US" altLang="zh-CN" sz="2800" dirty="0"/>
                  <a:t>what </a:t>
                </a:r>
                <a:r>
                  <a:rPr lang="en-US" altLang="zh-CN" sz="2800" dirty="0" smtClean="0"/>
                  <a:t>approximated by </a:t>
                </a:r>
                <a:r>
                  <a:rPr lang="en-US" altLang="zh-CN" sz="2800" dirty="0"/>
                  <a:t>neural network. </a:t>
                </a:r>
              </a:p>
              <a:p>
                <a:pPr algn="just"/>
                <a:r>
                  <a:rPr lang="en-US" altLang="zh-CN" sz="2800" dirty="0"/>
                  <a:t>The input of neural network is the current state and input of the system and the neural network can predict the difference between current state and next state. </a:t>
                </a:r>
              </a:p>
              <a:p>
                <a:pPr algn="just"/>
                <a:r>
                  <a:rPr lang="en-US" altLang="zh-CN" sz="2800" dirty="0"/>
                  <a:t>Train neural network separately for each state variable to be predicted. </a:t>
                </a:r>
                <a:endParaRPr lang="zh-CN" altLang="en-US" sz="2800" dirty="0"/>
              </a:p>
              <a:p>
                <a:endParaRPr lang="zh-CN" altLang="en-US"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blipFill rotWithShape="0">
                <a:blip r:embed="rId2"/>
                <a:stretch>
                  <a:fillRect l="-816" t="-1319" r="-960"/>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p:txBody>
          <a:bodyPr/>
          <a:lstStyle/>
          <a:p>
            <a:r>
              <a:rPr lang="zh-CN" altLang="zh-CN" dirty="0"/>
              <a:t>Problem Description</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6</a:t>
            </a:fld>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014" y="2687450"/>
            <a:ext cx="9620250" cy="676275"/>
          </a:xfrm>
          <a:prstGeom prst="rect">
            <a:avLst/>
          </a:prstGeom>
        </p:spPr>
      </p:pic>
    </p:spTree>
    <p:extLst>
      <p:ext uri="{BB962C8B-B14F-4D97-AF65-F5344CB8AC3E}">
        <p14:creationId xmlns:p14="http://schemas.microsoft.com/office/powerpoint/2010/main" val="181811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p:txBody>
              <a:bodyPr/>
              <a:lstStyle/>
              <a:p>
                <a:pPr algn="just"/>
                <a:r>
                  <a:rPr lang="en-US" altLang="zh-CN" sz="2500" dirty="0"/>
                  <a:t>To simplify the procedure of collecting data, using data from simulation.</a:t>
                </a:r>
              </a:p>
              <a:p>
                <a:pPr algn="just"/>
                <a:r>
                  <a:rPr lang="en-US" altLang="zh-CN" sz="2500" dirty="0"/>
                  <a:t>Use the kinetic bicycle model from [4] and </a:t>
                </a:r>
                <a:r>
                  <a:rPr lang="en-US" altLang="zh-CN" sz="2500" dirty="0" err="1"/>
                  <a:t>odeint</a:t>
                </a:r>
                <a:r>
                  <a:rPr lang="en-US" altLang="zh-CN" sz="2500" dirty="0"/>
                  <a:t> to collect simulation data. The model I am using is shown below. </a:t>
                </a:r>
              </a:p>
              <a:p>
                <a:pPr marL="509327" lvl="1" indent="0" algn="just">
                  <a:buNone/>
                </a:pPr>
                <a:endParaRPr lang="en-US" altLang="zh-CN" sz="2000" dirty="0"/>
              </a:p>
              <a:p>
                <a:pPr marL="509327" lvl="1" indent="0" algn="just">
                  <a:buNone/>
                </a:pPr>
                <a:endParaRPr lang="en-US" altLang="zh-CN" sz="2000" dirty="0"/>
              </a:p>
              <a:p>
                <a:pPr marL="509327" lvl="1" indent="0" algn="just">
                  <a:buNone/>
                </a:pPr>
                <a:endParaRPr lang="en-US" altLang="zh-CN" sz="2000" dirty="0"/>
              </a:p>
              <a:p>
                <a:pPr marL="509327" lvl="1" indent="0" algn="just">
                  <a:buNone/>
                </a:pPr>
                <a:endParaRPr lang="en-US" altLang="zh-CN" sz="2000" dirty="0"/>
              </a:p>
              <a:p>
                <a:pPr marL="509327" lvl="1" indent="0" algn="just">
                  <a:buNone/>
                </a:pPr>
                <a:endParaRPr lang="en-US" altLang="zh-CN" sz="2000" dirty="0"/>
              </a:p>
              <a:p>
                <a:pPr marL="509327" lvl="1" indent="0" algn="just">
                  <a:buNone/>
                </a:pPr>
                <a:endParaRPr lang="en-US" altLang="zh-CN" sz="2000" dirty="0"/>
              </a:p>
              <a:p>
                <a:pPr marL="509327" lvl="1" indent="0" algn="just">
                  <a:buNone/>
                </a:pPr>
                <a:endParaRPr lang="en-US" altLang="zh-CN" sz="2000" dirty="0"/>
              </a:p>
              <a:p>
                <a:pPr algn="just"/>
                <a:r>
                  <a:rPr lang="en-US" altLang="zh-CN" sz="2500" dirty="0"/>
                  <a:t>In the experiment, I choose </a:t>
                </a:r>
                <a14:m>
                  <m:oMath xmlns:m="http://schemas.openxmlformats.org/officeDocument/2006/math">
                    <m:sSub>
                      <m:sSubPr>
                        <m:ctrlPr>
                          <a:rPr lang="en-US" altLang="zh-CN" sz="2500" i="1" dirty="0">
                            <a:latin typeface="Cambria Math" panose="02040503050406030204" pitchFamily="18" charset="0"/>
                          </a:rPr>
                        </m:ctrlPr>
                      </m:sSubPr>
                      <m:e>
                        <m:r>
                          <a:rPr lang="en-US" altLang="zh-CN" sz="2500" i="1" dirty="0">
                            <a:latin typeface="Cambria Math" panose="02040503050406030204" pitchFamily="18" charset="0"/>
                          </a:rPr>
                          <m:t>𝑙</m:t>
                        </m:r>
                      </m:e>
                      <m:sub>
                        <m:r>
                          <a:rPr lang="en-US" altLang="zh-CN" sz="2500" i="1" dirty="0">
                            <a:latin typeface="Cambria Math" panose="02040503050406030204" pitchFamily="18" charset="0"/>
                          </a:rPr>
                          <m:t>𝑟</m:t>
                        </m:r>
                      </m:sub>
                    </m:sSub>
                    <m:r>
                      <a:rPr lang="en-US" altLang="zh-CN" sz="2500" i="1" dirty="0">
                        <a:latin typeface="Cambria Math" panose="02040503050406030204" pitchFamily="18" charset="0"/>
                      </a:rPr>
                      <m:t>=3</m:t>
                    </m:r>
                  </m:oMath>
                </a14:m>
                <a:r>
                  <a:rPr lang="en-US" altLang="zh-CN" sz="2500" dirty="0"/>
                  <a:t>, </a:t>
                </a:r>
                <a14:m>
                  <m:oMath xmlns:m="http://schemas.openxmlformats.org/officeDocument/2006/math">
                    <m:sSub>
                      <m:sSubPr>
                        <m:ctrlPr>
                          <a:rPr lang="en-US" altLang="zh-CN" sz="2500" i="1" dirty="0">
                            <a:latin typeface="Cambria Math" panose="02040503050406030204" pitchFamily="18" charset="0"/>
                          </a:rPr>
                        </m:ctrlPr>
                      </m:sSubPr>
                      <m:e>
                        <m:r>
                          <a:rPr lang="en-US" altLang="zh-CN" sz="2500" i="1" dirty="0">
                            <a:latin typeface="Cambria Math" panose="02040503050406030204" pitchFamily="18" charset="0"/>
                          </a:rPr>
                          <m:t>𝑙</m:t>
                        </m:r>
                      </m:e>
                      <m:sub>
                        <m:r>
                          <a:rPr lang="en-US" altLang="zh-CN" sz="2500" i="1" dirty="0">
                            <a:latin typeface="Cambria Math" panose="02040503050406030204" pitchFamily="18" charset="0"/>
                          </a:rPr>
                          <m:t>𝑓</m:t>
                        </m:r>
                      </m:sub>
                    </m:sSub>
                    <m:r>
                      <a:rPr lang="en-US" altLang="zh-CN" sz="2500" i="1" dirty="0">
                        <a:latin typeface="Cambria Math" panose="02040503050406030204" pitchFamily="18" charset="0"/>
                      </a:rPr>
                      <m:t>=5</m:t>
                    </m:r>
                  </m:oMath>
                </a14:m>
                <a:r>
                  <a:rPr lang="en-US" altLang="zh-CN" sz="2500" dirty="0"/>
                  <a:t>. To simplify the problem, I set the longitudinal speed to be constant, and therefore </a:t>
                </a:r>
                <a14:m>
                  <m:oMath xmlns:m="http://schemas.openxmlformats.org/officeDocument/2006/math">
                    <m:sSub>
                      <m:sSubPr>
                        <m:ctrlPr>
                          <a:rPr lang="en-US" altLang="zh-CN" sz="2500" i="1" dirty="0">
                            <a:latin typeface="Cambria Math" panose="02040503050406030204" pitchFamily="18" charset="0"/>
                          </a:rPr>
                        </m:ctrlPr>
                      </m:sSubPr>
                      <m:e>
                        <m:r>
                          <a:rPr lang="en-US" altLang="zh-CN" sz="2500" i="1" dirty="0">
                            <a:latin typeface="Cambria Math" panose="02040503050406030204" pitchFamily="18" charset="0"/>
                          </a:rPr>
                          <m:t>𝑣</m:t>
                        </m:r>
                      </m:e>
                      <m:sub>
                        <m:r>
                          <a:rPr lang="en-US" altLang="zh-CN" sz="2500" i="1" dirty="0">
                            <a:latin typeface="Cambria Math" panose="02040503050406030204" pitchFamily="18" charset="0"/>
                          </a:rPr>
                          <m:t>0</m:t>
                        </m:r>
                      </m:sub>
                    </m:sSub>
                    <m:r>
                      <a:rPr lang="en-US" altLang="zh-CN" sz="2500" i="1" dirty="0">
                        <a:latin typeface="Cambria Math" panose="02040503050406030204" pitchFamily="18" charset="0"/>
                      </a:rPr>
                      <m:t>=3</m:t>
                    </m:r>
                  </m:oMath>
                </a14:m>
                <a:r>
                  <a:rPr lang="en-US" altLang="zh-CN" sz="2500" dirty="0"/>
                  <a:t> and </a:t>
                </a:r>
                <a14:m>
                  <m:oMath xmlns:m="http://schemas.openxmlformats.org/officeDocument/2006/math">
                    <m:r>
                      <a:rPr lang="en-US" altLang="zh-CN" sz="2500" i="1" dirty="0">
                        <a:latin typeface="Cambria Math" panose="02040503050406030204" pitchFamily="18" charset="0"/>
                      </a:rPr>
                      <m:t>𝑎</m:t>
                    </m:r>
                    <m:r>
                      <a:rPr lang="en-US" altLang="zh-CN" sz="2500" i="1" dirty="0">
                        <a:latin typeface="Cambria Math" panose="02040503050406030204" pitchFamily="18" charset="0"/>
                      </a:rPr>
                      <m:t>=0</m:t>
                    </m:r>
                  </m:oMath>
                </a14:m>
                <a:r>
                  <a:rPr lang="en-US" altLang="zh-CN" sz="2500" dirty="0" smtClean="0"/>
                  <a:t>. In addition, I restrict the turning angle of the vehicle to be between -30 to 30 degree.</a:t>
                </a:r>
                <a:endParaRPr lang="en-US" altLang="zh-CN" sz="2500" dirty="0"/>
              </a:p>
              <a:p>
                <a:pPr marL="509327" lvl="1" indent="0">
                  <a:buNone/>
                </a:pPr>
                <a:endParaRPr lang="en-US" altLang="zh-CN" sz="20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blipFill rotWithShape="0">
                <a:blip r:embed="rId3"/>
                <a:stretch>
                  <a:fillRect l="-672" t="-959" r="-768" b="-3717"/>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p:txBody>
          <a:bodyPr/>
          <a:lstStyle/>
          <a:p>
            <a:r>
              <a:rPr lang="en-US" altLang="zh-CN" dirty="0"/>
              <a:t>Vehicle Model</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7</a:t>
            </a:fld>
            <a:endParaRPr lang="en-US" dirty="0"/>
          </a:p>
        </p:txBody>
      </p:sp>
      <p:pic>
        <p:nvPicPr>
          <p:cNvPr id="9" name="图片 8"/>
          <p:cNvPicPr>
            <a:picLocks noChangeAspect="1"/>
          </p:cNvPicPr>
          <p:nvPr/>
        </p:nvPicPr>
        <p:blipFill>
          <a:blip r:embed="rId4"/>
          <a:stretch>
            <a:fillRect/>
          </a:stretch>
        </p:blipFill>
        <p:spPr>
          <a:xfrm>
            <a:off x="6892246" y="3130561"/>
            <a:ext cx="3667125" cy="2066925"/>
          </a:xfrm>
          <a:prstGeom prst="rect">
            <a:avLst/>
          </a:prstGeom>
        </p:spPr>
      </p:pic>
      <p:pic>
        <p:nvPicPr>
          <p:cNvPr id="10" name="图片 9"/>
          <p:cNvPicPr>
            <a:picLocks noChangeAspect="1"/>
          </p:cNvPicPr>
          <p:nvPr/>
        </p:nvPicPr>
        <p:blipFill>
          <a:blip r:embed="rId5"/>
          <a:stretch>
            <a:fillRect/>
          </a:stretch>
        </p:blipFill>
        <p:spPr>
          <a:xfrm>
            <a:off x="2056366" y="3062212"/>
            <a:ext cx="3156916" cy="2203624"/>
          </a:xfrm>
          <a:prstGeom prst="rect">
            <a:avLst/>
          </a:prstGeom>
        </p:spPr>
      </p:pic>
    </p:spTree>
    <p:extLst>
      <p:ext uri="{BB962C8B-B14F-4D97-AF65-F5344CB8AC3E}">
        <p14:creationId xmlns:p14="http://schemas.microsoft.com/office/powerpoint/2010/main" val="216202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p:txBody>
              <a:bodyPr/>
              <a:lstStyle/>
              <a:p>
                <a:pPr algn="just"/>
                <a:r>
                  <a:rPr lang="en-US" altLang="zh-CN" sz="3200" dirty="0" smtClean="0"/>
                  <a:t>4 state variables (x, y, </a:t>
                </a:r>
                <a14:m>
                  <m:oMath xmlns:m="http://schemas.openxmlformats.org/officeDocument/2006/math">
                    <m:r>
                      <a:rPr lang="en-US" altLang="zh-CN" sz="3200" i="1">
                        <a:latin typeface="Cambria Math" panose="02040503050406030204" pitchFamily="18" charset="0"/>
                      </a:rPr>
                      <m:t>𝜓</m:t>
                    </m:r>
                  </m:oMath>
                </a14:m>
                <a:r>
                  <a:rPr lang="en-US" altLang="zh-CN" sz="3200" dirty="0"/>
                  <a:t>, v) to be predicted. </a:t>
                </a:r>
                <a:r>
                  <a:rPr lang="en-US" altLang="zh-CN" sz="3200" dirty="0"/>
                  <a:t>Therefore, train 4 </a:t>
                </a:r>
                <a:r>
                  <a:rPr lang="en-US" altLang="zh-CN" sz="3200" dirty="0" smtClean="0"/>
                  <a:t>neural </a:t>
                </a:r>
                <a:r>
                  <a:rPr lang="en-US" altLang="zh-CN" sz="3200" dirty="0"/>
                  <a:t>network for each state variable.</a:t>
                </a:r>
              </a:p>
              <a:p>
                <a:pPr algn="just"/>
                <a:endParaRPr lang="en-US" altLang="zh-CN" sz="3200" dirty="0"/>
              </a:p>
              <a:p>
                <a:pPr algn="just"/>
                <a:r>
                  <a:rPr lang="en-US" altLang="zh-CN" sz="3200" dirty="0" smtClean="0"/>
                  <a:t>The neural network have </a:t>
                </a:r>
                <a:r>
                  <a:rPr lang="en-US" altLang="zh-CN" sz="3200" dirty="0"/>
                  <a:t>1 hidden layer, 20 hidden neuron. </a:t>
                </a:r>
                <a:r>
                  <a:rPr lang="en-US" altLang="zh-CN" sz="3200" dirty="0"/>
                  <a:t>Use </a:t>
                </a:r>
                <a:r>
                  <a:rPr lang="en-US" altLang="zh-CN" sz="3200" dirty="0" err="1"/>
                  <a:t>ReLU</a:t>
                </a:r>
                <a:r>
                  <a:rPr lang="en-US" altLang="zh-CN" sz="3200" dirty="0"/>
                  <a:t> as activation function. </a:t>
                </a:r>
              </a:p>
              <a:p>
                <a:pPr algn="just"/>
                <a:endParaRPr lang="en-US" altLang="zh-CN" sz="3200" dirty="0"/>
              </a:p>
              <a:p>
                <a:pPr algn="just"/>
                <a:r>
                  <a:rPr lang="en-US" altLang="zh-CN" sz="3200" dirty="0"/>
                  <a:t>Each network have 4 input </a:t>
                </a:r>
                <a14:m>
                  <m:oMath xmlns:m="http://schemas.openxmlformats.org/officeDocument/2006/math">
                    <m:r>
                      <a:rPr lang="en-US" altLang="zh-CN" sz="3200" i="1">
                        <a:latin typeface="Cambria Math" panose="02040503050406030204" pitchFamily="18" charset="0"/>
                      </a:rPr>
                      <m:t>𝜓</m:t>
                    </m:r>
                  </m:oMath>
                </a14:m>
                <a:r>
                  <a:rPr lang="en-US" altLang="zh-CN" sz="3200" dirty="0"/>
                  <a:t>, v, a,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𝛿</m:t>
                        </m:r>
                      </m:e>
                      <m:sub>
                        <m:r>
                          <a:rPr lang="en-US" altLang="zh-CN" sz="3200" i="1">
                            <a:latin typeface="Cambria Math" panose="02040503050406030204" pitchFamily="18" charset="0"/>
                          </a:rPr>
                          <m:t>𝑓</m:t>
                        </m:r>
                      </m:sub>
                    </m:sSub>
                  </m:oMath>
                </a14:m>
                <a:r>
                  <a:rPr lang="en-US" altLang="zh-CN" sz="3200" dirty="0"/>
                  <a:t>. The output of the network is the difference between current state and next state, i.e. </a:t>
                </a:r>
                <a14:m>
                  <m:oMath xmlns:m="http://schemas.openxmlformats.org/officeDocument/2006/math">
                    <m:f>
                      <m:fPr>
                        <m:ctrlPr>
                          <a:rPr lang="en-US" altLang="zh-CN" sz="3200" i="1">
                            <a:latin typeface="Cambria Math" panose="02040503050406030204" pitchFamily="18" charset="0"/>
                          </a:rPr>
                        </m:ctrlPr>
                      </m:fPr>
                      <m:num>
                        <m:r>
                          <a:rPr lang="en-US" altLang="zh-CN" sz="3200" i="1" smtClean="0">
                            <a:latin typeface="Cambria Math" panose="02040503050406030204" pitchFamily="18" charset="0"/>
                          </a:rPr>
                          <m:t>𝑥</m:t>
                        </m:r>
                        <m:d>
                          <m:dPr>
                            <m:begChr m:val="["/>
                            <m:endChr m:val="]"/>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𝑡</m:t>
                            </m:r>
                            <m:r>
                              <a:rPr lang="en-US" altLang="zh-CN" sz="3200" i="1">
                                <a:latin typeface="Cambria Math" panose="02040503050406030204" pitchFamily="18" charset="0"/>
                              </a:rPr>
                              <m:t>+1</m:t>
                            </m:r>
                          </m:e>
                        </m:d>
                        <m:r>
                          <a:rPr lang="en-US" altLang="zh-CN" sz="3200" i="1">
                            <a:latin typeface="Cambria Math" panose="02040503050406030204" pitchFamily="18" charset="0"/>
                          </a:rPr>
                          <m:t>−</m:t>
                        </m:r>
                        <m:r>
                          <a:rPr lang="en-US" altLang="zh-CN" sz="3200" i="1">
                            <a:latin typeface="Cambria Math" panose="02040503050406030204" pitchFamily="18" charset="0"/>
                          </a:rPr>
                          <m:t>𝑥</m:t>
                        </m:r>
                        <m:d>
                          <m:dPr>
                            <m:begChr m:val="["/>
                            <m:endChr m:val="]"/>
                            <m:ctrlPr>
                              <a:rPr lang="en-US" altLang="zh-CN" sz="3200" i="1">
                                <a:latin typeface="Cambria Math" panose="02040503050406030204" pitchFamily="18" charset="0"/>
                              </a:rPr>
                            </m:ctrlPr>
                          </m:dPr>
                          <m:e>
                            <m:r>
                              <a:rPr lang="en-US" altLang="zh-CN" sz="3200" b="0" i="1" smtClean="0">
                                <a:latin typeface="Cambria Math" panose="02040503050406030204" pitchFamily="18" charset="0"/>
                              </a:rPr>
                              <m:t>𝑡</m:t>
                            </m:r>
                          </m:e>
                        </m:d>
                      </m:num>
                      <m:den>
                        <m:r>
                          <m:rPr>
                            <m:sty m:val="p"/>
                          </m:rPr>
                          <a:rPr lang="en-US" altLang="zh-CN" sz="3200">
                            <a:latin typeface="Cambria Math" panose="02040503050406030204" pitchFamily="18" charset="0"/>
                          </a:rPr>
                          <m:t>Δ</m:t>
                        </m:r>
                        <m:r>
                          <a:rPr lang="en-US" altLang="zh-CN" sz="3200" i="1">
                            <a:latin typeface="Cambria Math" panose="02040503050406030204" pitchFamily="18" charset="0"/>
                          </a:rPr>
                          <m:t>𝑡</m:t>
                        </m:r>
                      </m:den>
                    </m:f>
                  </m:oMath>
                </a14:m>
                <a:r>
                  <a:rPr lang="en-US" altLang="zh-CN" sz="3200" dirty="0"/>
                  <a:t>.</a:t>
                </a:r>
                <a:endParaRPr lang="zh-CN" altLang="en-US" sz="3200" dirty="0"/>
              </a:p>
              <a:p>
                <a:endParaRPr lang="zh-CN" altLang="en-US" sz="32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blipFill rotWithShape="0">
                <a:blip r:embed="rId3"/>
                <a:stretch>
                  <a:fillRect l="-1056" t="-1559" r="-1200"/>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p:txBody>
          <a:bodyPr/>
          <a:lstStyle/>
          <a:p>
            <a:r>
              <a:rPr lang="en-US" altLang="zh-CN" dirty="0"/>
              <a:t>Neural Network Structure</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8</a:t>
            </a:fld>
            <a:endParaRPr lang="en-US" dirty="0"/>
          </a:p>
        </p:txBody>
      </p:sp>
    </p:spTree>
    <p:extLst>
      <p:ext uri="{BB962C8B-B14F-4D97-AF65-F5344CB8AC3E}">
        <p14:creationId xmlns:p14="http://schemas.microsoft.com/office/powerpoint/2010/main" val="106168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2"/>
              </p:nvPr>
            </p:nvSpPr>
            <p:spPr>
              <a:xfrm>
                <a:off x="610626" y="1493520"/>
                <a:ext cx="12701026" cy="5110480"/>
              </a:xfrm>
            </p:spPr>
            <p:txBody>
              <a:bodyPr/>
              <a:lstStyle/>
              <a:p>
                <a:r>
                  <a:rPr lang="en-US" altLang="zh-CN" sz="3200" dirty="0"/>
                  <a:t>The training data are obtained by running the model with fixed turning angle at 30, 20, 10, 0, -10, -20, -30 degree for 120 seconds with the time step of 0.01s. The initial state for the training trajectories are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=0, </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=0, </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𝜓</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=30, </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𝑣</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=3</m:t>
                    </m:r>
                  </m:oMath>
                </a14:m>
                <a:r>
                  <a:rPr lang="en-US" altLang="zh-CN" sz="3200" dirty="0" smtClean="0"/>
                  <a:t>. </a:t>
                </a:r>
                <a:endParaRPr lang="en-US" altLang="zh-CN" sz="3200" dirty="0"/>
              </a:p>
              <a:p>
                <a:endParaRPr lang="en-US" altLang="zh-CN" sz="3200" dirty="0"/>
              </a:p>
              <a:p>
                <a:r>
                  <a:rPr lang="en-US" altLang="zh-CN" sz="3200" dirty="0"/>
                  <a:t>The training labels are obtained by calculating the difference between current state variable and next state variable divided by time step. </a:t>
                </a:r>
              </a:p>
              <a:p>
                <a:endParaRPr lang="en-US" altLang="zh-CN" sz="3200" dirty="0" smtClean="0"/>
              </a:p>
              <a:p>
                <a:r>
                  <a:rPr lang="en-US" altLang="zh-CN" sz="3200" dirty="0" smtClean="0"/>
                  <a:t>The training set will consist of 83993 data points.</a:t>
                </a:r>
                <a:endParaRPr lang="zh-CN" altLang="en-US" sz="3200" dirty="0"/>
              </a:p>
            </p:txBody>
          </p:sp>
        </mc:Choice>
        <mc:Fallback>
          <p:sp>
            <p:nvSpPr>
              <p:cNvPr id="2" name="文本占位符 1"/>
              <p:cNvSpPr>
                <a:spLocks noGrp="1" noRot="1" noChangeAspect="1" noMove="1" noResize="1" noEditPoints="1" noAdjustHandles="1" noChangeArrowheads="1" noChangeShapeType="1" noTextEdit="1"/>
              </p:cNvSpPr>
              <p:nvPr>
                <p:ph type="body" sz="quarter" idx="12"/>
              </p:nvPr>
            </p:nvSpPr>
            <p:spPr>
              <a:xfrm>
                <a:off x="610626" y="1493520"/>
                <a:ext cx="12701026" cy="5110480"/>
              </a:xfrm>
              <a:blipFill rotWithShape="0">
                <a:blip r:embed="rId2"/>
                <a:stretch>
                  <a:fillRect l="-1056" t="-1551" r="-816" b="-8831"/>
                </a:stretch>
              </a:blipFill>
            </p:spPr>
            <p:txBody>
              <a:bodyPr/>
              <a:lstStyle/>
              <a:p>
                <a:r>
                  <a:rPr lang="zh-CN" altLang="en-US">
                    <a:noFill/>
                  </a:rPr>
                  <a:t> </a:t>
                </a:r>
              </a:p>
            </p:txBody>
          </p:sp>
        </mc:Fallback>
      </mc:AlternateContent>
      <p:sp>
        <p:nvSpPr>
          <p:cNvPr id="3" name="文本占位符 2"/>
          <p:cNvSpPr>
            <a:spLocks noGrp="1"/>
          </p:cNvSpPr>
          <p:nvPr>
            <p:ph type="body" sz="quarter" idx="10"/>
          </p:nvPr>
        </p:nvSpPr>
        <p:spPr/>
        <p:txBody>
          <a:bodyPr/>
          <a:lstStyle/>
          <a:p>
            <a:r>
              <a:rPr lang="en-US" altLang="zh-CN" dirty="0"/>
              <a:t>Training Data and Label</a:t>
            </a:r>
            <a:endParaRPr lang="zh-CN" altLang="en-US" dirty="0"/>
          </a:p>
        </p:txBody>
      </p:sp>
      <p:sp>
        <p:nvSpPr>
          <p:cNvPr id="4" name="灯片编号占位符 3"/>
          <p:cNvSpPr>
            <a:spLocks noGrp="1"/>
          </p:cNvSpPr>
          <p:nvPr>
            <p:ph type="sldNum" sz="quarter" idx="4"/>
          </p:nvPr>
        </p:nvSpPr>
        <p:spPr/>
        <p:txBody>
          <a:bodyPr/>
          <a:lstStyle/>
          <a:p>
            <a:fld id="{7DAA0FC6-F71F-4650-BE21-9A15F164E712}" type="slidenum">
              <a:rPr lang="en-US" smtClean="0"/>
              <a:pPr/>
              <a:t>9</a:t>
            </a:fld>
            <a:endParaRPr lang="en-US" dirty="0"/>
          </a:p>
        </p:txBody>
      </p:sp>
    </p:spTree>
    <p:extLst>
      <p:ext uri="{BB962C8B-B14F-4D97-AF65-F5344CB8AC3E}">
        <p14:creationId xmlns:p14="http://schemas.microsoft.com/office/powerpoint/2010/main" val="2368421153"/>
      </p:ext>
    </p:extLst>
  </p:cSld>
  <p:clrMapOvr>
    <a:masterClrMapping/>
  </p:clrMapOvr>
</p:sld>
</file>

<file path=ppt/theme/theme1.xml><?xml version="1.0" encoding="utf-8"?>
<a:theme xmlns:a="http://schemas.openxmlformats.org/drawingml/2006/main" name="1_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Grainger-Template-16X9.potx" id="{288D3AED-7DEF-492C-8383-28BED872FB96}" vid="{8F2C015B-08DA-4D33-A097-92A25A4914F4}"/>
    </a:ext>
  </a:extLst>
</a:theme>
</file>

<file path=ppt/theme/theme2.xml><?xml version="1.0" encoding="utf-8"?>
<a:theme xmlns:a="http://schemas.openxmlformats.org/drawingml/2006/main" name="Content Slides - Blue 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Grainger-Template-16X9.potx" id="{288D3AED-7DEF-492C-8383-28BED872FB96}" vid="{BDEAF2F8-B4E1-4E05-9616-81582DAAA3A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ECE-Grainger-Template-16X9</Template>
  <TotalTime>410</TotalTime>
  <Words>909</Words>
  <Application>Microsoft Office PowerPoint</Application>
  <PresentationFormat>自定义</PresentationFormat>
  <Paragraphs>139</Paragraphs>
  <Slides>21</Slides>
  <Notes>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OfficinaSansITCStd Book</vt:lpstr>
      <vt:lpstr>宋体</vt:lpstr>
      <vt:lpstr>Arial</vt:lpstr>
      <vt:lpstr>Arial Narrow</vt:lpstr>
      <vt:lpstr>Calibri</vt:lpstr>
      <vt:lpstr>Cambria Math</vt:lpstr>
      <vt:lpstr>Wingdings</vt:lpstr>
      <vt:lpstr>1_Cover Slide</vt:lpstr>
      <vt:lpstr>Content Slides - Blue Text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阳戈</dc:creator>
  <cp:lastModifiedBy>李 阳戈</cp:lastModifiedBy>
  <cp:revision>22</cp:revision>
  <cp:lastPrinted>2016-12-15T22:22:15Z</cp:lastPrinted>
  <dcterms:created xsi:type="dcterms:W3CDTF">2019-12-04T23:53:03Z</dcterms:created>
  <dcterms:modified xsi:type="dcterms:W3CDTF">2019-12-05T06:43:15Z</dcterms:modified>
</cp:coreProperties>
</file>