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0"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6" r:id="rId18"/>
    <p:sldId id="274" r:id="rId19"/>
    <p:sldId id="277" r:id="rId20"/>
    <p:sldId id="279" r:id="rId21"/>
    <p:sldId id="278" r:id="rId22"/>
    <p:sldId id="27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5" d="100"/>
          <a:sy n="85" d="100"/>
        </p:scale>
        <p:origin x="614"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7AD425-F6F1-4FB9-BB03-962877AA6174}"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zh-CN" altLang="en-US"/>
        </a:p>
      </dgm:t>
    </dgm:pt>
    <dgm:pt modelId="{A95AF664-6C84-48F6-A462-4B457C3332A4}">
      <dgm:prSet phldrT="[文本]"/>
      <dgm:spPr/>
      <dgm:t>
        <a:bodyPr/>
        <a:lstStyle/>
        <a:p>
          <a:r>
            <a:rPr lang="en-US" altLang="en-US" dirty="0"/>
            <a:t>Data analysis</a:t>
          </a:r>
          <a:endParaRPr lang="zh-CN" altLang="en-US" dirty="0"/>
        </a:p>
      </dgm:t>
    </dgm:pt>
    <dgm:pt modelId="{3926650A-65DD-44B0-B621-82A357FF5857}" type="parTrans" cxnId="{B478270E-8515-4F7C-A808-E97D5D2A7AE9}">
      <dgm:prSet/>
      <dgm:spPr/>
      <dgm:t>
        <a:bodyPr/>
        <a:lstStyle/>
        <a:p>
          <a:endParaRPr lang="zh-CN" altLang="en-US"/>
        </a:p>
      </dgm:t>
    </dgm:pt>
    <dgm:pt modelId="{5F6B1F2B-3DE5-48FF-9E10-78FFE3FFE2F3}" type="sibTrans" cxnId="{B478270E-8515-4F7C-A808-E97D5D2A7AE9}">
      <dgm:prSet/>
      <dgm:spPr/>
      <dgm:t>
        <a:bodyPr/>
        <a:lstStyle/>
        <a:p>
          <a:endParaRPr lang="zh-CN" altLang="en-US"/>
        </a:p>
      </dgm:t>
    </dgm:pt>
    <dgm:pt modelId="{B1B27A56-107B-432B-BD31-9AE582049358}">
      <dgm:prSet phldrT="[文本]"/>
      <dgm:spPr/>
      <dgm:t>
        <a:bodyPr/>
        <a:lstStyle/>
        <a:p>
          <a:r>
            <a:rPr lang="en-US" altLang="en-US" dirty="0"/>
            <a:t>Data pre-processing</a:t>
          </a:r>
          <a:endParaRPr lang="zh-CN" altLang="en-US" dirty="0"/>
        </a:p>
      </dgm:t>
    </dgm:pt>
    <dgm:pt modelId="{75732AD0-4CA3-4930-A68C-86F18E6B8A88}" type="parTrans" cxnId="{F5FEE58D-2D7B-4B99-B75F-42E52EF26A12}">
      <dgm:prSet/>
      <dgm:spPr/>
      <dgm:t>
        <a:bodyPr/>
        <a:lstStyle/>
        <a:p>
          <a:endParaRPr lang="zh-CN" altLang="en-US"/>
        </a:p>
      </dgm:t>
    </dgm:pt>
    <dgm:pt modelId="{B759FDB1-A882-4AC4-97CC-B0038BF57A0B}" type="sibTrans" cxnId="{F5FEE58D-2D7B-4B99-B75F-42E52EF26A12}">
      <dgm:prSet/>
      <dgm:spPr/>
      <dgm:t>
        <a:bodyPr/>
        <a:lstStyle/>
        <a:p>
          <a:endParaRPr lang="zh-CN" altLang="en-US"/>
        </a:p>
      </dgm:t>
    </dgm:pt>
    <dgm:pt modelId="{F9FA9851-C36A-4FF7-AF75-2C671836C5A0}">
      <dgm:prSet phldrT="[文本]"/>
      <dgm:spPr/>
      <dgm:t>
        <a:bodyPr/>
        <a:lstStyle/>
        <a:p>
          <a:r>
            <a:rPr lang="en-US" altLang="en-US" dirty="0"/>
            <a:t>Initial realization</a:t>
          </a:r>
          <a:endParaRPr lang="zh-CN" altLang="en-US" dirty="0"/>
        </a:p>
      </dgm:t>
    </dgm:pt>
    <dgm:pt modelId="{BACDCED3-25B5-4427-9194-AAD1DBC4B755}" type="parTrans" cxnId="{F5F99DF1-909F-4B9A-BE49-C046581035E2}">
      <dgm:prSet/>
      <dgm:spPr/>
      <dgm:t>
        <a:bodyPr/>
        <a:lstStyle/>
        <a:p>
          <a:endParaRPr lang="zh-CN" altLang="en-US"/>
        </a:p>
      </dgm:t>
    </dgm:pt>
    <dgm:pt modelId="{5F0AD55E-A64B-445F-87A6-4C769489FDF3}" type="sibTrans" cxnId="{F5F99DF1-909F-4B9A-BE49-C046581035E2}">
      <dgm:prSet/>
      <dgm:spPr/>
      <dgm:t>
        <a:bodyPr/>
        <a:lstStyle/>
        <a:p>
          <a:endParaRPr lang="zh-CN" altLang="en-US"/>
        </a:p>
      </dgm:t>
    </dgm:pt>
    <dgm:pt modelId="{7D48CB7B-EE69-479A-BC9C-398E0ED072DE}">
      <dgm:prSet/>
      <dgm:spPr/>
      <dgm:t>
        <a:bodyPr/>
        <a:lstStyle/>
        <a:p>
          <a:r>
            <a:rPr lang="en-US" altLang="en-US" dirty="0"/>
            <a:t>Optimum</a:t>
          </a:r>
          <a:endParaRPr lang="zh-CN" altLang="en-US" dirty="0"/>
        </a:p>
      </dgm:t>
    </dgm:pt>
    <dgm:pt modelId="{F39C945A-6EBC-4D02-88B9-F1F782818EA1}" type="parTrans" cxnId="{8E3FBDA5-1D47-48CC-9DFE-CEDD66664934}">
      <dgm:prSet/>
      <dgm:spPr/>
      <dgm:t>
        <a:bodyPr/>
        <a:lstStyle/>
        <a:p>
          <a:endParaRPr lang="zh-CN" altLang="en-US"/>
        </a:p>
      </dgm:t>
    </dgm:pt>
    <dgm:pt modelId="{CADEEA3D-B1DD-4C0D-985C-13CD7B531FD1}" type="sibTrans" cxnId="{8E3FBDA5-1D47-48CC-9DFE-CEDD66664934}">
      <dgm:prSet/>
      <dgm:spPr/>
      <dgm:t>
        <a:bodyPr/>
        <a:lstStyle/>
        <a:p>
          <a:endParaRPr lang="zh-CN" altLang="en-US"/>
        </a:p>
      </dgm:t>
    </dgm:pt>
    <dgm:pt modelId="{7DD2996C-B60A-45C1-9AA4-E4B038015FC4}">
      <dgm:prSet/>
      <dgm:spPr/>
      <dgm:t>
        <a:bodyPr/>
        <a:lstStyle/>
        <a:p>
          <a:r>
            <a:rPr lang="en-US" altLang="en-US" dirty="0"/>
            <a:t>Model evaluation</a:t>
          </a:r>
          <a:endParaRPr lang="zh-CN" altLang="en-US" dirty="0"/>
        </a:p>
      </dgm:t>
    </dgm:pt>
    <dgm:pt modelId="{E53035DA-8A45-4550-BC83-CD76EB9A1535}" type="parTrans" cxnId="{103A443E-FF00-4961-BEB7-AB7CA02DCF40}">
      <dgm:prSet/>
      <dgm:spPr/>
      <dgm:t>
        <a:bodyPr/>
        <a:lstStyle/>
        <a:p>
          <a:endParaRPr lang="zh-CN" altLang="en-US"/>
        </a:p>
      </dgm:t>
    </dgm:pt>
    <dgm:pt modelId="{3229BBFD-AF1B-4931-B6F4-E53A8310165C}" type="sibTrans" cxnId="{103A443E-FF00-4961-BEB7-AB7CA02DCF40}">
      <dgm:prSet/>
      <dgm:spPr/>
      <dgm:t>
        <a:bodyPr/>
        <a:lstStyle/>
        <a:p>
          <a:endParaRPr lang="zh-CN" altLang="en-US"/>
        </a:p>
      </dgm:t>
    </dgm:pt>
    <dgm:pt modelId="{5BC2F7A1-4E4F-4378-B683-E258E658C5E8}" type="pres">
      <dgm:prSet presAssocID="{877AD425-F6F1-4FB9-BB03-962877AA6174}" presName="Name0" presStyleCnt="0">
        <dgm:presLayoutVars>
          <dgm:dir/>
          <dgm:resizeHandles val="exact"/>
        </dgm:presLayoutVars>
      </dgm:prSet>
      <dgm:spPr/>
    </dgm:pt>
    <dgm:pt modelId="{60A58E77-2E4D-44B0-8D0B-76BF836149F8}" type="pres">
      <dgm:prSet presAssocID="{A95AF664-6C84-48F6-A462-4B457C3332A4}" presName="node" presStyleLbl="node1" presStyleIdx="0" presStyleCnt="5">
        <dgm:presLayoutVars>
          <dgm:bulletEnabled val="1"/>
        </dgm:presLayoutVars>
      </dgm:prSet>
      <dgm:spPr/>
    </dgm:pt>
    <dgm:pt modelId="{DF281B46-92D7-448F-A899-6C90C8761B9B}" type="pres">
      <dgm:prSet presAssocID="{5F6B1F2B-3DE5-48FF-9E10-78FFE3FFE2F3}" presName="sibTrans" presStyleLbl="sibTrans2D1" presStyleIdx="0" presStyleCnt="4"/>
      <dgm:spPr/>
    </dgm:pt>
    <dgm:pt modelId="{5BD701CF-AA92-431B-BAFE-044D3BCF96BB}" type="pres">
      <dgm:prSet presAssocID="{5F6B1F2B-3DE5-48FF-9E10-78FFE3FFE2F3}" presName="connectorText" presStyleLbl="sibTrans2D1" presStyleIdx="0" presStyleCnt="4"/>
      <dgm:spPr/>
    </dgm:pt>
    <dgm:pt modelId="{46CBF9E2-B0C1-4167-AB4D-F339AB6ADB38}" type="pres">
      <dgm:prSet presAssocID="{B1B27A56-107B-432B-BD31-9AE582049358}" presName="node" presStyleLbl="node1" presStyleIdx="1" presStyleCnt="5">
        <dgm:presLayoutVars>
          <dgm:bulletEnabled val="1"/>
        </dgm:presLayoutVars>
      </dgm:prSet>
      <dgm:spPr/>
    </dgm:pt>
    <dgm:pt modelId="{EA0FC66A-AD6E-4A1D-BA50-4701A2C7A426}" type="pres">
      <dgm:prSet presAssocID="{B759FDB1-A882-4AC4-97CC-B0038BF57A0B}" presName="sibTrans" presStyleLbl="sibTrans2D1" presStyleIdx="1" presStyleCnt="4"/>
      <dgm:spPr/>
    </dgm:pt>
    <dgm:pt modelId="{27310D90-5EE2-47DE-98C2-6F47D0553786}" type="pres">
      <dgm:prSet presAssocID="{B759FDB1-A882-4AC4-97CC-B0038BF57A0B}" presName="connectorText" presStyleLbl="sibTrans2D1" presStyleIdx="1" presStyleCnt="4"/>
      <dgm:spPr/>
    </dgm:pt>
    <dgm:pt modelId="{0C62FAFB-360D-4F8A-A06E-7BBB796905BD}" type="pres">
      <dgm:prSet presAssocID="{F9FA9851-C36A-4FF7-AF75-2C671836C5A0}" presName="node" presStyleLbl="node1" presStyleIdx="2" presStyleCnt="5">
        <dgm:presLayoutVars>
          <dgm:bulletEnabled val="1"/>
        </dgm:presLayoutVars>
      </dgm:prSet>
      <dgm:spPr/>
    </dgm:pt>
    <dgm:pt modelId="{55D5EFEC-1773-4970-9DFF-B61F0A618B0A}" type="pres">
      <dgm:prSet presAssocID="{5F0AD55E-A64B-445F-87A6-4C769489FDF3}" presName="sibTrans" presStyleLbl="sibTrans2D1" presStyleIdx="2" presStyleCnt="4"/>
      <dgm:spPr/>
    </dgm:pt>
    <dgm:pt modelId="{8CADCAA5-E257-41E9-882A-DF8D400BA787}" type="pres">
      <dgm:prSet presAssocID="{5F0AD55E-A64B-445F-87A6-4C769489FDF3}" presName="connectorText" presStyleLbl="sibTrans2D1" presStyleIdx="2" presStyleCnt="4"/>
      <dgm:spPr/>
    </dgm:pt>
    <dgm:pt modelId="{9D2DF625-5F0D-4A24-8021-285A1ADB9633}" type="pres">
      <dgm:prSet presAssocID="{7D48CB7B-EE69-479A-BC9C-398E0ED072DE}" presName="node" presStyleLbl="node1" presStyleIdx="3" presStyleCnt="5">
        <dgm:presLayoutVars>
          <dgm:bulletEnabled val="1"/>
        </dgm:presLayoutVars>
      </dgm:prSet>
      <dgm:spPr/>
    </dgm:pt>
    <dgm:pt modelId="{FBEDCD56-F386-470B-9BA1-FAF67643F6FD}" type="pres">
      <dgm:prSet presAssocID="{CADEEA3D-B1DD-4C0D-985C-13CD7B531FD1}" presName="sibTrans" presStyleLbl="sibTrans2D1" presStyleIdx="3" presStyleCnt="4"/>
      <dgm:spPr/>
    </dgm:pt>
    <dgm:pt modelId="{F10BE274-FB4A-4D0C-BA9C-9732A93050DE}" type="pres">
      <dgm:prSet presAssocID="{CADEEA3D-B1DD-4C0D-985C-13CD7B531FD1}" presName="connectorText" presStyleLbl="sibTrans2D1" presStyleIdx="3" presStyleCnt="4"/>
      <dgm:spPr/>
    </dgm:pt>
    <dgm:pt modelId="{8B459BC3-82CF-4B4A-8824-43F9F8DBA98F}" type="pres">
      <dgm:prSet presAssocID="{7DD2996C-B60A-45C1-9AA4-E4B038015FC4}" presName="node" presStyleLbl="node1" presStyleIdx="4" presStyleCnt="5">
        <dgm:presLayoutVars>
          <dgm:bulletEnabled val="1"/>
        </dgm:presLayoutVars>
      </dgm:prSet>
      <dgm:spPr/>
    </dgm:pt>
  </dgm:ptLst>
  <dgm:cxnLst>
    <dgm:cxn modelId="{BAAC7F02-9346-4D58-948E-06271879DEB4}" type="presOf" srcId="{5F0AD55E-A64B-445F-87A6-4C769489FDF3}" destId="{55D5EFEC-1773-4970-9DFF-B61F0A618B0A}" srcOrd="0" destOrd="0" presId="urn:microsoft.com/office/officeart/2005/8/layout/process1"/>
    <dgm:cxn modelId="{B478270E-8515-4F7C-A808-E97D5D2A7AE9}" srcId="{877AD425-F6F1-4FB9-BB03-962877AA6174}" destId="{A95AF664-6C84-48F6-A462-4B457C3332A4}" srcOrd="0" destOrd="0" parTransId="{3926650A-65DD-44B0-B621-82A357FF5857}" sibTransId="{5F6B1F2B-3DE5-48FF-9E10-78FFE3FFE2F3}"/>
    <dgm:cxn modelId="{072AD618-E458-420D-8B19-2D1C98E5C522}" type="presOf" srcId="{CADEEA3D-B1DD-4C0D-985C-13CD7B531FD1}" destId="{F10BE274-FB4A-4D0C-BA9C-9732A93050DE}" srcOrd="1" destOrd="0" presId="urn:microsoft.com/office/officeart/2005/8/layout/process1"/>
    <dgm:cxn modelId="{1C9E2E3B-528D-4D2F-A42A-07D9B3285901}" type="presOf" srcId="{5F6B1F2B-3DE5-48FF-9E10-78FFE3FFE2F3}" destId="{DF281B46-92D7-448F-A899-6C90C8761B9B}" srcOrd="0" destOrd="0" presId="urn:microsoft.com/office/officeart/2005/8/layout/process1"/>
    <dgm:cxn modelId="{103A443E-FF00-4961-BEB7-AB7CA02DCF40}" srcId="{877AD425-F6F1-4FB9-BB03-962877AA6174}" destId="{7DD2996C-B60A-45C1-9AA4-E4B038015FC4}" srcOrd="4" destOrd="0" parTransId="{E53035DA-8A45-4550-BC83-CD76EB9A1535}" sibTransId="{3229BBFD-AF1B-4931-B6F4-E53A8310165C}"/>
    <dgm:cxn modelId="{D41D803E-B066-4682-BFB1-BA3D7CA49D21}" type="presOf" srcId="{B1B27A56-107B-432B-BD31-9AE582049358}" destId="{46CBF9E2-B0C1-4167-AB4D-F339AB6ADB38}" srcOrd="0" destOrd="0" presId="urn:microsoft.com/office/officeart/2005/8/layout/process1"/>
    <dgm:cxn modelId="{8923A666-FA1F-4545-B01B-0048BEFE744B}" type="presOf" srcId="{CADEEA3D-B1DD-4C0D-985C-13CD7B531FD1}" destId="{FBEDCD56-F386-470B-9BA1-FAF67643F6FD}" srcOrd="0" destOrd="0" presId="urn:microsoft.com/office/officeart/2005/8/layout/process1"/>
    <dgm:cxn modelId="{1A9E1B73-E7F5-4305-AD12-7AA0F0A34DD6}" type="presOf" srcId="{B759FDB1-A882-4AC4-97CC-B0038BF57A0B}" destId="{EA0FC66A-AD6E-4A1D-BA50-4701A2C7A426}" srcOrd="0" destOrd="0" presId="urn:microsoft.com/office/officeart/2005/8/layout/process1"/>
    <dgm:cxn modelId="{D7315E56-76B7-406F-8F75-26A33DAC9BA1}" type="presOf" srcId="{B759FDB1-A882-4AC4-97CC-B0038BF57A0B}" destId="{27310D90-5EE2-47DE-98C2-6F47D0553786}" srcOrd="1" destOrd="0" presId="urn:microsoft.com/office/officeart/2005/8/layout/process1"/>
    <dgm:cxn modelId="{EC6FB18D-D768-45E1-9809-0CC26EEADC06}" type="presOf" srcId="{F9FA9851-C36A-4FF7-AF75-2C671836C5A0}" destId="{0C62FAFB-360D-4F8A-A06E-7BBB796905BD}" srcOrd="0" destOrd="0" presId="urn:microsoft.com/office/officeart/2005/8/layout/process1"/>
    <dgm:cxn modelId="{F5FEE58D-2D7B-4B99-B75F-42E52EF26A12}" srcId="{877AD425-F6F1-4FB9-BB03-962877AA6174}" destId="{B1B27A56-107B-432B-BD31-9AE582049358}" srcOrd="1" destOrd="0" parTransId="{75732AD0-4CA3-4930-A68C-86F18E6B8A88}" sibTransId="{B759FDB1-A882-4AC4-97CC-B0038BF57A0B}"/>
    <dgm:cxn modelId="{C604D0A4-377B-43A4-8288-9F4F6CC67F58}" type="presOf" srcId="{7DD2996C-B60A-45C1-9AA4-E4B038015FC4}" destId="{8B459BC3-82CF-4B4A-8824-43F9F8DBA98F}" srcOrd="0" destOrd="0" presId="urn:microsoft.com/office/officeart/2005/8/layout/process1"/>
    <dgm:cxn modelId="{8E3FBDA5-1D47-48CC-9DFE-CEDD66664934}" srcId="{877AD425-F6F1-4FB9-BB03-962877AA6174}" destId="{7D48CB7B-EE69-479A-BC9C-398E0ED072DE}" srcOrd="3" destOrd="0" parTransId="{F39C945A-6EBC-4D02-88B9-F1F782818EA1}" sibTransId="{CADEEA3D-B1DD-4C0D-985C-13CD7B531FD1}"/>
    <dgm:cxn modelId="{92B099B6-4691-46D5-85C2-40D4EA0DFAB6}" type="presOf" srcId="{5F6B1F2B-3DE5-48FF-9E10-78FFE3FFE2F3}" destId="{5BD701CF-AA92-431B-BAFE-044D3BCF96BB}" srcOrd="1" destOrd="0" presId="urn:microsoft.com/office/officeart/2005/8/layout/process1"/>
    <dgm:cxn modelId="{B19F5AC6-E829-4FFD-BF57-BD92707C71CC}" type="presOf" srcId="{5F0AD55E-A64B-445F-87A6-4C769489FDF3}" destId="{8CADCAA5-E257-41E9-882A-DF8D400BA787}" srcOrd="1" destOrd="0" presId="urn:microsoft.com/office/officeart/2005/8/layout/process1"/>
    <dgm:cxn modelId="{D94A32DC-A906-4B4C-86A4-6646E7758EEE}" type="presOf" srcId="{7D48CB7B-EE69-479A-BC9C-398E0ED072DE}" destId="{9D2DF625-5F0D-4A24-8021-285A1ADB9633}" srcOrd="0" destOrd="0" presId="urn:microsoft.com/office/officeart/2005/8/layout/process1"/>
    <dgm:cxn modelId="{86D706E7-EE5D-4E34-92A8-2F66F3B93CA6}" type="presOf" srcId="{877AD425-F6F1-4FB9-BB03-962877AA6174}" destId="{5BC2F7A1-4E4F-4378-B683-E258E658C5E8}" srcOrd="0" destOrd="0" presId="urn:microsoft.com/office/officeart/2005/8/layout/process1"/>
    <dgm:cxn modelId="{F5F99DF1-909F-4B9A-BE49-C046581035E2}" srcId="{877AD425-F6F1-4FB9-BB03-962877AA6174}" destId="{F9FA9851-C36A-4FF7-AF75-2C671836C5A0}" srcOrd="2" destOrd="0" parTransId="{BACDCED3-25B5-4427-9194-AAD1DBC4B755}" sibTransId="{5F0AD55E-A64B-445F-87A6-4C769489FDF3}"/>
    <dgm:cxn modelId="{25927BFB-D829-47B0-AB30-56F729D15F60}" type="presOf" srcId="{A95AF664-6C84-48F6-A462-4B457C3332A4}" destId="{60A58E77-2E4D-44B0-8D0B-76BF836149F8}" srcOrd="0" destOrd="0" presId="urn:microsoft.com/office/officeart/2005/8/layout/process1"/>
    <dgm:cxn modelId="{27C57CE0-6850-40B3-AE38-E59C5654D648}" type="presParOf" srcId="{5BC2F7A1-4E4F-4378-B683-E258E658C5E8}" destId="{60A58E77-2E4D-44B0-8D0B-76BF836149F8}" srcOrd="0" destOrd="0" presId="urn:microsoft.com/office/officeart/2005/8/layout/process1"/>
    <dgm:cxn modelId="{3000263B-05CF-4C55-B69B-18ACB844025C}" type="presParOf" srcId="{5BC2F7A1-4E4F-4378-B683-E258E658C5E8}" destId="{DF281B46-92D7-448F-A899-6C90C8761B9B}" srcOrd="1" destOrd="0" presId="urn:microsoft.com/office/officeart/2005/8/layout/process1"/>
    <dgm:cxn modelId="{08DE0495-B1A1-4470-B183-6166FCC8565A}" type="presParOf" srcId="{DF281B46-92D7-448F-A899-6C90C8761B9B}" destId="{5BD701CF-AA92-431B-BAFE-044D3BCF96BB}" srcOrd="0" destOrd="0" presId="urn:microsoft.com/office/officeart/2005/8/layout/process1"/>
    <dgm:cxn modelId="{0652DFE3-A9E3-4C71-BCD1-81CDEF72C013}" type="presParOf" srcId="{5BC2F7A1-4E4F-4378-B683-E258E658C5E8}" destId="{46CBF9E2-B0C1-4167-AB4D-F339AB6ADB38}" srcOrd="2" destOrd="0" presId="urn:microsoft.com/office/officeart/2005/8/layout/process1"/>
    <dgm:cxn modelId="{E6E3AAF7-78D0-4BE3-9C03-E0BC5BA94E9F}" type="presParOf" srcId="{5BC2F7A1-4E4F-4378-B683-E258E658C5E8}" destId="{EA0FC66A-AD6E-4A1D-BA50-4701A2C7A426}" srcOrd="3" destOrd="0" presId="urn:microsoft.com/office/officeart/2005/8/layout/process1"/>
    <dgm:cxn modelId="{493FAAFE-A9D8-4559-891D-747539C2E13C}" type="presParOf" srcId="{EA0FC66A-AD6E-4A1D-BA50-4701A2C7A426}" destId="{27310D90-5EE2-47DE-98C2-6F47D0553786}" srcOrd="0" destOrd="0" presId="urn:microsoft.com/office/officeart/2005/8/layout/process1"/>
    <dgm:cxn modelId="{DD6B5949-5B67-4A6F-B874-6088E95B612C}" type="presParOf" srcId="{5BC2F7A1-4E4F-4378-B683-E258E658C5E8}" destId="{0C62FAFB-360D-4F8A-A06E-7BBB796905BD}" srcOrd="4" destOrd="0" presId="urn:microsoft.com/office/officeart/2005/8/layout/process1"/>
    <dgm:cxn modelId="{21C793AF-93E2-4DC9-8C28-1CFC3B3EA6A4}" type="presParOf" srcId="{5BC2F7A1-4E4F-4378-B683-E258E658C5E8}" destId="{55D5EFEC-1773-4970-9DFF-B61F0A618B0A}" srcOrd="5" destOrd="0" presId="urn:microsoft.com/office/officeart/2005/8/layout/process1"/>
    <dgm:cxn modelId="{6775AC03-B0FA-43FB-825D-F8F098DB29E5}" type="presParOf" srcId="{55D5EFEC-1773-4970-9DFF-B61F0A618B0A}" destId="{8CADCAA5-E257-41E9-882A-DF8D400BA787}" srcOrd="0" destOrd="0" presId="urn:microsoft.com/office/officeart/2005/8/layout/process1"/>
    <dgm:cxn modelId="{2A6860B5-1341-4406-861A-5A8642C426E2}" type="presParOf" srcId="{5BC2F7A1-4E4F-4378-B683-E258E658C5E8}" destId="{9D2DF625-5F0D-4A24-8021-285A1ADB9633}" srcOrd="6" destOrd="0" presId="urn:microsoft.com/office/officeart/2005/8/layout/process1"/>
    <dgm:cxn modelId="{0CFB54B9-ED2B-4542-8288-7C9A43FA9C45}" type="presParOf" srcId="{5BC2F7A1-4E4F-4378-B683-E258E658C5E8}" destId="{FBEDCD56-F386-470B-9BA1-FAF67643F6FD}" srcOrd="7" destOrd="0" presId="urn:microsoft.com/office/officeart/2005/8/layout/process1"/>
    <dgm:cxn modelId="{A8B98E79-21A4-476C-B4A7-D853B12290CA}" type="presParOf" srcId="{FBEDCD56-F386-470B-9BA1-FAF67643F6FD}" destId="{F10BE274-FB4A-4D0C-BA9C-9732A93050DE}" srcOrd="0" destOrd="0" presId="urn:microsoft.com/office/officeart/2005/8/layout/process1"/>
    <dgm:cxn modelId="{58644996-E629-4DDB-B1F2-8B56A98EEDD7}" type="presParOf" srcId="{5BC2F7A1-4E4F-4378-B683-E258E658C5E8}" destId="{8B459BC3-82CF-4B4A-8824-43F9F8DBA98F}"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E0B58F-1DCC-4CAE-B437-521679746E3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7CAB6BC2-4222-4511-BDEE-D2E12AE2D142}">
      <dgm:prSet phldrT="[文本]"/>
      <dgm:spPr/>
      <dgm:t>
        <a:bodyPr/>
        <a:lstStyle/>
        <a:p>
          <a:r>
            <a:rPr lang="en-US" altLang="zh-CN" dirty="0"/>
            <a:t>The features of voice</a:t>
          </a:r>
          <a:endParaRPr lang="zh-CN" altLang="en-US" dirty="0"/>
        </a:p>
      </dgm:t>
    </dgm:pt>
    <dgm:pt modelId="{A4568AD8-04AF-4BC1-BC47-7B3E2192908D}" type="parTrans" cxnId="{36ADF9A6-4A84-4366-BCD0-B66340D65183}">
      <dgm:prSet/>
      <dgm:spPr/>
      <dgm:t>
        <a:bodyPr/>
        <a:lstStyle/>
        <a:p>
          <a:endParaRPr lang="zh-CN" altLang="en-US"/>
        </a:p>
      </dgm:t>
    </dgm:pt>
    <dgm:pt modelId="{6ABEA454-7F4E-4EE2-9E0A-83F16E4DC71D}" type="sibTrans" cxnId="{36ADF9A6-4A84-4366-BCD0-B66340D65183}">
      <dgm:prSet/>
      <dgm:spPr/>
      <dgm:t>
        <a:bodyPr/>
        <a:lstStyle/>
        <a:p>
          <a:endParaRPr lang="zh-CN" altLang="en-US"/>
        </a:p>
      </dgm:t>
    </dgm:pt>
    <dgm:pt modelId="{01B13032-13CA-41E2-8FB0-86722153E1CD}">
      <dgm:prSet phldrT="[文本]" phldr="1"/>
      <dgm:spPr/>
      <dgm:t>
        <a:bodyPr/>
        <a:lstStyle/>
        <a:p>
          <a:endParaRPr lang="zh-CN" altLang="en-US" dirty="0"/>
        </a:p>
      </dgm:t>
    </dgm:pt>
    <dgm:pt modelId="{BCD3CABD-9D39-4CF6-9416-FC075D6C42B3}" type="parTrans" cxnId="{B5F71C75-DA3A-4013-9552-317192F1A089}">
      <dgm:prSet/>
      <dgm:spPr/>
      <dgm:t>
        <a:bodyPr/>
        <a:lstStyle/>
        <a:p>
          <a:endParaRPr lang="zh-CN" altLang="en-US"/>
        </a:p>
      </dgm:t>
    </dgm:pt>
    <dgm:pt modelId="{BF33AF37-3824-432C-B4C6-FC4C79F8E2CA}" type="sibTrans" cxnId="{B5F71C75-DA3A-4013-9552-317192F1A089}">
      <dgm:prSet/>
      <dgm:spPr/>
      <dgm:t>
        <a:bodyPr/>
        <a:lstStyle/>
        <a:p>
          <a:endParaRPr lang="zh-CN" altLang="en-US"/>
        </a:p>
      </dgm:t>
    </dgm:pt>
    <dgm:pt modelId="{D3F1A922-3399-4899-AAC3-E69E2E186868}">
      <dgm:prSet phldrT="[文本]"/>
      <dgm:spPr/>
      <dgm:t>
        <a:bodyPr/>
        <a:lstStyle/>
        <a:p>
          <a:r>
            <a:rPr lang="en-US" altLang="en-US" dirty="0"/>
            <a:t>The relationship between features</a:t>
          </a:r>
          <a:endParaRPr lang="zh-CN" altLang="en-US" dirty="0"/>
        </a:p>
      </dgm:t>
    </dgm:pt>
    <dgm:pt modelId="{01D0CB16-C73B-46F6-B02E-2D68BB087065}" type="parTrans" cxnId="{F70B0CC9-7235-46DF-9754-E90C4ABAAB6E}">
      <dgm:prSet/>
      <dgm:spPr/>
      <dgm:t>
        <a:bodyPr/>
        <a:lstStyle/>
        <a:p>
          <a:endParaRPr lang="zh-CN" altLang="en-US"/>
        </a:p>
      </dgm:t>
    </dgm:pt>
    <dgm:pt modelId="{3A4197DD-8E96-4831-B41F-839944BD7A33}" type="sibTrans" cxnId="{F70B0CC9-7235-46DF-9754-E90C4ABAAB6E}">
      <dgm:prSet/>
      <dgm:spPr/>
      <dgm:t>
        <a:bodyPr/>
        <a:lstStyle/>
        <a:p>
          <a:endParaRPr lang="zh-CN" altLang="en-US"/>
        </a:p>
      </dgm:t>
    </dgm:pt>
    <dgm:pt modelId="{71D3D8E7-C43A-48B7-9EFA-576FE29D16E7}">
      <dgm:prSet phldrT="[文本]" phldr="1"/>
      <dgm:spPr/>
      <dgm:t>
        <a:bodyPr/>
        <a:lstStyle/>
        <a:p>
          <a:endParaRPr lang="zh-CN" altLang="en-US"/>
        </a:p>
      </dgm:t>
    </dgm:pt>
    <dgm:pt modelId="{D029C4CD-3E6E-4A00-9016-AAB5B67BB3AD}" type="parTrans" cxnId="{21730D05-7322-49EF-B25E-DEC85E7003B5}">
      <dgm:prSet/>
      <dgm:spPr/>
      <dgm:t>
        <a:bodyPr/>
        <a:lstStyle/>
        <a:p>
          <a:endParaRPr lang="zh-CN" altLang="en-US"/>
        </a:p>
      </dgm:t>
    </dgm:pt>
    <dgm:pt modelId="{20615BBA-0527-40C5-B464-C4E6908D9BDD}" type="sibTrans" cxnId="{21730D05-7322-49EF-B25E-DEC85E7003B5}">
      <dgm:prSet/>
      <dgm:spPr/>
      <dgm:t>
        <a:bodyPr/>
        <a:lstStyle/>
        <a:p>
          <a:endParaRPr lang="zh-CN" altLang="en-US"/>
        </a:p>
      </dgm:t>
    </dgm:pt>
    <dgm:pt modelId="{2D5B29C1-56A7-4316-AA50-CA506C749261}" type="pres">
      <dgm:prSet presAssocID="{31E0B58F-1DCC-4CAE-B437-521679746E32}" presName="linear" presStyleCnt="0">
        <dgm:presLayoutVars>
          <dgm:animLvl val="lvl"/>
          <dgm:resizeHandles val="exact"/>
        </dgm:presLayoutVars>
      </dgm:prSet>
      <dgm:spPr/>
    </dgm:pt>
    <dgm:pt modelId="{92922EC8-E682-45DA-BBC5-40FB2C5F0260}" type="pres">
      <dgm:prSet presAssocID="{7CAB6BC2-4222-4511-BDEE-D2E12AE2D142}" presName="parentText" presStyleLbl="node1" presStyleIdx="0" presStyleCnt="2">
        <dgm:presLayoutVars>
          <dgm:chMax val="0"/>
          <dgm:bulletEnabled val="1"/>
        </dgm:presLayoutVars>
      </dgm:prSet>
      <dgm:spPr/>
    </dgm:pt>
    <dgm:pt modelId="{C6798515-F789-4BF9-B1AC-C7C2AF0BEF29}" type="pres">
      <dgm:prSet presAssocID="{7CAB6BC2-4222-4511-BDEE-D2E12AE2D142}" presName="childText" presStyleLbl="revTx" presStyleIdx="0" presStyleCnt="2">
        <dgm:presLayoutVars>
          <dgm:bulletEnabled val="1"/>
        </dgm:presLayoutVars>
      </dgm:prSet>
      <dgm:spPr/>
    </dgm:pt>
    <dgm:pt modelId="{1A3B528E-2C3D-490C-8674-BA9584E178AD}" type="pres">
      <dgm:prSet presAssocID="{D3F1A922-3399-4899-AAC3-E69E2E186868}" presName="parentText" presStyleLbl="node1" presStyleIdx="1" presStyleCnt="2">
        <dgm:presLayoutVars>
          <dgm:chMax val="0"/>
          <dgm:bulletEnabled val="1"/>
        </dgm:presLayoutVars>
      </dgm:prSet>
      <dgm:spPr/>
    </dgm:pt>
    <dgm:pt modelId="{9620A6C7-96F0-4350-9485-95C44D079B42}" type="pres">
      <dgm:prSet presAssocID="{D3F1A922-3399-4899-AAC3-E69E2E186868}" presName="childText" presStyleLbl="revTx" presStyleIdx="1" presStyleCnt="2">
        <dgm:presLayoutVars>
          <dgm:bulletEnabled val="1"/>
        </dgm:presLayoutVars>
      </dgm:prSet>
      <dgm:spPr/>
    </dgm:pt>
  </dgm:ptLst>
  <dgm:cxnLst>
    <dgm:cxn modelId="{21730D05-7322-49EF-B25E-DEC85E7003B5}" srcId="{D3F1A922-3399-4899-AAC3-E69E2E186868}" destId="{71D3D8E7-C43A-48B7-9EFA-576FE29D16E7}" srcOrd="0" destOrd="0" parTransId="{D029C4CD-3E6E-4A00-9016-AAB5B67BB3AD}" sibTransId="{20615BBA-0527-40C5-B464-C4E6908D9BDD}"/>
    <dgm:cxn modelId="{2D5BEA05-A25B-46DF-8826-64823DE66846}" type="presOf" srcId="{7CAB6BC2-4222-4511-BDEE-D2E12AE2D142}" destId="{92922EC8-E682-45DA-BBC5-40FB2C5F0260}" srcOrd="0" destOrd="0" presId="urn:microsoft.com/office/officeart/2005/8/layout/vList2"/>
    <dgm:cxn modelId="{8BA0CC2D-0072-406D-8781-E0E5A12D4882}" type="presOf" srcId="{01B13032-13CA-41E2-8FB0-86722153E1CD}" destId="{C6798515-F789-4BF9-B1AC-C7C2AF0BEF29}" srcOrd="0" destOrd="0" presId="urn:microsoft.com/office/officeart/2005/8/layout/vList2"/>
    <dgm:cxn modelId="{B5854E3A-DF2D-4FF1-9635-C2BEC944C6E9}" type="presOf" srcId="{31E0B58F-1DCC-4CAE-B437-521679746E32}" destId="{2D5B29C1-56A7-4316-AA50-CA506C749261}" srcOrd="0" destOrd="0" presId="urn:microsoft.com/office/officeart/2005/8/layout/vList2"/>
    <dgm:cxn modelId="{B5F71C75-DA3A-4013-9552-317192F1A089}" srcId="{7CAB6BC2-4222-4511-BDEE-D2E12AE2D142}" destId="{01B13032-13CA-41E2-8FB0-86722153E1CD}" srcOrd="0" destOrd="0" parTransId="{BCD3CABD-9D39-4CF6-9416-FC075D6C42B3}" sibTransId="{BF33AF37-3824-432C-B4C6-FC4C79F8E2CA}"/>
    <dgm:cxn modelId="{2C99E17D-650A-4C3A-8848-3629A7FDAC1C}" type="presOf" srcId="{D3F1A922-3399-4899-AAC3-E69E2E186868}" destId="{1A3B528E-2C3D-490C-8674-BA9584E178AD}" srcOrd="0" destOrd="0" presId="urn:microsoft.com/office/officeart/2005/8/layout/vList2"/>
    <dgm:cxn modelId="{36ADF9A6-4A84-4366-BCD0-B66340D65183}" srcId="{31E0B58F-1DCC-4CAE-B437-521679746E32}" destId="{7CAB6BC2-4222-4511-BDEE-D2E12AE2D142}" srcOrd="0" destOrd="0" parTransId="{A4568AD8-04AF-4BC1-BC47-7B3E2192908D}" sibTransId="{6ABEA454-7F4E-4EE2-9E0A-83F16E4DC71D}"/>
    <dgm:cxn modelId="{F70B0CC9-7235-46DF-9754-E90C4ABAAB6E}" srcId="{31E0B58F-1DCC-4CAE-B437-521679746E32}" destId="{D3F1A922-3399-4899-AAC3-E69E2E186868}" srcOrd="1" destOrd="0" parTransId="{01D0CB16-C73B-46F6-B02E-2D68BB087065}" sibTransId="{3A4197DD-8E96-4831-B41F-839944BD7A33}"/>
    <dgm:cxn modelId="{655278D2-F930-40BE-BD69-9879E3C1EB68}" type="presOf" srcId="{71D3D8E7-C43A-48B7-9EFA-576FE29D16E7}" destId="{9620A6C7-96F0-4350-9485-95C44D079B42}" srcOrd="0" destOrd="0" presId="urn:microsoft.com/office/officeart/2005/8/layout/vList2"/>
    <dgm:cxn modelId="{AFA05659-A804-4578-BCDB-43FA25E96C22}" type="presParOf" srcId="{2D5B29C1-56A7-4316-AA50-CA506C749261}" destId="{92922EC8-E682-45DA-BBC5-40FB2C5F0260}" srcOrd="0" destOrd="0" presId="urn:microsoft.com/office/officeart/2005/8/layout/vList2"/>
    <dgm:cxn modelId="{384A0984-6CE8-43C6-9DA4-C11BF4FF499C}" type="presParOf" srcId="{2D5B29C1-56A7-4316-AA50-CA506C749261}" destId="{C6798515-F789-4BF9-B1AC-C7C2AF0BEF29}" srcOrd="1" destOrd="0" presId="urn:microsoft.com/office/officeart/2005/8/layout/vList2"/>
    <dgm:cxn modelId="{B6EA28B7-1706-416A-93F8-2C071AD489AB}" type="presParOf" srcId="{2D5B29C1-56A7-4316-AA50-CA506C749261}" destId="{1A3B528E-2C3D-490C-8674-BA9584E178AD}" srcOrd="2" destOrd="0" presId="urn:microsoft.com/office/officeart/2005/8/layout/vList2"/>
    <dgm:cxn modelId="{0E9F3679-4517-46FA-841E-F3A79FC04C03}" type="presParOf" srcId="{2D5B29C1-56A7-4316-AA50-CA506C749261}" destId="{9620A6C7-96F0-4350-9485-95C44D079B4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E5695E-FDB2-41AE-AF4B-FC7581DC4546}" type="doc">
      <dgm:prSet loTypeId="urn:microsoft.com/office/officeart/2005/8/layout/process1" loCatId="process" qsTypeId="urn:microsoft.com/office/officeart/2005/8/quickstyle/simple1" qsCatId="simple" csTypeId="urn:microsoft.com/office/officeart/2005/8/colors/colorful1" csCatId="colorful" phldr="1"/>
      <dgm:spPr/>
    </dgm:pt>
    <dgm:pt modelId="{9EB91E78-BD72-4391-8C22-4FBCA36171A3}">
      <dgm:prSet phldrT="[文本]"/>
      <dgm:spPr/>
      <dgm:t>
        <a:bodyPr/>
        <a:lstStyle/>
        <a:p>
          <a:r>
            <a:rPr lang="en-US" b="0" i="0" dirty="0"/>
            <a:t>string mapping</a:t>
          </a:r>
          <a:endParaRPr lang="zh-CN" altLang="en-US" dirty="0"/>
        </a:p>
      </dgm:t>
    </dgm:pt>
    <dgm:pt modelId="{758CC66A-B8A3-4C8F-99A5-7A725050BB15}" type="parTrans" cxnId="{C1D0D5D5-33A4-47FC-8DE0-66093E6331EE}">
      <dgm:prSet/>
      <dgm:spPr/>
      <dgm:t>
        <a:bodyPr/>
        <a:lstStyle/>
        <a:p>
          <a:endParaRPr lang="zh-CN" altLang="en-US"/>
        </a:p>
      </dgm:t>
    </dgm:pt>
    <dgm:pt modelId="{1E2E61BD-F4E6-4B8E-8B83-293C78A1B562}" type="sibTrans" cxnId="{C1D0D5D5-33A4-47FC-8DE0-66093E6331EE}">
      <dgm:prSet/>
      <dgm:spPr/>
      <dgm:t>
        <a:bodyPr/>
        <a:lstStyle/>
        <a:p>
          <a:endParaRPr lang="zh-CN" altLang="en-US"/>
        </a:p>
      </dgm:t>
    </dgm:pt>
    <dgm:pt modelId="{6A08584C-5372-4EBA-B9ED-BC59D5167CEB}">
      <dgm:prSet phldrT="[文本]"/>
      <dgm:spPr/>
      <dgm:t>
        <a:bodyPr/>
        <a:lstStyle/>
        <a:p>
          <a:r>
            <a:rPr lang="en-US" b="0" i="0" dirty="0"/>
            <a:t>Division of training set and test set</a:t>
          </a:r>
          <a:endParaRPr lang="zh-CN" altLang="en-US" dirty="0"/>
        </a:p>
      </dgm:t>
    </dgm:pt>
    <dgm:pt modelId="{B586643C-1FDC-4BC2-8D72-F87CC5C143EA}" type="parTrans" cxnId="{419BC921-A344-401F-B559-8350683E5A77}">
      <dgm:prSet/>
      <dgm:spPr/>
      <dgm:t>
        <a:bodyPr/>
        <a:lstStyle/>
        <a:p>
          <a:endParaRPr lang="zh-CN" altLang="en-US"/>
        </a:p>
      </dgm:t>
    </dgm:pt>
    <dgm:pt modelId="{B60CE28E-E26D-4B49-9B34-4A173FECABC1}" type="sibTrans" cxnId="{419BC921-A344-401F-B559-8350683E5A77}">
      <dgm:prSet/>
      <dgm:spPr/>
      <dgm:t>
        <a:bodyPr/>
        <a:lstStyle/>
        <a:p>
          <a:endParaRPr lang="zh-CN" altLang="en-US"/>
        </a:p>
      </dgm:t>
    </dgm:pt>
    <dgm:pt modelId="{FAD9330C-A7A9-40EA-9FE5-C2A8EC97BB94}">
      <dgm:prSet phldrT="[文本]"/>
      <dgm:spPr/>
      <dgm:t>
        <a:bodyPr/>
        <a:lstStyle/>
        <a:p>
          <a:r>
            <a:rPr lang="en-US" b="0" i="0" dirty="0"/>
            <a:t>cross-validation</a:t>
          </a:r>
          <a:endParaRPr lang="zh-CN" altLang="en-US" dirty="0"/>
        </a:p>
      </dgm:t>
    </dgm:pt>
    <dgm:pt modelId="{221C9E9C-4F3E-4D94-8640-7BDBAE7AA5AB}" type="parTrans" cxnId="{FA5B46E0-34B9-414B-A027-84E8B5D6C270}">
      <dgm:prSet/>
      <dgm:spPr/>
      <dgm:t>
        <a:bodyPr/>
        <a:lstStyle/>
        <a:p>
          <a:endParaRPr lang="zh-CN" altLang="en-US"/>
        </a:p>
      </dgm:t>
    </dgm:pt>
    <dgm:pt modelId="{231B964B-2FDB-4645-8D4A-402BC3EC2C71}" type="sibTrans" cxnId="{FA5B46E0-34B9-414B-A027-84E8B5D6C270}">
      <dgm:prSet/>
      <dgm:spPr/>
      <dgm:t>
        <a:bodyPr/>
        <a:lstStyle/>
        <a:p>
          <a:endParaRPr lang="zh-CN" altLang="en-US"/>
        </a:p>
      </dgm:t>
    </dgm:pt>
    <dgm:pt modelId="{093787EE-4447-4F6E-9EFE-C57F862B9460}" type="pres">
      <dgm:prSet presAssocID="{C2E5695E-FDB2-41AE-AF4B-FC7581DC4546}" presName="Name0" presStyleCnt="0">
        <dgm:presLayoutVars>
          <dgm:dir/>
          <dgm:resizeHandles val="exact"/>
        </dgm:presLayoutVars>
      </dgm:prSet>
      <dgm:spPr/>
    </dgm:pt>
    <dgm:pt modelId="{FAC8A456-6C3D-41D5-892C-2FE895EB9355}" type="pres">
      <dgm:prSet presAssocID="{9EB91E78-BD72-4391-8C22-4FBCA36171A3}" presName="node" presStyleLbl="node1" presStyleIdx="0" presStyleCnt="3">
        <dgm:presLayoutVars>
          <dgm:bulletEnabled val="1"/>
        </dgm:presLayoutVars>
      </dgm:prSet>
      <dgm:spPr/>
    </dgm:pt>
    <dgm:pt modelId="{D4B2D412-5066-4224-8966-2FDE5D2D28DD}" type="pres">
      <dgm:prSet presAssocID="{1E2E61BD-F4E6-4B8E-8B83-293C78A1B562}" presName="sibTrans" presStyleLbl="sibTrans2D1" presStyleIdx="0" presStyleCnt="2"/>
      <dgm:spPr/>
    </dgm:pt>
    <dgm:pt modelId="{C328B35D-21D2-4ACB-9B86-3A15E983BFEB}" type="pres">
      <dgm:prSet presAssocID="{1E2E61BD-F4E6-4B8E-8B83-293C78A1B562}" presName="connectorText" presStyleLbl="sibTrans2D1" presStyleIdx="0" presStyleCnt="2"/>
      <dgm:spPr/>
    </dgm:pt>
    <dgm:pt modelId="{0541C620-7A2D-4CC4-B04D-8BC1375D53E7}" type="pres">
      <dgm:prSet presAssocID="{6A08584C-5372-4EBA-B9ED-BC59D5167CEB}" presName="node" presStyleLbl="node1" presStyleIdx="1" presStyleCnt="3">
        <dgm:presLayoutVars>
          <dgm:bulletEnabled val="1"/>
        </dgm:presLayoutVars>
      </dgm:prSet>
      <dgm:spPr/>
    </dgm:pt>
    <dgm:pt modelId="{7C057BD2-5094-4277-A58B-28578A428F4B}" type="pres">
      <dgm:prSet presAssocID="{B60CE28E-E26D-4B49-9B34-4A173FECABC1}" presName="sibTrans" presStyleLbl="sibTrans2D1" presStyleIdx="1" presStyleCnt="2"/>
      <dgm:spPr/>
    </dgm:pt>
    <dgm:pt modelId="{6869291E-5AB1-43E9-9B41-F05611D156C3}" type="pres">
      <dgm:prSet presAssocID="{B60CE28E-E26D-4B49-9B34-4A173FECABC1}" presName="connectorText" presStyleLbl="sibTrans2D1" presStyleIdx="1" presStyleCnt="2"/>
      <dgm:spPr/>
    </dgm:pt>
    <dgm:pt modelId="{B6A83E97-9F03-4A3D-B773-9E4022367201}" type="pres">
      <dgm:prSet presAssocID="{FAD9330C-A7A9-40EA-9FE5-C2A8EC97BB94}" presName="node" presStyleLbl="node1" presStyleIdx="2" presStyleCnt="3">
        <dgm:presLayoutVars>
          <dgm:bulletEnabled val="1"/>
        </dgm:presLayoutVars>
      </dgm:prSet>
      <dgm:spPr/>
    </dgm:pt>
  </dgm:ptLst>
  <dgm:cxnLst>
    <dgm:cxn modelId="{419BC921-A344-401F-B559-8350683E5A77}" srcId="{C2E5695E-FDB2-41AE-AF4B-FC7581DC4546}" destId="{6A08584C-5372-4EBA-B9ED-BC59D5167CEB}" srcOrd="1" destOrd="0" parTransId="{B586643C-1FDC-4BC2-8D72-F87CC5C143EA}" sibTransId="{B60CE28E-E26D-4B49-9B34-4A173FECABC1}"/>
    <dgm:cxn modelId="{93866E2E-9413-4C48-BFE4-D81D219DF5EF}" type="presOf" srcId="{1E2E61BD-F4E6-4B8E-8B83-293C78A1B562}" destId="{C328B35D-21D2-4ACB-9B86-3A15E983BFEB}" srcOrd="1" destOrd="0" presId="urn:microsoft.com/office/officeart/2005/8/layout/process1"/>
    <dgm:cxn modelId="{EEC14E49-C584-4934-8257-B084B8BE6E0B}" type="presOf" srcId="{1E2E61BD-F4E6-4B8E-8B83-293C78A1B562}" destId="{D4B2D412-5066-4224-8966-2FDE5D2D28DD}" srcOrd="0" destOrd="0" presId="urn:microsoft.com/office/officeart/2005/8/layout/process1"/>
    <dgm:cxn modelId="{B02C9BA2-90BE-4882-8531-72F7941DDDD0}" type="presOf" srcId="{FAD9330C-A7A9-40EA-9FE5-C2A8EC97BB94}" destId="{B6A83E97-9F03-4A3D-B773-9E4022367201}" srcOrd="0" destOrd="0" presId="urn:microsoft.com/office/officeart/2005/8/layout/process1"/>
    <dgm:cxn modelId="{00291AB1-51AA-4E51-A082-5A2AA2F41C37}" type="presOf" srcId="{C2E5695E-FDB2-41AE-AF4B-FC7581DC4546}" destId="{093787EE-4447-4F6E-9EFE-C57F862B9460}" srcOrd="0" destOrd="0" presId="urn:microsoft.com/office/officeart/2005/8/layout/process1"/>
    <dgm:cxn modelId="{8026D1B2-A9BC-4555-803D-E5FC1001D9C9}" type="presOf" srcId="{9EB91E78-BD72-4391-8C22-4FBCA36171A3}" destId="{FAC8A456-6C3D-41D5-892C-2FE895EB9355}" srcOrd="0" destOrd="0" presId="urn:microsoft.com/office/officeart/2005/8/layout/process1"/>
    <dgm:cxn modelId="{4612D3B5-E1FC-4E56-AC36-63F9C6B22392}" type="presOf" srcId="{B60CE28E-E26D-4B49-9B34-4A173FECABC1}" destId="{6869291E-5AB1-43E9-9B41-F05611D156C3}" srcOrd="1" destOrd="0" presId="urn:microsoft.com/office/officeart/2005/8/layout/process1"/>
    <dgm:cxn modelId="{D8FDA2D3-CA21-41BA-95AD-81B71B096E3B}" type="presOf" srcId="{B60CE28E-E26D-4B49-9B34-4A173FECABC1}" destId="{7C057BD2-5094-4277-A58B-28578A428F4B}" srcOrd="0" destOrd="0" presId="urn:microsoft.com/office/officeart/2005/8/layout/process1"/>
    <dgm:cxn modelId="{C1D0D5D5-33A4-47FC-8DE0-66093E6331EE}" srcId="{C2E5695E-FDB2-41AE-AF4B-FC7581DC4546}" destId="{9EB91E78-BD72-4391-8C22-4FBCA36171A3}" srcOrd="0" destOrd="0" parTransId="{758CC66A-B8A3-4C8F-99A5-7A725050BB15}" sibTransId="{1E2E61BD-F4E6-4B8E-8B83-293C78A1B562}"/>
    <dgm:cxn modelId="{FA5B46E0-34B9-414B-A027-84E8B5D6C270}" srcId="{C2E5695E-FDB2-41AE-AF4B-FC7581DC4546}" destId="{FAD9330C-A7A9-40EA-9FE5-C2A8EC97BB94}" srcOrd="2" destOrd="0" parTransId="{221C9E9C-4F3E-4D94-8640-7BDBAE7AA5AB}" sibTransId="{231B964B-2FDB-4645-8D4A-402BC3EC2C71}"/>
    <dgm:cxn modelId="{CEE380E5-90D9-451D-B298-D3D4AADB1D9F}" type="presOf" srcId="{6A08584C-5372-4EBA-B9ED-BC59D5167CEB}" destId="{0541C620-7A2D-4CC4-B04D-8BC1375D53E7}" srcOrd="0" destOrd="0" presId="urn:microsoft.com/office/officeart/2005/8/layout/process1"/>
    <dgm:cxn modelId="{CEA0B69C-BFC7-49A0-9896-DA6190C44522}" type="presParOf" srcId="{093787EE-4447-4F6E-9EFE-C57F862B9460}" destId="{FAC8A456-6C3D-41D5-892C-2FE895EB9355}" srcOrd="0" destOrd="0" presId="urn:microsoft.com/office/officeart/2005/8/layout/process1"/>
    <dgm:cxn modelId="{BE8EEBCD-F2D1-4194-BCB6-4CD8FF75E425}" type="presParOf" srcId="{093787EE-4447-4F6E-9EFE-C57F862B9460}" destId="{D4B2D412-5066-4224-8966-2FDE5D2D28DD}" srcOrd="1" destOrd="0" presId="urn:microsoft.com/office/officeart/2005/8/layout/process1"/>
    <dgm:cxn modelId="{F1374A34-6D8D-483D-8F12-04847064AA0D}" type="presParOf" srcId="{D4B2D412-5066-4224-8966-2FDE5D2D28DD}" destId="{C328B35D-21D2-4ACB-9B86-3A15E983BFEB}" srcOrd="0" destOrd="0" presId="urn:microsoft.com/office/officeart/2005/8/layout/process1"/>
    <dgm:cxn modelId="{C4267FCE-2023-4F15-BC9A-393AF7DBF4DC}" type="presParOf" srcId="{093787EE-4447-4F6E-9EFE-C57F862B9460}" destId="{0541C620-7A2D-4CC4-B04D-8BC1375D53E7}" srcOrd="2" destOrd="0" presId="urn:microsoft.com/office/officeart/2005/8/layout/process1"/>
    <dgm:cxn modelId="{7DE28472-9627-47FA-AE7A-31377522B2D3}" type="presParOf" srcId="{093787EE-4447-4F6E-9EFE-C57F862B9460}" destId="{7C057BD2-5094-4277-A58B-28578A428F4B}" srcOrd="3" destOrd="0" presId="urn:microsoft.com/office/officeart/2005/8/layout/process1"/>
    <dgm:cxn modelId="{CAFD11A7-5489-46D2-AB79-0E26846E911B}" type="presParOf" srcId="{7C057BD2-5094-4277-A58B-28578A428F4B}" destId="{6869291E-5AB1-43E9-9B41-F05611D156C3}" srcOrd="0" destOrd="0" presId="urn:microsoft.com/office/officeart/2005/8/layout/process1"/>
    <dgm:cxn modelId="{E2A3101F-351E-40BD-BD35-62A1A840DC06}" type="presParOf" srcId="{093787EE-4447-4F6E-9EFE-C57F862B9460}" destId="{B6A83E97-9F03-4A3D-B773-9E402236720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EBBFA2-1F4E-4E59-AF43-43BBC54A85C2}"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zh-CN" altLang="en-US"/>
        </a:p>
      </dgm:t>
    </dgm:pt>
    <dgm:pt modelId="{566E9027-346F-45B6-8365-DF4729876B5B}">
      <dgm:prSet phldrT="[文本]"/>
      <dgm:spPr/>
      <dgm:t>
        <a:bodyPr/>
        <a:lstStyle/>
        <a:p>
          <a:r>
            <a:rPr lang="en-US" altLang="en-US" dirty="0"/>
            <a:t>Data standardization</a:t>
          </a:r>
          <a:endParaRPr lang="zh-CN" altLang="en-US" dirty="0"/>
        </a:p>
      </dgm:t>
    </dgm:pt>
    <dgm:pt modelId="{D0A1DB76-1ABB-437F-9880-BD04A1EE815C}" type="parTrans" cxnId="{0CD33BF1-54FF-4D8D-8F20-2F0C5CEA865F}">
      <dgm:prSet/>
      <dgm:spPr/>
      <dgm:t>
        <a:bodyPr/>
        <a:lstStyle/>
        <a:p>
          <a:endParaRPr lang="zh-CN" altLang="en-US"/>
        </a:p>
      </dgm:t>
    </dgm:pt>
    <dgm:pt modelId="{B39E5E56-7C9E-4BCE-AD97-8D18E1FBC987}" type="sibTrans" cxnId="{0CD33BF1-54FF-4D8D-8F20-2F0C5CEA865F}">
      <dgm:prSet/>
      <dgm:spPr/>
      <dgm:t>
        <a:bodyPr/>
        <a:lstStyle/>
        <a:p>
          <a:endParaRPr lang="zh-CN" altLang="en-US"/>
        </a:p>
      </dgm:t>
    </dgm:pt>
    <dgm:pt modelId="{C59EB10B-7DD6-4F69-AEF4-34F2CE103DAF}">
      <dgm:prSet phldrT="[文本]"/>
      <dgm:spPr/>
      <dgm:t>
        <a:bodyPr/>
        <a:lstStyle/>
        <a:p>
          <a:r>
            <a:rPr lang="en-US" altLang="en-US" dirty="0"/>
            <a:t>Kernel tricks</a:t>
          </a:r>
          <a:endParaRPr lang="zh-CN" altLang="en-US" dirty="0"/>
        </a:p>
      </dgm:t>
    </dgm:pt>
    <dgm:pt modelId="{28E4C77A-B8A9-45E9-842F-EB114D0E7ED0}" type="parTrans" cxnId="{42237C59-4A2E-43B8-9FC3-6E94FA09D846}">
      <dgm:prSet/>
      <dgm:spPr/>
      <dgm:t>
        <a:bodyPr/>
        <a:lstStyle/>
        <a:p>
          <a:endParaRPr lang="zh-CN" altLang="en-US"/>
        </a:p>
      </dgm:t>
    </dgm:pt>
    <dgm:pt modelId="{E4095066-8B91-4D2B-8399-A2F8EE0BE948}" type="sibTrans" cxnId="{42237C59-4A2E-43B8-9FC3-6E94FA09D846}">
      <dgm:prSet/>
      <dgm:spPr/>
      <dgm:t>
        <a:bodyPr/>
        <a:lstStyle/>
        <a:p>
          <a:endParaRPr lang="zh-CN" altLang="en-US" dirty="0"/>
        </a:p>
      </dgm:t>
    </dgm:pt>
    <dgm:pt modelId="{B3121BD7-EDB5-40C9-B722-A62104C075D0}">
      <dgm:prSet phldrT="[文本]"/>
      <dgm:spPr/>
      <dgm:t>
        <a:bodyPr/>
        <a:lstStyle/>
        <a:p>
          <a:r>
            <a:rPr lang="en-US" altLang="en-US" dirty="0"/>
            <a:t>Penalty variables</a:t>
          </a:r>
          <a:endParaRPr lang="zh-CN" altLang="en-US" dirty="0"/>
        </a:p>
      </dgm:t>
    </dgm:pt>
    <dgm:pt modelId="{5EA2B16F-EDCB-45A6-B5EB-F94112198084}" type="parTrans" cxnId="{D781D5C7-E437-4B94-8834-1CA29AFA673A}">
      <dgm:prSet/>
      <dgm:spPr/>
      <dgm:t>
        <a:bodyPr/>
        <a:lstStyle/>
        <a:p>
          <a:endParaRPr lang="zh-CN" altLang="en-US"/>
        </a:p>
      </dgm:t>
    </dgm:pt>
    <dgm:pt modelId="{50C828C9-48EF-4FE4-9895-459025C4B09B}" type="sibTrans" cxnId="{D781D5C7-E437-4B94-8834-1CA29AFA673A}">
      <dgm:prSet/>
      <dgm:spPr/>
      <dgm:t>
        <a:bodyPr/>
        <a:lstStyle/>
        <a:p>
          <a:endParaRPr lang="zh-CN" altLang="en-US"/>
        </a:p>
      </dgm:t>
    </dgm:pt>
    <dgm:pt modelId="{7F5D5086-9854-442B-8A86-023827758C30}">
      <dgm:prSet/>
      <dgm:spPr/>
      <dgm:t>
        <a:bodyPr/>
        <a:lstStyle/>
        <a:p>
          <a:r>
            <a:rPr lang="en-US" altLang="zh-CN" dirty="0"/>
            <a:t>Others</a:t>
          </a:r>
          <a:endParaRPr lang="zh-CN" altLang="en-US" dirty="0"/>
        </a:p>
      </dgm:t>
    </dgm:pt>
    <dgm:pt modelId="{C0FEA739-0C6A-45F6-8248-B391F13A38F6}" type="parTrans" cxnId="{89E2182D-2541-489D-9584-CB246A27DD03}">
      <dgm:prSet/>
      <dgm:spPr/>
      <dgm:t>
        <a:bodyPr/>
        <a:lstStyle/>
        <a:p>
          <a:endParaRPr lang="zh-CN" altLang="en-US"/>
        </a:p>
      </dgm:t>
    </dgm:pt>
    <dgm:pt modelId="{7B853824-BFDC-414A-A85D-A3B70ED20290}" type="sibTrans" cxnId="{89E2182D-2541-489D-9584-CB246A27DD03}">
      <dgm:prSet/>
      <dgm:spPr/>
      <dgm:t>
        <a:bodyPr/>
        <a:lstStyle/>
        <a:p>
          <a:endParaRPr lang="zh-CN" altLang="en-US"/>
        </a:p>
      </dgm:t>
    </dgm:pt>
    <dgm:pt modelId="{37166CA1-4844-4F47-AC06-D830C08E4839}" type="pres">
      <dgm:prSet presAssocID="{FBEBBFA2-1F4E-4E59-AF43-43BBC54A85C2}" presName="Name0" presStyleCnt="0">
        <dgm:presLayoutVars>
          <dgm:dir/>
          <dgm:resizeHandles val="exact"/>
        </dgm:presLayoutVars>
      </dgm:prSet>
      <dgm:spPr/>
    </dgm:pt>
    <dgm:pt modelId="{BECADF5A-52A9-4924-8C16-321DD139037A}" type="pres">
      <dgm:prSet presAssocID="{566E9027-346F-45B6-8365-DF4729876B5B}" presName="node" presStyleLbl="node1" presStyleIdx="0" presStyleCnt="4">
        <dgm:presLayoutVars>
          <dgm:bulletEnabled val="1"/>
        </dgm:presLayoutVars>
      </dgm:prSet>
      <dgm:spPr/>
    </dgm:pt>
    <dgm:pt modelId="{81E82E52-DE46-4C11-82E2-FCFE845AC4FA}" type="pres">
      <dgm:prSet presAssocID="{B39E5E56-7C9E-4BCE-AD97-8D18E1FBC987}" presName="sibTrans" presStyleLbl="sibTrans2D1" presStyleIdx="0" presStyleCnt="3"/>
      <dgm:spPr/>
    </dgm:pt>
    <dgm:pt modelId="{5AB688DE-10FB-43F8-A8E4-887AF204D472}" type="pres">
      <dgm:prSet presAssocID="{B39E5E56-7C9E-4BCE-AD97-8D18E1FBC987}" presName="connectorText" presStyleLbl="sibTrans2D1" presStyleIdx="0" presStyleCnt="3"/>
      <dgm:spPr/>
    </dgm:pt>
    <dgm:pt modelId="{24C5C851-2B3E-4800-809D-D21A80501B82}" type="pres">
      <dgm:prSet presAssocID="{C59EB10B-7DD6-4F69-AEF4-34F2CE103DAF}" presName="node" presStyleLbl="node1" presStyleIdx="1" presStyleCnt="4">
        <dgm:presLayoutVars>
          <dgm:bulletEnabled val="1"/>
        </dgm:presLayoutVars>
      </dgm:prSet>
      <dgm:spPr/>
    </dgm:pt>
    <dgm:pt modelId="{A9736B44-707C-4567-834D-4466131F2DA9}" type="pres">
      <dgm:prSet presAssocID="{E4095066-8B91-4D2B-8399-A2F8EE0BE948}" presName="sibTrans" presStyleLbl="sibTrans2D1" presStyleIdx="1" presStyleCnt="3"/>
      <dgm:spPr/>
    </dgm:pt>
    <dgm:pt modelId="{00FA4233-044A-44A9-BA21-068D7B540A52}" type="pres">
      <dgm:prSet presAssocID="{E4095066-8B91-4D2B-8399-A2F8EE0BE948}" presName="connectorText" presStyleLbl="sibTrans2D1" presStyleIdx="1" presStyleCnt="3"/>
      <dgm:spPr/>
    </dgm:pt>
    <dgm:pt modelId="{A5804993-5734-4C51-AC85-C429E46CDEF1}" type="pres">
      <dgm:prSet presAssocID="{B3121BD7-EDB5-40C9-B722-A62104C075D0}" presName="node" presStyleLbl="node1" presStyleIdx="2" presStyleCnt="4">
        <dgm:presLayoutVars>
          <dgm:bulletEnabled val="1"/>
        </dgm:presLayoutVars>
      </dgm:prSet>
      <dgm:spPr/>
    </dgm:pt>
    <dgm:pt modelId="{1C61677E-50B3-43BB-A875-F345B6F3A90A}" type="pres">
      <dgm:prSet presAssocID="{50C828C9-48EF-4FE4-9895-459025C4B09B}" presName="sibTrans" presStyleLbl="sibTrans2D1" presStyleIdx="2" presStyleCnt="3"/>
      <dgm:spPr/>
    </dgm:pt>
    <dgm:pt modelId="{BED15AEA-B818-4021-94FA-43D1F244B201}" type="pres">
      <dgm:prSet presAssocID="{50C828C9-48EF-4FE4-9895-459025C4B09B}" presName="connectorText" presStyleLbl="sibTrans2D1" presStyleIdx="2" presStyleCnt="3"/>
      <dgm:spPr/>
    </dgm:pt>
    <dgm:pt modelId="{DA490693-3702-4254-A760-CB682ACE7847}" type="pres">
      <dgm:prSet presAssocID="{7F5D5086-9854-442B-8A86-023827758C30}" presName="node" presStyleLbl="node1" presStyleIdx="3" presStyleCnt="4">
        <dgm:presLayoutVars>
          <dgm:bulletEnabled val="1"/>
        </dgm:presLayoutVars>
      </dgm:prSet>
      <dgm:spPr/>
    </dgm:pt>
  </dgm:ptLst>
  <dgm:cxnLst>
    <dgm:cxn modelId="{0FE12200-3FCD-47F9-8F58-90343772DF86}" type="presOf" srcId="{E4095066-8B91-4D2B-8399-A2F8EE0BE948}" destId="{00FA4233-044A-44A9-BA21-068D7B540A52}" srcOrd="1" destOrd="0" presId="urn:microsoft.com/office/officeart/2005/8/layout/process1"/>
    <dgm:cxn modelId="{BC8AF00D-940B-4AC0-B902-F939DA7F8484}" type="presOf" srcId="{C59EB10B-7DD6-4F69-AEF4-34F2CE103DAF}" destId="{24C5C851-2B3E-4800-809D-D21A80501B82}" srcOrd="0" destOrd="0" presId="urn:microsoft.com/office/officeart/2005/8/layout/process1"/>
    <dgm:cxn modelId="{89E2182D-2541-489D-9584-CB246A27DD03}" srcId="{FBEBBFA2-1F4E-4E59-AF43-43BBC54A85C2}" destId="{7F5D5086-9854-442B-8A86-023827758C30}" srcOrd="3" destOrd="0" parTransId="{C0FEA739-0C6A-45F6-8248-B391F13A38F6}" sibTransId="{7B853824-BFDC-414A-A85D-A3B70ED20290}"/>
    <dgm:cxn modelId="{3D182470-BBB3-4346-8CD8-FE0C99286115}" type="presOf" srcId="{50C828C9-48EF-4FE4-9895-459025C4B09B}" destId="{1C61677E-50B3-43BB-A875-F345B6F3A90A}" srcOrd="0" destOrd="0" presId="urn:microsoft.com/office/officeart/2005/8/layout/process1"/>
    <dgm:cxn modelId="{92961E79-A6F2-45B2-8C7C-0EE71634FE0A}" type="presOf" srcId="{B3121BD7-EDB5-40C9-B722-A62104C075D0}" destId="{A5804993-5734-4C51-AC85-C429E46CDEF1}" srcOrd="0" destOrd="0" presId="urn:microsoft.com/office/officeart/2005/8/layout/process1"/>
    <dgm:cxn modelId="{42237C59-4A2E-43B8-9FC3-6E94FA09D846}" srcId="{FBEBBFA2-1F4E-4E59-AF43-43BBC54A85C2}" destId="{C59EB10B-7DD6-4F69-AEF4-34F2CE103DAF}" srcOrd="1" destOrd="0" parTransId="{28E4C77A-B8A9-45E9-842F-EB114D0E7ED0}" sibTransId="{E4095066-8B91-4D2B-8399-A2F8EE0BE948}"/>
    <dgm:cxn modelId="{1B2EBA90-8B2E-4263-8190-6A0BABA09AD5}" type="presOf" srcId="{B39E5E56-7C9E-4BCE-AD97-8D18E1FBC987}" destId="{5AB688DE-10FB-43F8-A8E4-887AF204D472}" srcOrd="1" destOrd="0" presId="urn:microsoft.com/office/officeart/2005/8/layout/process1"/>
    <dgm:cxn modelId="{A973759C-F4DA-4835-989F-61F7728374D0}" type="presOf" srcId="{B39E5E56-7C9E-4BCE-AD97-8D18E1FBC987}" destId="{81E82E52-DE46-4C11-82E2-FCFE845AC4FA}" srcOrd="0" destOrd="0" presId="urn:microsoft.com/office/officeart/2005/8/layout/process1"/>
    <dgm:cxn modelId="{E9E61AA1-D454-46F9-A57A-F97B3B717437}" type="presOf" srcId="{7F5D5086-9854-442B-8A86-023827758C30}" destId="{DA490693-3702-4254-A760-CB682ACE7847}" srcOrd="0" destOrd="0" presId="urn:microsoft.com/office/officeart/2005/8/layout/process1"/>
    <dgm:cxn modelId="{91784DB2-BCD7-4E57-9B72-0CA88873C950}" type="presOf" srcId="{50C828C9-48EF-4FE4-9895-459025C4B09B}" destId="{BED15AEA-B818-4021-94FA-43D1F244B201}" srcOrd="1" destOrd="0" presId="urn:microsoft.com/office/officeart/2005/8/layout/process1"/>
    <dgm:cxn modelId="{D781D5C7-E437-4B94-8834-1CA29AFA673A}" srcId="{FBEBBFA2-1F4E-4E59-AF43-43BBC54A85C2}" destId="{B3121BD7-EDB5-40C9-B722-A62104C075D0}" srcOrd="2" destOrd="0" parTransId="{5EA2B16F-EDCB-45A6-B5EB-F94112198084}" sibTransId="{50C828C9-48EF-4FE4-9895-459025C4B09B}"/>
    <dgm:cxn modelId="{1EE640D4-2214-4313-9C67-9E1F90026932}" type="presOf" srcId="{E4095066-8B91-4D2B-8399-A2F8EE0BE948}" destId="{A9736B44-707C-4567-834D-4466131F2DA9}" srcOrd="0" destOrd="0" presId="urn:microsoft.com/office/officeart/2005/8/layout/process1"/>
    <dgm:cxn modelId="{D76D74DC-4FB8-461B-8C30-1757A977A23B}" type="presOf" srcId="{566E9027-346F-45B6-8365-DF4729876B5B}" destId="{BECADF5A-52A9-4924-8C16-321DD139037A}" srcOrd="0" destOrd="0" presId="urn:microsoft.com/office/officeart/2005/8/layout/process1"/>
    <dgm:cxn modelId="{0CD33BF1-54FF-4D8D-8F20-2F0C5CEA865F}" srcId="{FBEBBFA2-1F4E-4E59-AF43-43BBC54A85C2}" destId="{566E9027-346F-45B6-8365-DF4729876B5B}" srcOrd="0" destOrd="0" parTransId="{D0A1DB76-1ABB-437F-9880-BD04A1EE815C}" sibTransId="{B39E5E56-7C9E-4BCE-AD97-8D18E1FBC987}"/>
    <dgm:cxn modelId="{95EECAFC-713A-41F3-8727-BAA50EAEDC3A}" type="presOf" srcId="{FBEBBFA2-1F4E-4E59-AF43-43BBC54A85C2}" destId="{37166CA1-4844-4F47-AC06-D830C08E4839}" srcOrd="0" destOrd="0" presId="urn:microsoft.com/office/officeart/2005/8/layout/process1"/>
    <dgm:cxn modelId="{C35D05AF-F054-4F08-A953-9FF118D4BB1F}" type="presParOf" srcId="{37166CA1-4844-4F47-AC06-D830C08E4839}" destId="{BECADF5A-52A9-4924-8C16-321DD139037A}" srcOrd="0" destOrd="0" presId="urn:microsoft.com/office/officeart/2005/8/layout/process1"/>
    <dgm:cxn modelId="{9308CB79-0742-4DD5-A9E2-F1F401B8F585}" type="presParOf" srcId="{37166CA1-4844-4F47-AC06-D830C08E4839}" destId="{81E82E52-DE46-4C11-82E2-FCFE845AC4FA}" srcOrd="1" destOrd="0" presId="urn:microsoft.com/office/officeart/2005/8/layout/process1"/>
    <dgm:cxn modelId="{4FAF8563-CEDE-4C65-814D-69609F7CA0D8}" type="presParOf" srcId="{81E82E52-DE46-4C11-82E2-FCFE845AC4FA}" destId="{5AB688DE-10FB-43F8-A8E4-887AF204D472}" srcOrd="0" destOrd="0" presId="urn:microsoft.com/office/officeart/2005/8/layout/process1"/>
    <dgm:cxn modelId="{033192FE-0809-456C-8111-F2B2EF6C51CF}" type="presParOf" srcId="{37166CA1-4844-4F47-AC06-D830C08E4839}" destId="{24C5C851-2B3E-4800-809D-D21A80501B82}" srcOrd="2" destOrd="0" presId="urn:microsoft.com/office/officeart/2005/8/layout/process1"/>
    <dgm:cxn modelId="{1E4ABA1E-0554-475B-9236-5E2AB0AE168D}" type="presParOf" srcId="{37166CA1-4844-4F47-AC06-D830C08E4839}" destId="{A9736B44-707C-4567-834D-4466131F2DA9}" srcOrd="3" destOrd="0" presId="urn:microsoft.com/office/officeart/2005/8/layout/process1"/>
    <dgm:cxn modelId="{A0D76FF3-8CAD-471A-B3B3-83C3193DDF17}" type="presParOf" srcId="{A9736B44-707C-4567-834D-4466131F2DA9}" destId="{00FA4233-044A-44A9-BA21-068D7B540A52}" srcOrd="0" destOrd="0" presId="urn:microsoft.com/office/officeart/2005/8/layout/process1"/>
    <dgm:cxn modelId="{6F4B67FF-434F-4ADA-B6F2-1D959EF0A604}" type="presParOf" srcId="{37166CA1-4844-4F47-AC06-D830C08E4839}" destId="{A5804993-5734-4C51-AC85-C429E46CDEF1}" srcOrd="4" destOrd="0" presId="urn:microsoft.com/office/officeart/2005/8/layout/process1"/>
    <dgm:cxn modelId="{4A45FD02-96B2-4000-9ACA-26E5A8F79274}" type="presParOf" srcId="{37166CA1-4844-4F47-AC06-D830C08E4839}" destId="{1C61677E-50B3-43BB-A875-F345B6F3A90A}" srcOrd="5" destOrd="0" presId="urn:microsoft.com/office/officeart/2005/8/layout/process1"/>
    <dgm:cxn modelId="{C37C3C30-EFA6-49DF-8FB9-87C7F5D7151E}" type="presParOf" srcId="{1C61677E-50B3-43BB-A875-F345B6F3A90A}" destId="{BED15AEA-B818-4021-94FA-43D1F244B201}" srcOrd="0" destOrd="0" presId="urn:microsoft.com/office/officeart/2005/8/layout/process1"/>
    <dgm:cxn modelId="{B8A3F312-0C47-4617-A107-789EA80DC94D}" type="presParOf" srcId="{37166CA1-4844-4F47-AC06-D830C08E4839}" destId="{DA490693-3702-4254-A760-CB682ACE784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EBA712-06A8-4998-A353-1CAF470059C1}" type="doc">
      <dgm:prSet loTypeId="urn:microsoft.com/office/officeart/2005/8/layout/process1" loCatId="process" qsTypeId="urn:microsoft.com/office/officeart/2005/8/quickstyle/simple1" qsCatId="simple" csTypeId="urn:microsoft.com/office/officeart/2005/8/colors/colorful2" csCatId="colorful" phldr="1"/>
      <dgm:spPr/>
    </dgm:pt>
    <dgm:pt modelId="{E252B9F8-B42E-4F2F-9813-8E8755B3F047}">
      <dgm:prSet phldrT="[文本]"/>
      <dgm:spPr/>
      <dgm:t>
        <a:bodyPr/>
        <a:lstStyle/>
        <a:p>
          <a:r>
            <a:rPr lang="en-US" altLang="en-US" dirty="0"/>
            <a:t>Acc curve and Loss curve</a:t>
          </a:r>
          <a:endParaRPr lang="zh-CN" altLang="en-US" dirty="0"/>
        </a:p>
      </dgm:t>
    </dgm:pt>
    <dgm:pt modelId="{C0659836-07FE-4497-A87A-9BE746CCEA23}" type="parTrans" cxnId="{7F8C7C58-8C61-4195-94AC-861C8D040EDF}">
      <dgm:prSet/>
      <dgm:spPr/>
      <dgm:t>
        <a:bodyPr/>
        <a:lstStyle/>
        <a:p>
          <a:endParaRPr lang="zh-CN" altLang="en-US"/>
        </a:p>
      </dgm:t>
    </dgm:pt>
    <dgm:pt modelId="{7E0BE3CA-E9D9-46B8-84D3-261247653D51}" type="sibTrans" cxnId="{7F8C7C58-8C61-4195-94AC-861C8D040EDF}">
      <dgm:prSet/>
      <dgm:spPr/>
      <dgm:t>
        <a:bodyPr/>
        <a:lstStyle/>
        <a:p>
          <a:endParaRPr lang="zh-CN" altLang="en-US"/>
        </a:p>
      </dgm:t>
    </dgm:pt>
    <dgm:pt modelId="{EBE38D3D-163F-408E-9243-EB0854492785}">
      <dgm:prSet phldrT="[文本]"/>
      <dgm:spPr/>
      <dgm:t>
        <a:bodyPr/>
        <a:lstStyle/>
        <a:p>
          <a:r>
            <a:rPr lang="en-US" altLang="en-US" dirty="0"/>
            <a:t>Random testing of samples</a:t>
          </a:r>
          <a:endParaRPr lang="zh-CN" altLang="en-US" dirty="0"/>
        </a:p>
      </dgm:t>
    </dgm:pt>
    <dgm:pt modelId="{0A2B4DDC-66E5-42A1-A9AF-AA2D78F505C3}" type="parTrans" cxnId="{BC9F88CA-F275-46D5-B2CE-9E384545FB04}">
      <dgm:prSet/>
      <dgm:spPr/>
      <dgm:t>
        <a:bodyPr/>
        <a:lstStyle/>
        <a:p>
          <a:endParaRPr lang="zh-CN" altLang="en-US"/>
        </a:p>
      </dgm:t>
    </dgm:pt>
    <dgm:pt modelId="{39D7173A-3840-4594-808A-8AAF5ABC033F}" type="sibTrans" cxnId="{BC9F88CA-F275-46D5-B2CE-9E384545FB04}">
      <dgm:prSet/>
      <dgm:spPr/>
      <dgm:t>
        <a:bodyPr/>
        <a:lstStyle/>
        <a:p>
          <a:endParaRPr lang="zh-CN" altLang="en-US"/>
        </a:p>
      </dgm:t>
    </dgm:pt>
    <dgm:pt modelId="{63054887-B284-4943-BFB7-B35C81A039B5}">
      <dgm:prSet phldrT="[文本]"/>
      <dgm:spPr/>
      <dgm:t>
        <a:bodyPr/>
        <a:lstStyle/>
        <a:p>
          <a:r>
            <a:rPr lang="en-US" altLang="en-US" dirty="0"/>
            <a:t>Error classification check</a:t>
          </a:r>
          <a:endParaRPr lang="zh-CN" altLang="en-US" dirty="0"/>
        </a:p>
      </dgm:t>
    </dgm:pt>
    <dgm:pt modelId="{71D16CAB-68C9-4443-B6BC-FC7B89664DC4}" type="parTrans" cxnId="{D273E421-6387-45D8-B965-49CD4B6F2086}">
      <dgm:prSet/>
      <dgm:spPr/>
      <dgm:t>
        <a:bodyPr/>
        <a:lstStyle/>
        <a:p>
          <a:endParaRPr lang="zh-CN" altLang="en-US"/>
        </a:p>
      </dgm:t>
    </dgm:pt>
    <dgm:pt modelId="{6D5A66CB-9C46-4F6F-B27D-BA46F439FD96}" type="sibTrans" cxnId="{D273E421-6387-45D8-B965-49CD4B6F2086}">
      <dgm:prSet/>
      <dgm:spPr/>
      <dgm:t>
        <a:bodyPr/>
        <a:lstStyle/>
        <a:p>
          <a:endParaRPr lang="zh-CN" altLang="en-US"/>
        </a:p>
      </dgm:t>
    </dgm:pt>
    <dgm:pt modelId="{42CE94F5-0224-4B1D-91D6-D228DD835EDE}" type="pres">
      <dgm:prSet presAssocID="{6BEBA712-06A8-4998-A353-1CAF470059C1}" presName="Name0" presStyleCnt="0">
        <dgm:presLayoutVars>
          <dgm:dir/>
          <dgm:resizeHandles val="exact"/>
        </dgm:presLayoutVars>
      </dgm:prSet>
      <dgm:spPr/>
    </dgm:pt>
    <dgm:pt modelId="{55DA3D58-3C37-4D77-9328-62E07286B682}" type="pres">
      <dgm:prSet presAssocID="{E252B9F8-B42E-4F2F-9813-8E8755B3F047}" presName="node" presStyleLbl="node1" presStyleIdx="0" presStyleCnt="3">
        <dgm:presLayoutVars>
          <dgm:bulletEnabled val="1"/>
        </dgm:presLayoutVars>
      </dgm:prSet>
      <dgm:spPr/>
    </dgm:pt>
    <dgm:pt modelId="{D3F6D6E3-4175-4F93-B186-A4C0EC34006A}" type="pres">
      <dgm:prSet presAssocID="{7E0BE3CA-E9D9-46B8-84D3-261247653D51}" presName="sibTrans" presStyleLbl="sibTrans2D1" presStyleIdx="0" presStyleCnt="2"/>
      <dgm:spPr/>
    </dgm:pt>
    <dgm:pt modelId="{CB0B546C-2F69-4AC2-8A6C-C4934118A8FB}" type="pres">
      <dgm:prSet presAssocID="{7E0BE3CA-E9D9-46B8-84D3-261247653D51}" presName="connectorText" presStyleLbl="sibTrans2D1" presStyleIdx="0" presStyleCnt="2"/>
      <dgm:spPr/>
    </dgm:pt>
    <dgm:pt modelId="{AA0B461D-DFE7-49EB-88EA-58B66DC97673}" type="pres">
      <dgm:prSet presAssocID="{EBE38D3D-163F-408E-9243-EB0854492785}" presName="node" presStyleLbl="node1" presStyleIdx="1" presStyleCnt="3">
        <dgm:presLayoutVars>
          <dgm:bulletEnabled val="1"/>
        </dgm:presLayoutVars>
      </dgm:prSet>
      <dgm:spPr/>
    </dgm:pt>
    <dgm:pt modelId="{E07BE095-B228-4143-8484-9F0F826B3810}" type="pres">
      <dgm:prSet presAssocID="{39D7173A-3840-4594-808A-8AAF5ABC033F}" presName="sibTrans" presStyleLbl="sibTrans2D1" presStyleIdx="1" presStyleCnt="2"/>
      <dgm:spPr/>
    </dgm:pt>
    <dgm:pt modelId="{72EA2504-F202-4388-B5B2-011CAEBA1347}" type="pres">
      <dgm:prSet presAssocID="{39D7173A-3840-4594-808A-8AAF5ABC033F}" presName="connectorText" presStyleLbl="sibTrans2D1" presStyleIdx="1" presStyleCnt="2"/>
      <dgm:spPr/>
    </dgm:pt>
    <dgm:pt modelId="{0C76C622-0C40-4A4E-9229-4EEFE62B2157}" type="pres">
      <dgm:prSet presAssocID="{63054887-B284-4943-BFB7-B35C81A039B5}" presName="node" presStyleLbl="node1" presStyleIdx="2" presStyleCnt="3">
        <dgm:presLayoutVars>
          <dgm:bulletEnabled val="1"/>
        </dgm:presLayoutVars>
      </dgm:prSet>
      <dgm:spPr/>
    </dgm:pt>
  </dgm:ptLst>
  <dgm:cxnLst>
    <dgm:cxn modelId="{D273E421-6387-45D8-B965-49CD4B6F2086}" srcId="{6BEBA712-06A8-4998-A353-1CAF470059C1}" destId="{63054887-B284-4943-BFB7-B35C81A039B5}" srcOrd="2" destOrd="0" parTransId="{71D16CAB-68C9-4443-B6BC-FC7B89664DC4}" sibTransId="{6D5A66CB-9C46-4F6F-B27D-BA46F439FD96}"/>
    <dgm:cxn modelId="{539ACB28-D11E-44F4-9F45-1036BE21006F}" type="presOf" srcId="{7E0BE3CA-E9D9-46B8-84D3-261247653D51}" destId="{CB0B546C-2F69-4AC2-8A6C-C4934118A8FB}" srcOrd="1" destOrd="0" presId="urn:microsoft.com/office/officeart/2005/8/layout/process1"/>
    <dgm:cxn modelId="{36CFDD29-F85D-42F2-998E-F17E76681E7D}" type="presOf" srcId="{E252B9F8-B42E-4F2F-9813-8E8755B3F047}" destId="{55DA3D58-3C37-4D77-9328-62E07286B682}" srcOrd="0" destOrd="0" presId="urn:microsoft.com/office/officeart/2005/8/layout/process1"/>
    <dgm:cxn modelId="{785C175B-90C4-4B61-895B-522B102BCA1C}" type="presOf" srcId="{7E0BE3CA-E9D9-46B8-84D3-261247653D51}" destId="{D3F6D6E3-4175-4F93-B186-A4C0EC34006A}" srcOrd="0" destOrd="0" presId="urn:microsoft.com/office/officeart/2005/8/layout/process1"/>
    <dgm:cxn modelId="{7F8C7C58-8C61-4195-94AC-861C8D040EDF}" srcId="{6BEBA712-06A8-4998-A353-1CAF470059C1}" destId="{E252B9F8-B42E-4F2F-9813-8E8755B3F047}" srcOrd="0" destOrd="0" parTransId="{C0659836-07FE-4497-A87A-9BE746CCEA23}" sibTransId="{7E0BE3CA-E9D9-46B8-84D3-261247653D51}"/>
    <dgm:cxn modelId="{9151E882-5AC3-410A-89EE-C6B1D4CDB342}" type="presOf" srcId="{6BEBA712-06A8-4998-A353-1CAF470059C1}" destId="{42CE94F5-0224-4B1D-91D6-D228DD835EDE}" srcOrd="0" destOrd="0" presId="urn:microsoft.com/office/officeart/2005/8/layout/process1"/>
    <dgm:cxn modelId="{C6074CBA-EA85-4223-B310-70F7016AC82A}" type="presOf" srcId="{39D7173A-3840-4594-808A-8AAF5ABC033F}" destId="{72EA2504-F202-4388-B5B2-011CAEBA1347}" srcOrd="1" destOrd="0" presId="urn:microsoft.com/office/officeart/2005/8/layout/process1"/>
    <dgm:cxn modelId="{158EA8BA-84D2-48C6-915C-80492C3AF483}" type="presOf" srcId="{39D7173A-3840-4594-808A-8AAF5ABC033F}" destId="{E07BE095-B228-4143-8484-9F0F826B3810}" srcOrd="0" destOrd="0" presId="urn:microsoft.com/office/officeart/2005/8/layout/process1"/>
    <dgm:cxn modelId="{8E3E0CC5-7E51-4050-8635-9D4E627E7239}" type="presOf" srcId="{EBE38D3D-163F-408E-9243-EB0854492785}" destId="{AA0B461D-DFE7-49EB-88EA-58B66DC97673}" srcOrd="0" destOrd="0" presId="urn:microsoft.com/office/officeart/2005/8/layout/process1"/>
    <dgm:cxn modelId="{BC9F88CA-F275-46D5-B2CE-9E384545FB04}" srcId="{6BEBA712-06A8-4998-A353-1CAF470059C1}" destId="{EBE38D3D-163F-408E-9243-EB0854492785}" srcOrd="1" destOrd="0" parTransId="{0A2B4DDC-66E5-42A1-A9AF-AA2D78F505C3}" sibTransId="{39D7173A-3840-4594-808A-8AAF5ABC033F}"/>
    <dgm:cxn modelId="{3E96C5E5-F9CB-4EAD-93FA-0061601A0ACC}" type="presOf" srcId="{63054887-B284-4943-BFB7-B35C81A039B5}" destId="{0C76C622-0C40-4A4E-9229-4EEFE62B2157}" srcOrd="0" destOrd="0" presId="urn:microsoft.com/office/officeart/2005/8/layout/process1"/>
    <dgm:cxn modelId="{E62E73F9-2067-4739-823C-90A8855D975D}" type="presParOf" srcId="{42CE94F5-0224-4B1D-91D6-D228DD835EDE}" destId="{55DA3D58-3C37-4D77-9328-62E07286B682}" srcOrd="0" destOrd="0" presId="urn:microsoft.com/office/officeart/2005/8/layout/process1"/>
    <dgm:cxn modelId="{5057CD60-2D9D-4972-B0D0-C53CA761D87C}" type="presParOf" srcId="{42CE94F5-0224-4B1D-91D6-D228DD835EDE}" destId="{D3F6D6E3-4175-4F93-B186-A4C0EC34006A}" srcOrd="1" destOrd="0" presId="urn:microsoft.com/office/officeart/2005/8/layout/process1"/>
    <dgm:cxn modelId="{7C1DF934-9A97-482C-A90B-1D529B11CB12}" type="presParOf" srcId="{D3F6D6E3-4175-4F93-B186-A4C0EC34006A}" destId="{CB0B546C-2F69-4AC2-8A6C-C4934118A8FB}" srcOrd="0" destOrd="0" presId="urn:microsoft.com/office/officeart/2005/8/layout/process1"/>
    <dgm:cxn modelId="{A98657FF-2BED-4979-80BB-C8AAE304AEC6}" type="presParOf" srcId="{42CE94F5-0224-4B1D-91D6-D228DD835EDE}" destId="{AA0B461D-DFE7-49EB-88EA-58B66DC97673}" srcOrd="2" destOrd="0" presId="urn:microsoft.com/office/officeart/2005/8/layout/process1"/>
    <dgm:cxn modelId="{54F173A3-2DEF-4613-96AF-68242BE5C9B0}" type="presParOf" srcId="{42CE94F5-0224-4B1D-91D6-D228DD835EDE}" destId="{E07BE095-B228-4143-8484-9F0F826B3810}" srcOrd="3" destOrd="0" presId="urn:microsoft.com/office/officeart/2005/8/layout/process1"/>
    <dgm:cxn modelId="{D5F5EB7D-15D1-44B9-945C-C34F2848843B}" type="presParOf" srcId="{E07BE095-B228-4143-8484-9F0F826B3810}" destId="{72EA2504-F202-4388-B5B2-011CAEBA1347}" srcOrd="0" destOrd="0" presId="urn:microsoft.com/office/officeart/2005/8/layout/process1"/>
    <dgm:cxn modelId="{162FE137-07D7-414B-B0C4-8FFDD59ADB70}" type="presParOf" srcId="{42CE94F5-0224-4B1D-91D6-D228DD835EDE}" destId="{0C76C622-0C40-4A4E-9229-4EEFE62B215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C3B567-1182-4E42-A86A-545E6C841EB7}"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zh-CN" altLang="en-US"/>
        </a:p>
      </dgm:t>
    </dgm:pt>
    <dgm:pt modelId="{D500A79C-D25F-41A7-BA0C-652A24A5B2EB}">
      <dgm:prSet phldrT="[文本]"/>
      <dgm:spPr/>
      <dgm:t>
        <a:bodyPr/>
        <a:lstStyle/>
        <a:p>
          <a:r>
            <a:rPr lang="en-US" altLang="en-US" dirty="0"/>
            <a:t>Speech signal processing</a:t>
          </a:r>
          <a:endParaRPr lang="zh-CN" altLang="en-US" dirty="0"/>
        </a:p>
      </dgm:t>
    </dgm:pt>
    <dgm:pt modelId="{55D0B98C-AA30-43FD-932F-2AB79498BAA6}" type="parTrans" cxnId="{C228675C-A499-45A4-B2A5-3D6BDB3EA4F3}">
      <dgm:prSet/>
      <dgm:spPr/>
      <dgm:t>
        <a:bodyPr/>
        <a:lstStyle/>
        <a:p>
          <a:endParaRPr lang="zh-CN" altLang="en-US"/>
        </a:p>
      </dgm:t>
    </dgm:pt>
    <dgm:pt modelId="{B1169950-F4DD-4FB4-8D47-74706C5F7104}" type="sibTrans" cxnId="{C228675C-A499-45A4-B2A5-3D6BDB3EA4F3}">
      <dgm:prSet/>
      <dgm:spPr/>
      <dgm:t>
        <a:bodyPr/>
        <a:lstStyle/>
        <a:p>
          <a:endParaRPr lang="zh-CN" altLang="en-US"/>
        </a:p>
      </dgm:t>
    </dgm:pt>
    <dgm:pt modelId="{A3EAB368-BDEF-4B71-B859-049F0C5ADA27}">
      <dgm:prSet phldrT="[文本]"/>
      <dgm:spPr/>
      <dgm:t>
        <a:bodyPr/>
        <a:lstStyle/>
        <a:p>
          <a:r>
            <a:rPr lang="en-US" altLang="en-US" dirty="0"/>
            <a:t>Format conversion</a:t>
          </a:r>
          <a:endParaRPr lang="zh-CN" altLang="en-US" dirty="0"/>
        </a:p>
      </dgm:t>
    </dgm:pt>
    <dgm:pt modelId="{ABB8FC11-9AED-48F1-B801-60A5D91DEB36}" type="parTrans" cxnId="{D67B45E5-4B7C-4D01-856B-23A712E16E97}">
      <dgm:prSet/>
      <dgm:spPr/>
      <dgm:t>
        <a:bodyPr/>
        <a:lstStyle/>
        <a:p>
          <a:endParaRPr lang="zh-CN" altLang="en-US"/>
        </a:p>
      </dgm:t>
    </dgm:pt>
    <dgm:pt modelId="{3511C8E8-E0C9-4BCA-B932-34E1606AD246}" type="sibTrans" cxnId="{D67B45E5-4B7C-4D01-856B-23A712E16E97}">
      <dgm:prSet/>
      <dgm:spPr/>
      <dgm:t>
        <a:bodyPr/>
        <a:lstStyle/>
        <a:p>
          <a:endParaRPr lang="zh-CN" altLang="en-US"/>
        </a:p>
      </dgm:t>
    </dgm:pt>
    <dgm:pt modelId="{13095D79-6BDA-42C3-B28D-9E051AE798E8}">
      <dgm:prSet phldrT="[文本]"/>
      <dgm:spPr/>
      <dgm:t>
        <a:bodyPr/>
        <a:lstStyle/>
        <a:p>
          <a:r>
            <a:rPr lang="en-US" altLang="en-US" dirty="0"/>
            <a:t>Feature extraction</a:t>
          </a:r>
          <a:endParaRPr lang="zh-CN" altLang="en-US" dirty="0"/>
        </a:p>
      </dgm:t>
    </dgm:pt>
    <dgm:pt modelId="{1B9C9CB9-B4A9-4AA3-AD4F-9615CC5E088B}" type="parTrans" cxnId="{0261F4B7-1C52-43E7-A443-C7426F596D7A}">
      <dgm:prSet/>
      <dgm:spPr/>
      <dgm:t>
        <a:bodyPr/>
        <a:lstStyle/>
        <a:p>
          <a:endParaRPr lang="zh-CN" altLang="en-US"/>
        </a:p>
      </dgm:t>
    </dgm:pt>
    <dgm:pt modelId="{E00937F4-DDD6-4C0A-A97F-C5CDCE38DCF6}" type="sibTrans" cxnId="{0261F4B7-1C52-43E7-A443-C7426F596D7A}">
      <dgm:prSet/>
      <dgm:spPr/>
      <dgm:t>
        <a:bodyPr/>
        <a:lstStyle/>
        <a:p>
          <a:endParaRPr lang="zh-CN" altLang="en-US"/>
        </a:p>
      </dgm:t>
    </dgm:pt>
    <dgm:pt modelId="{44A5860E-172D-4378-85BC-65C0881A9EE4}">
      <dgm:prSet/>
      <dgm:spPr/>
      <dgm:t>
        <a:bodyPr/>
        <a:lstStyle/>
        <a:p>
          <a:r>
            <a:rPr lang="en-US" altLang="en-US" dirty="0"/>
            <a:t>Combined SVM model prediction</a:t>
          </a:r>
          <a:endParaRPr lang="zh-CN" altLang="en-US" dirty="0"/>
        </a:p>
      </dgm:t>
    </dgm:pt>
    <dgm:pt modelId="{08CEE74B-F65E-4E47-9584-26E2082AFB79}" type="parTrans" cxnId="{69E70CDF-EB90-480F-AEB6-2F4776A10C16}">
      <dgm:prSet/>
      <dgm:spPr/>
      <dgm:t>
        <a:bodyPr/>
        <a:lstStyle/>
        <a:p>
          <a:endParaRPr lang="zh-CN" altLang="en-US"/>
        </a:p>
      </dgm:t>
    </dgm:pt>
    <dgm:pt modelId="{5749E0B5-C27B-4EF7-8E4F-42093B310A64}" type="sibTrans" cxnId="{69E70CDF-EB90-480F-AEB6-2F4776A10C16}">
      <dgm:prSet/>
      <dgm:spPr/>
      <dgm:t>
        <a:bodyPr/>
        <a:lstStyle/>
        <a:p>
          <a:endParaRPr lang="zh-CN" altLang="en-US"/>
        </a:p>
      </dgm:t>
    </dgm:pt>
    <dgm:pt modelId="{BDAAB7F2-C1B0-4AF2-AA6C-AB359FD7ED82}" type="pres">
      <dgm:prSet presAssocID="{FEC3B567-1182-4E42-A86A-545E6C841EB7}" presName="Name0" presStyleCnt="0">
        <dgm:presLayoutVars>
          <dgm:dir/>
          <dgm:resizeHandles val="exact"/>
        </dgm:presLayoutVars>
      </dgm:prSet>
      <dgm:spPr/>
    </dgm:pt>
    <dgm:pt modelId="{65B8928D-6D96-456A-8A8C-3EDBAFD7F2B2}" type="pres">
      <dgm:prSet presAssocID="{D500A79C-D25F-41A7-BA0C-652A24A5B2EB}" presName="node" presStyleLbl="node1" presStyleIdx="0" presStyleCnt="4">
        <dgm:presLayoutVars>
          <dgm:bulletEnabled val="1"/>
        </dgm:presLayoutVars>
      </dgm:prSet>
      <dgm:spPr/>
    </dgm:pt>
    <dgm:pt modelId="{AC76655D-996D-4B83-937B-9092D9156D68}" type="pres">
      <dgm:prSet presAssocID="{B1169950-F4DD-4FB4-8D47-74706C5F7104}" presName="sibTrans" presStyleLbl="sibTrans2D1" presStyleIdx="0" presStyleCnt="3"/>
      <dgm:spPr/>
    </dgm:pt>
    <dgm:pt modelId="{9967AE87-8A16-4547-A970-C51E998A8D4B}" type="pres">
      <dgm:prSet presAssocID="{B1169950-F4DD-4FB4-8D47-74706C5F7104}" presName="connectorText" presStyleLbl="sibTrans2D1" presStyleIdx="0" presStyleCnt="3"/>
      <dgm:spPr/>
    </dgm:pt>
    <dgm:pt modelId="{F7A2B7A4-90E7-4A90-9D47-267A7D8C2645}" type="pres">
      <dgm:prSet presAssocID="{A3EAB368-BDEF-4B71-B859-049F0C5ADA27}" presName="node" presStyleLbl="node1" presStyleIdx="1" presStyleCnt="4">
        <dgm:presLayoutVars>
          <dgm:bulletEnabled val="1"/>
        </dgm:presLayoutVars>
      </dgm:prSet>
      <dgm:spPr/>
    </dgm:pt>
    <dgm:pt modelId="{92E33976-9EDA-4676-853D-5BA225DDE90D}" type="pres">
      <dgm:prSet presAssocID="{3511C8E8-E0C9-4BCA-B932-34E1606AD246}" presName="sibTrans" presStyleLbl="sibTrans2D1" presStyleIdx="1" presStyleCnt="3"/>
      <dgm:spPr/>
    </dgm:pt>
    <dgm:pt modelId="{44E2F186-18D6-442A-96B6-07A72857360E}" type="pres">
      <dgm:prSet presAssocID="{3511C8E8-E0C9-4BCA-B932-34E1606AD246}" presName="connectorText" presStyleLbl="sibTrans2D1" presStyleIdx="1" presStyleCnt="3"/>
      <dgm:spPr/>
    </dgm:pt>
    <dgm:pt modelId="{B36976FF-C590-4FBE-873D-D928E63AEBAF}" type="pres">
      <dgm:prSet presAssocID="{13095D79-6BDA-42C3-B28D-9E051AE798E8}" presName="node" presStyleLbl="node1" presStyleIdx="2" presStyleCnt="4">
        <dgm:presLayoutVars>
          <dgm:bulletEnabled val="1"/>
        </dgm:presLayoutVars>
      </dgm:prSet>
      <dgm:spPr/>
    </dgm:pt>
    <dgm:pt modelId="{11FF6E81-38AE-4530-AF7E-53810E64A80E}" type="pres">
      <dgm:prSet presAssocID="{E00937F4-DDD6-4C0A-A97F-C5CDCE38DCF6}" presName="sibTrans" presStyleLbl="sibTrans2D1" presStyleIdx="2" presStyleCnt="3"/>
      <dgm:spPr/>
    </dgm:pt>
    <dgm:pt modelId="{F5EE581C-D2A5-4414-A85C-8C33ECFC8D46}" type="pres">
      <dgm:prSet presAssocID="{E00937F4-DDD6-4C0A-A97F-C5CDCE38DCF6}" presName="connectorText" presStyleLbl="sibTrans2D1" presStyleIdx="2" presStyleCnt="3"/>
      <dgm:spPr/>
    </dgm:pt>
    <dgm:pt modelId="{61B573DA-5A9C-4EF7-8185-4B17B22AB34B}" type="pres">
      <dgm:prSet presAssocID="{44A5860E-172D-4378-85BC-65C0881A9EE4}" presName="node" presStyleLbl="node1" presStyleIdx="3" presStyleCnt="4">
        <dgm:presLayoutVars>
          <dgm:bulletEnabled val="1"/>
        </dgm:presLayoutVars>
      </dgm:prSet>
      <dgm:spPr/>
    </dgm:pt>
  </dgm:ptLst>
  <dgm:cxnLst>
    <dgm:cxn modelId="{67E27701-EA40-45E0-AA62-F393886F100D}" type="presOf" srcId="{44A5860E-172D-4378-85BC-65C0881A9EE4}" destId="{61B573DA-5A9C-4EF7-8185-4B17B22AB34B}" srcOrd="0" destOrd="0" presId="urn:microsoft.com/office/officeart/2005/8/layout/process1"/>
    <dgm:cxn modelId="{DABB861D-F990-4443-8BEE-FC50C2BEA5EC}" type="presOf" srcId="{B1169950-F4DD-4FB4-8D47-74706C5F7104}" destId="{AC76655D-996D-4B83-937B-9092D9156D68}" srcOrd="0" destOrd="0" presId="urn:microsoft.com/office/officeart/2005/8/layout/process1"/>
    <dgm:cxn modelId="{C228675C-A499-45A4-B2A5-3D6BDB3EA4F3}" srcId="{FEC3B567-1182-4E42-A86A-545E6C841EB7}" destId="{D500A79C-D25F-41A7-BA0C-652A24A5B2EB}" srcOrd="0" destOrd="0" parTransId="{55D0B98C-AA30-43FD-932F-2AB79498BAA6}" sibTransId="{B1169950-F4DD-4FB4-8D47-74706C5F7104}"/>
    <dgm:cxn modelId="{39BCF867-132D-401C-BA05-68F21D51F8CB}" type="presOf" srcId="{D500A79C-D25F-41A7-BA0C-652A24A5B2EB}" destId="{65B8928D-6D96-456A-8A8C-3EDBAFD7F2B2}" srcOrd="0" destOrd="0" presId="urn:microsoft.com/office/officeart/2005/8/layout/process1"/>
    <dgm:cxn modelId="{1E4A707B-16EF-4AFF-B82B-B93FB61D922C}" type="presOf" srcId="{3511C8E8-E0C9-4BCA-B932-34E1606AD246}" destId="{44E2F186-18D6-442A-96B6-07A72857360E}" srcOrd="1" destOrd="0" presId="urn:microsoft.com/office/officeart/2005/8/layout/process1"/>
    <dgm:cxn modelId="{CCA29D8F-3183-40D0-BDA7-AD89EA4103E3}" type="presOf" srcId="{A3EAB368-BDEF-4B71-B859-049F0C5ADA27}" destId="{F7A2B7A4-90E7-4A90-9D47-267A7D8C2645}" srcOrd="0" destOrd="0" presId="urn:microsoft.com/office/officeart/2005/8/layout/process1"/>
    <dgm:cxn modelId="{A99F6B9D-12AD-4B2D-8293-82F8D5314B21}" type="presOf" srcId="{13095D79-6BDA-42C3-B28D-9E051AE798E8}" destId="{B36976FF-C590-4FBE-873D-D928E63AEBAF}" srcOrd="0" destOrd="0" presId="urn:microsoft.com/office/officeart/2005/8/layout/process1"/>
    <dgm:cxn modelId="{0261F4B7-1C52-43E7-A443-C7426F596D7A}" srcId="{FEC3B567-1182-4E42-A86A-545E6C841EB7}" destId="{13095D79-6BDA-42C3-B28D-9E051AE798E8}" srcOrd="2" destOrd="0" parTransId="{1B9C9CB9-B4A9-4AA3-AD4F-9615CC5E088B}" sibTransId="{E00937F4-DDD6-4C0A-A97F-C5CDCE38DCF6}"/>
    <dgm:cxn modelId="{0E9804CB-40C1-47CA-8A78-2B9BDB82E20C}" type="presOf" srcId="{E00937F4-DDD6-4C0A-A97F-C5CDCE38DCF6}" destId="{11FF6E81-38AE-4530-AF7E-53810E64A80E}" srcOrd="0" destOrd="0" presId="urn:microsoft.com/office/officeart/2005/8/layout/process1"/>
    <dgm:cxn modelId="{F26530CD-7D3A-4B09-96D6-B736C96231BE}" type="presOf" srcId="{B1169950-F4DD-4FB4-8D47-74706C5F7104}" destId="{9967AE87-8A16-4547-A970-C51E998A8D4B}" srcOrd="1" destOrd="0" presId="urn:microsoft.com/office/officeart/2005/8/layout/process1"/>
    <dgm:cxn modelId="{69E70CDF-EB90-480F-AEB6-2F4776A10C16}" srcId="{FEC3B567-1182-4E42-A86A-545E6C841EB7}" destId="{44A5860E-172D-4378-85BC-65C0881A9EE4}" srcOrd="3" destOrd="0" parTransId="{08CEE74B-F65E-4E47-9584-26E2082AFB79}" sibTransId="{5749E0B5-C27B-4EF7-8E4F-42093B310A64}"/>
    <dgm:cxn modelId="{8AC539DF-6260-4CE9-9CEB-D7ECDEF08429}" type="presOf" srcId="{3511C8E8-E0C9-4BCA-B932-34E1606AD246}" destId="{92E33976-9EDA-4676-853D-5BA225DDE90D}" srcOrd="0" destOrd="0" presId="urn:microsoft.com/office/officeart/2005/8/layout/process1"/>
    <dgm:cxn modelId="{D67B45E5-4B7C-4D01-856B-23A712E16E97}" srcId="{FEC3B567-1182-4E42-A86A-545E6C841EB7}" destId="{A3EAB368-BDEF-4B71-B859-049F0C5ADA27}" srcOrd="1" destOrd="0" parTransId="{ABB8FC11-9AED-48F1-B801-60A5D91DEB36}" sibTransId="{3511C8E8-E0C9-4BCA-B932-34E1606AD246}"/>
    <dgm:cxn modelId="{0431D8E8-E6A8-4A70-8D2E-5732307FE8E8}" type="presOf" srcId="{FEC3B567-1182-4E42-A86A-545E6C841EB7}" destId="{BDAAB7F2-C1B0-4AF2-AA6C-AB359FD7ED82}" srcOrd="0" destOrd="0" presId="urn:microsoft.com/office/officeart/2005/8/layout/process1"/>
    <dgm:cxn modelId="{AFECBFED-1FF2-47A3-9680-1D36A18926EC}" type="presOf" srcId="{E00937F4-DDD6-4C0A-A97F-C5CDCE38DCF6}" destId="{F5EE581C-D2A5-4414-A85C-8C33ECFC8D46}" srcOrd="1" destOrd="0" presId="urn:microsoft.com/office/officeart/2005/8/layout/process1"/>
    <dgm:cxn modelId="{71371499-D107-43BC-9BF9-528D1FC6EC14}" type="presParOf" srcId="{BDAAB7F2-C1B0-4AF2-AA6C-AB359FD7ED82}" destId="{65B8928D-6D96-456A-8A8C-3EDBAFD7F2B2}" srcOrd="0" destOrd="0" presId="urn:microsoft.com/office/officeart/2005/8/layout/process1"/>
    <dgm:cxn modelId="{D4891D4F-FB3B-4837-9279-999396234C45}" type="presParOf" srcId="{BDAAB7F2-C1B0-4AF2-AA6C-AB359FD7ED82}" destId="{AC76655D-996D-4B83-937B-9092D9156D68}" srcOrd="1" destOrd="0" presId="urn:microsoft.com/office/officeart/2005/8/layout/process1"/>
    <dgm:cxn modelId="{34ED0CC6-495F-47C6-BCCB-42667F92E677}" type="presParOf" srcId="{AC76655D-996D-4B83-937B-9092D9156D68}" destId="{9967AE87-8A16-4547-A970-C51E998A8D4B}" srcOrd="0" destOrd="0" presId="urn:microsoft.com/office/officeart/2005/8/layout/process1"/>
    <dgm:cxn modelId="{E07DA54B-EDA2-4DF8-9E71-B779EC86663A}" type="presParOf" srcId="{BDAAB7F2-C1B0-4AF2-AA6C-AB359FD7ED82}" destId="{F7A2B7A4-90E7-4A90-9D47-267A7D8C2645}" srcOrd="2" destOrd="0" presId="urn:microsoft.com/office/officeart/2005/8/layout/process1"/>
    <dgm:cxn modelId="{AE41E263-7F5B-49EA-BB2B-693859B3D9FC}" type="presParOf" srcId="{BDAAB7F2-C1B0-4AF2-AA6C-AB359FD7ED82}" destId="{92E33976-9EDA-4676-853D-5BA225DDE90D}" srcOrd="3" destOrd="0" presId="urn:microsoft.com/office/officeart/2005/8/layout/process1"/>
    <dgm:cxn modelId="{8790C92C-2681-4654-9D0E-CA4D900BF6DC}" type="presParOf" srcId="{92E33976-9EDA-4676-853D-5BA225DDE90D}" destId="{44E2F186-18D6-442A-96B6-07A72857360E}" srcOrd="0" destOrd="0" presId="urn:microsoft.com/office/officeart/2005/8/layout/process1"/>
    <dgm:cxn modelId="{8B8FE2AE-F23D-41D8-86F0-B6DCCEC2CF73}" type="presParOf" srcId="{BDAAB7F2-C1B0-4AF2-AA6C-AB359FD7ED82}" destId="{B36976FF-C590-4FBE-873D-D928E63AEBAF}" srcOrd="4" destOrd="0" presId="urn:microsoft.com/office/officeart/2005/8/layout/process1"/>
    <dgm:cxn modelId="{E9A21FF0-C817-42A1-9BB4-EE4885A186A4}" type="presParOf" srcId="{BDAAB7F2-C1B0-4AF2-AA6C-AB359FD7ED82}" destId="{11FF6E81-38AE-4530-AF7E-53810E64A80E}" srcOrd="5" destOrd="0" presId="urn:microsoft.com/office/officeart/2005/8/layout/process1"/>
    <dgm:cxn modelId="{7B081C6B-02EF-4906-8689-B5D0021AA6E3}" type="presParOf" srcId="{11FF6E81-38AE-4530-AF7E-53810E64A80E}" destId="{F5EE581C-D2A5-4414-A85C-8C33ECFC8D46}" srcOrd="0" destOrd="0" presId="urn:microsoft.com/office/officeart/2005/8/layout/process1"/>
    <dgm:cxn modelId="{C080B8F4-9B59-48D4-8783-E1D475E10F82}" type="presParOf" srcId="{BDAAB7F2-C1B0-4AF2-AA6C-AB359FD7ED82}" destId="{61B573DA-5A9C-4EF7-8185-4B17B22AB34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58E77-2E4D-44B0-8D0B-76BF836149F8}">
      <dsp:nvSpPr>
        <dsp:cNvPr id="0" name=""/>
        <dsp:cNvSpPr/>
      </dsp:nvSpPr>
      <dsp:spPr>
        <a:xfrm>
          <a:off x="5134" y="794181"/>
          <a:ext cx="1591716" cy="9550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en-US" sz="2300" kern="1200" dirty="0"/>
            <a:t>Data analysis</a:t>
          </a:r>
          <a:endParaRPr lang="zh-CN" altLang="en-US" sz="2300" kern="1200" dirty="0"/>
        </a:p>
      </dsp:txBody>
      <dsp:txXfrm>
        <a:off x="33106" y="822153"/>
        <a:ext cx="1535772" cy="899086"/>
      </dsp:txXfrm>
    </dsp:sp>
    <dsp:sp modelId="{DF281B46-92D7-448F-A899-6C90C8761B9B}">
      <dsp:nvSpPr>
        <dsp:cNvPr id="0" name=""/>
        <dsp:cNvSpPr/>
      </dsp:nvSpPr>
      <dsp:spPr>
        <a:xfrm>
          <a:off x="1756023" y="1074324"/>
          <a:ext cx="337443" cy="39474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756023" y="1153273"/>
        <a:ext cx="236210" cy="236847"/>
      </dsp:txXfrm>
    </dsp:sp>
    <dsp:sp modelId="{46CBF9E2-B0C1-4167-AB4D-F339AB6ADB38}">
      <dsp:nvSpPr>
        <dsp:cNvPr id="0" name=""/>
        <dsp:cNvSpPr/>
      </dsp:nvSpPr>
      <dsp:spPr>
        <a:xfrm>
          <a:off x="2233538" y="794181"/>
          <a:ext cx="1591716" cy="9550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en-US" sz="2300" kern="1200" dirty="0"/>
            <a:t>Data pre-processing</a:t>
          </a:r>
          <a:endParaRPr lang="zh-CN" altLang="en-US" sz="2300" kern="1200" dirty="0"/>
        </a:p>
      </dsp:txBody>
      <dsp:txXfrm>
        <a:off x="2261510" y="822153"/>
        <a:ext cx="1535772" cy="899086"/>
      </dsp:txXfrm>
    </dsp:sp>
    <dsp:sp modelId="{EA0FC66A-AD6E-4A1D-BA50-4701A2C7A426}">
      <dsp:nvSpPr>
        <dsp:cNvPr id="0" name=""/>
        <dsp:cNvSpPr/>
      </dsp:nvSpPr>
      <dsp:spPr>
        <a:xfrm>
          <a:off x="3984426" y="1074324"/>
          <a:ext cx="337443" cy="39474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984426" y="1153273"/>
        <a:ext cx="236210" cy="236847"/>
      </dsp:txXfrm>
    </dsp:sp>
    <dsp:sp modelId="{0C62FAFB-360D-4F8A-A06E-7BBB796905BD}">
      <dsp:nvSpPr>
        <dsp:cNvPr id="0" name=""/>
        <dsp:cNvSpPr/>
      </dsp:nvSpPr>
      <dsp:spPr>
        <a:xfrm>
          <a:off x="4461941" y="794181"/>
          <a:ext cx="1591716" cy="9550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en-US" sz="2300" kern="1200" dirty="0"/>
            <a:t>Initial realization</a:t>
          </a:r>
          <a:endParaRPr lang="zh-CN" altLang="en-US" sz="2300" kern="1200" dirty="0"/>
        </a:p>
      </dsp:txBody>
      <dsp:txXfrm>
        <a:off x="4489913" y="822153"/>
        <a:ext cx="1535772" cy="899086"/>
      </dsp:txXfrm>
    </dsp:sp>
    <dsp:sp modelId="{55D5EFEC-1773-4970-9DFF-B61F0A618B0A}">
      <dsp:nvSpPr>
        <dsp:cNvPr id="0" name=""/>
        <dsp:cNvSpPr/>
      </dsp:nvSpPr>
      <dsp:spPr>
        <a:xfrm>
          <a:off x="6212830" y="1074324"/>
          <a:ext cx="337443" cy="39474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6212830" y="1153273"/>
        <a:ext cx="236210" cy="236847"/>
      </dsp:txXfrm>
    </dsp:sp>
    <dsp:sp modelId="{9D2DF625-5F0D-4A24-8021-285A1ADB9633}">
      <dsp:nvSpPr>
        <dsp:cNvPr id="0" name=""/>
        <dsp:cNvSpPr/>
      </dsp:nvSpPr>
      <dsp:spPr>
        <a:xfrm>
          <a:off x="6690345" y="794181"/>
          <a:ext cx="1591716" cy="9550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en-US" sz="2300" kern="1200" dirty="0"/>
            <a:t>Optimum</a:t>
          </a:r>
          <a:endParaRPr lang="zh-CN" altLang="en-US" sz="2300" kern="1200" dirty="0"/>
        </a:p>
      </dsp:txBody>
      <dsp:txXfrm>
        <a:off x="6718317" y="822153"/>
        <a:ext cx="1535772" cy="899086"/>
      </dsp:txXfrm>
    </dsp:sp>
    <dsp:sp modelId="{FBEDCD56-F386-470B-9BA1-FAF67643F6FD}">
      <dsp:nvSpPr>
        <dsp:cNvPr id="0" name=""/>
        <dsp:cNvSpPr/>
      </dsp:nvSpPr>
      <dsp:spPr>
        <a:xfrm>
          <a:off x="8441233" y="1074324"/>
          <a:ext cx="337443" cy="39474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8441233" y="1153273"/>
        <a:ext cx="236210" cy="236847"/>
      </dsp:txXfrm>
    </dsp:sp>
    <dsp:sp modelId="{8B459BC3-82CF-4B4A-8824-43F9F8DBA98F}">
      <dsp:nvSpPr>
        <dsp:cNvPr id="0" name=""/>
        <dsp:cNvSpPr/>
      </dsp:nvSpPr>
      <dsp:spPr>
        <a:xfrm>
          <a:off x="8918748" y="794181"/>
          <a:ext cx="1591716" cy="95503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en-US" sz="2300" kern="1200" dirty="0"/>
            <a:t>Model evaluation</a:t>
          </a:r>
          <a:endParaRPr lang="zh-CN" altLang="en-US" sz="2300" kern="1200" dirty="0"/>
        </a:p>
      </dsp:txBody>
      <dsp:txXfrm>
        <a:off x="8946720" y="822153"/>
        <a:ext cx="1535772" cy="899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22EC8-E682-45DA-BBC5-40FB2C5F0260}">
      <dsp:nvSpPr>
        <dsp:cNvPr id="0" name=""/>
        <dsp:cNvSpPr/>
      </dsp:nvSpPr>
      <dsp:spPr>
        <a:xfrm>
          <a:off x="0" y="42542"/>
          <a:ext cx="9471213" cy="9213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The features of voice</a:t>
          </a:r>
          <a:endParaRPr lang="zh-CN" altLang="en-US" sz="3500" kern="1200" dirty="0"/>
        </a:p>
      </dsp:txBody>
      <dsp:txXfrm>
        <a:off x="44978" y="87520"/>
        <a:ext cx="9381257" cy="831418"/>
      </dsp:txXfrm>
    </dsp:sp>
    <dsp:sp modelId="{C6798515-F789-4BF9-B1AC-C7C2AF0BEF29}">
      <dsp:nvSpPr>
        <dsp:cNvPr id="0" name=""/>
        <dsp:cNvSpPr/>
      </dsp:nvSpPr>
      <dsp:spPr>
        <a:xfrm>
          <a:off x="0" y="963917"/>
          <a:ext cx="9471213"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711"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963917"/>
        <a:ext cx="9471213" cy="579600"/>
      </dsp:txXfrm>
    </dsp:sp>
    <dsp:sp modelId="{1A3B528E-2C3D-490C-8674-BA9584E178AD}">
      <dsp:nvSpPr>
        <dsp:cNvPr id="0" name=""/>
        <dsp:cNvSpPr/>
      </dsp:nvSpPr>
      <dsp:spPr>
        <a:xfrm>
          <a:off x="0" y="1543517"/>
          <a:ext cx="9471213" cy="9213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en-US" sz="3500" kern="1200" dirty="0"/>
            <a:t>The relationship between features</a:t>
          </a:r>
          <a:endParaRPr lang="zh-CN" altLang="en-US" sz="3500" kern="1200" dirty="0"/>
        </a:p>
      </dsp:txBody>
      <dsp:txXfrm>
        <a:off x="44978" y="1588495"/>
        <a:ext cx="9381257" cy="831418"/>
      </dsp:txXfrm>
    </dsp:sp>
    <dsp:sp modelId="{9620A6C7-96F0-4350-9485-95C44D079B42}">
      <dsp:nvSpPr>
        <dsp:cNvPr id="0" name=""/>
        <dsp:cNvSpPr/>
      </dsp:nvSpPr>
      <dsp:spPr>
        <a:xfrm>
          <a:off x="0" y="2464891"/>
          <a:ext cx="9471213"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711"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a:p>
      </dsp:txBody>
      <dsp:txXfrm>
        <a:off x="0" y="2464891"/>
        <a:ext cx="9471213" cy="579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8A456-6C3D-41D5-892C-2FE895EB9355}">
      <dsp:nvSpPr>
        <dsp:cNvPr id="0" name=""/>
        <dsp:cNvSpPr/>
      </dsp:nvSpPr>
      <dsp:spPr>
        <a:xfrm>
          <a:off x="9242" y="0"/>
          <a:ext cx="2762398" cy="14285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string mapping</a:t>
          </a:r>
          <a:endParaRPr lang="zh-CN" altLang="en-US" sz="2400" kern="1200" dirty="0"/>
        </a:p>
      </dsp:txBody>
      <dsp:txXfrm>
        <a:off x="51083" y="41841"/>
        <a:ext cx="2678716" cy="1344881"/>
      </dsp:txXfrm>
    </dsp:sp>
    <dsp:sp modelId="{D4B2D412-5066-4224-8966-2FDE5D2D28DD}">
      <dsp:nvSpPr>
        <dsp:cNvPr id="0" name=""/>
        <dsp:cNvSpPr/>
      </dsp:nvSpPr>
      <dsp:spPr>
        <a:xfrm>
          <a:off x="3047880" y="371744"/>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047880" y="508759"/>
        <a:ext cx="409940" cy="411044"/>
      </dsp:txXfrm>
    </dsp:sp>
    <dsp:sp modelId="{0541C620-7A2D-4CC4-B04D-8BC1375D53E7}">
      <dsp:nvSpPr>
        <dsp:cNvPr id="0" name=""/>
        <dsp:cNvSpPr/>
      </dsp:nvSpPr>
      <dsp:spPr>
        <a:xfrm>
          <a:off x="3876600" y="0"/>
          <a:ext cx="2762398" cy="142856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Division of training set and test set</a:t>
          </a:r>
          <a:endParaRPr lang="zh-CN" altLang="en-US" sz="2400" kern="1200" dirty="0"/>
        </a:p>
      </dsp:txBody>
      <dsp:txXfrm>
        <a:off x="3918441" y="41841"/>
        <a:ext cx="2678716" cy="1344881"/>
      </dsp:txXfrm>
    </dsp:sp>
    <dsp:sp modelId="{7C057BD2-5094-4277-A58B-28578A428F4B}">
      <dsp:nvSpPr>
        <dsp:cNvPr id="0" name=""/>
        <dsp:cNvSpPr/>
      </dsp:nvSpPr>
      <dsp:spPr>
        <a:xfrm>
          <a:off x="6915239" y="371744"/>
          <a:ext cx="585628" cy="685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6915239" y="508759"/>
        <a:ext cx="409940" cy="411044"/>
      </dsp:txXfrm>
    </dsp:sp>
    <dsp:sp modelId="{B6A83E97-9F03-4A3D-B773-9E4022367201}">
      <dsp:nvSpPr>
        <dsp:cNvPr id="0" name=""/>
        <dsp:cNvSpPr/>
      </dsp:nvSpPr>
      <dsp:spPr>
        <a:xfrm>
          <a:off x="7743958" y="0"/>
          <a:ext cx="2762398" cy="142856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cross-validation</a:t>
          </a:r>
          <a:endParaRPr lang="zh-CN" altLang="en-US" sz="2400" kern="1200" dirty="0"/>
        </a:p>
      </dsp:txBody>
      <dsp:txXfrm>
        <a:off x="7785799" y="41841"/>
        <a:ext cx="2678716" cy="13448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ADF5A-52A9-4924-8C16-321DD139037A}">
      <dsp:nvSpPr>
        <dsp:cNvPr id="0" name=""/>
        <dsp:cNvSpPr/>
      </dsp:nvSpPr>
      <dsp:spPr>
        <a:xfrm>
          <a:off x="4621" y="1455092"/>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en-US" sz="2100" kern="1200" dirty="0"/>
            <a:t>Data standardization</a:t>
          </a:r>
          <a:endParaRPr lang="zh-CN" altLang="en-US" sz="2100" kern="1200" dirty="0"/>
        </a:p>
      </dsp:txBody>
      <dsp:txXfrm>
        <a:off x="40127" y="1490598"/>
        <a:ext cx="1949441" cy="1141260"/>
      </dsp:txXfrm>
    </dsp:sp>
    <dsp:sp modelId="{81E82E52-DE46-4C11-82E2-FCFE845AC4FA}">
      <dsp:nvSpPr>
        <dsp:cNvPr id="0" name=""/>
        <dsp:cNvSpPr/>
      </dsp:nvSpPr>
      <dsp:spPr>
        <a:xfrm>
          <a:off x="2227119" y="1810692"/>
          <a:ext cx="428336" cy="50107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227119" y="1910906"/>
        <a:ext cx="299835" cy="300644"/>
      </dsp:txXfrm>
    </dsp:sp>
    <dsp:sp modelId="{24C5C851-2B3E-4800-809D-D21A80501B82}">
      <dsp:nvSpPr>
        <dsp:cNvPr id="0" name=""/>
        <dsp:cNvSpPr/>
      </dsp:nvSpPr>
      <dsp:spPr>
        <a:xfrm>
          <a:off x="2833255" y="1455092"/>
          <a:ext cx="2020453" cy="1212272"/>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en-US" sz="2100" kern="1200" dirty="0"/>
            <a:t>Kernel tricks</a:t>
          </a:r>
          <a:endParaRPr lang="zh-CN" altLang="en-US" sz="2100" kern="1200" dirty="0"/>
        </a:p>
      </dsp:txBody>
      <dsp:txXfrm>
        <a:off x="2868761" y="1490598"/>
        <a:ext cx="1949441" cy="1141260"/>
      </dsp:txXfrm>
    </dsp:sp>
    <dsp:sp modelId="{A9736B44-707C-4567-834D-4466131F2DA9}">
      <dsp:nvSpPr>
        <dsp:cNvPr id="0" name=""/>
        <dsp:cNvSpPr/>
      </dsp:nvSpPr>
      <dsp:spPr>
        <a:xfrm>
          <a:off x="5055754" y="1810692"/>
          <a:ext cx="428336" cy="501072"/>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a:off x="5055754" y="1910906"/>
        <a:ext cx="299835" cy="300644"/>
      </dsp:txXfrm>
    </dsp:sp>
    <dsp:sp modelId="{A5804993-5734-4C51-AC85-C429E46CDEF1}">
      <dsp:nvSpPr>
        <dsp:cNvPr id="0" name=""/>
        <dsp:cNvSpPr/>
      </dsp:nvSpPr>
      <dsp:spPr>
        <a:xfrm>
          <a:off x="5661890" y="1455092"/>
          <a:ext cx="2020453" cy="1212272"/>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en-US" sz="2100" kern="1200" dirty="0"/>
            <a:t>Penalty variables</a:t>
          </a:r>
          <a:endParaRPr lang="zh-CN" altLang="en-US" sz="2100" kern="1200" dirty="0"/>
        </a:p>
      </dsp:txBody>
      <dsp:txXfrm>
        <a:off x="5697396" y="1490598"/>
        <a:ext cx="1949441" cy="1141260"/>
      </dsp:txXfrm>
    </dsp:sp>
    <dsp:sp modelId="{1C61677E-50B3-43BB-A875-F345B6F3A90A}">
      <dsp:nvSpPr>
        <dsp:cNvPr id="0" name=""/>
        <dsp:cNvSpPr/>
      </dsp:nvSpPr>
      <dsp:spPr>
        <a:xfrm>
          <a:off x="7884389" y="1810692"/>
          <a:ext cx="428336" cy="501072"/>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7884389" y="1910906"/>
        <a:ext cx="299835" cy="300644"/>
      </dsp:txXfrm>
    </dsp:sp>
    <dsp:sp modelId="{DA490693-3702-4254-A760-CB682ACE7847}">
      <dsp:nvSpPr>
        <dsp:cNvPr id="0" name=""/>
        <dsp:cNvSpPr/>
      </dsp:nvSpPr>
      <dsp:spPr>
        <a:xfrm>
          <a:off x="8490525" y="1455092"/>
          <a:ext cx="2020453" cy="121227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Others</a:t>
          </a:r>
          <a:endParaRPr lang="zh-CN" altLang="en-US" sz="2100" kern="1200" dirty="0"/>
        </a:p>
      </dsp:txBody>
      <dsp:txXfrm>
        <a:off x="8526031" y="1490598"/>
        <a:ext cx="1949441" cy="11412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A3D58-3C37-4D77-9328-62E07286B682}">
      <dsp:nvSpPr>
        <dsp:cNvPr id="0" name=""/>
        <dsp:cNvSpPr/>
      </dsp:nvSpPr>
      <dsp:spPr>
        <a:xfrm>
          <a:off x="9242" y="1346949"/>
          <a:ext cx="2762398" cy="16574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t>Acc curve and Loss curve</a:t>
          </a:r>
          <a:endParaRPr lang="zh-CN" altLang="en-US" sz="2800" kern="1200" dirty="0"/>
        </a:p>
      </dsp:txBody>
      <dsp:txXfrm>
        <a:off x="57787" y="1395494"/>
        <a:ext cx="2665308" cy="1560349"/>
      </dsp:txXfrm>
    </dsp:sp>
    <dsp:sp modelId="{D3F6D6E3-4175-4F93-B186-A4C0EC34006A}">
      <dsp:nvSpPr>
        <dsp:cNvPr id="0" name=""/>
        <dsp:cNvSpPr/>
      </dsp:nvSpPr>
      <dsp:spPr>
        <a:xfrm>
          <a:off x="3047880" y="1833131"/>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3047880" y="1970146"/>
        <a:ext cx="409940" cy="411044"/>
      </dsp:txXfrm>
    </dsp:sp>
    <dsp:sp modelId="{AA0B461D-DFE7-49EB-88EA-58B66DC97673}">
      <dsp:nvSpPr>
        <dsp:cNvPr id="0" name=""/>
        <dsp:cNvSpPr/>
      </dsp:nvSpPr>
      <dsp:spPr>
        <a:xfrm>
          <a:off x="3876600" y="1346949"/>
          <a:ext cx="2762398" cy="1657439"/>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t>Random testing of samples</a:t>
          </a:r>
          <a:endParaRPr lang="zh-CN" altLang="en-US" sz="2800" kern="1200" dirty="0"/>
        </a:p>
      </dsp:txBody>
      <dsp:txXfrm>
        <a:off x="3925145" y="1395494"/>
        <a:ext cx="2665308" cy="1560349"/>
      </dsp:txXfrm>
    </dsp:sp>
    <dsp:sp modelId="{E07BE095-B228-4143-8484-9F0F826B3810}">
      <dsp:nvSpPr>
        <dsp:cNvPr id="0" name=""/>
        <dsp:cNvSpPr/>
      </dsp:nvSpPr>
      <dsp:spPr>
        <a:xfrm>
          <a:off x="6915239" y="1833131"/>
          <a:ext cx="585628" cy="685074"/>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6915239" y="1970146"/>
        <a:ext cx="409940" cy="411044"/>
      </dsp:txXfrm>
    </dsp:sp>
    <dsp:sp modelId="{0C76C622-0C40-4A4E-9229-4EEFE62B2157}">
      <dsp:nvSpPr>
        <dsp:cNvPr id="0" name=""/>
        <dsp:cNvSpPr/>
      </dsp:nvSpPr>
      <dsp:spPr>
        <a:xfrm>
          <a:off x="7743958" y="1346949"/>
          <a:ext cx="2762398" cy="165743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t>Error classification check</a:t>
          </a:r>
          <a:endParaRPr lang="zh-CN" altLang="en-US" sz="2800" kern="1200" dirty="0"/>
        </a:p>
      </dsp:txBody>
      <dsp:txXfrm>
        <a:off x="7792503" y="1395494"/>
        <a:ext cx="2665308" cy="15603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8928D-6D96-456A-8A8C-3EDBAFD7F2B2}">
      <dsp:nvSpPr>
        <dsp:cNvPr id="0" name=""/>
        <dsp:cNvSpPr/>
      </dsp:nvSpPr>
      <dsp:spPr>
        <a:xfrm>
          <a:off x="4621" y="76705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Speech signal processing</a:t>
          </a:r>
          <a:endParaRPr lang="zh-CN" altLang="en-US" sz="2000" kern="1200" dirty="0"/>
        </a:p>
      </dsp:txBody>
      <dsp:txXfrm>
        <a:off x="40127" y="802557"/>
        <a:ext cx="1949441" cy="1141260"/>
      </dsp:txXfrm>
    </dsp:sp>
    <dsp:sp modelId="{AC76655D-996D-4B83-937B-9092D9156D68}">
      <dsp:nvSpPr>
        <dsp:cNvPr id="0" name=""/>
        <dsp:cNvSpPr/>
      </dsp:nvSpPr>
      <dsp:spPr>
        <a:xfrm>
          <a:off x="2227119" y="1122651"/>
          <a:ext cx="428336" cy="50107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227119" y="1222865"/>
        <a:ext cx="299835" cy="300644"/>
      </dsp:txXfrm>
    </dsp:sp>
    <dsp:sp modelId="{F7A2B7A4-90E7-4A90-9D47-267A7D8C2645}">
      <dsp:nvSpPr>
        <dsp:cNvPr id="0" name=""/>
        <dsp:cNvSpPr/>
      </dsp:nvSpPr>
      <dsp:spPr>
        <a:xfrm>
          <a:off x="2833255" y="767051"/>
          <a:ext cx="2020453" cy="1212272"/>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Format conversion</a:t>
          </a:r>
          <a:endParaRPr lang="zh-CN" altLang="en-US" sz="2000" kern="1200" dirty="0"/>
        </a:p>
      </dsp:txBody>
      <dsp:txXfrm>
        <a:off x="2868761" y="802557"/>
        <a:ext cx="1949441" cy="1141260"/>
      </dsp:txXfrm>
    </dsp:sp>
    <dsp:sp modelId="{92E33976-9EDA-4676-853D-5BA225DDE90D}">
      <dsp:nvSpPr>
        <dsp:cNvPr id="0" name=""/>
        <dsp:cNvSpPr/>
      </dsp:nvSpPr>
      <dsp:spPr>
        <a:xfrm>
          <a:off x="5055754" y="1122651"/>
          <a:ext cx="428336" cy="501072"/>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055754" y="1222865"/>
        <a:ext cx="299835" cy="300644"/>
      </dsp:txXfrm>
    </dsp:sp>
    <dsp:sp modelId="{B36976FF-C590-4FBE-873D-D928E63AEBAF}">
      <dsp:nvSpPr>
        <dsp:cNvPr id="0" name=""/>
        <dsp:cNvSpPr/>
      </dsp:nvSpPr>
      <dsp:spPr>
        <a:xfrm>
          <a:off x="5661890" y="767051"/>
          <a:ext cx="2020453" cy="1212272"/>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Feature extraction</a:t>
          </a:r>
          <a:endParaRPr lang="zh-CN" altLang="en-US" sz="2000" kern="1200" dirty="0"/>
        </a:p>
      </dsp:txBody>
      <dsp:txXfrm>
        <a:off x="5697396" y="802557"/>
        <a:ext cx="1949441" cy="1141260"/>
      </dsp:txXfrm>
    </dsp:sp>
    <dsp:sp modelId="{11FF6E81-38AE-4530-AF7E-53810E64A80E}">
      <dsp:nvSpPr>
        <dsp:cNvPr id="0" name=""/>
        <dsp:cNvSpPr/>
      </dsp:nvSpPr>
      <dsp:spPr>
        <a:xfrm>
          <a:off x="7884389" y="1122651"/>
          <a:ext cx="428336" cy="501072"/>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884389" y="1222865"/>
        <a:ext cx="299835" cy="300644"/>
      </dsp:txXfrm>
    </dsp:sp>
    <dsp:sp modelId="{61B573DA-5A9C-4EF7-8185-4B17B22AB34B}">
      <dsp:nvSpPr>
        <dsp:cNvPr id="0" name=""/>
        <dsp:cNvSpPr/>
      </dsp:nvSpPr>
      <dsp:spPr>
        <a:xfrm>
          <a:off x="8490525" y="767051"/>
          <a:ext cx="2020453" cy="121227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Combined SVM model prediction</a:t>
          </a:r>
          <a:endParaRPr lang="zh-CN" altLang="en-US" sz="2000" kern="1200" dirty="0"/>
        </a:p>
      </dsp:txBody>
      <dsp:txXfrm>
        <a:off x="8526031" y="802557"/>
        <a:ext cx="1949441" cy="1141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1FE0D-1470-4F15-9D11-5641920331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6858177-6C15-4032-8BA9-380554453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829BAA-CD16-49BB-8D48-9BBB9FDDD937}"/>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5" name="页脚占位符 4">
            <a:extLst>
              <a:ext uri="{FF2B5EF4-FFF2-40B4-BE49-F238E27FC236}">
                <a16:creationId xmlns:a16="http://schemas.microsoft.com/office/drawing/2014/main" id="{DE6C448E-90C6-4C39-9521-5DF02E9633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A4C75-722A-443A-8947-3AA9C0BC4CA2}"/>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291584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7437B-5593-4626-9D11-9A887750B5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F0FCE4-56D7-41C9-BF38-8684BA9BAC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A4892E-5AE9-4671-A105-CE778FD736BE}"/>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5" name="页脚占位符 4">
            <a:extLst>
              <a:ext uri="{FF2B5EF4-FFF2-40B4-BE49-F238E27FC236}">
                <a16:creationId xmlns:a16="http://schemas.microsoft.com/office/drawing/2014/main" id="{5229E7E2-7D35-4E6F-83DC-61674F5E7E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0DCE49-FEAE-48BB-85FC-EC324399A2DB}"/>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407530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229A47-9BA4-4615-9D82-2FADC139E1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014221-F9D9-4E98-A223-A1F8FCEF64A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59107-A851-45B0-8D7E-4473DF961C7D}"/>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5" name="页脚占位符 4">
            <a:extLst>
              <a:ext uri="{FF2B5EF4-FFF2-40B4-BE49-F238E27FC236}">
                <a16:creationId xmlns:a16="http://schemas.microsoft.com/office/drawing/2014/main" id="{235CE415-D2FA-433D-A736-0DA9000F1C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91A113-9C7C-4DF9-9CF2-CD61DDA14F10}"/>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348108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A930C-9A2C-4B97-A88B-71FE6C287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58FAB5-8ECF-4ADF-9AC1-72AAD8DE9F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F27A9D-8BA1-46C7-A88B-BDAF1906A2FE}"/>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5" name="页脚占位符 4">
            <a:extLst>
              <a:ext uri="{FF2B5EF4-FFF2-40B4-BE49-F238E27FC236}">
                <a16:creationId xmlns:a16="http://schemas.microsoft.com/office/drawing/2014/main" id="{33A3D227-37E0-4D2F-A65B-8ECB8E6334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C52D14-6DE2-4B58-B25A-179041AD0BE7}"/>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101335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A0CB8-DBDC-4B45-BC4C-583F4ABCCC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562D81D-5A4E-4590-B190-E4017C7F9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1AD485-31C3-4A22-96D4-8F04C0F12EB1}"/>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5" name="页脚占位符 4">
            <a:extLst>
              <a:ext uri="{FF2B5EF4-FFF2-40B4-BE49-F238E27FC236}">
                <a16:creationId xmlns:a16="http://schemas.microsoft.com/office/drawing/2014/main" id="{A2064015-8B13-42BA-8F9A-8937119DD4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14143D-CB07-48FA-B00F-17AB613B93FD}"/>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312623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DE8A1-38CA-478E-ADA0-859EB4413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CBCFCE-E696-49C7-AE1C-BE996FE5A5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9D34AB-A258-425C-A89D-4C1400A08AF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BBE04D-4C44-4266-974F-D12A447764CC}"/>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6" name="页脚占位符 5">
            <a:extLst>
              <a:ext uri="{FF2B5EF4-FFF2-40B4-BE49-F238E27FC236}">
                <a16:creationId xmlns:a16="http://schemas.microsoft.com/office/drawing/2014/main" id="{0C58F1DF-A822-4149-AF10-4DEB05380A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E0BAA8-A257-4C92-A888-3D5EBA3EA25E}"/>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151882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6924F-2C60-4E4C-87A5-9FBB40AC3D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458AAD-2AE2-4607-AF14-E403B9689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5EA278-0417-4A32-AB1C-BE380680D1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622A32-DFBD-416D-BF6E-26D6A2AE7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D9B057-3E29-4AE7-883A-5EC9BE8E19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96B024-9992-4733-B06D-33F36E0F7512}"/>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8" name="页脚占位符 7">
            <a:extLst>
              <a:ext uri="{FF2B5EF4-FFF2-40B4-BE49-F238E27FC236}">
                <a16:creationId xmlns:a16="http://schemas.microsoft.com/office/drawing/2014/main" id="{04B96F19-8ED7-4389-916F-8C5E51CD4F8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053870-D5B0-4029-A853-51C89852F0FB}"/>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2859255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AFA7A-3A52-40A7-A042-F0FB6287ADB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3E62EA-6EF8-4F5F-9A09-777A1418E964}"/>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4" name="页脚占位符 3">
            <a:extLst>
              <a:ext uri="{FF2B5EF4-FFF2-40B4-BE49-F238E27FC236}">
                <a16:creationId xmlns:a16="http://schemas.microsoft.com/office/drawing/2014/main" id="{31738D9E-FC99-4FF4-B065-811959C477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F6B083-63B3-4867-9B5E-18F6D45DB943}"/>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327059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10721B-34BD-49D4-89E6-CDAA49C45648}"/>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3" name="页脚占位符 2">
            <a:extLst>
              <a:ext uri="{FF2B5EF4-FFF2-40B4-BE49-F238E27FC236}">
                <a16:creationId xmlns:a16="http://schemas.microsoft.com/office/drawing/2014/main" id="{DD177E42-D30A-4B5D-B98B-61CC19A1A7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CCA34C-AFE2-404C-A2E0-9B1FCDC28AFD}"/>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143357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89487-C98A-42B7-9FBA-40B549C484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A3F739-49B2-4FD7-ADC7-F9DF15F6E7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D2B32FD-3CDF-4E90-8D28-F4277EC42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82075F-A430-451E-9576-326DD9EBDB83}"/>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6" name="页脚占位符 5">
            <a:extLst>
              <a:ext uri="{FF2B5EF4-FFF2-40B4-BE49-F238E27FC236}">
                <a16:creationId xmlns:a16="http://schemas.microsoft.com/office/drawing/2014/main" id="{F6967375-1C7E-4382-9333-3F7EB967D5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06E5A1-4EF7-4A5B-9E0F-D6F7F75FCBCC}"/>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273887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80AF3-265B-4104-9AC5-F8B1A41BB1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EC69D1-E03C-4DDF-8DD9-1CA7BCB10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94DE12-2D9C-4C0E-BCCF-324BFAC09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08A5B3-7DC1-4D08-8451-2EE8C4FC9810}"/>
              </a:ext>
            </a:extLst>
          </p:cNvPr>
          <p:cNvSpPr>
            <a:spLocks noGrp="1"/>
          </p:cNvSpPr>
          <p:nvPr>
            <p:ph type="dt" sz="half" idx="10"/>
          </p:nvPr>
        </p:nvSpPr>
        <p:spPr/>
        <p:txBody>
          <a:bodyPr/>
          <a:lstStyle/>
          <a:p>
            <a:fld id="{DA8558A6-8918-43EE-AE55-023255CB9BAA}" type="datetimeFigureOut">
              <a:rPr lang="zh-CN" altLang="en-US" smtClean="0"/>
              <a:t>2020/6/30</a:t>
            </a:fld>
            <a:endParaRPr lang="zh-CN" altLang="en-US"/>
          </a:p>
        </p:txBody>
      </p:sp>
      <p:sp>
        <p:nvSpPr>
          <p:cNvPr id="6" name="页脚占位符 5">
            <a:extLst>
              <a:ext uri="{FF2B5EF4-FFF2-40B4-BE49-F238E27FC236}">
                <a16:creationId xmlns:a16="http://schemas.microsoft.com/office/drawing/2014/main" id="{4468D1A0-E356-4AB0-88A8-1E3D2D79A4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FA5D3B-8E4E-4BB5-A92F-042BC1D35D4B}"/>
              </a:ext>
            </a:extLst>
          </p:cNvPr>
          <p:cNvSpPr>
            <a:spLocks noGrp="1"/>
          </p:cNvSpPr>
          <p:nvPr>
            <p:ph type="sldNum" sz="quarter" idx="12"/>
          </p:nvPr>
        </p:nvSpPr>
        <p:spPr/>
        <p:txBody>
          <a:body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133014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0FD5D6-B92D-451B-A750-A3377086A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0D65918-DB05-417F-8889-E3323A0A6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C757CB-EA32-4E16-853B-20D8922E3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558A6-8918-43EE-AE55-023255CB9BAA}" type="datetimeFigureOut">
              <a:rPr lang="zh-CN" altLang="en-US" smtClean="0"/>
              <a:t>2020/6/30</a:t>
            </a:fld>
            <a:endParaRPr lang="zh-CN" altLang="en-US"/>
          </a:p>
        </p:txBody>
      </p:sp>
      <p:sp>
        <p:nvSpPr>
          <p:cNvPr id="5" name="页脚占位符 4">
            <a:extLst>
              <a:ext uri="{FF2B5EF4-FFF2-40B4-BE49-F238E27FC236}">
                <a16:creationId xmlns:a16="http://schemas.microsoft.com/office/drawing/2014/main" id="{8F169AD5-05D9-435A-907B-9377AB93A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CA0114E-6FED-43E7-B7CD-D4DF72F44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929ED-A8D9-453A-AD2B-3A03BBF9CDD1}" type="slidenum">
              <a:rPr lang="zh-CN" altLang="en-US" smtClean="0"/>
              <a:t>‹#›</a:t>
            </a:fld>
            <a:endParaRPr lang="zh-CN" altLang="en-US"/>
          </a:p>
        </p:txBody>
      </p:sp>
    </p:spTree>
    <p:extLst>
      <p:ext uri="{BB962C8B-B14F-4D97-AF65-F5344CB8AC3E}">
        <p14:creationId xmlns:p14="http://schemas.microsoft.com/office/powerpoint/2010/main" val="3551511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kns.cnki.net/kcms/detail/11.2121.O4.20190228.1539.002.html" TargetMode="Externa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https://github.com/jameslyons/python_speech_features" TargetMode="External"/><Relationship Id="rId5" Type="http://schemas.openxmlformats.org/officeDocument/2006/relationships/image" Target="../media/image26.pn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E557297-7844-40F6-8327-A82EADA70024}"/>
              </a:ext>
            </a:extLst>
          </p:cNvPr>
          <p:cNvSpPr>
            <a:spLocks noGrp="1"/>
          </p:cNvSpPr>
          <p:nvPr>
            <p:ph type="ctrTitle"/>
          </p:nvPr>
        </p:nvSpPr>
        <p:spPr>
          <a:xfrm>
            <a:off x="1524003" y="1999615"/>
            <a:ext cx="9144000" cy="2764028"/>
          </a:xfrm>
        </p:spPr>
        <p:txBody>
          <a:bodyPr anchor="ctr">
            <a:normAutofit/>
          </a:bodyPr>
          <a:lstStyle/>
          <a:p>
            <a:r>
              <a:rPr lang="en-US" altLang="zh-CN" sz="6100"/>
              <a:t>Gender recognition based on speech recognition</a:t>
            </a:r>
            <a:endParaRPr lang="zh-CN" altLang="en-US" sz="6100"/>
          </a:p>
        </p:txBody>
      </p:sp>
      <p:sp>
        <p:nvSpPr>
          <p:cNvPr id="3" name="副标题 2">
            <a:extLst>
              <a:ext uri="{FF2B5EF4-FFF2-40B4-BE49-F238E27FC236}">
                <a16:creationId xmlns:a16="http://schemas.microsoft.com/office/drawing/2014/main" id="{4D55A05F-65EB-41B1-9175-F96C624E6D45}"/>
              </a:ext>
            </a:extLst>
          </p:cNvPr>
          <p:cNvSpPr>
            <a:spLocks noGrp="1"/>
          </p:cNvSpPr>
          <p:nvPr>
            <p:ph type="subTitle" idx="1"/>
          </p:nvPr>
        </p:nvSpPr>
        <p:spPr>
          <a:xfrm>
            <a:off x="1966912" y="5645150"/>
            <a:ext cx="8258176" cy="631825"/>
          </a:xfrm>
        </p:spPr>
        <p:txBody>
          <a:bodyPr anchor="ctr">
            <a:normAutofit/>
          </a:bodyPr>
          <a:lstStyle/>
          <a:p>
            <a:r>
              <a:rPr lang="zh-CN" altLang="en-US" sz="2800"/>
              <a:t>校交</a:t>
            </a:r>
            <a:r>
              <a:rPr lang="en-US" altLang="zh-CN" sz="2800"/>
              <a:t>1802 </a:t>
            </a:r>
            <a:r>
              <a:rPr lang="zh-CN" altLang="en-US" sz="2800"/>
              <a:t>李俊</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5035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36AD3-E218-47D1-A820-137F2B2732C0}"/>
              </a:ext>
            </a:extLst>
          </p:cNvPr>
          <p:cNvSpPr>
            <a:spLocks noGrp="1"/>
          </p:cNvSpPr>
          <p:nvPr>
            <p:ph type="title"/>
          </p:nvPr>
        </p:nvSpPr>
        <p:spPr/>
        <p:txBody>
          <a:bodyPr/>
          <a:lstStyle/>
          <a:p>
            <a:pPr algn="ctr"/>
            <a:r>
              <a:rPr lang="en-US" altLang="en-US" dirty="0"/>
              <a:t>Data standardization</a:t>
            </a:r>
            <a:endParaRPr lang="zh-CN" altLang="en-US" dirty="0"/>
          </a:p>
        </p:txBody>
      </p:sp>
      <p:sp>
        <p:nvSpPr>
          <p:cNvPr id="3" name="内容占位符 2">
            <a:extLst>
              <a:ext uri="{FF2B5EF4-FFF2-40B4-BE49-F238E27FC236}">
                <a16:creationId xmlns:a16="http://schemas.microsoft.com/office/drawing/2014/main" id="{62ECDADB-9ED2-478D-90F9-88B428F63E19}"/>
              </a:ext>
            </a:extLst>
          </p:cNvPr>
          <p:cNvSpPr>
            <a:spLocks noGrp="1"/>
          </p:cNvSpPr>
          <p:nvPr>
            <p:ph idx="1"/>
          </p:nvPr>
        </p:nvSpPr>
        <p:spPr>
          <a:xfrm>
            <a:off x="838200" y="1690687"/>
            <a:ext cx="10515600" cy="3114395"/>
          </a:xfrm>
        </p:spPr>
        <p:txBody>
          <a:bodyPr>
            <a:normAutofit fontScale="92500" lnSpcReduction="10000"/>
          </a:bodyPr>
          <a:lstStyle/>
          <a:p>
            <a:pPr marL="0" indent="0">
              <a:buNone/>
            </a:pPr>
            <a:r>
              <a:rPr lang="en-US" altLang="zh-CN" dirty="0"/>
              <a:t>INTRODUCTION: </a:t>
            </a:r>
          </a:p>
          <a:p>
            <a:pPr marL="0" indent="0">
              <a:buNone/>
            </a:pPr>
            <a:r>
              <a:rPr lang="en-US" altLang="zh-CN" sz="1800" dirty="0"/>
              <a:t>The normalization of data is to scale the data so that it falls into a small specific interval. It is often used in the processing of certain comparison and evaluation indicators to remove the unit limitation of the data and convert it into a dimensionless pure value, so that indicators of different units or magnitudes can be compared and weighted.</a:t>
            </a:r>
          </a:p>
          <a:p>
            <a:pPr marL="0" indent="0">
              <a:buNone/>
            </a:pPr>
            <a:r>
              <a:rPr lang="en-US" altLang="zh-CN" dirty="0"/>
              <a:t>Realization:</a:t>
            </a:r>
          </a:p>
          <a:p>
            <a:pPr marL="0" indent="0">
              <a:buNone/>
            </a:pPr>
            <a:r>
              <a:rPr lang="en-US" altLang="zh-CN" sz="1800" dirty="0"/>
              <a:t>By normalizing the data, i.e., by shifting the distribution of each attribute to have a mean with zero and a standard deviation set to one, support was found for SVM has a prediction accuracy of 96%. The prediction accuracy using cross-validation view was 94%.</a:t>
            </a:r>
          </a:p>
          <a:p>
            <a:pPr marL="0" indent="0">
              <a:buNone/>
            </a:pPr>
            <a:r>
              <a:rPr lang="en-US" altLang="zh-CN" sz="3000" dirty="0"/>
              <a:t>Result: </a:t>
            </a:r>
            <a:r>
              <a:rPr lang="en-US" altLang="zh-CN" sz="1900" dirty="0"/>
              <a:t>After data standardization, the prediction accuracy using cross-validation viewing was 94%. </a:t>
            </a:r>
          </a:p>
          <a:p>
            <a:pPr marL="0" indent="0">
              <a:buNone/>
            </a:pPr>
            <a:endParaRPr lang="en-US" altLang="zh-CN" sz="1900" dirty="0"/>
          </a:p>
          <a:p>
            <a:pPr marL="0" indent="0">
              <a:buNone/>
            </a:pPr>
            <a:endParaRPr lang="en-US" altLang="zh-CN" sz="1900" dirty="0"/>
          </a:p>
          <a:p>
            <a:pPr marL="0" indent="0">
              <a:buNone/>
            </a:pPr>
            <a:endParaRPr lang="en-US" altLang="zh-CN" sz="3000" dirty="0"/>
          </a:p>
          <a:p>
            <a:pPr marL="0" indent="0">
              <a:buNone/>
            </a:pPr>
            <a:endParaRPr lang="en-US" altLang="zh-CN" sz="3000" dirty="0"/>
          </a:p>
          <a:p>
            <a:pPr marL="0" indent="0">
              <a:buNone/>
            </a:pPr>
            <a:endParaRPr lang="en-US" altLang="zh-CN" sz="3000" dirty="0"/>
          </a:p>
          <a:p>
            <a:pPr marL="0" indent="0">
              <a:buNone/>
            </a:pPr>
            <a:endParaRPr lang="en-US" altLang="zh-CN" sz="3000" dirty="0"/>
          </a:p>
        </p:txBody>
      </p:sp>
      <p:graphicFrame>
        <p:nvGraphicFramePr>
          <p:cNvPr id="6" name="表格 5">
            <a:extLst>
              <a:ext uri="{FF2B5EF4-FFF2-40B4-BE49-F238E27FC236}">
                <a16:creationId xmlns:a16="http://schemas.microsoft.com/office/drawing/2014/main" id="{27D189BB-BB82-414A-B67A-E75F49FC3848}"/>
              </a:ext>
            </a:extLst>
          </p:cNvPr>
          <p:cNvGraphicFramePr>
            <a:graphicFrameLocks noGrp="1"/>
          </p:cNvGraphicFramePr>
          <p:nvPr>
            <p:extLst>
              <p:ext uri="{D42A27DB-BD31-4B8C-83A1-F6EECF244321}">
                <p14:modId xmlns:p14="http://schemas.microsoft.com/office/powerpoint/2010/main" val="739167223"/>
              </p:ext>
            </p:extLst>
          </p:nvPr>
        </p:nvGraphicFramePr>
        <p:xfrm>
          <a:off x="927848" y="4805082"/>
          <a:ext cx="7050740" cy="1698705"/>
        </p:xfrm>
        <a:graphic>
          <a:graphicData uri="http://schemas.openxmlformats.org/drawingml/2006/table">
            <a:tbl>
              <a:tblPr firstRow="1">
                <a:tableStyleId>{93296810-A885-4BE3-A3E7-6D5BEEA58F35}</a:tableStyleId>
              </a:tblPr>
              <a:tblGrid>
                <a:gridCol w="1852740">
                  <a:extLst>
                    <a:ext uri="{9D8B030D-6E8A-4147-A177-3AD203B41FA5}">
                      <a16:colId xmlns:a16="http://schemas.microsoft.com/office/drawing/2014/main" val="681857540"/>
                    </a:ext>
                  </a:extLst>
                </a:gridCol>
                <a:gridCol w="1706295">
                  <a:extLst>
                    <a:ext uri="{9D8B030D-6E8A-4147-A177-3AD203B41FA5}">
                      <a16:colId xmlns:a16="http://schemas.microsoft.com/office/drawing/2014/main" val="3439512033"/>
                    </a:ext>
                  </a:extLst>
                </a:gridCol>
                <a:gridCol w="1660270">
                  <a:extLst>
                    <a:ext uri="{9D8B030D-6E8A-4147-A177-3AD203B41FA5}">
                      <a16:colId xmlns:a16="http://schemas.microsoft.com/office/drawing/2014/main" val="1904602386"/>
                    </a:ext>
                  </a:extLst>
                </a:gridCol>
                <a:gridCol w="1831435">
                  <a:extLst>
                    <a:ext uri="{9D8B030D-6E8A-4147-A177-3AD203B41FA5}">
                      <a16:colId xmlns:a16="http://schemas.microsoft.com/office/drawing/2014/main" val="17640619"/>
                    </a:ext>
                  </a:extLst>
                </a:gridCol>
              </a:tblGrid>
              <a:tr h="554813">
                <a:tc>
                  <a:txBody>
                    <a:bodyPr/>
                    <a:lstStyle/>
                    <a:p>
                      <a:pPr algn="ctr" latinLnBrk="1">
                        <a:lnSpc>
                          <a:spcPct val="125000"/>
                        </a:lnSpc>
                        <a:spcAft>
                          <a:spcPts val="0"/>
                        </a:spcAft>
                      </a:pPr>
                      <a:r>
                        <a:rPr lang="en-US" sz="1200" dirty="0">
                          <a:effectLst/>
                        </a:rPr>
                        <a:t>proposal</a:t>
                      </a:r>
                    </a:p>
                  </a:txBody>
                  <a:tcPr marL="0" marR="0" marT="0" marB="0"/>
                </a:tc>
                <a:tc>
                  <a:txBody>
                    <a:bodyPr/>
                    <a:lstStyle/>
                    <a:p>
                      <a:pPr algn="ctr" latinLnBrk="1">
                        <a:lnSpc>
                          <a:spcPct val="125000"/>
                        </a:lnSpc>
                        <a:spcAft>
                          <a:spcPts val="0"/>
                        </a:spcAft>
                      </a:pP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Training set accuracy</a:t>
                      </a:r>
                    </a:p>
                    <a:p>
                      <a:pPr algn="ctr" latinLnBrk="1">
                        <a:lnSpc>
                          <a:spcPct val="125000"/>
                        </a:lnSpc>
                        <a:spcAft>
                          <a:spcPts val="0"/>
                        </a:spcAft>
                      </a:pP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latinLnBrk="1">
                        <a:lnSpc>
                          <a:spcPct val="125000"/>
                        </a:lnSpc>
                        <a:spcAft>
                          <a:spcPts val="0"/>
                        </a:spcAft>
                      </a:pP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Test Set Accuracy</a:t>
                      </a:r>
                    </a:p>
                    <a:p>
                      <a:pPr algn="ctr" latinLnBrk="1">
                        <a:lnSpc>
                          <a:spcPct val="125000"/>
                        </a:lnSpc>
                        <a:spcAft>
                          <a:spcPts val="0"/>
                        </a:spcAft>
                      </a:pP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Cross-validation accuracy</a:t>
                      </a:r>
                    </a:p>
                    <a:p>
                      <a:pPr algn="ctr" latinLnBrk="1">
                        <a:lnSpc>
                          <a:spcPct val="125000"/>
                        </a:lnSpc>
                        <a:spcAft>
                          <a:spcPts val="0"/>
                        </a:spcAft>
                      </a:pP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latinLnBrk="1">
                        <a:lnSpc>
                          <a:spcPct val="125000"/>
                        </a:lnSpc>
                        <a:spcAft>
                          <a:spcPts val="0"/>
                        </a:spcAft>
                      </a:pP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166358586"/>
                  </a:ext>
                </a:extLst>
              </a:tr>
              <a:tr h="517184">
                <a:tc>
                  <a:txBody>
                    <a:bodyPr/>
                    <a:lstStyle/>
                    <a:p>
                      <a:pPr algn="ctr" latinLnBrk="1">
                        <a:lnSpc>
                          <a:spcPct val="125000"/>
                        </a:lnSpc>
                        <a:spcAft>
                          <a:spcPts val="0"/>
                        </a:spcAft>
                      </a:pP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post-standardization</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96.31%</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a:effectLst/>
                        </a:rPr>
                        <a:t>96.42%</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a:effectLst/>
                        </a:rPr>
                        <a:t>94.55%</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532847911"/>
                  </a:ext>
                </a:extLst>
              </a:tr>
              <a:tr h="517184">
                <a:tc>
                  <a:txBody>
                    <a:bodyPr/>
                    <a:lstStyle/>
                    <a:p>
                      <a:pPr algn="ctr" latinLnBrk="1">
                        <a:lnSpc>
                          <a:spcPct val="125000"/>
                        </a:lnSpc>
                        <a:spcAft>
                          <a:spcPts val="0"/>
                        </a:spcAft>
                      </a:pPr>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pre-standardization</a:t>
                      </a:r>
                    </a:p>
                    <a:p>
                      <a:pPr algn="ctr" latinLnBrk="1">
                        <a:lnSpc>
                          <a:spcPct val="125000"/>
                        </a:lnSpc>
                        <a:spcAft>
                          <a:spcPts val="0"/>
                        </a:spcAft>
                      </a:pP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87.45%</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87.96%</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87.38%</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991618777"/>
                  </a:ext>
                </a:extLst>
              </a:tr>
            </a:tbl>
          </a:graphicData>
        </a:graphic>
      </p:graphicFrame>
      <p:pic>
        <p:nvPicPr>
          <p:cNvPr id="5" name="图片 4">
            <a:extLst>
              <a:ext uri="{FF2B5EF4-FFF2-40B4-BE49-F238E27FC236}">
                <a16:creationId xmlns:a16="http://schemas.microsoft.com/office/drawing/2014/main" id="{2595A60A-C202-411B-AD3E-15C890E9CAE5}"/>
              </a:ext>
            </a:extLst>
          </p:cNvPr>
          <p:cNvPicPr/>
          <p:nvPr/>
        </p:nvPicPr>
        <p:blipFill>
          <a:blip r:embed="rId2"/>
          <a:stretch>
            <a:fillRect/>
          </a:stretch>
        </p:blipFill>
        <p:spPr>
          <a:xfrm>
            <a:off x="8068236" y="4805082"/>
            <a:ext cx="3848100" cy="1508125"/>
          </a:xfrm>
          <a:prstGeom prst="rect">
            <a:avLst/>
          </a:prstGeom>
        </p:spPr>
      </p:pic>
    </p:spTree>
    <p:extLst>
      <p:ext uri="{BB962C8B-B14F-4D97-AF65-F5344CB8AC3E}">
        <p14:creationId xmlns:p14="http://schemas.microsoft.com/office/powerpoint/2010/main" val="24795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357FA-A2E2-4636-9455-BFBCF7FDB3FE}"/>
              </a:ext>
            </a:extLst>
          </p:cNvPr>
          <p:cNvSpPr>
            <a:spLocks noGrp="1"/>
          </p:cNvSpPr>
          <p:nvPr>
            <p:ph type="title"/>
          </p:nvPr>
        </p:nvSpPr>
        <p:spPr/>
        <p:txBody>
          <a:bodyPr/>
          <a:lstStyle/>
          <a:p>
            <a:pPr algn="ctr"/>
            <a:r>
              <a:rPr lang="en-US" altLang="en-US" dirty="0"/>
              <a:t>Kernel tricks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79CFD-F746-4F9D-B50B-EC586F1037BD}"/>
                  </a:ext>
                </a:extLst>
              </p:cNvPr>
              <p:cNvSpPr>
                <a:spLocks noGrp="1"/>
              </p:cNvSpPr>
              <p:nvPr>
                <p:ph idx="1"/>
              </p:nvPr>
            </p:nvSpPr>
            <p:spPr>
              <a:xfrm>
                <a:off x="838200" y="1488141"/>
                <a:ext cx="10515600" cy="4688822"/>
              </a:xfrm>
            </p:spPr>
            <p:txBody>
              <a:bodyPr/>
              <a:lstStyle/>
              <a:p>
                <a:pPr marL="0" indent="0">
                  <a:buNone/>
                </a:pPr>
                <a:r>
                  <a:rPr lang="en-US" altLang="zh-CN" dirty="0"/>
                  <a:t>INTRODUCTION</a:t>
                </a:r>
              </a:p>
              <a:p>
                <a:pPr marL="0" indent="0">
                  <a:buNone/>
                </a:pPr>
                <a:r>
                  <a:rPr lang="en-US" altLang="zh-CN" sz="1800" dirty="0"/>
                  <a:t>After the data standardization, the SVM is tried to compare different kernel functions in combination with Linear Kernel, Polynomial Kernel, and Gaussian Kernel, and finally the kernel function with the best accuracy is selected for further optimization.</a:t>
                </a:r>
              </a:p>
              <a:p>
                <a:pPr marL="0" indent="0">
                  <a:buNone/>
                </a:pPr>
                <a:r>
                  <a:rPr lang="en-US" altLang="zh-CN" dirty="0"/>
                  <a:t>Realization:</a:t>
                </a:r>
              </a:p>
              <a:p>
                <a:pPr marL="0" indent="0">
                  <a:buNone/>
                </a:pPr>
                <a:r>
                  <a:rPr lang="zh-CN" altLang="en-US" sz="1800" dirty="0"/>
                  <a:t>①</a:t>
                </a:r>
                <a:r>
                  <a:rPr lang="en-US" altLang="zh-CN" sz="1800" b="1" dirty="0"/>
                  <a:t>Linear Kernel</a:t>
                </a:r>
                <a:r>
                  <a:rPr lang="zh-CN" altLang="en-US" sz="1800" b="1" dirty="0"/>
                  <a:t>：</a:t>
                </a:r>
                <a14:m>
                  <m:oMath xmlns:m="http://schemas.openxmlformats.org/officeDocument/2006/math">
                    <m:r>
                      <a:rPr lang="en-US" altLang="zh-CN" sz="1800" i="1">
                        <a:latin typeface="Cambria Math" panose="02040503050406030204" pitchFamily="18" charset="0"/>
                      </a:rPr>
                      <m:t>𝑘</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𝑥</m:t>
                        </m:r>
                        <m:r>
                          <a:rPr lang="en-US" altLang="zh-CN" sz="1800" i="1">
                            <a:latin typeface="Cambria Math" panose="02040503050406030204" pitchFamily="18" charset="0"/>
                          </a:rPr>
                          <m:t>,</m:t>
                        </m:r>
                        <m:r>
                          <a:rPr lang="en-US" altLang="zh-CN" sz="1800" i="1">
                            <a:latin typeface="Cambria Math" panose="02040503050406030204" pitchFamily="18" charset="0"/>
                          </a:rPr>
                          <m:t>𝑦</m:t>
                        </m:r>
                      </m:e>
                    </m:d>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𝑇</m:t>
                        </m:r>
                      </m:sup>
                    </m:sSup>
                    <m:r>
                      <a:rPr lang="en-US" altLang="zh-CN" sz="1800" i="1">
                        <a:latin typeface="Cambria Math" panose="02040503050406030204" pitchFamily="18" charset="0"/>
                      </a:rPr>
                      <m:t>𝑦</m:t>
                    </m:r>
                    <m:r>
                      <a:rPr lang="en-US" altLang="zh-CN" sz="1800" i="1">
                        <a:latin typeface="Cambria Math" panose="02040503050406030204" pitchFamily="18" charset="0"/>
                      </a:rPr>
                      <m:t>+</m:t>
                    </m:r>
                    <m:r>
                      <a:rPr lang="en-US" altLang="zh-CN" sz="1800" i="1">
                        <a:latin typeface="Cambria Math" panose="02040503050406030204" pitchFamily="18" charset="0"/>
                      </a:rPr>
                      <m:t>𝑐</m:t>
                    </m:r>
                  </m:oMath>
                </a14:m>
                <a:endParaRPr lang="zh-CN" altLang="zh-CN" sz="1800" dirty="0"/>
              </a:p>
              <a:p>
                <a:pPr marL="0" indent="0">
                  <a:buNone/>
                </a:pPr>
                <a:r>
                  <a:rPr lang="en-US" altLang="zh-CN" sz="1800" dirty="0"/>
                  <a:t>Advantage</a:t>
                </a:r>
                <a:r>
                  <a:rPr lang="zh-CN" altLang="en-US" sz="1800" dirty="0"/>
                  <a:t>：</a:t>
                </a:r>
                <a:r>
                  <a:rPr lang="en-US" altLang="zh-CN" sz="1800" dirty="0"/>
                  <a:t>Can solve a QP problem faster</a:t>
                </a:r>
              </a:p>
              <a:p>
                <a:pPr marL="0" indent="0">
                  <a:buNone/>
                </a:pPr>
                <a:r>
                  <a:rPr lang="en-US" altLang="zh-CN" sz="1800" dirty="0"/>
                  <a:t>Disadvantage: Only solves linear differentiation problems</a:t>
                </a:r>
              </a:p>
              <a:p>
                <a:pPr marL="0" indent="0">
                  <a:buNone/>
                </a:pPr>
                <a:r>
                  <a:rPr lang="zh-CN" altLang="en-US" sz="1800" dirty="0"/>
                  <a:t>②</a:t>
                </a:r>
                <a:r>
                  <a:rPr lang="en-US" altLang="zh-CN" sz="1800" b="1" dirty="0"/>
                  <a:t>Polynomial Kernel</a:t>
                </a:r>
                <a:r>
                  <a:rPr lang="zh-CN" altLang="en-US" sz="1800" b="1" dirty="0"/>
                  <a:t>：</a:t>
                </a:r>
                <a14:m>
                  <m:oMath xmlns:m="http://schemas.openxmlformats.org/officeDocument/2006/math">
                    <m:r>
                      <a:rPr lang="en-US" altLang="zh-CN" sz="1800" i="1">
                        <a:latin typeface="Cambria Math" panose="02040503050406030204" pitchFamily="18" charset="0"/>
                      </a:rPr>
                      <m:t>𝑘</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𝑥</m:t>
                        </m:r>
                        <m:r>
                          <a:rPr lang="en-US" altLang="zh-CN" sz="1800" i="1">
                            <a:latin typeface="Cambria Math" panose="02040503050406030204" pitchFamily="18" charset="0"/>
                          </a:rPr>
                          <m:t>,</m:t>
                        </m:r>
                        <m:r>
                          <a:rPr lang="en-US" altLang="zh-CN" sz="1800" i="1">
                            <a:latin typeface="Cambria Math" panose="02040503050406030204" pitchFamily="18" charset="0"/>
                          </a:rPr>
                          <m:t>𝑦</m:t>
                        </m:r>
                      </m:e>
                    </m:d>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d>
                          <m:dPr>
                            <m:ctrlPr>
                              <a:rPr lang="zh-CN" altLang="zh-CN" sz="1800" i="1">
                                <a:latin typeface="Cambria Math" panose="02040503050406030204" pitchFamily="18" charset="0"/>
                              </a:rPr>
                            </m:ctrlPr>
                          </m:dPr>
                          <m:e>
                            <m:r>
                              <a:rPr lang="en-US" altLang="zh-CN" sz="1800" i="1">
                                <a:latin typeface="Cambria Math" panose="02040503050406030204" pitchFamily="18" charset="0"/>
                              </a:rPr>
                              <m:t>𝑎</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𝑇</m:t>
                                </m:r>
                              </m:sup>
                            </m:sSup>
                            <m:r>
                              <a:rPr lang="en-US" altLang="zh-CN" sz="1800" i="1">
                                <a:latin typeface="Cambria Math" panose="02040503050406030204" pitchFamily="18" charset="0"/>
                              </a:rPr>
                              <m:t>𝑦</m:t>
                            </m:r>
                            <m:r>
                              <a:rPr lang="en-US" altLang="zh-CN" sz="1800" i="1">
                                <a:latin typeface="Cambria Math" panose="02040503050406030204" pitchFamily="18" charset="0"/>
                              </a:rPr>
                              <m:t>+</m:t>
                            </m:r>
                            <m:r>
                              <a:rPr lang="en-US" altLang="zh-CN" sz="1800" i="1">
                                <a:latin typeface="Cambria Math" panose="02040503050406030204" pitchFamily="18" charset="0"/>
                              </a:rPr>
                              <m:t>𝑐</m:t>
                            </m:r>
                          </m:e>
                        </m:d>
                      </m:e>
                      <m:sup>
                        <m:r>
                          <a:rPr lang="en-US" altLang="zh-CN" sz="1800" i="1">
                            <a:latin typeface="Cambria Math" panose="02040503050406030204" pitchFamily="18" charset="0"/>
                          </a:rPr>
                          <m:t>𝑑</m:t>
                        </m:r>
                      </m:sup>
                    </m:sSup>
                  </m:oMath>
                </a14:m>
                <a:endParaRPr lang="zh-CN" altLang="zh-CN" sz="1800" dirty="0"/>
              </a:p>
              <a:p>
                <a:pPr marL="0" indent="0">
                  <a:buNone/>
                </a:pPr>
                <a:r>
                  <a:rPr lang="en-US" altLang="zh-CN" sz="1800" dirty="0"/>
                  <a:t>Advantages: can be mapped to infinite dimensions; more diverse decision boundaries</a:t>
                </a:r>
              </a:p>
              <a:p>
                <a:pPr marL="0" indent="0">
                  <a:buNone/>
                </a:pPr>
                <a:r>
                  <a:rPr lang="en-US" altLang="zh-CN" sz="1800" dirty="0"/>
                  <a:t>Disadvantages: poor interpretability, infinite multidimensional transformations; slow computation for solving a dual problem.</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7479CFD-F746-4F9D-B50B-EC586F1037BD}"/>
                  </a:ext>
                </a:extLst>
              </p:cNvPr>
              <p:cNvSpPr>
                <a:spLocks noGrp="1" noRot="1" noChangeAspect="1" noMove="1" noResize="1" noEditPoints="1" noAdjustHandles="1" noChangeArrowheads="1" noChangeShapeType="1" noTextEdit="1"/>
              </p:cNvSpPr>
              <p:nvPr>
                <p:ph idx="1"/>
              </p:nvPr>
            </p:nvSpPr>
            <p:spPr>
              <a:xfrm>
                <a:off x="838200" y="1488141"/>
                <a:ext cx="10515600" cy="4688822"/>
              </a:xfrm>
              <a:blipFill>
                <a:blip r:embed="rId2"/>
                <a:stretch>
                  <a:fillRect l="-1217" t="-234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0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FE2F5-A936-49F4-9452-155ED11DFCD9}"/>
              </a:ext>
            </a:extLst>
          </p:cNvPr>
          <p:cNvSpPr>
            <a:spLocks noGrp="1"/>
          </p:cNvSpPr>
          <p:nvPr>
            <p:ph type="title"/>
          </p:nvPr>
        </p:nvSpPr>
        <p:spPr/>
        <p:txBody>
          <a:bodyPr/>
          <a:lstStyle/>
          <a:p>
            <a:pPr algn="ctr"/>
            <a:r>
              <a:rPr lang="en-US" altLang="en-US" dirty="0"/>
              <a:t>Kernel tricks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1096A2-2FEB-4D0E-8F0E-1CD9E52C329C}"/>
                  </a:ext>
                </a:extLst>
              </p:cNvPr>
              <p:cNvSpPr>
                <a:spLocks noGrp="1"/>
              </p:cNvSpPr>
              <p:nvPr>
                <p:ph idx="1"/>
              </p:nvPr>
            </p:nvSpPr>
            <p:spPr>
              <a:xfrm>
                <a:off x="838200" y="1479177"/>
                <a:ext cx="10515600" cy="2064918"/>
              </a:xfrm>
            </p:spPr>
            <p:txBody>
              <a:bodyPr/>
              <a:lstStyle/>
              <a:p>
                <a:pPr marL="0" indent="0">
                  <a:buNone/>
                </a:pPr>
                <a:r>
                  <a:rPr lang="zh-CN" altLang="en-US" sz="1800" dirty="0"/>
                  <a:t>③</a:t>
                </a:r>
                <a:r>
                  <a:rPr lang="en-US" altLang="zh-CN" sz="1800" b="1" dirty="0"/>
                  <a:t>Gaussian Kernel</a:t>
                </a:r>
                <a:r>
                  <a:rPr lang="zh-CN" altLang="en-US" sz="1800" b="1" dirty="0"/>
                  <a:t>：</a:t>
                </a:r>
                <a14:m>
                  <m:oMath xmlns:m="http://schemas.openxmlformats.org/officeDocument/2006/math">
                    <m:r>
                      <a:rPr lang="en-US" altLang="zh-CN" sz="1800" i="1">
                        <a:latin typeface="Cambria Math" panose="02040503050406030204" pitchFamily="18" charset="0"/>
                      </a:rPr>
                      <m:t>𝑘</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𝑥</m:t>
                        </m:r>
                        <m:r>
                          <a:rPr lang="en-US" altLang="zh-CN" sz="1800" i="1">
                            <a:latin typeface="Cambria Math" panose="02040503050406030204" pitchFamily="18" charset="0"/>
                          </a:rPr>
                          <m:t>,</m:t>
                        </m:r>
                        <m:r>
                          <a:rPr lang="en-US" altLang="zh-CN" sz="1800" i="1">
                            <a:latin typeface="Cambria Math" panose="02040503050406030204" pitchFamily="18" charset="0"/>
                          </a:rPr>
                          <m:t>𝑦</m:t>
                        </m:r>
                      </m:e>
                    </m:d>
                    <m:r>
                      <a:rPr lang="en-US" altLang="zh-CN" sz="1800" i="1">
                        <a:latin typeface="Cambria Math" panose="02040503050406030204" pitchFamily="18" charset="0"/>
                      </a:rPr>
                      <m:t>=</m:t>
                    </m:r>
                    <m:func>
                      <m:funcPr>
                        <m:ctrlPr>
                          <a:rPr lang="zh-CN" altLang="zh-CN" sz="1800" i="1">
                            <a:latin typeface="Cambria Math" panose="02040503050406030204" pitchFamily="18" charset="0"/>
                          </a:rPr>
                        </m:ctrlPr>
                      </m:funcPr>
                      <m:fName>
                        <m:r>
                          <m:rPr>
                            <m:sty m:val="p"/>
                          </m:rPr>
                          <a:rPr lang="en-US" altLang="zh-CN" sz="1800">
                            <a:latin typeface="Cambria Math" panose="02040503050406030204" pitchFamily="18" charset="0"/>
                          </a:rPr>
                          <m:t>exp</m:t>
                        </m:r>
                      </m:fName>
                      <m:e>
                        <m:d>
                          <m:dPr>
                            <m:ctrlPr>
                              <a:rPr lang="zh-CN" altLang="zh-CN" sz="1800" i="1">
                                <a:latin typeface="Cambria Math" panose="02040503050406030204" pitchFamily="18" charset="0"/>
                              </a:rPr>
                            </m:ctrlPr>
                          </m:dPr>
                          <m:e>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r>
                                  <m:rPr>
                                    <m:lit/>
                                  </m:rPr>
                                  <a:rPr lang="en-US" altLang="zh-CN" sz="1800" i="1">
                                    <a:latin typeface="Cambria Math" panose="02040503050406030204" pitchFamily="18" charset="0"/>
                                  </a:rPr>
                                  <m:t>|</m:t>
                                </m:r>
                                <m:r>
                                  <a:rPr lang="en-US" altLang="zh-CN" sz="1800" i="1">
                                    <a:latin typeface="Cambria Math" panose="02040503050406030204" pitchFamily="18" charset="0"/>
                                  </a:rPr>
                                  <m:t>𝑥</m:t>
                                </m:r>
                                <m:r>
                                  <a:rPr lang="en-US" altLang="zh-CN" sz="1800" i="1">
                                    <a:latin typeface="Cambria Math" panose="02040503050406030204" pitchFamily="18" charset="0"/>
                                  </a:rPr>
                                  <m:t>−</m:t>
                                </m:r>
                                <m:r>
                                  <a:rPr lang="en-US" altLang="zh-CN" sz="1800" i="1">
                                    <a:latin typeface="Cambria Math" panose="02040503050406030204" pitchFamily="18" charset="0"/>
                                  </a:rPr>
                                  <m:t>𝑦</m:t>
                                </m:r>
                                <m:sSup>
                                  <m:sSupPr>
                                    <m:ctrlPr>
                                      <a:rPr lang="zh-CN" altLang="zh-CN" sz="1800" i="1">
                                        <a:latin typeface="Cambria Math" panose="02040503050406030204" pitchFamily="18" charset="0"/>
                                      </a:rPr>
                                    </m:ctrlPr>
                                  </m:sSupPr>
                                  <m:e>
                                    <m:r>
                                      <m:rPr>
                                        <m:lit/>
                                      </m:rPr>
                                      <a:rPr lang="en-US" altLang="zh-CN" sz="1800" i="1">
                                        <a:latin typeface="Cambria Math" panose="02040503050406030204" pitchFamily="18" charset="0"/>
                                      </a:rPr>
                                      <m:t>|</m:t>
                                    </m:r>
                                  </m:e>
                                  <m:sup>
                                    <m:r>
                                      <a:rPr lang="en-US" altLang="zh-CN" sz="1800" i="1">
                                        <a:latin typeface="Cambria Math" panose="02040503050406030204" pitchFamily="18" charset="0"/>
                                      </a:rPr>
                                      <m:t>2</m:t>
                                    </m:r>
                                  </m:sup>
                                </m:sSup>
                              </m:num>
                              <m:den>
                                <m:r>
                                  <a:rPr lang="en-US" altLang="zh-CN" sz="1800" i="1">
                                    <a:latin typeface="Cambria Math" panose="02040503050406030204" pitchFamily="18" charset="0"/>
                                  </a:rPr>
                                  <m:t>2</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𝜎</m:t>
                                    </m:r>
                                  </m:e>
                                  <m:sup>
                                    <m:r>
                                      <a:rPr lang="en-US" altLang="zh-CN" sz="1800" i="1">
                                        <a:latin typeface="Cambria Math" panose="02040503050406030204" pitchFamily="18" charset="0"/>
                                      </a:rPr>
                                      <m:t>2</m:t>
                                    </m:r>
                                  </m:sup>
                                </m:sSup>
                              </m:den>
                            </m:f>
                          </m:e>
                        </m:d>
                      </m:e>
                    </m:func>
                  </m:oMath>
                </a14:m>
                <a:endParaRPr lang="zh-CN" altLang="zh-CN" sz="1800" dirty="0"/>
              </a:p>
              <a:p>
                <a:pPr marL="0" indent="0">
                  <a:buNone/>
                </a:pPr>
                <a:r>
                  <a:rPr lang="en-US" altLang="zh-CN" sz="1800" dirty="0"/>
                  <a:t>Advantages: can be mapped to infinite dimensions; more diverse decision boundaries.</a:t>
                </a:r>
              </a:p>
              <a:p>
                <a:pPr marL="0" indent="0">
                  <a:buNone/>
                </a:pPr>
                <a:r>
                  <a:rPr lang="en-US" altLang="zh-CN" sz="1800" dirty="0"/>
                  <a:t>Disadvantages: poor interpretability, infinite multidimensional transformations; slow computation for solving a dual problem.</a:t>
                </a:r>
              </a:p>
              <a:p>
                <a:pPr marL="0" indent="0">
                  <a:buNone/>
                </a:pPr>
                <a:r>
                  <a:rPr lang="en-US" altLang="zh-CN" dirty="0"/>
                  <a:t>Result: </a:t>
                </a:r>
                <a:r>
                  <a:rPr lang="en-US" altLang="zh-CN" sz="1800" dirty="0"/>
                  <a:t>Models with linear and RBF functions perform better, the accuracy is about 96.7%</a:t>
                </a:r>
              </a:p>
              <a:p>
                <a:pPr marL="0" indent="0">
                  <a:buNone/>
                </a:pPr>
                <a:endParaRPr lang="en-US" altLang="zh-CN" sz="1800" dirty="0"/>
              </a:p>
              <a:p>
                <a:pPr marL="0" indent="0">
                  <a:buNone/>
                </a:pPr>
                <a:endParaRPr lang="en-US" altLang="zh-CN" sz="180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sz="180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21096A2-2FEB-4D0E-8F0E-1CD9E52C329C}"/>
                  </a:ext>
                </a:extLst>
              </p:cNvPr>
              <p:cNvSpPr>
                <a:spLocks noGrp="1" noRot="1" noChangeAspect="1" noMove="1" noResize="1" noEditPoints="1" noAdjustHandles="1" noChangeArrowheads="1" noChangeShapeType="1" noTextEdit="1"/>
              </p:cNvSpPr>
              <p:nvPr>
                <p:ph idx="1"/>
              </p:nvPr>
            </p:nvSpPr>
            <p:spPr>
              <a:xfrm>
                <a:off x="838200" y="1479177"/>
                <a:ext cx="10515600" cy="2064918"/>
              </a:xfrm>
              <a:blipFill>
                <a:blip r:embed="rId2"/>
                <a:stretch>
                  <a:fillRect l="-1217" b="-6805"/>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44D40F77-558A-49D2-94B8-B2F1C66EC45F}"/>
              </a:ext>
            </a:extLst>
          </p:cNvPr>
          <p:cNvGraphicFramePr>
            <a:graphicFrameLocks noGrp="1"/>
          </p:cNvGraphicFramePr>
          <p:nvPr>
            <p:extLst>
              <p:ext uri="{D42A27DB-BD31-4B8C-83A1-F6EECF244321}">
                <p14:modId xmlns:p14="http://schemas.microsoft.com/office/powerpoint/2010/main" val="1856198021"/>
              </p:ext>
            </p:extLst>
          </p:nvPr>
        </p:nvGraphicFramePr>
        <p:xfrm>
          <a:off x="838199" y="3624776"/>
          <a:ext cx="3975848" cy="2471186"/>
        </p:xfrm>
        <a:graphic>
          <a:graphicData uri="http://schemas.openxmlformats.org/drawingml/2006/table">
            <a:tbl>
              <a:tblPr firstRow="1">
                <a:tableStyleId>{93296810-A885-4BE3-A3E7-6D5BEEA58F35}</a:tableStyleId>
              </a:tblPr>
              <a:tblGrid>
                <a:gridCol w="1987924">
                  <a:extLst>
                    <a:ext uri="{9D8B030D-6E8A-4147-A177-3AD203B41FA5}">
                      <a16:colId xmlns:a16="http://schemas.microsoft.com/office/drawing/2014/main" val="2202124053"/>
                    </a:ext>
                  </a:extLst>
                </a:gridCol>
                <a:gridCol w="1987924">
                  <a:extLst>
                    <a:ext uri="{9D8B030D-6E8A-4147-A177-3AD203B41FA5}">
                      <a16:colId xmlns:a16="http://schemas.microsoft.com/office/drawing/2014/main" val="4098540111"/>
                    </a:ext>
                  </a:extLst>
                </a:gridCol>
              </a:tblGrid>
              <a:tr h="678281">
                <a:tc>
                  <a:txBody>
                    <a:bodyPr/>
                    <a:lstStyle/>
                    <a:p>
                      <a:pPr algn="ctr" latinLnBrk="1">
                        <a:lnSpc>
                          <a:spcPct val="125000"/>
                        </a:lnSpc>
                        <a:spcAft>
                          <a:spcPts val="0"/>
                        </a:spcAft>
                      </a:pPr>
                      <a:r>
                        <a:rPr lang="en-US" altLang="zh-CN" sz="1200" dirty="0">
                          <a:effectLst/>
                        </a:rPr>
                        <a:t>proposal</a:t>
                      </a:r>
                    </a:p>
                  </a:txBody>
                  <a:tcPr marL="0" marR="0" marT="0" marB="0"/>
                </a:tc>
                <a:tc>
                  <a:txBody>
                    <a:bodyPr/>
                    <a:lstStyle/>
                    <a:p>
                      <a:pPr algn="ctr" latinLnBrk="1">
                        <a:lnSpc>
                          <a:spcPct val="125000"/>
                        </a:lnSpc>
                        <a:spcAft>
                          <a:spcPts val="0"/>
                        </a:spcAft>
                      </a:pPr>
                      <a:r>
                        <a:rPr lang="en-US" sz="1200" dirty="0">
                          <a:effectLst/>
                        </a:rPr>
                        <a:t>cross-validation</a:t>
                      </a:r>
                    </a:p>
                    <a:p>
                      <a:pPr algn="ctr" latinLnBrk="1">
                        <a:lnSpc>
                          <a:spcPct val="125000"/>
                        </a:lnSpc>
                        <a:spcAft>
                          <a:spcPts val="0"/>
                        </a:spcAft>
                      </a:pPr>
                      <a:endParaRPr lang="en-US" sz="1200" dirty="0">
                        <a:effectLst/>
                      </a:endParaRPr>
                    </a:p>
                    <a:p>
                      <a:pPr algn="ctr" latinLnBrk="1">
                        <a:lnSpc>
                          <a:spcPct val="125000"/>
                        </a:lnSpc>
                        <a:spcAft>
                          <a:spcPts val="0"/>
                        </a:spcAft>
                      </a:pPr>
                      <a:endParaRPr lang="en-US" sz="1200" dirty="0">
                        <a:effectLst/>
                      </a:endParaRPr>
                    </a:p>
                  </a:txBody>
                  <a:tcPr marL="0" marR="0" marT="0" marB="0"/>
                </a:tc>
                <a:extLst>
                  <a:ext uri="{0D108BD9-81ED-4DB2-BD59-A6C34878D82A}">
                    <a16:rowId xmlns:a16="http://schemas.microsoft.com/office/drawing/2014/main" val="2728762730"/>
                  </a:ext>
                </a:extLst>
              </a:tr>
              <a:tr h="597635">
                <a:tc>
                  <a:txBody>
                    <a:bodyPr/>
                    <a:lstStyle/>
                    <a:p>
                      <a:pPr algn="ctr" latinLnBrk="1">
                        <a:lnSpc>
                          <a:spcPct val="125000"/>
                        </a:lnSpc>
                        <a:spcAft>
                          <a:spcPts val="0"/>
                        </a:spcAft>
                      </a:pPr>
                      <a:r>
                        <a:rPr lang="en-US" sz="1200" dirty="0">
                          <a:effectLst/>
                        </a:rPr>
                        <a:t>kernel=linear</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96.71%</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539378286"/>
                  </a:ext>
                </a:extLst>
              </a:tr>
              <a:tr h="597635">
                <a:tc>
                  <a:txBody>
                    <a:bodyPr/>
                    <a:lstStyle/>
                    <a:p>
                      <a:pPr algn="ctr" latinLnBrk="1">
                        <a:lnSpc>
                          <a:spcPct val="125000"/>
                        </a:lnSpc>
                        <a:spcAft>
                          <a:spcPts val="0"/>
                        </a:spcAft>
                      </a:pPr>
                      <a:r>
                        <a:rPr lang="en-US" sz="1200" dirty="0">
                          <a:effectLst/>
                        </a:rPr>
                        <a:t>kernel=</a:t>
                      </a:r>
                      <a:r>
                        <a:rPr lang="en-US" altLang="zh-CN" sz="1200" dirty="0">
                          <a:effectLst/>
                        </a:rPr>
                        <a:t>RBF</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96.79%</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589064120"/>
                  </a:ext>
                </a:extLst>
              </a:tr>
              <a:tr h="597635">
                <a:tc>
                  <a:txBody>
                    <a:bodyPr/>
                    <a:lstStyle/>
                    <a:p>
                      <a:pPr algn="ctr" latinLnBrk="1">
                        <a:lnSpc>
                          <a:spcPct val="125000"/>
                        </a:lnSpc>
                        <a:spcAft>
                          <a:spcPts val="0"/>
                        </a:spcAft>
                      </a:pPr>
                      <a:r>
                        <a:rPr lang="en-US" sz="1200" dirty="0">
                          <a:effectLst/>
                        </a:rPr>
                        <a:t>kernel=poly</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93.39%</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036944010"/>
                  </a:ext>
                </a:extLst>
              </a:tr>
            </a:tbl>
          </a:graphicData>
        </a:graphic>
      </p:graphicFrame>
      <p:pic>
        <p:nvPicPr>
          <p:cNvPr id="5" name="图片 4" descr="图片包含 游戏机&#10;&#10;描述已自动生成">
            <a:extLst>
              <a:ext uri="{FF2B5EF4-FFF2-40B4-BE49-F238E27FC236}">
                <a16:creationId xmlns:a16="http://schemas.microsoft.com/office/drawing/2014/main" id="{0D66A08E-7572-477B-81AB-F0038FB4C812}"/>
              </a:ext>
            </a:extLst>
          </p:cNvPr>
          <p:cNvPicPr/>
          <p:nvPr/>
        </p:nvPicPr>
        <p:blipFill>
          <a:blip r:embed="rId3">
            <a:extLst>
              <a:ext uri="{28A0092B-C50C-407E-A947-70E740481C1C}">
                <a14:useLocalDpi xmlns:a14="http://schemas.microsoft.com/office/drawing/2010/main" val="0"/>
              </a:ext>
            </a:extLst>
          </a:blip>
          <a:stretch>
            <a:fillRect/>
          </a:stretch>
        </p:blipFill>
        <p:spPr>
          <a:xfrm>
            <a:off x="6096000" y="3544095"/>
            <a:ext cx="4141694" cy="2551867"/>
          </a:xfrm>
          <a:prstGeom prst="rect">
            <a:avLst/>
          </a:prstGeom>
        </p:spPr>
      </p:pic>
    </p:spTree>
    <p:extLst>
      <p:ext uri="{BB962C8B-B14F-4D97-AF65-F5344CB8AC3E}">
        <p14:creationId xmlns:p14="http://schemas.microsoft.com/office/powerpoint/2010/main" val="397316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D5D18-D1F0-434F-AD68-10E9648BBDC6}"/>
              </a:ext>
            </a:extLst>
          </p:cNvPr>
          <p:cNvSpPr>
            <a:spLocks noGrp="1"/>
          </p:cNvSpPr>
          <p:nvPr>
            <p:ph type="title"/>
          </p:nvPr>
        </p:nvSpPr>
        <p:spPr/>
        <p:txBody>
          <a:bodyPr/>
          <a:lstStyle/>
          <a:p>
            <a:pPr algn="ctr"/>
            <a:r>
              <a:rPr lang="en-US" altLang="en-US" dirty="0"/>
              <a:t>Penalty variables</a:t>
            </a:r>
            <a:endParaRPr lang="zh-CN" altLang="en-US" dirty="0"/>
          </a:p>
        </p:txBody>
      </p:sp>
      <p:sp>
        <p:nvSpPr>
          <p:cNvPr id="3" name="内容占位符 2">
            <a:extLst>
              <a:ext uri="{FF2B5EF4-FFF2-40B4-BE49-F238E27FC236}">
                <a16:creationId xmlns:a16="http://schemas.microsoft.com/office/drawing/2014/main" id="{3E3A5632-39BF-44FE-A31C-86A1A573C144}"/>
              </a:ext>
            </a:extLst>
          </p:cNvPr>
          <p:cNvSpPr>
            <a:spLocks noGrp="1"/>
          </p:cNvSpPr>
          <p:nvPr>
            <p:ph idx="1"/>
          </p:nvPr>
        </p:nvSpPr>
        <p:spPr>
          <a:xfrm>
            <a:off x="838200" y="1524001"/>
            <a:ext cx="10515600" cy="1905000"/>
          </a:xfrm>
        </p:spPr>
        <p:txBody>
          <a:bodyPr>
            <a:normAutofit/>
          </a:bodyPr>
          <a:lstStyle/>
          <a:p>
            <a:pPr marL="0" indent="0">
              <a:buNone/>
            </a:pPr>
            <a:r>
              <a:rPr lang="en-US" altLang="zh-CN" dirty="0"/>
              <a:t>INTRODUCTION: </a:t>
            </a:r>
          </a:p>
          <a:p>
            <a:pPr marL="0" indent="0">
              <a:buNone/>
            </a:pPr>
            <a:r>
              <a:rPr lang="en-US" altLang="zh-CN" sz="1800" dirty="0"/>
              <a:t>The parameter C is the penalty variable. The larger the value of C, the more severe the penalty for misclassification. The case of classification pairs. the smaller the value of C, the smaller the penalty for misclassification, allowing errors to be made, treating some points of misclassification as noise Ignore.</a:t>
            </a:r>
          </a:p>
          <a:p>
            <a:pPr marL="0" indent="0">
              <a:buNone/>
            </a:pPr>
            <a:r>
              <a:rPr lang="en-US" altLang="zh-CN" dirty="0"/>
              <a:t>Result: </a:t>
            </a:r>
            <a:r>
              <a:rPr lang="en-US" altLang="zh-CN" sz="1900" dirty="0"/>
              <a:t>The model has the highest accuracy of about 98% when C is 17.4.</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endParaRPr lang="zh-CN" altLang="en-US" dirty="0"/>
          </a:p>
        </p:txBody>
      </p:sp>
      <p:pic>
        <p:nvPicPr>
          <p:cNvPr id="4" name="图片 3">
            <a:extLst>
              <a:ext uri="{FF2B5EF4-FFF2-40B4-BE49-F238E27FC236}">
                <a16:creationId xmlns:a16="http://schemas.microsoft.com/office/drawing/2014/main" id="{F1C63E26-E4E6-4096-9AA3-F844872FEC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19498"/>
            <a:ext cx="3742765" cy="2395819"/>
          </a:xfrm>
          <a:prstGeom prst="rect">
            <a:avLst/>
          </a:prstGeom>
          <a:noFill/>
          <a:ln>
            <a:noFill/>
          </a:ln>
        </p:spPr>
      </p:pic>
      <p:pic>
        <p:nvPicPr>
          <p:cNvPr id="5" name="图片 4">
            <a:extLst>
              <a:ext uri="{FF2B5EF4-FFF2-40B4-BE49-F238E27FC236}">
                <a16:creationId xmlns:a16="http://schemas.microsoft.com/office/drawing/2014/main" id="{F8027E40-D57B-4370-B048-A8C543E921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05568" y="3619497"/>
            <a:ext cx="4151444" cy="2395819"/>
          </a:xfrm>
          <a:prstGeom prst="rect">
            <a:avLst/>
          </a:prstGeom>
          <a:noFill/>
          <a:ln>
            <a:noFill/>
          </a:ln>
        </p:spPr>
      </p:pic>
      <p:sp>
        <p:nvSpPr>
          <p:cNvPr id="6" name="文本框 5">
            <a:extLst>
              <a:ext uri="{FF2B5EF4-FFF2-40B4-BE49-F238E27FC236}">
                <a16:creationId xmlns:a16="http://schemas.microsoft.com/office/drawing/2014/main" id="{AC14A904-C511-40A8-9FAF-EC6AC0F38E6F}"/>
              </a:ext>
            </a:extLst>
          </p:cNvPr>
          <p:cNvSpPr txBox="1"/>
          <p:nvPr/>
        </p:nvSpPr>
        <p:spPr>
          <a:xfrm>
            <a:off x="847164" y="6329082"/>
            <a:ext cx="4074459" cy="1600438"/>
          </a:xfrm>
          <a:prstGeom prst="rect">
            <a:avLst/>
          </a:prstGeom>
          <a:noFill/>
        </p:spPr>
        <p:txBody>
          <a:bodyPr wrap="square" rtlCol="0">
            <a:spAutoFit/>
          </a:bodyPr>
          <a:lstStyle/>
          <a:p>
            <a:r>
              <a:rPr lang="en-US" altLang="zh-CN" sz="1600" dirty="0"/>
              <a:t>Accuracy of parameter C for values 1.0-20.0</a:t>
            </a:r>
          </a:p>
          <a:p>
            <a:endParaRPr lang="en-US" altLang="zh-CN" dirty="0"/>
          </a:p>
          <a:p>
            <a:endParaRPr lang="en-US" altLang="zh-CN" dirty="0"/>
          </a:p>
          <a:p>
            <a:endParaRPr lang="en-US" altLang="zh-CN" dirty="0"/>
          </a:p>
          <a:p>
            <a:endParaRPr lang="en-US" altLang="zh-CN" dirty="0"/>
          </a:p>
          <a:p>
            <a:endParaRPr lang="zh-CN" altLang="en-US" sz="1000" dirty="0"/>
          </a:p>
        </p:txBody>
      </p:sp>
      <p:sp>
        <p:nvSpPr>
          <p:cNvPr id="7" name="文本框 6">
            <a:extLst>
              <a:ext uri="{FF2B5EF4-FFF2-40B4-BE49-F238E27FC236}">
                <a16:creationId xmlns:a16="http://schemas.microsoft.com/office/drawing/2014/main" id="{2ADFBD9A-2AFE-4717-9C76-D89969E89656}"/>
              </a:ext>
            </a:extLst>
          </p:cNvPr>
          <p:cNvSpPr txBox="1"/>
          <p:nvPr/>
        </p:nvSpPr>
        <p:spPr>
          <a:xfrm>
            <a:off x="6096000" y="6329082"/>
            <a:ext cx="4151443" cy="1600438"/>
          </a:xfrm>
          <a:prstGeom prst="rect">
            <a:avLst/>
          </a:prstGeom>
          <a:noFill/>
        </p:spPr>
        <p:txBody>
          <a:bodyPr wrap="square" rtlCol="0">
            <a:spAutoFit/>
          </a:bodyPr>
          <a:lstStyle/>
          <a:p>
            <a:r>
              <a:rPr lang="en-US" altLang="zh-CN" sz="1600" dirty="0"/>
              <a:t>Accuracy of parameter C for values 17.0-19.0</a:t>
            </a:r>
          </a:p>
          <a:p>
            <a:endParaRPr lang="en-US" altLang="zh-CN" dirty="0"/>
          </a:p>
          <a:p>
            <a:endParaRPr lang="en-US" altLang="zh-CN" dirty="0"/>
          </a:p>
          <a:p>
            <a:endParaRPr lang="en-US" altLang="zh-CN" dirty="0"/>
          </a:p>
          <a:p>
            <a:endParaRPr lang="en-US" altLang="zh-CN" dirty="0"/>
          </a:p>
          <a:p>
            <a:endParaRPr lang="zh-CN" altLang="en-US" sz="1000" dirty="0"/>
          </a:p>
        </p:txBody>
      </p:sp>
    </p:spTree>
    <p:extLst>
      <p:ext uri="{BB962C8B-B14F-4D97-AF65-F5344CB8AC3E}">
        <p14:creationId xmlns:p14="http://schemas.microsoft.com/office/powerpoint/2010/main" val="226809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2FDC4-4E2C-48CE-958C-FD7EF49282FD}"/>
              </a:ext>
            </a:extLst>
          </p:cNvPr>
          <p:cNvSpPr>
            <a:spLocks noGrp="1"/>
          </p:cNvSpPr>
          <p:nvPr>
            <p:ph type="title"/>
          </p:nvPr>
        </p:nvSpPr>
        <p:spPr/>
        <p:txBody>
          <a:bodyPr/>
          <a:lstStyle/>
          <a:p>
            <a:pPr algn="ctr"/>
            <a:r>
              <a:rPr lang="en-US" altLang="zh-CN" dirty="0"/>
              <a:t>Other parameters</a:t>
            </a:r>
            <a:endParaRPr lang="zh-CN" altLang="en-US" dirty="0"/>
          </a:p>
        </p:txBody>
      </p:sp>
      <p:sp>
        <p:nvSpPr>
          <p:cNvPr id="3" name="内容占位符 2">
            <a:extLst>
              <a:ext uri="{FF2B5EF4-FFF2-40B4-BE49-F238E27FC236}">
                <a16:creationId xmlns:a16="http://schemas.microsoft.com/office/drawing/2014/main" id="{F1848A31-038F-4D5D-BA68-221DE0A5DD9B}"/>
              </a:ext>
            </a:extLst>
          </p:cNvPr>
          <p:cNvSpPr>
            <a:spLocks noGrp="1"/>
          </p:cNvSpPr>
          <p:nvPr>
            <p:ph idx="1"/>
          </p:nvPr>
        </p:nvSpPr>
        <p:spPr>
          <a:xfrm>
            <a:off x="838200" y="1559859"/>
            <a:ext cx="10515600" cy="1703294"/>
          </a:xfrm>
        </p:spPr>
        <p:txBody>
          <a:bodyPr>
            <a:normAutofit/>
          </a:bodyPr>
          <a:lstStyle/>
          <a:p>
            <a:pPr marL="0" indent="0">
              <a:buNone/>
            </a:pPr>
            <a:r>
              <a:rPr lang="en-US" altLang="zh-CN" dirty="0"/>
              <a:t>INTRODUCTION: </a:t>
            </a:r>
          </a:p>
          <a:p>
            <a:pPr marL="0" indent="0">
              <a:buNone/>
            </a:pPr>
            <a:r>
              <a:rPr lang="en-US" altLang="zh-CN" sz="1800" dirty="0"/>
              <a:t>If the final RBF kernel function is adopted, then the gamma parameter is one of the more important parameters in addition to the C parameter in the support vector machine.</a:t>
            </a:r>
          </a:p>
          <a:p>
            <a:pPr marL="0" indent="0">
              <a:buNone/>
            </a:pPr>
            <a:r>
              <a:rPr lang="en-US" altLang="zh-CN" dirty="0"/>
              <a:t>Result: </a:t>
            </a:r>
            <a:r>
              <a:rPr lang="en-US" altLang="zh-CN" sz="1700" dirty="0"/>
              <a:t>When gamma is equal to 0.090, the accuracy of the model reaches its highest value at around 98.2%.</a:t>
            </a:r>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A51E742E-F306-49D2-8F2D-E8A4E18ED1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3428999"/>
            <a:ext cx="4020671" cy="2550459"/>
          </a:xfrm>
          <a:prstGeom prst="rect">
            <a:avLst/>
          </a:prstGeom>
          <a:noFill/>
          <a:ln>
            <a:noFill/>
          </a:ln>
        </p:spPr>
      </p:pic>
      <p:pic>
        <p:nvPicPr>
          <p:cNvPr id="5" name="图片 4">
            <a:extLst>
              <a:ext uri="{FF2B5EF4-FFF2-40B4-BE49-F238E27FC236}">
                <a16:creationId xmlns:a16="http://schemas.microsoft.com/office/drawing/2014/main" id="{4543F622-2413-413D-9817-41AA65EB65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47566" y="3428999"/>
            <a:ext cx="4193540" cy="2550458"/>
          </a:xfrm>
          <a:prstGeom prst="rect">
            <a:avLst/>
          </a:prstGeom>
          <a:noFill/>
          <a:ln>
            <a:noFill/>
          </a:ln>
        </p:spPr>
      </p:pic>
      <p:sp>
        <p:nvSpPr>
          <p:cNvPr id="7" name="文本框 6">
            <a:extLst>
              <a:ext uri="{FF2B5EF4-FFF2-40B4-BE49-F238E27FC236}">
                <a16:creationId xmlns:a16="http://schemas.microsoft.com/office/drawing/2014/main" id="{AD97FA12-082B-4F90-9686-D6BAACD5AC34}"/>
              </a:ext>
            </a:extLst>
          </p:cNvPr>
          <p:cNvSpPr txBox="1"/>
          <p:nvPr/>
        </p:nvSpPr>
        <p:spPr>
          <a:xfrm>
            <a:off x="1169893" y="6230470"/>
            <a:ext cx="4074459" cy="1600438"/>
          </a:xfrm>
          <a:prstGeom prst="rect">
            <a:avLst/>
          </a:prstGeom>
          <a:noFill/>
        </p:spPr>
        <p:txBody>
          <a:bodyPr wrap="square" rtlCol="0">
            <a:spAutoFit/>
          </a:bodyPr>
          <a:lstStyle/>
          <a:p>
            <a:r>
              <a:rPr lang="en-US" altLang="zh-CN" sz="1600" dirty="0"/>
              <a:t>Accuracy of gamma for values 0-100.0</a:t>
            </a:r>
          </a:p>
          <a:p>
            <a:endParaRPr lang="en-US" altLang="zh-CN" dirty="0"/>
          </a:p>
          <a:p>
            <a:endParaRPr lang="en-US" altLang="zh-CN" dirty="0"/>
          </a:p>
          <a:p>
            <a:endParaRPr lang="en-US" altLang="zh-CN" dirty="0"/>
          </a:p>
          <a:p>
            <a:endParaRPr lang="en-US" altLang="zh-CN" dirty="0"/>
          </a:p>
          <a:p>
            <a:endParaRPr lang="zh-CN" altLang="en-US" sz="1000" dirty="0"/>
          </a:p>
        </p:txBody>
      </p:sp>
      <p:sp>
        <p:nvSpPr>
          <p:cNvPr id="8" name="文本框 7">
            <a:extLst>
              <a:ext uri="{FF2B5EF4-FFF2-40B4-BE49-F238E27FC236}">
                <a16:creationId xmlns:a16="http://schemas.microsoft.com/office/drawing/2014/main" id="{AEE60A6A-7BBB-40D8-895D-B1A134D986B6}"/>
              </a:ext>
            </a:extLst>
          </p:cNvPr>
          <p:cNvSpPr txBox="1"/>
          <p:nvPr/>
        </p:nvSpPr>
        <p:spPr>
          <a:xfrm>
            <a:off x="7059705" y="6230470"/>
            <a:ext cx="4074459" cy="1600438"/>
          </a:xfrm>
          <a:prstGeom prst="rect">
            <a:avLst/>
          </a:prstGeom>
          <a:noFill/>
        </p:spPr>
        <p:txBody>
          <a:bodyPr wrap="square" rtlCol="0">
            <a:spAutoFit/>
          </a:bodyPr>
          <a:lstStyle/>
          <a:p>
            <a:r>
              <a:rPr lang="en-US" altLang="zh-CN" sz="1600" dirty="0"/>
              <a:t>Accuracy of gamma for values 0-0.15</a:t>
            </a:r>
          </a:p>
          <a:p>
            <a:endParaRPr lang="en-US" altLang="zh-CN" dirty="0"/>
          </a:p>
          <a:p>
            <a:endParaRPr lang="en-US" altLang="zh-CN" dirty="0"/>
          </a:p>
          <a:p>
            <a:endParaRPr lang="en-US" altLang="zh-CN" dirty="0"/>
          </a:p>
          <a:p>
            <a:endParaRPr lang="en-US" altLang="zh-CN" dirty="0"/>
          </a:p>
          <a:p>
            <a:endParaRPr lang="zh-CN" altLang="en-US" sz="1000" dirty="0"/>
          </a:p>
        </p:txBody>
      </p:sp>
    </p:spTree>
    <p:extLst>
      <p:ext uri="{BB962C8B-B14F-4D97-AF65-F5344CB8AC3E}">
        <p14:creationId xmlns:p14="http://schemas.microsoft.com/office/powerpoint/2010/main" val="47093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ED435-FFF1-484F-8DBC-10D1541AC064}"/>
              </a:ext>
            </a:extLst>
          </p:cNvPr>
          <p:cNvSpPr>
            <a:spLocks noGrp="1"/>
          </p:cNvSpPr>
          <p:nvPr>
            <p:ph type="title"/>
          </p:nvPr>
        </p:nvSpPr>
        <p:spPr/>
        <p:txBody>
          <a:bodyPr/>
          <a:lstStyle/>
          <a:p>
            <a:pPr algn="ctr"/>
            <a:r>
              <a:rPr lang="en-US" altLang="zh-CN" dirty="0"/>
              <a:t>Optimization summary</a:t>
            </a:r>
            <a:endParaRPr lang="zh-CN" altLang="en-US" dirty="0"/>
          </a:p>
        </p:txBody>
      </p:sp>
      <p:sp>
        <p:nvSpPr>
          <p:cNvPr id="3" name="内容占位符 2">
            <a:extLst>
              <a:ext uri="{FF2B5EF4-FFF2-40B4-BE49-F238E27FC236}">
                <a16:creationId xmlns:a16="http://schemas.microsoft.com/office/drawing/2014/main" id="{FEF5FF1C-0435-49C4-8BED-7BFC1E527A06}"/>
              </a:ext>
            </a:extLst>
          </p:cNvPr>
          <p:cNvSpPr>
            <a:spLocks noGrp="1"/>
          </p:cNvSpPr>
          <p:nvPr>
            <p:ph idx="1"/>
          </p:nvPr>
        </p:nvSpPr>
        <p:spPr>
          <a:xfrm>
            <a:off x="838200" y="1568826"/>
            <a:ext cx="10515600" cy="573740"/>
          </a:xfrm>
        </p:spPr>
        <p:txBody>
          <a:bodyPr/>
          <a:lstStyle/>
          <a:p>
            <a:pPr marL="0" indent="0">
              <a:buNone/>
            </a:pPr>
            <a:r>
              <a:rPr lang="en-US" altLang="zh-CN" sz="2400" dirty="0"/>
              <a:t>We can use a grid search to pick an optimal combination of parameters.</a:t>
            </a:r>
          </a:p>
          <a:p>
            <a:endParaRPr lang="en-US" altLang="zh-CN" dirty="0"/>
          </a:p>
          <a:p>
            <a:endParaRPr lang="zh-CN" altLang="en-US" dirty="0"/>
          </a:p>
        </p:txBody>
      </p:sp>
      <p:pic>
        <p:nvPicPr>
          <p:cNvPr id="5" name="图片 4">
            <a:extLst>
              <a:ext uri="{FF2B5EF4-FFF2-40B4-BE49-F238E27FC236}">
                <a16:creationId xmlns:a16="http://schemas.microsoft.com/office/drawing/2014/main" id="{BEBF369C-6756-4A16-A26E-7D4544B37903}"/>
              </a:ext>
            </a:extLst>
          </p:cNvPr>
          <p:cNvPicPr/>
          <p:nvPr/>
        </p:nvPicPr>
        <p:blipFill>
          <a:blip r:embed="rId2"/>
          <a:stretch>
            <a:fillRect/>
          </a:stretch>
        </p:blipFill>
        <p:spPr>
          <a:xfrm>
            <a:off x="838200" y="2142566"/>
            <a:ext cx="6566647" cy="2823879"/>
          </a:xfrm>
          <a:prstGeom prst="rect">
            <a:avLst/>
          </a:prstGeom>
        </p:spPr>
      </p:pic>
      <p:sp>
        <p:nvSpPr>
          <p:cNvPr id="6" name="文本框 5">
            <a:extLst>
              <a:ext uri="{FF2B5EF4-FFF2-40B4-BE49-F238E27FC236}">
                <a16:creationId xmlns:a16="http://schemas.microsoft.com/office/drawing/2014/main" id="{382FBBF6-60CF-4D99-84AE-B478E17B0749}"/>
              </a:ext>
            </a:extLst>
          </p:cNvPr>
          <p:cNvSpPr txBox="1"/>
          <p:nvPr/>
        </p:nvSpPr>
        <p:spPr>
          <a:xfrm>
            <a:off x="838199" y="5104509"/>
            <a:ext cx="10515599" cy="923330"/>
          </a:xfrm>
          <a:prstGeom prst="rect">
            <a:avLst/>
          </a:prstGeom>
          <a:noFill/>
        </p:spPr>
        <p:txBody>
          <a:bodyPr wrap="square" rtlCol="0">
            <a:spAutoFit/>
          </a:bodyPr>
          <a:lstStyle/>
          <a:p>
            <a:r>
              <a:rPr lang="en-US" altLang="zh-CN" dirty="0"/>
              <a:t>Result:</a:t>
            </a:r>
          </a:p>
          <a:p>
            <a:r>
              <a:rPr lang="en-US" altLang="zh-CN" dirty="0"/>
              <a:t>The RBF kernel function is selected, when the parameter C is 16.0 and the gamma is 0.06, the model accuracy is the highest, and the cross-validation accuracy is about 98.32%</a:t>
            </a:r>
            <a:endParaRPr lang="zh-CN" altLang="en-US" dirty="0"/>
          </a:p>
        </p:txBody>
      </p:sp>
      <p:graphicFrame>
        <p:nvGraphicFramePr>
          <p:cNvPr id="8" name="表格 7">
            <a:extLst>
              <a:ext uri="{FF2B5EF4-FFF2-40B4-BE49-F238E27FC236}">
                <a16:creationId xmlns:a16="http://schemas.microsoft.com/office/drawing/2014/main" id="{61682234-6F98-4674-B477-3EFCC63919BA}"/>
              </a:ext>
            </a:extLst>
          </p:cNvPr>
          <p:cNvGraphicFramePr>
            <a:graphicFrameLocks noGrp="1"/>
          </p:cNvGraphicFramePr>
          <p:nvPr>
            <p:extLst>
              <p:ext uri="{D42A27DB-BD31-4B8C-83A1-F6EECF244321}">
                <p14:modId xmlns:p14="http://schemas.microsoft.com/office/powerpoint/2010/main" val="3174830198"/>
              </p:ext>
            </p:extLst>
          </p:nvPr>
        </p:nvGraphicFramePr>
        <p:xfrm>
          <a:off x="7839635" y="2193407"/>
          <a:ext cx="3267636" cy="2911102"/>
        </p:xfrm>
        <a:graphic>
          <a:graphicData uri="http://schemas.openxmlformats.org/drawingml/2006/table">
            <a:tbl>
              <a:tblPr firstRow="1">
                <a:tableStyleId>{93296810-A885-4BE3-A3E7-6D5BEEA58F35}</a:tableStyleId>
              </a:tblPr>
              <a:tblGrid>
                <a:gridCol w="1633818">
                  <a:extLst>
                    <a:ext uri="{9D8B030D-6E8A-4147-A177-3AD203B41FA5}">
                      <a16:colId xmlns:a16="http://schemas.microsoft.com/office/drawing/2014/main" val="857678927"/>
                    </a:ext>
                  </a:extLst>
                </a:gridCol>
                <a:gridCol w="1633818">
                  <a:extLst>
                    <a:ext uri="{9D8B030D-6E8A-4147-A177-3AD203B41FA5}">
                      <a16:colId xmlns:a16="http://schemas.microsoft.com/office/drawing/2014/main" val="393756950"/>
                    </a:ext>
                  </a:extLst>
                </a:gridCol>
              </a:tblGrid>
              <a:tr h="643422">
                <a:tc>
                  <a:txBody>
                    <a:bodyPr/>
                    <a:lstStyle/>
                    <a:p>
                      <a:pPr algn="ctr" latinLnBrk="1">
                        <a:lnSpc>
                          <a:spcPct val="125000"/>
                        </a:lnSpc>
                        <a:spcAft>
                          <a:spcPts val="0"/>
                        </a:spcAft>
                      </a:pPr>
                      <a:r>
                        <a:rPr lang="en-US" altLang="zh-CN" sz="1200" dirty="0">
                          <a:effectLst/>
                        </a:rPr>
                        <a:t>proposal</a:t>
                      </a:r>
                    </a:p>
                  </a:txBody>
                  <a:tcPr marL="0" marR="0" marT="0" marB="0"/>
                </a:tc>
                <a:tc>
                  <a:txBody>
                    <a:bodyPr/>
                    <a:lstStyle/>
                    <a:p>
                      <a:pPr algn="ctr" latinLnBrk="1">
                        <a:lnSpc>
                          <a:spcPct val="125000"/>
                        </a:lnSpc>
                        <a:spcAft>
                          <a:spcPts val="0"/>
                        </a:spcAft>
                      </a:pPr>
                      <a:r>
                        <a:rPr lang="en-US" sz="1200" dirty="0">
                          <a:effectLst/>
                        </a:rPr>
                        <a:t>The best solution</a:t>
                      </a:r>
                    </a:p>
                    <a:p>
                      <a:pPr algn="ctr" latinLnBrk="1">
                        <a:lnSpc>
                          <a:spcPct val="125000"/>
                        </a:lnSpc>
                        <a:spcAft>
                          <a:spcPts val="0"/>
                        </a:spcAft>
                      </a:pPr>
                      <a:endParaRPr lang="en-US" sz="1200" dirty="0">
                        <a:effectLst/>
                      </a:endParaRPr>
                    </a:p>
                  </a:txBody>
                  <a:tcPr marL="0" marR="0" marT="0" marB="0"/>
                </a:tc>
                <a:extLst>
                  <a:ext uri="{0D108BD9-81ED-4DB2-BD59-A6C34878D82A}">
                    <a16:rowId xmlns:a16="http://schemas.microsoft.com/office/drawing/2014/main" val="2388620500"/>
                  </a:ext>
                </a:extLst>
              </a:tr>
              <a:tr h="566920">
                <a:tc>
                  <a:txBody>
                    <a:bodyPr/>
                    <a:lstStyle/>
                    <a:p>
                      <a:pPr marL="0" marR="0" lvl="0" indent="0" algn="ctr" defTabSz="914400" rtl="0" eaLnBrk="1" fontAlgn="auto" latinLnBrk="1" hangingPunct="1">
                        <a:lnSpc>
                          <a:spcPct val="125000"/>
                        </a:lnSpc>
                        <a:spcBef>
                          <a:spcPts val="0"/>
                        </a:spcBef>
                        <a:spcAft>
                          <a:spcPts val="0"/>
                        </a:spcAft>
                        <a:buClrTx/>
                        <a:buSzTx/>
                        <a:buFontTx/>
                        <a:buNone/>
                        <a:tabLst/>
                        <a:defRPr/>
                      </a:pPr>
                      <a:r>
                        <a:rPr lang="en-US" altLang="en-US" sz="1200" dirty="0"/>
                        <a:t>pre-processing</a:t>
                      </a:r>
                      <a:endParaRPr lang="zh-CN" altLang="en-US" sz="1200" dirty="0"/>
                    </a:p>
                  </a:txBody>
                  <a:tcPr marL="0" marR="0" marT="0" marB="0"/>
                </a:tc>
                <a:tc>
                  <a:txBody>
                    <a:bodyPr/>
                    <a:lstStyle/>
                    <a:p>
                      <a:pPr algn="ctr" latinLnBrk="1">
                        <a:lnSpc>
                          <a:spcPct val="125000"/>
                        </a:lnSpc>
                        <a:spcAft>
                          <a:spcPts val="0"/>
                        </a:spcAft>
                      </a:pPr>
                      <a:r>
                        <a:rPr lang="en-US" altLang="en-US" sz="1200" dirty="0"/>
                        <a:t>Data standardization</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23322794"/>
                  </a:ext>
                </a:extLst>
              </a:tr>
              <a:tr h="566920">
                <a:tc>
                  <a:txBody>
                    <a:bodyPr/>
                    <a:lstStyle/>
                    <a:p>
                      <a:pPr algn="ctr" latinLnBrk="1">
                        <a:lnSpc>
                          <a:spcPct val="125000"/>
                        </a:lnSpc>
                        <a:spcAft>
                          <a:spcPts val="0"/>
                        </a:spcAft>
                      </a:pPr>
                      <a:r>
                        <a:rPr lang="en-US" altLang="zh-CN" sz="1200" dirty="0"/>
                        <a:t>SVM kernel</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RBF</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60818592"/>
                  </a:ext>
                </a:extLst>
              </a:tr>
              <a:tr h="566920">
                <a:tc>
                  <a:txBody>
                    <a:bodyPr/>
                    <a:lstStyle/>
                    <a:p>
                      <a:pPr algn="ctr" latinLnBrk="1">
                        <a:lnSpc>
                          <a:spcPct val="125000"/>
                        </a:lnSpc>
                        <a:spcAft>
                          <a:spcPts val="0"/>
                        </a:spcAft>
                      </a:pPr>
                      <a:r>
                        <a:rPr lang="en-US" altLang="en-US" sz="1200" dirty="0"/>
                        <a:t>Penalty variables C</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altLang="zh-CN" sz="1200" dirty="0"/>
                        <a:t>16.0 </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092041717"/>
                  </a:ext>
                </a:extLst>
              </a:tr>
              <a:tr h="566920">
                <a:tc>
                  <a:txBody>
                    <a:bodyPr/>
                    <a:lstStyle/>
                    <a:p>
                      <a:pPr algn="ctr" latinLnBrk="1">
                        <a:lnSpc>
                          <a:spcPct val="125000"/>
                        </a:lnSpc>
                        <a:spcAft>
                          <a:spcPts val="0"/>
                        </a:spcAft>
                      </a:pPr>
                      <a:r>
                        <a:rPr lang="en-US" altLang="zh-CN" sz="1200" dirty="0"/>
                        <a:t>RBF Gamma</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0.06</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764351381"/>
                  </a:ext>
                </a:extLst>
              </a:tr>
            </a:tbl>
          </a:graphicData>
        </a:graphic>
      </p:graphicFrame>
    </p:spTree>
    <p:extLst>
      <p:ext uri="{BB962C8B-B14F-4D97-AF65-F5344CB8AC3E}">
        <p14:creationId xmlns:p14="http://schemas.microsoft.com/office/powerpoint/2010/main" val="1864239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24B32-C95B-4AC9-B13D-354D7A37FAED}"/>
              </a:ext>
            </a:extLst>
          </p:cNvPr>
          <p:cNvSpPr>
            <a:spLocks noGrp="1"/>
          </p:cNvSpPr>
          <p:nvPr>
            <p:ph type="title"/>
          </p:nvPr>
        </p:nvSpPr>
        <p:spPr/>
        <p:txBody>
          <a:bodyPr/>
          <a:lstStyle/>
          <a:p>
            <a:pPr algn="ctr"/>
            <a:r>
              <a:rPr lang="en-US" altLang="en-US" dirty="0"/>
              <a:t>Model evaluation</a:t>
            </a:r>
            <a:endParaRPr lang="zh-CN" altLang="en-US" dirty="0"/>
          </a:p>
        </p:txBody>
      </p:sp>
      <p:graphicFrame>
        <p:nvGraphicFramePr>
          <p:cNvPr id="4" name="内容占位符 3">
            <a:extLst>
              <a:ext uri="{FF2B5EF4-FFF2-40B4-BE49-F238E27FC236}">
                <a16:creationId xmlns:a16="http://schemas.microsoft.com/office/drawing/2014/main" id="{81B18052-FCC3-4413-ABA8-D3A42CCC4368}"/>
              </a:ext>
            </a:extLst>
          </p:cNvPr>
          <p:cNvGraphicFramePr>
            <a:graphicFrameLocks noGrp="1"/>
          </p:cNvGraphicFramePr>
          <p:nvPr>
            <p:ph idx="1"/>
            <p:extLst>
              <p:ext uri="{D42A27DB-BD31-4B8C-83A1-F6EECF244321}">
                <p14:modId xmlns:p14="http://schemas.microsoft.com/office/powerpoint/2010/main" val="30635777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1107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E06E0-3826-442E-9711-8CF6B2BBBBC5}"/>
              </a:ext>
            </a:extLst>
          </p:cNvPr>
          <p:cNvSpPr>
            <a:spLocks noGrp="1"/>
          </p:cNvSpPr>
          <p:nvPr>
            <p:ph type="title"/>
          </p:nvPr>
        </p:nvSpPr>
        <p:spPr/>
        <p:txBody>
          <a:bodyPr/>
          <a:lstStyle/>
          <a:p>
            <a:pPr algn="ctr"/>
            <a:r>
              <a:rPr lang="en-US" altLang="en-US" dirty="0"/>
              <a:t>Acc curve and Loss curve</a:t>
            </a:r>
            <a:endParaRPr lang="zh-CN" altLang="en-US" dirty="0"/>
          </a:p>
        </p:txBody>
      </p:sp>
      <p:pic>
        <p:nvPicPr>
          <p:cNvPr id="5" name="内容占位符 4">
            <a:extLst>
              <a:ext uri="{FF2B5EF4-FFF2-40B4-BE49-F238E27FC236}">
                <a16:creationId xmlns:a16="http://schemas.microsoft.com/office/drawing/2014/main" id="{EFD95EE5-71CB-4031-B895-5F0598D7A30F}"/>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16466" y="1464066"/>
            <a:ext cx="4979534" cy="3531405"/>
          </a:xfrm>
          <a:prstGeom prst="rect">
            <a:avLst/>
          </a:prstGeom>
          <a:noFill/>
          <a:ln>
            <a:noFill/>
          </a:ln>
        </p:spPr>
      </p:pic>
      <p:pic>
        <p:nvPicPr>
          <p:cNvPr id="6" name="内容占位符 5" descr="手机屏幕截图&#10;&#10;描述已自动生成">
            <a:extLst>
              <a:ext uri="{FF2B5EF4-FFF2-40B4-BE49-F238E27FC236}">
                <a16:creationId xmlns:a16="http://schemas.microsoft.com/office/drawing/2014/main" id="{75D75A0F-C16C-4BB8-B16F-1E73B1206430}"/>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235133" y="1464065"/>
            <a:ext cx="4979534" cy="3531405"/>
          </a:xfrm>
          <a:prstGeom prst="rect">
            <a:avLst/>
          </a:prstGeom>
        </p:spPr>
      </p:pic>
      <p:sp>
        <p:nvSpPr>
          <p:cNvPr id="7" name="文本框 6">
            <a:extLst>
              <a:ext uri="{FF2B5EF4-FFF2-40B4-BE49-F238E27FC236}">
                <a16:creationId xmlns:a16="http://schemas.microsoft.com/office/drawing/2014/main" id="{0095BC5F-025D-4F7B-99B9-7AA1E82FDEE5}"/>
              </a:ext>
            </a:extLst>
          </p:cNvPr>
          <p:cNvSpPr txBox="1"/>
          <p:nvPr/>
        </p:nvSpPr>
        <p:spPr>
          <a:xfrm>
            <a:off x="1200150" y="4995470"/>
            <a:ext cx="10086975" cy="1200329"/>
          </a:xfrm>
          <a:prstGeom prst="rect">
            <a:avLst/>
          </a:prstGeom>
          <a:noFill/>
        </p:spPr>
        <p:txBody>
          <a:bodyPr wrap="square" rtlCol="0">
            <a:spAutoFit/>
          </a:bodyPr>
          <a:lstStyle/>
          <a:p>
            <a:r>
              <a:rPr lang="en-US" altLang="zh-CN" dirty="0"/>
              <a:t>Overall, the training set accuracy and the test set accuracy are approaching each other. The images do not show that the training set accuracy ultimately far exceeds the test set accuracy, so overfitting and trends are not considered.</a:t>
            </a:r>
            <a:endParaRPr lang="zh-CN" altLang="en-US" dirty="0"/>
          </a:p>
          <a:p>
            <a:endParaRPr lang="zh-CN" altLang="en-US" dirty="0"/>
          </a:p>
        </p:txBody>
      </p:sp>
      <p:cxnSp>
        <p:nvCxnSpPr>
          <p:cNvPr id="11" name="直接连接符 10">
            <a:extLst>
              <a:ext uri="{FF2B5EF4-FFF2-40B4-BE49-F238E27FC236}">
                <a16:creationId xmlns:a16="http://schemas.microsoft.com/office/drawing/2014/main" id="{BED5E95E-D543-4A03-A83F-9E2CB43928CE}"/>
              </a:ext>
            </a:extLst>
          </p:cNvPr>
          <p:cNvCxnSpPr/>
          <p:nvPr/>
        </p:nvCxnSpPr>
        <p:spPr>
          <a:xfrm>
            <a:off x="493058" y="5989611"/>
            <a:ext cx="1113416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C59435F-867B-4E11-A445-CFAB44191F5C}"/>
              </a:ext>
            </a:extLst>
          </p:cNvPr>
          <p:cNvSpPr txBox="1"/>
          <p:nvPr/>
        </p:nvSpPr>
        <p:spPr>
          <a:xfrm>
            <a:off x="627529" y="6382871"/>
            <a:ext cx="11134165" cy="369332"/>
          </a:xfrm>
          <a:prstGeom prst="rect">
            <a:avLst/>
          </a:prstGeom>
          <a:noFill/>
        </p:spPr>
        <p:txBody>
          <a:bodyPr wrap="square" rtlCol="0">
            <a:spAutoFit/>
          </a:bodyPr>
          <a:lstStyle/>
          <a:p>
            <a:endParaRPr lang="zh-CN" altLang="en-US" dirty="0"/>
          </a:p>
        </p:txBody>
      </p:sp>
      <p:sp>
        <p:nvSpPr>
          <p:cNvPr id="19" name="AutoShape 4">
            <a:extLst>
              <a:ext uri="{FF2B5EF4-FFF2-40B4-BE49-F238E27FC236}">
                <a16:creationId xmlns:a16="http://schemas.microsoft.com/office/drawing/2014/main" id="{EC4C912C-154D-41D8-8163-78122A2C92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文本框 19">
            <a:extLst>
              <a:ext uri="{FF2B5EF4-FFF2-40B4-BE49-F238E27FC236}">
                <a16:creationId xmlns:a16="http://schemas.microsoft.com/office/drawing/2014/main" id="{0E529885-2FAA-40D8-968E-5B6E5BDF0B8A}"/>
              </a:ext>
            </a:extLst>
          </p:cNvPr>
          <p:cNvSpPr txBox="1"/>
          <p:nvPr/>
        </p:nvSpPr>
        <p:spPr>
          <a:xfrm>
            <a:off x="640977" y="6123543"/>
            <a:ext cx="10726271" cy="369332"/>
          </a:xfrm>
          <a:prstGeom prst="rect">
            <a:avLst/>
          </a:prstGeom>
          <a:noFill/>
        </p:spPr>
        <p:txBody>
          <a:bodyPr wrap="square" rtlCol="0">
            <a:spAutoFit/>
          </a:bodyPr>
          <a:lstStyle/>
          <a:p>
            <a:r>
              <a:rPr lang="en-US" altLang="zh-CN" dirty="0"/>
              <a:t>[1] </a:t>
            </a:r>
            <a:r>
              <a:rPr lang="zh-CN" altLang="zh-CN" dirty="0"/>
              <a:t>李航．统计学习方法．北京：清华大学出版社，</a:t>
            </a:r>
            <a:r>
              <a:rPr lang="en-US" altLang="zh-CN" dirty="0"/>
              <a:t>2019</a:t>
            </a:r>
            <a:r>
              <a:rPr lang="zh-CN" altLang="zh-CN" dirty="0"/>
              <a:t>：第七章，</a:t>
            </a:r>
            <a:r>
              <a:rPr lang="en-US" altLang="zh-CN" dirty="0"/>
              <a:t>p.131.</a:t>
            </a:r>
            <a:endParaRPr lang="zh-CN" altLang="zh-CN" dirty="0"/>
          </a:p>
        </p:txBody>
      </p:sp>
    </p:spTree>
    <p:extLst>
      <p:ext uri="{BB962C8B-B14F-4D97-AF65-F5344CB8AC3E}">
        <p14:creationId xmlns:p14="http://schemas.microsoft.com/office/powerpoint/2010/main" val="344321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81466-677A-4229-B016-58E84EB4257B}"/>
              </a:ext>
            </a:extLst>
          </p:cNvPr>
          <p:cNvSpPr>
            <a:spLocks noGrp="1"/>
          </p:cNvSpPr>
          <p:nvPr>
            <p:ph type="title"/>
          </p:nvPr>
        </p:nvSpPr>
        <p:spPr/>
        <p:txBody>
          <a:bodyPr/>
          <a:lstStyle/>
          <a:p>
            <a:pPr algn="ctr"/>
            <a:r>
              <a:rPr lang="en-US" altLang="en-US" dirty="0"/>
              <a:t>Error classification check</a:t>
            </a:r>
            <a:endParaRPr lang="zh-CN" altLang="en-US" dirty="0"/>
          </a:p>
        </p:txBody>
      </p:sp>
      <p:sp>
        <p:nvSpPr>
          <p:cNvPr id="4" name="内容占位符 3">
            <a:extLst>
              <a:ext uri="{FF2B5EF4-FFF2-40B4-BE49-F238E27FC236}">
                <a16:creationId xmlns:a16="http://schemas.microsoft.com/office/drawing/2014/main" id="{CFD29AF5-DB2E-4625-91C3-541BA5D827E8}"/>
              </a:ext>
            </a:extLst>
          </p:cNvPr>
          <p:cNvSpPr>
            <a:spLocks noGrp="1"/>
          </p:cNvSpPr>
          <p:nvPr>
            <p:ph sz="half" idx="2"/>
          </p:nvPr>
        </p:nvSpPr>
        <p:spPr/>
        <p:txBody>
          <a:bodyPr>
            <a:normAutofit fontScale="92500" lnSpcReduction="10000"/>
          </a:bodyPr>
          <a:lstStyle/>
          <a:p>
            <a:r>
              <a:rPr lang="en-US" altLang="zh-CN" dirty="0"/>
              <a:t>We can see that the distribution of misclassified samples is mainly located at the junction of the two clusters, that is, the sound features tend to be neutral. Therefore, it is difficult for the model to distinguish the category of these people. A small number of samples fall into the middle of the heterosexual cluster, which makes the model wrongly classified.</a:t>
            </a:r>
            <a:endParaRPr lang="zh-CN" altLang="en-US" dirty="0"/>
          </a:p>
        </p:txBody>
      </p:sp>
      <p:pic>
        <p:nvPicPr>
          <p:cNvPr id="5" name="内容占位符 4">
            <a:extLst>
              <a:ext uri="{FF2B5EF4-FFF2-40B4-BE49-F238E27FC236}">
                <a16:creationId xmlns:a16="http://schemas.microsoft.com/office/drawing/2014/main" id="{C0938FB7-2E1C-4E9C-8CE0-ED77D909CC3E}"/>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79698" y="1825625"/>
            <a:ext cx="5098604" cy="4351338"/>
          </a:xfrm>
          <a:prstGeom prst="rect">
            <a:avLst/>
          </a:prstGeom>
          <a:noFill/>
          <a:ln>
            <a:noFill/>
          </a:ln>
        </p:spPr>
      </p:pic>
    </p:spTree>
    <p:extLst>
      <p:ext uri="{BB962C8B-B14F-4D97-AF65-F5344CB8AC3E}">
        <p14:creationId xmlns:p14="http://schemas.microsoft.com/office/powerpoint/2010/main" val="956817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05D12-092E-488B-AA78-DE12475DFAAA}"/>
              </a:ext>
            </a:extLst>
          </p:cNvPr>
          <p:cNvSpPr>
            <a:spLocks noGrp="1"/>
          </p:cNvSpPr>
          <p:nvPr>
            <p:ph type="title"/>
          </p:nvPr>
        </p:nvSpPr>
        <p:spPr/>
        <p:txBody>
          <a:bodyPr/>
          <a:lstStyle/>
          <a:p>
            <a:pPr algn="ctr"/>
            <a:r>
              <a:rPr lang="en-US" altLang="zh-CN" dirty="0"/>
              <a:t>Application</a:t>
            </a:r>
            <a:endParaRPr lang="zh-CN" altLang="en-US" dirty="0"/>
          </a:p>
        </p:txBody>
      </p:sp>
      <p:graphicFrame>
        <p:nvGraphicFramePr>
          <p:cNvPr id="4" name="内容占位符 3">
            <a:extLst>
              <a:ext uri="{FF2B5EF4-FFF2-40B4-BE49-F238E27FC236}">
                <a16:creationId xmlns:a16="http://schemas.microsoft.com/office/drawing/2014/main" id="{EC499981-B742-49E9-9F38-33D79467A717}"/>
              </a:ext>
            </a:extLst>
          </p:cNvPr>
          <p:cNvGraphicFramePr>
            <a:graphicFrameLocks noGrp="1"/>
          </p:cNvGraphicFramePr>
          <p:nvPr>
            <p:ph idx="1"/>
            <p:extLst>
              <p:ext uri="{D42A27DB-BD31-4B8C-83A1-F6EECF244321}">
                <p14:modId xmlns:p14="http://schemas.microsoft.com/office/powerpoint/2010/main" val="279135758"/>
              </p:ext>
            </p:extLst>
          </p:nvPr>
        </p:nvGraphicFramePr>
        <p:xfrm>
          <a:off x="838200" y="1825625"/>
          <a:ext cx="10515600" cy="274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7707A367-4FC3-493C-9015-64AED8EE8CEC}"/>
              </a:ext>
            </a:extLst>
          </p:cNvPr>
          <p:cNvSpPr txBox="1"/>
          <p:nvPr/>
        </p:nvSpPr>
        <p:spPr>
          <a:xfrm>
            <a:off x="838200" y="4392706"/>
            <a:ext cx="10358718" cy="923330"/>
          </a:xfrm>
          <a:prstGeom prst="rect">
            <a:avLst/>
          </a:prstGeom>
          <a:noFill/>
        </p:spPr>
        <p:txBody>
          <a:bodyPr wrap="square" rtlCol="0">
            <a:spAutoFit/>
          </a:bodyPr>
          <a:lstStyle/>
          <a:p>
            <a:r>
              <a:rPr lang="en-US" altLang="zh-CN" dirty="0"/>
              <a:t>Use any device to record a human voice, save it in MP3 format, convert it into a WAV waveform by using the correlation principle, then extract the features and combine them with the SVM model prediction</a:t>
            </a:r>
            <a:endParaRPr lang="zh-CN" altLang="en-US" dirty="0"/>
          </a:p>
        </p:txBody>
      </p:sp>
    </p:spTree>
    <p:extLst>
      <p:ext uri="{BB962C8B-B14F-4D97-AF65-F5344CB8AC3E}">
        <p14:creationId xmlns:p14="http://schemas.microsoft.com/office/powerpoint/2010/main" val="92293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B9430-98D6-4A56-A8E9-6F9F70A64198}"/>
              </a:ext>
            </a:extLst>
          </p:cNvPr>
          <p:cNvSpPr>
            <a:spLocks noGrp="1"/>
          </p:cNvSpPr>
          <p:nvPr>
            <p:ph type="title"/>
          </p:nvPr>
        </p:nvSpPr>
        <p:spPr/>
        <p:txBody>
          <a:bodyPr/>
          <a:lstStyle/>
          <a:p>
            <a:pPr algn="ctr"/>
            <a:r>
              <a:rPr lang="en-US" altLang="zh-CN" dirty="0"/>
              <a:t>Content</a:t>
            </a:r>
            <a:endParaRPr lang="zh-CN" altLang="en-US" dirty="0"/>
          </a:p>
        </p:txBody>
      </p:sp>
      <p:graphicFrame>
        <p:nvGraphicFramePr>
          <p:cNvPr id="4" name="内容占位符 3">
            <a:extLst>
              <a:ext uri="{FF2B5EF4-FFF2-40B4-BE49-F238E27FC236}">
                <a16:creationId xmlns:a16="http://schemas.microsoft.com/office/drawing/2014/main" id="{53435CD8-989C-4E19-9450-306D108BD614}"/>
              </a:ext>
            </a:extLst>
          </p:cNvPr>
          <p:cNvGraphicFramePr>
            <a:graphicFrameLocks noGrp="1"/>
          </p:cNvGraphicFramePr>
          <p:nvPr>
            <p:ph idx="1"/>
            <p:extLst>
              <p:ext uri="{D42A27DB-BD31-4B8C-83A1-F6EECF244321}">
                <p14:modId xmlns:p14="http://schemas.microsoft.com/office/powerpoint/2010/main" val="955887916"/>
              </p:ext>
            </p:extLst>
          </p:nvPr>
        </p:nvGraphicFramePr>
        <p:xfrm>
          <a:off x="838200" y="1825626"/>
          <a:ext cx="10515600" cy="2543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32608D9F-F072-4A46-BFEC-925CB80E666C}"/>
              </a:ext>
            </a:extLst>
          </p:cNvPr>
          <p:cNvSpPr txBox="1"/>
          <p:nvPr/>
        </p:nvSpPr>
        <p:spPr>
          <a:xfrm>
            <a:off x="838200" y="4363264"/>
            <a:ext cx="10515600" cy="923330"/>
          </a:xfrm>
          <a:prstGeom prst="rect">
            <a:avLst/>
          </a:prstGeom>
          <a:noFill/>
        </p:spPr>
        <p:txBody>
          <a:bodyPr wrap="square" rtlCol="0">
            <a:spAutoFit/>
          </a:bodyPr>
          <a:lstStyle/>
          <a:p>
            <a:r>
              <a:rPr lang="en-US" altLang="zh-CN" dirty="0"/>
              <a:t>Abstract: The main use of hand-written SVM models to solve nonlinear classification problems, focusing on further optimizing the SVM model through various methods to achieve the expected accuracy, and finally giving a model evaluation of SVM</a:t>
            </a:r>
            <a:endParaRPr lang="zh-CN" altLang="en-US" dirty="0"/>
          </a:p>
        </p:txBody>
      </p:sp>
    </p:spTree>
    <p:extLst>
      <p:ext uri="{BB962C8B-B14F-4D97-AF65-F5344CB8AC3E}">
        <p14:creationId xmlns:p14="http://schemas.microsoft.com/office/powerpoint/2010/main" val="198227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A6F8B-C61E-4279-A1F9-CBDE86B15699}"/>
              </a:ext>
            </a:extLst>
          </p:cNvPr>
          <p:cNvSpPr>
            <a:spLocks noGrp="1"/>
          </p:cNvSpPr>
          <p:nvPr>
            <p:ph type="title"/>
          </p:nvPr>
        </p:nvSpPr>
        <p:spPr>
          <a:xfrm>
            <a:off x="838200" y="365125"/>
            <a:ext cx="10515600" cy="733037"/>
          </a:xfrm>
        </p:spPr>
        <p:txBody>
          <a:bodyPr>
            <a:normAutofit fontScale="90000"/>
          </a:bodyPr>
          <a:lstStyle/>
          <a:p>
            <a:pPr algn="ctr"/>
            <a:r>
              <a:rPr lang="zh-CN" altLang="en-US" sz="3600" dirty="0"/>
              <a:t>基于</a:t>
            </a:r>
            <a:r>
              <a:rPr lang="en-US" altLang="zh-CN" sz="3600" dirty="0"/>
              <a:t>MFCC</a:t>
            </a:r>
            <a:r>
              <a:rPr lang="zh-CN" altLang="en-US" sz="3600" dirty="0"/>
              <a:t>的声学特征提取</a:t>
            </a:r>
            <a:br>
              <a:rPr lang="zh-CN" altLang="zh-CN" b="1" dirty="0"/>
            </a:br>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9EC0E60-F0D9-4F59-B2EE-07A5B0042B1E}"/>
                  </a:ext>
                </a:extLst>
              </p:cNvPr>
              <p:cNvSpPr txBox="1"/>
              <p:nvPr/>
            </p:nvSpPr>
            <p:spPr>
              <a:xfrm>
                <a:off x="448235" y="970476"/>
                <a:ext cx="10977282" cy="4754635"/>
              </a:xfrm>
              <a:prstGeom prst="rect">
                <a:avLst/>
              </a:prstGeom>
              <a:noFill/>
            </p:spPr>
            <p:txBody>
              <a:bodyPr wrap="square" rtlCol="0">
                <a:spAutoFit/>
              </a:bodyPr>
              <a:lstStyle/>
              <a:p>
                <a:pPr latinLnBrk="1"/>
                <a:r>
                  <a:rPr lang="en-US" altLang="zh-CN" b="1" dirty="0"/>
                  <a:t>MFCC </a:t>
                </a:r>
                <a:r>
                  <a:rPr lang="zh-CN" altLang="zh-CN" b="1" dirty="0"/>
                  <a:t>声学特征的计算过程</a:t>
                </a:r>
                <a:r>
                  <a:rPr lang="zh-CN" altLang="en-US" b="1" dirty="0"/>
                  <a:t>：</a:t>
                </a:r>
                <a:endParaRPr lang="en-US" altLang="zh-CN" b="1" dirty="0"/>
              </a:p>
              <a:p>
                <a:pPr latinLnBrk="1"/>
                <a:endParaRPr lang="en-US" altLang="zh-CN" dirty="0"/>
              </a:p>
              <a:p>
                <a:pPr latinLnBrk="1"/>
                <a:endParaRPr lang="en-US" altLang="zh-CN" dirty="0"/>
              </a:p>
              <a:p>
                <a:pPr latinLnBrk="1"/>
                <a:endParaRPr lang="en-US" altLang="zh-CN" dirty="0"/>
              </a:p>
              <a:p>
                <a:r>
                  <a:rPr lang="zh-CN" altLang="zh-CN" dirty="0"/>
                  <a:t>语音是一种波。常见的</a:t>
                </a:r>
                <a:r>
                  <a:rPr lang="en-US" altLang="zh-CN" dirty="0"/>
                  <a:t>MP3</a:t>
                </a:r>
                <a:r>
                  <a:rPr lang="zh-CN" altLang="zh-CN" dirty="0"/>
                  <a:t>格式都是一种压缩格式，必须转化成非压缩的纯波形文件来处理</a:t>
                </a:r>
                <a:r>
                  <a:rPr lang="zh-CN" altLang="en-US" dirty="0"/>
                  <a:t>（</a:t>
                </a:r>
                <a:r>
                  <a:rPr lang="en-US" altLang="zh-CN" dirty="0"/>
                  <a:t>wav</a:t>
                </a:r>
                <a:r>
                  <a:rPr lang="zh-CN" altLang="zh-CN" dirty="0"/>
                  <a:t>文件格式</a:t>
                </a:r>
                <a:r>
                  <a:rPr lang="zh-CN" altLang="en-US" dirty="0"/>
                  <a:t>）</a:t>
                </a:r>
                <a:r>
                  <a:rPr lang="en-US" altLang="zh-CN" dirty="0"/>
                  <a:t>wav</a:t>
                </a:r>
                <a:r>
                  <a:rPr lang="zh-CN" altLang="zh-CN" dirty="0"/>
                  <a:t>内部存储的除了一个文件头以外，就是声音波形的一个个点。</a:t>
                </a:r>
              </a:p>
              <a:p>
                <a:pPr latinLnBrk="1"/>
                <a:r>
                  <a:rPr lang="zh-CN" altLang="zh-CN" dirty="0"/>
                  <a:t>端点检测：首尾端静音切除</a:t>
                </a:r>
              </a:p>
              <a:p>
                <a:pPr latinLnBrk="1"/>
                <a:r>
                  <a:rPr lang="zh-CN" altLang="en-US" dirty="0"/>
                  <a:t>加窗</a:t>
                </a:r>
                <a:r>
                  <a:rPr lang="zh-CN" altLang="zh-CN" dirty="0"/>
                  <a:t>分帧：用窗函数进行分帧，之间存在着交叠（帧移），语音信号短时平稳，长时非平稳。目前采用移动窗函数进行分帧。</a:t>
                </a:r>
                <a:endParaRPr lang="en-US" altLang="zh-CN" dirty="0"/>
              </a:p>
              <a:p>
                <a:pPr latinLnBrk="1"/>
                <a:r>
                  <a:rPr lang="zh-CN" altLang="zh-CN" dirty="0"/>
                  <a:t>经预处理和快速傅里叶变换</a:t>
                </a:r>
                <a:r>
                  <a:rPr lang="en-US" altLang="zh-CN" dirty="0"/>
                  <a:t>(Fast Fourier transformation, FFT)</a:t>
                </a:r>
                <a:r>
                  <a:rPr lang="zh-CN" altLang="zh-CN" dirty="0"/>
                  <a:t>得到语音信号各帧数据的频谱参数，通过一组</a:t>
                </a:r>
                <a:r>
                  <a:rPr lang="en-US" altLang="zh-CN" dirty="0"/>
                  <a:t>N </a:t>
                </a:r>
                <a:r>
                  <a:rPr lang="zh-CN" altLang="zh-CN" dirty="0"/>
                  <a:t>个三角带滤波器构成的</a:t>
                </a:r>
                <a:r>
                  <a:rPr lang="en-US" altLang="zh-CN" dirty="0"/>
                  <a:t>Mel </a:t>
                </a:r>
                <a:r>
                  <a:rPr lang="zh-CN" altLang="zh-CN" dirty="0"/>
                  <a:t>频率滤波器作卷积运算，然后对输出的结果作对数运算，依次得到对数能量</a:t>
                </a:r>
                <a14:m>
                  <m:oMath xmlns:m="http://schemas.openxmlformats.org/officeDocument/2006/math">
                    <m:r>
                      <a:rPr lang="en-US" altLang="zh-CN" i="1"/>
                      <m:t>𝑆</m:t>
                    </m:r>
                    <m:d>
                      <m:dPr>
                        <m:ctrlPr>
                          <a:rPr lang="zh-CN" altLang="zh-CN" i="1"/>
                        </m:ctrlPr>
                      </m:dPr>
                      <m:e>
                        <m:r>
                          <a:rPr lang="en-US" altLang="zh-CN" i="1"/>
                          <m:t>𝑚</m:t>
                        </m:r>
                      </m:e>
                    </m:d>
                    <m:r>
                      <a:rPr lang="en-US" altLang="zh-CN"/>
                      <m:t>,</m:t>
                    </m:r>
                    <m:r>
                      <a:rPr lang="en-US" altLang="zh-CN" i="1"/>
                      <m:t>𝑚</m:t>
                    </m:r>
                    <m:r>
                      <a:rPr lang="en-US" altLang="zh-CN"/>
                      <m:t>=1,2,3,...,</m:t>
                    </m:r>
                    <m:r>
                      <a:rPr lang="en-US" altLang="zh-CN" i="1"/>
                      <m:t>𝑁</m:t>
                    </m:r>
                    <m:r>
                      <a:rPr lang="zh-CN" altLang="zh-CN"/>
                      <m:t>，</m:t>
                    </m:r>
                  </m:oMath>
                </a14:m>
                <a:r>
                  <a:rPr lang="zh-CN" altLang="zh-CN" dirty="0"/>
                  <a:t>最后经离散余弦变换</a:t>
                </a:r>
                <a:r>
                  <a:rPr lang="en-US" altLang="zh-CN" dirty="0"/>
                  <a:t>(Discrete cosine transform, DCT)</a:t>
                </a:r>
                <a:r>
                  <a:rPr lang="zh-CN" altLang="zh-CN" dirty="0"/>
                  <a:t>，得到</a:t>
                </a:r>
                <a:r>
                  <a:rPr lang="en-US" altLang="zh-CN" dirty="0"/>
                  <a:t>MFCC </a:t>
                </a:r>
                <a:r>
                  <a:rPr lang="zh-CN" altLang="zh-CN" dirty="0"/>
                  <a:t>参数</a:t>
                </a:r>
              </a:p>
              <a:p>
                <a:pPr latinLnBrk="1"/>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𝐶</m:t>
                          </m:r>
                        </m:e>
                        <m:sub>
                          <m:r>
                            <a:rPr lang="en-US" altLang="zh-CN" i="1"/>
                            <m:t>𝑖</m:t>
                          </m:r>
                        </m:sub>
                      </m:sSub>
                      <m:d>
                        <m:dPr>
                          <m:ctrlPr>
                            <a:rPr lang="zh-CN" altLang="zh-CN" i="1"/>
                          </m:ctrlPr>
                        </m:dPr>
                        <m:e>
                          <m:r>
                            <a:rPr lang="en-US" altLang="zh-CN" i="1"/>
                            <m:t>𝑛</m:t>
                          </m:r>
                        </m:e>
                      </m:d>
                      <m:r>
                        <a:rPr lang="en-US" altLang="zh-CN" i="1"/>
                        <m:t>=</m:t>
                      </m:r>
                      <m:nary>
                        <m:naryPr>
                          <m:chr m:val="∑"/>
                          <m:ctrlPr>
                            <a:rPr lang="zh-CN" altLang="zh-CN" i="1"/>
                          </m:ctrlPr>
                        </m:naryPr>
                        <m:sub>
                          <m:r>
                            <a:rPr lang="en-US" altLang="zh-CN" i="1"/>
                            <m:t>𝑚</m:t>
                          </m:r>
                          <m:r>
                            <a:rPr lang="en-US" altLang="zh-CN" i="1"/>
                            <m:t>=1</m:t>
                          </m:r>
                        </m:sub>
                        <m:sup>
                          <m:r>
                            <a:rPr lang="en-US" altLang="zh-CN" i="1"/>
                            <m:t>𝑀</m:t>
                          </m:r>
                        </m:sup>
                        <m:e>
                          <m:r>
                            <a:rPr lang="en-US" altLang="zh-CN" i="1"/>
                            <m:t>𝑆</m:t>
                          </m:r>
                          <m:d>
                            <m:dPr>
                              <m:ctrlPr>
                                <a:rPr lang="zh-CN" altLang="zh-CN" i="1"/>
                              </m:ctrlPr>
                            </m:dPr>
                            <m:e>
                              <m:r>
                                <a:rPr lang="en-US" altLang="zh-CN" i="1"/>
                                <m:t>𝑚</m:t>
                              </m:r>
                            </m:e>
                          </m:d>
                        </m:e>
                      </m:nary>
                      <m:func>
                        <m:funcPr>
                          <m:ctrlPr>
                            <a:rPr lang="zh-CN" altLang="zh-CN" i="1"/>
                          </m:ctrlPr>
                        </m:funcPr>
                        <m:fName>
                          <m:r>
                            <m:rPr>
                              <m:sty m:val="p"/>
                            </m:rPr>
                            <a:rPr lang="en-US" altLang="zh-CN"/>
                            <m:t>cos</m:t>
                          </m:r>
                        </m:fName>
                        <m:e>
                          <m:d>
                            <m:dPr>
                              <m:begChr m:val="["/>
                              <m:endChr m:val="]"/>
                              <m:ctrlPr>
                                <a:rPr lang="zh-CN" altLang="zh-CN" i="1"/>
                              </m:ctrlPr>
                            </m:dPr>
                            <m:e>
                              <m:f>
                                <m:fPr>
                                  <m:ctrlPr>
                                    <a:rPr lang="zh-CN" altLang="zh-CN" i="1"/>
                                  </m:ctrlPr>
                                </m:fPr>
                                <m:num>
                                  <m:r>
                                    <a:rPr lang="en-US" altLang="zh-CN" i="1"/>
                                    <m:t>𝜋</m:t>
                                  </m:r>
                                  <m:r>
                                    <a:rPr lang="en-US" altLang="zh-CN" i="1"/>
                                    <m:t>𝑛</m:t>
                                  </m:r>
                                  <m:d>
                                    <m:dPr>
                                      <m:ctrlPr>
                                        <a:rPr lang="zh-CN" altLang="zh-CN" i="1"/>
                                      </m:ctrlPr>
                                    </m:dPr>
                                    <m:e>
                                      <m:r>
                                        <a:rPr lang="en-US" altLang="zh-CN" i="1"/>
                                        <m:t>𝑚</m:t>
                                      </m:r>
                                      <m:r>
                                        <a:rPr lang="en-US" altLang="zh-CN" i="1"/>
                                        <m:t>−0.5</m:t>
                                      </m:r>
                                    </m:e>
                                  </m:d>
                                </m:num>
                                <m:den>
                                  <m:r>
                                    <a:rPr lang="en-US" altLang="zh-CN" i="1"/>
                                    <m:t>𝑀</m:t>
                                  </m:r>
                                </m:den>
                              </m:f>
                            </m:e>
                          </m:d>
                        </m:e>
                      </m:func>
                      <m:r>
                        <a:rPr lang="en-US" altLang="zh-CN" i="1"/>
                        <m:t>,0</m:t>
                      </m:r>
                      <m:r>
                        <a:rPr lang="zh-CN" altLang="zh-CN"/>
                        <m:t>≤</m:t>
                      </m:r>
                      <m:r>
                        <a:rPr lang="en-US" altLang="zh-CN" i="1"/>
                        <m:t>𝑚</m:t>
                      </m:r>
                      <m:r>
                        <a:rPr lang="zh-CN" altLang="zh-CN"/>
                        <m:t>≤</m:t>
                      </m:r>
                      <m:r>
                        <a:rPr lang="en-US" altLang="zh-CN" i="1"/>
                        <m:t>𝑀</m:t>
                      </m:r>
                    </m:oMath>
                  </m:oMathPara>
                </a14:m>
                <a:endParaRPr lang="zh-CN" altLang="zh-CN" dirty="0"/>
              </a:p>
              <a:p>
                <a:pPr latinLnBrk="1"/>
                <a:endParaRPr lang="en-US" altLang="zh-CN" dirty="0"/>
              </a:p>
              <a:p>
                <a:pPr latinLnBrk="1"/>
                <a:endParaRPr lang="zh-CN" altLang="en-US" dirty="0"/>
              </a:p>
            </p:txBody>
          </p:sp>
        </mc:Choice>
        <mc:Fallback>
          <p:sp>
            <p:nvSpPr>
              <p:cNvPr id="4" name="文本框 3">
                <a:extLst>
                  <a:ext uri="{FF2B5EF4-FFF2-40B4-BE49-F238E27FC236}">
                    <a16:creationId xmlns:a16="http://schemas.microsoft.com/office/drawing/2014/main" id="{D9EC0E60-F0D9-4F59-B2EE-07A5B0042B1E}"/>
                  </a:ext>
                </a:extLst>
              </p:cNvPr>
              <p:cNvSpPr txBox="1">
                <a:spLocks noRot="1" noChangeAspect="1" noMove="1" noResize="1" noEditPoints="1" noAdjustHandles="1" noChangeArrowheads="1" noChangeShapeType="1" noTextEdit="1"/>
              </p:cNvSpPr>
              <p:nvPr/>
            </p:nvSpPr>
            <p:spPr>
              <a:xfrm>
                <a:off x="448235" y="970476"/>
                <a:ext cx="10977282" cy="4754635"/>
              </a:xfrm>
              <a:prstGeom prst="rect">
                <a:avLst/>
              </a:prstGeom>
              <a:blipFill>
                <a:blip r:embed="rId2"/>
                <a:stretch>
                  <a:fillRect l="-500" t="-641" r="-127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FE8C0EF-57D4-498B-B409-AEA1307C1E14}"/>
              </a:ext>
            </a:extLst>
          </p:cNvPr>
          <p:cNvPicPr/>
          <p:nvPr/>
        </p:nvPicPr>
        <p:blipFill>
          <a:blip r:embed="rId3"/>
          <a:stretch>
            <a:fillRect/>
          </a:stretch>
        </p:blipFill>
        <p:spPr>
          <a:xfrm>
            <a:off x="366363" y="5093989"/>
            <a:ext cx="3818965" cy="1002665"/>
          </a:xfrm>
          <a:prstGeom prst="rect">
            <a:avLst/>
          </a:prstGeom>
        </p:spPr>
      </p:pic>
      <p:pic>
        <p:nvPicPr>
          <p:cNvPr id="7" name="图片 6">
            <a:extLst>
              <a:ext uri="{FF2B5EF4-FFF2-40B4-BE49-F238E27FC236}">
                <a16:creationId xmlns:a16="http://schemas.microsoft.com/office/drawing/2014/main" id="{F9A0BD3E-DF16-4ACD-B814-9E8B7B09D0AA}"/>
              </a:ext>
            </a:extLst>
          </p:cNvPr>
          <p:cNvPicPr/>
          <p:nvPr/>
        </p:nvPicPr>
        <p:blipFill>
          <a:blip r:embed="rId4"/>
          <a:stretch>
            <a:fillRect/>
          </a:stretch>
        </p:blipFill>
        <p:spPr>
          <a:xfrm>
            <a:off x="5530840" y="5087956"/>
            <a:ext cx="1988820" cy="1014730"/>
          </a:xfrm>
          <a:prstGeom prst="rect">
            <a:avLst/>
          </a:prstGeom>
        </p:spPr>
      </p:pic>
      <p:sp>
        <p:nvSpPr>
          <p:cNvPr id="8" name="箭头: 右 7">
            <a:extLst>
              <a:ext uri="{FF2B5EF4-FFF2-40B4-BE49-F238E27FC236}">
                <a16:creationId xmlns:a16="http://schemas.microsoft.com/office/drawing/2014/main" id="{72519647-F42B-44DB-BFAE-B8439C24D8D3}"/>
              </a:ext>
            </a:extLst>
          </p:cNvPr>
          <p:cNvSpPr/>
          <p:nvPr/>
        </p:nvSpPr>
        <p:spPr>
          <a:xfrm>
            <a:off x="4392334" y="5456177"/>
            <a:ext cx="690282" cy="22411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A979E8FB-E033-43DC-A435-C29344A469BD}"/>
              </a:ext>
            </a:extLst>
          </p:cNvPr>
          <p:cNvPicPr/>
          <p:nvPr/>
        </p:nvPicPr>
        <p:blipFill>
          <a:blip r:embed="rId5"/>
          <a:stretch>
            <a:fillRect/>
          </a:stretch>
        </p:blipFill>
        <p:spPr>
          <a:xfrm>
            <a:off x="3563470" y="970476"/>
            <a:ext cx="4419600" cy="1003935"/>
          </a:xfrm>
          <a:prstGeom prst="rect">
            <a:avLst/>
          </a:prstGeom>
        </p:spPr>
      </p:pic>
      <p:pic>
        <p:nvPicPr>
          <p:cNvPr id="10" name="图片 9">
            <a:extLst>
              <a:ext uri="{FF2B5EF4-FFF2-40B4-BE49-F238E27FC236}">
                <a16:creationId xmlns:a16="http://schemas.microsoft.com/office/drawing/2014/main" id="{468DD794-C87B-4889-8977-67FF9917E732}"/>
              </a:ext>
            </a:extLst>
          </p:cNvPr>
          <p:cNvPicPr>
            <a:picLocks noChangeAspect="1"/>
          </p:cNvPicPr>
          <p:nvPr/>
        </p:nvPicPr>
        <p:blipFill>
          <a:blip r:embed="rId6"/>
          <a:stretch>
            <a:fillRect/>
          </a:stretch>
        </p:blipFill>
        <p:spPr>
          <a:xfrm>
            <a:off x="8651387" y="4601559"/>
            <a:ext cx="2473163" cy="1390879"/>
          </a:xfrm>
          <a:prstGeom prst="rect">
            <a:avLst/>
          </a:prstGeom>
        </p:spPr>
      </p:pic>
      <p:sp>
        <p:nvSpPr>
          <p:cNvPr id="11" name="箭头: 右 10">
            <a:extLst>
              <a:ext uri="{FF2B5EF4-FFF2-40B4-BE49-F238E27FC236}">
                <a16:creationId xmlns:a16="http://schemas.microsoft.com/office/drawing/2014/main" id="{0302B236-5CF8-4955-B32A-0B40F48B0775}"/>
              </a:ext>
            </a:extLst>
          </p:cNvPr>
          <p:cNvSpPr/>
          <p:nvPr/>
        </p:nvSpPr>
        <p:spPr>
          <a:xfrm>
            <a:off x="7660138" y="5483262"/>
            <a:ext cx="690282" cy="22411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AF94161-7AB3-4B4E-8D29-FD921CB47B41}"/>
              </a:ext>
            </a:extLst>
          </p:cNvPr>
          <p:cNvSpPr/>
          <p:nvPr/>
        </p:nvSpPr>
        <p:spPr>
          <a:xfrm>
            <a:off x="322357" y="6081554"/>
            <a:ext cx="11403477" cy="646331"/>
          </a:xfrm>
          <a:prstGeom prst="rect">
            <a:avLst/>
          </a:prstGeom>
        </p:spPr>
        <p:txBody>
          <a:bodyPr wrap="square">
            <a:spAutoFit/>
          </a:bodyPr>
          <a:lstStyle/>
          <a:p>
            <a:pPr latinLnBrk="1"/>
            <a:r>
              <a:rPr lang="en-US" altLang="zh-CN" dirty="0"/>
              <a:t>[1] Hu </a:t>
            </a:r>
            <a:r>
              <a:rPr lang="en-US" altLang="zh-CN" dirty="0" err="1"/>
              <a:t>Zhengquan</a:t>
            </a:r>
            <a:r>
              <a:rPr lang="en-US" altLang="zh-CN" dirty="0"/>
              <a:t>, Zeng </a:t>
            </a:r>
            <a:r>
              <a:rPr lang="en-US" altLang="zh-CN" dirty="0" err="1"/>
              <a:t>Yuming</a:t>
            </a:r>
            <a:r>
              <a:rPr lang="en-US" altLang="zh-CN" dirty="0"/>
              <a:t>, </a:t>
            </a:r>
            <a:r>
              <a:rPr lang="en-US" altLang="zh-CN" dirty="0" err="1"/>
              <a:t>Zong</a:t>
            </a:r>
            <a:r>
              <a:rPr lang="en-US" altLang="zh-CN" dirty="0"/>
              <a:t> Yuan, et al. Improvement of MFCC parameters extraction in speaker recognition</a:t>
            </a:r>
            <a:r>
              <a:rPr lang="zh-CN" altLang="en-US" dirty="0">
                <a:hlinkClick r:id="rId7"/>
              </a:rPr>
              <a:t>（</a:t>
            </a:r>
            <a:r>
              <a:rPr lang="en-US" altLang="zh-CN" dirty="0">
                <a:hlinkClick r:id="rId7"/>
              </a:rPr>
              <a:t>http://kns.cnki.net/kcms/detail/11.2121.O4.20190228.1539.002.html</a:t>
            </a:r>
            <a:r>
              <a:rPr lang="zh-CN" altLang="en-US" dirty="0"/>
              <a:t>）</a:t>
            </a:r>
            <a:endParaRPr lang="en-US" altLang="zh-CN" dirty="0"/>
          </a:p>
        </p:txBody>
      </p:sp>
      <p:cxnSp>
        <p:nvCxnSpPr>
          <p:cNvPr id="14" name="直接连接符 13">
            <a:extLst>
              <a:ext uri="{FF2B5EF4-FFF2-40B4-BE49-F238E27FC236}">
                <a16:creationId xmlns:a16="http://schemas.microsoft.com/office/drawing/2014/main" id="{6B4D11DE-6968-4746-92B7-6CCDE38C7C78}"/>
              </a:ext>
            </a:extLst>
          </p:cNvPr>
          <p:cNvCxnSpPr/>
          <p:nvPr/>
        </p:nvCxnSpPr>
        <p:spPr>
          <a:xfrm>
            <a:off x="242047" y="6081554"/>
            <a:ext cx="113493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38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1E75C-FC9A-47D5-B2DB-A467E5768B99}"/>
              </a:ext>
            </a:extLst>
          </p:cNvPr>
          <p:cNvSpPr>
            <a:spLocks noGrp="1"/>
          </p:cNvSpPr>
          <p:nvPr>
            <p:ph type="title"/>
          </p:nvPr>
        </p:nvSpPr>
        <p:spPr>
          <a:xfrm>
            <a:off x="838200" y="36988"/>
            <a:ext cx="10515600" cy="1325563"/>
          </a:xfrm>
        </p:spPr>
        <p:txBody>
          <a:bodyPr/>
          <a:lstStyle/>
          <a:p>
            <a:pPr algn="ctr"/>
            <a:r>
              <a:rPr lang="en-US" altLang="zh-CN" dirty="0"/>
              <a:t>Result</a:t>
            </a:r>
            <a:endParaRPr lang="zh-CN" altLang="en-US" dirty="0"/>
          </a:p>
        </p:txBody>
      </p:sp>
      <p:sp>
        <p:nvSpPr>
          <p:cNvPr id="5" name="文本框 4">
            <a:extLst>
              <a:ext uri="{FF2B5EF4-FFF2-40B4-BE49-F238E27FC236}">
                <a16:creationId xmlns:a16="http://schemas.microsoft.com/office/drawing/2014/main" id="{57A87DC2-A404-4925-A7A9-85AF57151428}"/>
              </a:ext>
            </a:extLst>
          </p:cNvPr>
          <p:cNvSpPr txBox="1"/>
          <p:nvPr/>
        </p:nvSpPr>
        <p:spPr>
          <a:xfrm>
            <a:off x="838200" y="1604683"/>
            <a:ext cx="2671482" cy="923330"/>
          </a:xfrm>
          <a:prstGeom prst="rect">
            <a:avLst/>
          </a:prstGeom>
          <a:noFill/>
        </p:spPr>
        <p:txBody>
          <a:bodyPr wrap="square" rtlCol="0">
            <a:spAutoFit/>
          </a:bodyPr>
          <a:lstStyle/>
          <a:p>
            <a:r>
              <a:rPr lang="zh-CN" altLang="en-US" dirty="0">
                <a:solidFill>
                  <a:srgbClr val="FF0000"/>
                </a:solidFill>
              </a:rPr>
              <a:t>①</a:t>
            </a:r>
            <a:r>
              <a:rPr lang="en-US" altLang="en-US" dirty="0">
                <a:solidFill>
                  <a:srgbClr val="FF0000"/>
                </a:solidFill>
              </a:rPr>
              <a:t>Speech signal processing and Format conversion</a:t>
            </a:r>
            <a:endParaRPr lang="zh-CN" altLang="en-US" dirty="0">
              <a:solidFill>
                <a:srgbClr val="FF0000"/>
              </a:solidFill>
            </a:endParaRPr>
          </a:p>
        </p:txBody>
      </p:sp>
      <p:sp>
        <p:nvSpPr>
          <p:cNvPr id="6" name="文本框 5">
            <a:extLst>
              <a:ext uri="{FF2B5EF4-FFF2-40B4-BE49-F238E27FC236}">
                <a16:creationId xmlns:a16="http://schemas.microsoft.com/office/drawing/2014/main" id="{C0E8E20D-EEA0-46F3-A08E-8CA69B038E45}"/>
              </a:ext>
            </a:extLst>
          </p:cNvPr>
          <p:cNvSpPr txBox="1"/>
          <p:nvPr/>
        </p:nvSpPr>
        <p:spPr>
          <a:xfrm>
            <a:off x="838201" y="2635624"/>
            <a:ext cx="2671482" cy="1200329"/>
          </a:xfrm>
          <a:prstGeom prst="rect">
            <a:avLst/>
          </a:prstGeom>
          <a:noFill/>
        </p:spPr>
        <p:txBody>
          <a:bodyPr wrap="square" rtlCol="0">
            <a:spAutoFit/>
          </a:bodyPr>
          <a:lstStyle/>
          <a:p>
            <a:r>
              <a:rPr lang="en-US" altLang="zh-CN" dirty="0"/>
              <a:t>Record a line from the  movie Flipped and save it as 20200622_090350.mp3</a:t>
            </a:r>
            <a:endParaRPr lang="zh-CN" altLang="en-US" dirty="0"/>
          </a:p>
        </p:txBody>
      </p:sp>
      <p:sp>
        <p:nvSpPr>
          <p:cNvPr id="7" name="文本框 6">
            <a:extLst>
              <a:ext uri="{FF2B5EF4-FFF2-40B4-BE49-F238E27FC236}">
                <a16:creationId xmlns:a16="http://schemas.microsoft.com/office/drawing/2014/main" id="{632033BE-60E6-43FF-ABDD-6FA5004FABDF}"/>
              </a:ext>
            </a:extLst>
          </p:cNvPr>
          <p:cNvSpPr txBox="1"/>
          <p:nvPr/>
        </p:nvSpPr>
        <p:spPr>
          <a:xfrm>
            <a:off x="1021976" y="3854824"/>
            <a:ext cx="2330824" cy="510988"/>
          </a:xfrm>
          <a:prstGeom prst="rect">
            <a:avLst/>
          </a:prstGeom>
          <a:noFill/>
        </p:spPr>
        <p:txBody>
          <a:bodyPr wrap="square" rtlCol="0">
            <a:spAutoFit/>
          </a:bodyPr>
          <a:lstStyle/>
          <a:p>
            <a:endParaRPr lang="zh-CN" altLang="en-US" dirty="0"/>
          </a:p>
        </p:txBody>
      </p:sp>
      <p:pic>
        <p:nvPicPr>
          <p:cNvPr id="8" name="图片 7">
            <a:extLst>
              <a:ext uri="{FF2B5EF4-FFF2-40B4-BE49-F238E27FC236}">
                <a16:creationId xmlns:a16="http://schemas.microsoft.com/office/drawing/2014/main" id="{F56ED7E7-F0C4-48E4-B8A9-2AF859C3471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7628" y="4066942"/>
            <a:ext cx="3779520" cy="1402715"/>
          </a:xfrm>
          <a:prstGeom prst="rect">
            <a:avLst/>
          </a:prstGeom>
          <a:noFill/>
          <a:ln>
            <a:noFill/>
          </a:ln>
        </p:spPr>
      </p:pic>
      <p:sp>
        <p:nvSpPr>
          <p:cNvPr id="9" name="文本框 8">
            <a:extLst>
              <a:ext uri="{FF2B5EF4-FFF2-40B4-BE49-F238E27FC236}">
                <a16:creationId xmlns:a16="http://schemas.microsoft.com/office/drawing/2014/main" id="{5FD2CEBB-07D7-4A98-859D-893E22BD22CE}"/>
              </a:ext>
            </a:extLst>
          </p:cNvPr>
          <p:cNvSpPr txBox="1"/>
          <p:nvPr/>
        </p:nvSpPr>
        <p:spPr>
          <a:xfrm>
            <a:off x="838200" y="5700646"/>
            <a:ext cx="2998694" cy="369332"/>
          </a:xfrm>
          <a:prstGeom prst="rect">
            <a:avLst/>
          </a:prstGeom>
          <a:noFill/>
        </p:spPr>
        <p:txBody>
          <a:bodyPr wrap="square" rtlCol="0">
            <a:spAutoFit/>
          </a:bodyPr>
          <a:lstStyle/>
          <a:p>
            <a:r>
              <a:rPr lang="en-US" altLang="zh-CN" dirty="0"/>
              <a:t>WAVE from 0s to 0.8s.</a:t>
            </a:r>
            <a:endParaRPr lang="zh-CN" altLang="en-US" dirty="0"/>
          </a:p>
        </p:txBody>
      </p:sp>
      <p:sp>
        <p:nvSpPr>
          <p:cNvPr id="10" name="箭头: 右 9">
            <a:extLst>
              <a:ext uri="{FF2B5EF4-FFF2-40B4-BE49-F238E27FC236}">
                <a16:creationId xmlns:a16="http://schemas.microsoft.com/office/drawing/2014/main" id="{51CE830E-5A1D-4AC9-9792-38A13304A747}"/>
              </a:ext>
            </a:extLst>
          </p:cNvPr>
          <p:cNvSpPr/>
          <p:nvPr/>
        </p:nvSpPr>
        <p:spPr>
          <a:xfrm>
            <a:off x="4077148" y="3316941"/>
            <a:ext cx="620358" cy="37651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397DAA8-483A-4A19-B6D2-C667F4035BD1}"/>
              </a:ext>
            </a:extLst>
          </p:cNvPr>
          <p:cNvSpPr txBox="1"/>
          <p:nvPr/>
        </p:nvSpPr>
        <p:spPr>
          <a:xfrm>
            <a:off x="5038164" y="1433947"/>
            <a:ext cx="2277036" cy="646331"/>
          </a:xfrm>
          <a:prstGeom prst="rect">
            <a:avLst/>
          </a:prstGeom>
          <a:noFill/>
        </p:spPr>
        <p:txBody>
          <a:bodyPr wrap="square" rtlCol="0">
            <a:spAutoFit/>
          </a:bodyPr>
          <a:lstStyle/>
          <a:p>
            <a:r>
              <a:rPr lang="zh-CN" altLang="en-US" dirty="0">
                <a:solidFill>
                  <a:srgbClr val="FF0000"/>
                </a:solidFill>
              </a:rPr>
              <a:t>②</a:t>
            </a:r>
            <a:r>
              <a:rPr lang="en-US" altLang="en-US" dirty="0">
                <a:solidFill>
                  <a:srgbClr val="FF0000"/>
                </a:solidFill>
              </a:rPr>
              <a:t>Feature extraction</a:t>
            </a:r>
            <a:endParaRPr lang="zh-CN" altLang="en-US" dirty="0">
              <a:solidFill>
                <a:srgbClr val="FF0000"/>
              </a:solidFill>
            </a:endParaRPr>
          </a:p>
          <a:p>
            <a:endParaRPr lang="zh-CN" altLang="en-US" dirty="0"/>
          </a:p>
        </p:txBody>
      </p:sp>
      <p:sp>
        <p:nvSpPr>
          <p:cNvPr id="12" name="矩形: 圆角 11">
            <a:extLst>
              <a:ext uri="{FF2B5EF4-FFF2-40B4-BE49-F238E27FC236}">
                <a16:creationId xmlns:a16="http://schemas.microsoft.com/office/drawing/2014/main" id="{EDE6C968-1A87-48C5-8716-493894D3C37E}"/>
              </a:ext>
            </a:extLst>
          </p:cNvPr>
          <p:cNvSpPr/>
          <p:nvPr/>
        </p:nvSpPr>
        <p:spPr>
          <a:xfrm>
            <a:off x="297628" y="1192306"/>
            <a:ext cx="3628913" cy="4975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13A0A54-FFEC-433B-A427-13562F5AA502}"/>
              </a:ext>
            </a:extLst>
          </p:cNvPr>
          <p:cNvSpPr txBox="1"/>
          <p:nvPr/>
        </p:nvSpPr>
        <p:spPr>
          <a:xfrm>
            <a:off x="5038164" y="1984421"/>
            <a:ext cx="3681095" cy="923330"/>
          </a:xfrm>
          <a:prstGeom prst="rect">
            <a:avLst/>
          </a:prstGeom>
          <a:noFill/>
        </p:spPr>
        <p:txBody>
          <a:bodyPr wrap="square" rtlCol="0">
            <a:spAutoFit/>
          </a:bodyPr>
          <a:lstStyle/>
          <a:p>
            <a:r>
              <a:rPr lang="en-US" altLang="zh-CN" dirty="0"/>
              <a:t>Converting WAV waveforms to the 20 eigenvalues required for cost experiments</a:t>
            </a:r>
            <a:endParaRPr lang="zh-CN" altLang="en-US" dirty="0"/>
          </a:p>
        </p:txBody>
      </p:sp>
      <p:graphicFrame>
        <p:nvGraphicFramePr>
          <p:cNvPr id="14" name="表格 13">
            <a:extLst>
              <a:ext uri="{FF2B5EF4-FFF2-40B4-BE49-F238E27FC236}">
                <a16:creationId xmlns:a16="http://schemas.microsoft.com/office/drawing/2014/main" id="{11A75237-1760-4F11-A436-89FFED4DDDBF}"/>
              </a:ext>
            </a:extLst>
          </p:cNvPr>
          <p:cNvGraphicFramePr>
            <a:graphicFrameLocks noGrp="1"/>
          </p:cNvGraphicFramePr>
          <p:nvPr>
            <p:extLst>
              <p:ext uri="{D42A27DB-BD31-4B8C-83A1-F6EECF244321}">
                <p14:modId xmlns:p14="http://schemas.microsoft.com/office/powerpoint/2010/main" val="1068388400"/>
              </p:ext>
            </p:extLst>
          </p:nvPr>
        </p:nvGraphicFramePr>
        <p:xfrm>
          <a:off x="5038165" y="3135059"/>
          <a:ext cx="3681095" cy="3014730"/>
        </p:xfrm>
        <a:graphic>
          <a:graphicData uri="http://schemas.openxmlformats.org/drawingml/2006/table">
            <a:tbl>
              <a:tblPr firstCol="1" bandRow="1">
                <a:tableStyleId>{93296810-A885-4BE3-A3E7-6D5BEEA58F35}</a:tableStyleId>
              </a:tblPr>
              <a:tblGrid>
                <a:gridCol w="609600">
                  <a:extLst>
                    <a:ext uri="{9D8B030D-6E8A-4147-A177-3AD203B41FA5}">
                      <a16:colId xmlns:a16="http://schemas.microsoft.com/office/drawing/2014/main" val="1924410921"/>
                    </a:ext>
                  </a:extLst>
                </a:gridCol>
                <a:gridCol w="633095">
                  <a:extLst>
                    <a:ext uri="{9D8B030D-6E8A-4147-A177-3AD203B41FA5}">
                      <a16:colId xmlns:a16="http://schemas.microsoft.com/office/drawing/2014/main" val="908470899"/>
                    </a:ext>
                  </a:extLst>
                </a:gridCol>
                <a:gridCol w="609600">
                  <a:extLst>
                    <a:ext uri="{9D8B030D-6E8A-4147-A177-3AD203B41FA5}">
                      <a16:colId xmlns:a16="http://schemas.microsoft.com/office/drawing/2014/main" val="2875735213"/>
                    </a:ext>
                  </a:extLst>
                </a:gridCol>
                <a:gridCol w="609600">
                  <a:extLst>
                    <a:ext uri="{9D8B030D-6E8A-4147-A177-3AD203B41FA5}">
                      <a16:colId xmlns:a16="http://schemas.microsoft.com/office/drawing/2014/main" val="675967827"/>
                    </a:ext>
                  </a:extLst>
                </a:gridCol>
                <a:gridCol w="609600">
                  <a:extLst>
                    <a:ext uri="{9D8B030D-6E8A-4147-A177-3AD203B41FA5}">
                      <a16:colId xmlns:a16="http://schemas.microsoft.com/office/drawing/2014/main" val="3706294801"/>
                    </a:ext>
                  </a:extLst>
                </a:gridCol>
                <a:gridCol w="609600">
                  <a:extLst>
                    <a:ext uri="{9D8B030D-6E8A-4147-A177-3AD203B41FA5}">
                      <a16:colId xmlns:a16="http://schemas.microsoft.com/office/drawing/2014/main" val="154673836"/>
                    </a:ext>
                  </a:extLst>
                </a:gridCol>
              </a:tblGrid>
              <a:tr h="175260">
                <a:tc>
                  <a:txBody>
                    <a:bodyPr/>
                    <a:lstStyle/>
                    <a:p>
                      <a:pPr algn="l" latinLnBrk="0">
                        <a:lnSpc>
                          <a:spcPct val="125000"/>
                        </a:lnSpc>
                        <a:spcAft>
                          <a:spcPts val="0"/>
                        </a:spcAft>
                      </a:pPr>
                      <a:r>
                        <a:rPr lang="en-US" sz="1100" dirty="0">
                          <a:effectLst/>
                        </a:rPr>
                        <a:t>feature</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meanfreq</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dirty="0" err="1">
                          <a:effectLst/>
                        </a:rPr>
                        <a:t>sd</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median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Q25</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Q75</a:t>
                      </a:r>
                      <a:endParaRPr lang="zh-CN" sz="12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63795783"/>
                  </a:ext>
                </a:extLst>
              </a:tr>
              <a:tr h="175260">
                <a:tc>
                  <a:txBody>
                    <a:bodyPr/>
                    <a:lstStyle/>
                    <a:p>
                      <a:pPr algn="l" latinLnBrk="0">
                        <a:lnSpc>
                          <a:spcPct val="125000"/>
                        </a:lnSpc>
                        <a:spcAft>
                          <a:spcPts val="0"/>
                        </a:spcAft>
                      </a:pPr>
                      <a:r>
                        <a:rPr lang="en-US" sz="1100">
                          <a:effectLst/>
                        </a:rPr>
                        <a:t>val</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0.169353</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0.068168</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0.142837</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0.115805</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0.239285</a:t>
                      </a:r>
                      <a:endParaRPr lang="zh-CN" sz="12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5902056"/>
                  </a:ext>
                </a:extLst>
              </a:tr>
              <a:tr h="175260">
                <a:tc>
                  <a:txBody>
                    <a:bodyPr/>
                    <a:lstStyle/>
                    <a:p>
                      <a:pPr algn="l" latinLnBrk="0">
                        <a:lnSpc>
                          <a:spcPct val="125000"/>
                        </a:lnSpc>
                        <a:spcAft>
                          <a:spcPts val="0"/>
                        </a:spcAft>
                      </a:pPr>
                      <a:r>
                        <a:rPr lang="en-US" sz="1100">
                          <a:effectLst/>
                        </a:rPr>
                        <a:t>feature</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mode</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centroid</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meanfun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minfun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maxfun</a:t>
                      </a:r>
                      <a:endParaRPr lang="zh-CN" sz="12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991512067"/>
                  </a:ext>
                </a:extLst>
              </a:tr>
              <a:tr h="175260">
                <a:tc>
                  <a:txBody>
                    <a:bodyPr/>
                    <a:lstStyle/>
                    <a:p>
                      <a:pPr algn="l" latinLnBrk="0">
                        <a:lnSpc>
                          <a:spcPct val="125000"/>
                        </a:lnSpc>
                        <a:spcAft>
                          <a:spcPts val="0"/>
                        </a:spcAft>
                      </a:pPr>
                      <a:r>
                        <a:rPr lang="en-US" sz="1100">
                          <a:effectLst/>
                        </a:rPr>
                        <a:t>val</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0.120477</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0.169353</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0.11109</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0.023256</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0.181818</a:t>
                      </a:r>
                      <a:endParaRPr lang="zh-CN" sz="12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959929412"/>
                  </a:ext>
                </a:extLst>
              </a:tr>
              <a:tr h="175260">
                <a:tc>
                  <a:txBody>
                    <a:bodyPr/>
                    <a:lstStyle/>
                    <a:p>
                      <a:pPr algn="l" latinLnBrk="0">
                        <a:lnSpc>
                          <a:spcPct val="125000"/>
                        </a:lnSpc>
                        <a:spcAft>
                          <a:spcPts val="0"/>
                        </a:spcAft>
                      </a:pPr>
                      <a:r>
                        <a:rPr lang="en-US" sz="1100">
                          <a:effectLst/>
                        </a:rPr>
                        <a:t>feature</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IQR</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skew</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kurt</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sp.ent</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sfm</a:t>
                      </a:r>
                      <a:endParaRPr lang="zh-CN" sz="12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61302497"/>
                  </a:ext>
                </a:extLst>
              </a:tr>
              <a:tr h="175260">
                <a:tc>
                  <a:txBody>
                    <a:bodyPr/>
                    <a:lstStyle/>
                    <a:p>
                      <a:pPr algn="l" latinLnBrk="0">
                        <a:lnSpc>
                          <a:spcPct val="125000"/>
                        </a:lnSpc>
                        <a:spcAft>
                          <a:spcPts val="0"/>
                        </a:spcAft>
                      </a:pPr>
                      <a:r>
                        <a:rPr lang="en-US" sz="1100">
                          <a:effectLst/>
                        </a:rPr>
                        <a:t>val</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0.12348</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2.038745</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7.546507</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0.921624</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0.48264</a:t>
                      </a:r>
                      <a:endParaRPr lang="zh-CN" sz="12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04141479"/>
                  </a:ext>
                </a:extLst>
              </a:tr>
              <a:tr h="175260">
                <a:tc>
                  <a:txBody>
                    <a:bodyPr/>
                    <a:lstStyle/>
                    <a:p>
                      <a:pPr algn="l" latinLnBrk="0">
                        <a:lnSpc>
                          <a:spcPct val="125000"/>
                        </a:lnSpc>
                        <a:spcAft>
                          <a:spcPts val="0"/>
                        </a:spcAft>
                      </a:pPr>
                      <a:r>
                        <a:rPr lang="en-US" sz="1100">
                          <a:effectLst/>
                        </a:rPr>
                        <a:t>feature</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meandom</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mindom</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maxdom</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dfrange</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latinLnBrk="0">
                        <a:lnSpc>
                          <a:spcPct val="125000"/>
                        </a:lnSpc>
                        <a:spcAft>
                          <a:spcPts val="0"/>
                        </a:spcAft>
                      </a:pPr>
                      <a:r>
                        <a:rPr lang="en-US" sz="1100">
                          <a:effectLst/>
                        </a:rPr>
                        <a:t>modindx</a:t>
                      </a:r>
                      <a:endParaRPr lang="zh-CN" sz="12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47193299"/>
                  </a:ext>
                </a:extLst>
              </a:tr>
              <a:tr h="175260">
                <a:tc>
                  <a:txBody>
                    <a:bodyPr/>
                    <a:lstStyle/>
                    <a:p>
                      <a:pPr algn="l" latinLnBrk="0">
                        <a:lnSpc>
                          <a:spcPct val="125000"/>
                        </a:lnSpc>
                        <a:spcAft>
                          <a:spcPts val="0"/>
                        </a:spcAft>
                      </a:pPr>
                      <a:r>
                        <a:rPr lang="en-US" sz="1100">
                          <a:effectLst/>
                        </a:rPr>
                        <a:t>val</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0.917969</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0.007813</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5.59375</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a:effectLst/>
                        </a:rPr>
                        <a:t>5.585938</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latinLnBrk="0">
                        <a:lnSpc>
                          <a:spcPct val="125000"/>
                        </a:lnSpc>
                        <a:spcAft>
                          <a:spcPts val="0"/>
                        </a:spcAft>
                      </a:pPr>
                      <a:r>
                        <a:rPr lang="en-US" sz="1100" dirty="0">
                          <a:effectLst/>
                        </a:rPr>
                        <a:t>0.239254</a:t>
                      </a:r>
                      <a:endParaRPr lang="zh-CN" sz="12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89132821"/>
                  </a:ext>
                </a:extLst>
              </a:tr>
            </a:tbl>
          </a:graphicData>
        </a:graphic>
      </p:graphicFrame>
      <p:sp>
        <p:nvSpPr>
          <p:cNvPr id="15" name="矩形: 圆角 14">
            <a:extLst>
              <a:ext uri="{FF2B5EF4-FFF2-40B4-BE49-F238E27FC236}">
                <a16:creationId xmlns:a16="http://schemas.microsoft.com/office/drawing/2014/main" id="{A4A15448-8B1F-438C-AE6D-8B3770C05D17}"/>
              </a:ext>
            </a:extLst>
          </p:cNvPr>
          <p:cNvSpPr/>
          <p:nvPr/>
        </p:nvSpPr>
        <p:spPr>
          <a:xfrm>
            <a:off x="4823012" y="1192306"/>
            <a:ext cx="4141694" cy="5065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675ACE2B-566A-4B0E-B4BB-07B725B5C752}"/>
              </a:ext>
            </a:extLst>
          </p:cNvPr>
          <p:cNvSpPr/>
          <p:nvPr/>
        </p:nvSpPr>
        <p:spPr>
          <a:xfrm>
            <a:off x="9027459" y="3346800"/>
            <a:ext cx="620358" cy="37651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9324BF48-DD5A-49E7-B8C3-738158F91AAE}"/>
              </a:ext>
            </a:extLst>
          </p:cNvPr>
          <p:cNvSpPr/>
          <p:nvPr/>
        </p:nvSpPr>
        <p:spPr>
          <a:xfrm>
            <a:off x="9710570" y="1192306"/>
            <a:ext cx="2257312" cy="51636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DA38AF1-D9C0-4BE0-8A97-D6B46D5FD1E0}"/>
              </a:ext>
            </a:extLst>
          </p:cNvPr>
          <p:cNvSpPr txBox="1"/>
          <p:nvPr/>
        </p:nvSpPr>
        <p:spPr>
          <a:xfrm>
            <a:off x="9861177" y="1433947"/>
            <a:ext cx="2183802" cy="646331"/>
          </a:xfrm>
          <a:prstGeom prst="rect">
            <a:avLst/>
          </a:prstGeom>
          <a:noFill/>
        </p:spPr>
        <p:txBody>
          <a:bodyPr wrap="square" rtlCol="0">
            <a:spAutoFit/>
          </a:bodyPr>
          <a:lstStyle/>
          <a:p>
            <a:pPr lvl="0"/>
            <a:r>
              <a:rPr lang="zh-CN" altLang="en-US" dirty="0">
                <a:solidFill>
                  <a:srgbClr val="FF0000"/>
                </a:solidFill>
              </a:rPr>
              <a:t>③</a:t>
            </a:r>
            <a:r>
              <a:rPr lang="en-US" altLang="en-US" dirty="0">
                <a:solidFill>
                  <a:srgbClr val="FF0000"/>
                </a:solidFill>
              </a:rPr>
              <a:t>Combined SVM model prediction</a:t>
            </a:r>
            <a:endParaRPr lang="zh-CN" altLang="en-US" dirty="0">
              <a:solidFill>
                <a:srgbClr val="FF0000"/>
              </a:solidFill>
            </a:endParaRPr>
          </a:p>
        </p:txBody>
      </p:sp>
      <p:sp>
        <p:nvSpPr>
          <p:cNvPr id="21" name="文本框 20">
            <a:extLst>
              <a:ext uri="{FF2B5EF4-FFF2-40B4-BE49-F238E27FC236}">
                <a16:creationId xmlns:a16="http://schemas.microsoft.com/office/drawing/2014/main" id="{C6CD7F59-3F7E-4F0C-9143-379BED1A1D0B}"/>
              </a:ext>
            </a:extLst>
          </p:cNvPr>
          <p:cNvSpPr txBox="1"/>
          <p:nvPr/>
        </p:nvSpPr>
        <p:spPr>
          <a:xfrm>
            <a:off x="9647817" y="2204481"/>
            <a:ext cx="2409712" cy="1569660"/>
          </a:xfrm>
          <a:prstGeom prst="rect">
            <a:avLst/>
          </a:prstGeom>
          <a:noFill/>
        </p:spPr>
        <p:txBody>
          <a:bodyPr wrap="square" rtlCol="0">
            <a:spAutoFit/>
          </a:bodyPr>
          <a:lstStyle/>
          <a:p>
            <a:r>
              <a:rPr lang="en-US" altLang="zh-CN" sz="1600" dirty="0"/>
              <a:t>The set of eigenvalues generated by the recorded sound source is used as a sample vector to make predictions using the SVM model</a:t>
            </a:r>
            <a:endParaRPr lang="zh-CN" altLang="en-US" sz="1600" dirty="0"/>
          </a:p>
        </p:txBody>
      </p:sp>
      <p:pic>
        <p:nvPicPr>
          <p:cNvPr id="23" name="20200629_234024">
            <a:hlinkClick r:id="" action="ppaction://media"/>
            <a:extLst>
              <a:ext uri="{FF2B5EF4-FFF2-40B4-BE49-F238E27FC236}">
                <a16:creationId xmlns:a16="http://schemas.microsoft.com/office/drawing/2014/main" id="{A363CBC9-AEEA-4A03-AF84-C1454402072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595544" y="4066942"/>
            <a:ext cx="487363" cy="487363"/>
          </a:xfrm>
          <a:prstGeom prst="rect">
            <a:avLst/>
          </a:prstGeom>
        </p:spPr>
      </p:pic>
      <p:sp>
        <p:nvSpPr>
          <p:cNvPr id="24" name="矩形 23">
            <a:extLst>
              <a:ext uri="{FF2B5EF4-FFF2-40B4-BE49-F238E27FC236}">
                <a16:creationId xmlns:a16="http://schemas.microsoft.com/office/drawing/2014/main" id="{81D6D809-40A9-4CB1-9E94-F84A9DE3E02D}"/>
              </a:ext>
            </a:extLst>
          </p:cNvPr>
          <p:cNvSpPr/>
          <p:nvPr/>
        </p:nvSpPr>
        <p:spPr>
          <a:xfrm>
            <a:off x="9647817" y="4583633"/>
            <a:ext cx="2486578" cy="369332"/>
          </a:xfrm>
          <a:prstGeom prst="rect">
            <a:avLst/>
          </a:prstGeom>
        </p:spPr>
        <p:txBody>
          <a:bodyPr wrap="none">
            <a:spAutoFit/>
          </a:bodyPr>
          <a:lstStyle/>
          <a:p>
            <a:r>
              <a:rPr lang="en-US" altLang="zh-CN" dirty="0"/>
              <a:t>20200622_090350.mp3</a:t>
            </a:r>
            <a:endParaRPr lang="zh-CN" altLang="en-US" dirty="0"/>
          </a:p>
        </p:txBody>
      </p:sp>
      <p:sp>
        <p:nvSpPr>
          <p:cNvPr id="25" name="文本框 24">
            <a:extLst>
              <a:ext uri="{FF2B5EF4-FFF2-40B4-BE49-F238E27FC236}">
                <a16:creationId xmlns:a16="http://schemas.microsoft.com/office/drawing/2014/main" id="{7C5950D4-A482-4726-A6B2-E216F7685AF4}"/>
              </a:ext>
            </a:extLst>
          </p:cNvPr>
          <p:cNvSpPr txBox="1"/>
          <p:nvPr/>
        </p:nvSpPr>
        <p:spPr>
          <a:xfrm>
            <a:off x="9698021" y="5533002"/>
            <a:ext cx="2346958" cy="369332"/>
          </a:xfrm>
          <a:prstGeom prst="rect">
            <a:avLst/>
          </a:prstGeom>
          <a:noFill/>
        </p:spPr>
        <p:txBody>
          <a:bodyPr wrap="square" rtlCol="0">
            <a:spAutoFit/>
          </a:bodyPr>
          <a:lstStyle/>
          <a:p>
            <a:pPr latinLnBrk="1"/>
            <a:r>
              <a:rPr lang="en-US" altLang="zh-CN"/>
              <a:t>forecast result </a:t>
            </a:r>
            <a:r>
              <a:rPr lang="zh-CN" altLang="zh-CN"/>
              <a:t>：</a:t>
            </a:r>
            <a:r>
              <a:rPr lang="en-US" altLang="zh-CN"/>
              <a:t>male</a:t>
            </a:r>
            <a:endParaRPr lang="zh-CN" altLang="zh-CN"/>
          </a:p>
        </p:txBody>
      </p:sp>
      <p:sp>
        <p:nvSpPr>
          <p:cNvPr id="27" name="箭头: 下 26">
            <a:extLst>
              <a:ext uri="{FF2B5EF4-FFF2-40B4-BE49-F238E27FC236}">
                <a16:creationId xmlns:a16="http://schemas.microsoft.com/office/drawing/2014/main" id="{EF867281-C040-4C0B-9CB5-FCA3728A0D7A}"/>
              </a:ext>
            </a:extLst>
          </p:cNvPr>
          <p:cNvSpPr/>
          <p:nvPr/>
        </p:nvSpPr>
        <p:spPr>
          <a:xfrm>
            <a:off x="10595544" y="5007439"/>
            <a:ext cx="395185" cy="471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7859672A-6BC2-48CB-897E-2967F414C85D}"/>
              </a:ext>
            </a:extLst>
          </p:cNvPr>
          <p:cNvCxnSpPr/>
          <p:nvPr/>
        </p:nvCxnSpPr>
        <p:spPr>
          <a:xfrm>
            <a:off x="0" y="6436659"/>
            <a:ext cx="1205752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F205F57-67B3-4DC1-9A06-BCADE8AE9A3A}"/>
              </a:ext>
            </a:extLst>
          </p:cNvPr>
          <p:cNvSpPr txBox="1"/>
          <p:nvPr/>
        </p:nvSpPr>
        <p:spPr>
          <a:xfrm>
            <a:off x="98611" y="6499448"/>
            <a:ext cx="11860306" cy="369332"/>
          </a:xfrm>
          <a:prstGeom prst="rect">
            <a:avLst/>
          </a:prstGeom>
          <a:noFill/>
        </p:spPr>
        <p:txBody>
          <a:bodyPr wrap="square" rtlCol="0">
            <a:spAutoFit/>
          </a:bodyPr>
          <a:lstStyle/>
          <a:p>
            <a:r>
              <a:rPr lang="en-US" altLang="zh-CN" dirty="0"/>
              <a:t>MFCC</a:t>
            </a:r>
            <a:r>
              <a:rPr lang="zh-CN" altLang="en-US" dirty="0"/>
              <a:t>开源框架</a:t>
            </a:r>
            <a:r>
              <a:rPr lang="en-US" altLang="zh-CN" dirty="0"/>
              <a:t>(based on python) URL: </a:t>
            </a:r>
            <a:r>
              <a:rPr lang="en-US" altLang="zh-CN" dirty="0">
                <a:hlinkClick r:id="rId6"/>
              </a:rPr>
              <a:t>https://github.com/jameslyons/python_speech_features</a:t>
            </a:r>
            <a:endParaRPr lang="zh-CN" altLang="en-US" dirty="0"/>
          </a:p>
        </p:txBody>
      </p:sp>
    </p:spTree>
    <p:extLst>
      <p:ext uri="{BB962C8B-B14F-4D97-AF65-F5344CB8AC3E}">
        <p14:creationId xmlns:p14="http://schemas.microsoft.com/office/powerpoint/2010/main" val="326939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448"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23"/>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A7C4F6A8-C67C-4C8F-B9F7-42A837AB768E}"/>
              </a:ext>
            </a:extLst>
          </p:cNvPr>
          <p:cNvSpPr>
            <a:spLocks noGrp="1"/>
          </p:cNvSpPr>
          <p:nvPr>
            <p:ph type="ctrTitle"/>
          </p:nvPr>
        </p:nvSpPr>
        <p:spPr>
          <a:xfrm>
            <a:off x="1524003" y="1999615"/>
            <a:ext cx="9144000" cy="2764028"/>
          </a:xfrm>
        </p:spPr>
        <p:txBody>
          <a:bodyPr anchor="ctr">
            <a:normAutofit/>
          </a:bodyPr>
          <a:lstStyle/>
          <a:p>
            <a:r>
              <a:rPr lang="en-US" altLang="zh-CN" sz="7200" dirty="0"/>
              <a:t>Thanks!</a:t>
            </a:r>
            <a:endParaRPr lang="zh-CN" altLang="en-US" sz="7200" dirty="0"/>
          </a:p>
        </p:txBody>
      </p:sp>
      <p:sp>
        <p:nvSpPr>
          <p:cNvPr id="3" name="副标题 2">
            <a:extLst>
              <a:ext uri="{FF2B5EF4-FFF2-40B4-BE49-F238E27FC236}">
                <a16:creationId xmlns:a16="http://schemas.microsoft.com/office/drawing/2014/main" id="{7E418B35-7CC5-446F-AAB9-A7F2255BDE65}"/>
              </a:ext>
            </a:extLst>
          </p:cNvPr>
          <p:cNvSpPr>
            <a:spLocks noGrp="1"/>
          </p:cNvSpPr>
          <p:nvPr>
            <p:ph type="subTitle" idx="1"/>
          </p:nvPr>
        </p:nvSpPr>
        <p:spPr>
          <a:xfrm>
            <a:off x="1966912" y="5645150"/>
            <a:ext cx="8258176" cy="631825"/>
          </a:xfrm>
        </p:spPr>
        <p:txBody>
          <a:bodyPr anchor="ctr">
            <a:normAutofit/>
          </a:bodyPr>
          <a:lstStyle/>
          <a:p>
            <a:endParaRPr lang="en-US" altLang="zh-CN" sz="28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620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891A2-A7D0-4C5A-883D-DDA6F4AE88DE}"/>
              </a:ext>
            </a:extLst>
          </p:cNvPr>
          <p:cNvSpPr>
            <a:spLocks noGrp="1"/>
          </p:cNvSpPr>
          <p:nvPr>
            <p:ph type="title"/>
          </p:nvPr>
        </p:nvSpPr>
        <p:spPr/>
        <p:txBody>
          <a:bodyPr/>
          <a:lstStyle/>
          <a:p>
            <a:pPr algn="ctr"/>
            <a:r>
              <a:rPr lang="en-US" altLang="en-US" dirty="0"/>
              <a:t>Data analysis</a:t>
            </a:r>
            <a:endParaRPr lang="zh-CN" altLang="en-US" dirty="0"/>
          </a:p>
        </p:txBody>
      </p:sp>
      <p:graphicFrame>
        <p:nvGraphicFramePr>
          <p:cNvPr id="4" name="内容占位符 3">
            <a:extLst>
              <a:ext uri="{FF2B5EF4-FFF2-40B4-BE49-F238E27FC236}">
                <a16:creationId xmlns:a16="http://schemas.microsoft.com/office/drawing/2014/main" id="{B5BA418E-BF0B-44DB-A12F-00B517E09DFF}"/>
              </a:ext>
            </a:extLst>
          </p:cNvPr>
          <p:cNvGraphicFramePr>
            <a:graphicFrameLocks noGrp="1"/>
          </p:cNvGraphicFramePr>
          <p:nvPr>
            <p:ph idx="1"/>
            <p:extLst>
              <p:ext uri="{D42A27DB-BD31-4B8C-83A1-F6EECF244321}">
                <p14:modId xmlns:p14="http://schemas.microsoft.com/office/powerpoint/2010/main" val="2991252247"/>
              </p:ext>
            </p:extLst>
          </p:nvPr>
        </p:nvGraphicFramePr>
        <p:xfrm>
          <a:off x="1555375" y="2112496"/>
          <a:ext cx="9471213" cy="3087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70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4982D-1219-44B1-8037-FBF9AB950DD9}"/>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altLang="zh-CN" sz="4800" dirty="0"/>
              <a:t>The features of voice</a:t>
            </a:r>
            <a:endParaRPr lang="en-US" altLang="zh-CN" sz="4800" kern="1200" dirty="0">
              <a:solidFill>
                <a:schemeClr val="tx1"/>
              </a:solidFill>
              <a:latin typeface="+mj-lt"/>
              <a:ea typeface="+mj-ea"/>
              <a:cs typeface="+mj-cs"/>
            </a:endParaRPr>
          </a:p>
        </p:txBody>
      </p:sp>
      <p:pic>
        <p:nvPicPr>
          <p:cNvPr id="4" name="内容占位符 3">
            <a:extLst>
              <a:ext uri="{FF2B5EF4-FFF2-40B4-BE49-F238E27FC236}">
                <a16:creationId xmlns:a16="http://schemas.microsoft.com/office/drawing/2014/main" id="{6EA4EF39-0348-4DFE-A047-5979D94AFD90}"/>
              </a:ext>
            </a:extLst>
          </p:cNvPr>
          <p:cNvPicPr>
            <a:picLocks noGrp="1"/>
          </p:cNvPicPr>
          <p:nvPr>
            <p:ph idx="1"/>
          </p:nvPr>
        </p:nvPicPr>
        <p:blipFill>
          <a:blip r:embed="rId2"/>
          <a:stretch>
            <a:fillRect/>
          </a:stretch>
        </p:blipFill>
        <p:spPr>
          <a:xfrm>
            <a:off x="838199" y="1598978"/>
            <a:ext cx="10515599" cy="2944367"/>
          </a:xfrm>
          <a:prstGeom prst="rect">
            <a:avLst/>
          </a:prstGeom>
        </p:spPr>
      </p:pic>
      <p:sp>
        <p:nvSpPr>
          <p:cNvPr id="5" name="文本框 4">
            <a:extLst>
              <a:ext uri="{FF2B5EF4-FFF2-40B4-BE49-F238E27FC236}">
                <a16:creationId xmlns:a16="http://schemas.microsoft.com/office/drawing/2014/main" id="{D3B7BBA7-C394-43D1-BABA-43DC4EF9EABB}"/>
              </a:ext>
            </a:extLst>
          </p:cNvPr>
          <p:cNvSpPr txBox="1"/>
          <p:nvPr/>
        </p:nvSpPr>
        <p:spPr>
          <a:xfrm>
            <a:off x="905435" y="4814047"/>
            <a:ext cx="10448363" cy="923330"/>
          </a:xfrm>
          <a:prstGeom prst="rect">
            <a:avLst/>
          </a:prstGeom>
          <a:noFill/>
        </p:spPr>
        <p:txBody>
          <a:bodyPr wrap="square" rtlCol="0">
            <a:spAutoFit/>
          </a:bodyPr>
          <a:lstStyle/>
          <a:p>
            <a:r>
              <a:rPr lang="en-US" altLang="zh-CN" dirty="0"/>
              <a:t>Each sample in voice.csv contains 20 eigenvalues that include the length of the speech signal, the fundamental frequency, the Data such as standard deviation, band median point/division frequency/third frequency, and so on.</a:t>
            </a:r>
            <a:endParaRPr lang="zh-CN" altLang="en-US" dirty="0"/>
          </a:p>
        </p:txBody>
      </p:sp>
    </p:spTree>
    <p:extLst>
      <p:ext uri="{BB962C8B-B14F-4D97-AF65-F5344CB8AC3E}">
        <p14:creationId xmlns:p14="http://schemas.microsoft.com/office/powerpoint/2010/main" val="346785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B57DC-0638-4D3F-A3B0-BA4F10775CE8}"/>
              </a:ext>
            </a:extLst>
          </p:cNvPr>
          <p:cNvSpPr>
            <a:spLocks noGrp="1"/>
          </p:cNvSpPr>
          <p:nvPr>
            <p:ph type="title"/>
          </p:nvPr>
        </p:nvSpPr>
        <p:spPr>
          <a:xfrm>
            <a:off x="838200" y="34378"/>
            <a:ext cx="10515600" cy="1325563"/>
          </a:xfrm>
        </p:spPr>
        <p:txBody>
          <a:bodyPr/>
          <a:lstStyle/>
          <a:p>
            <a:pPr algn="ctr"/>
            <a:r>
              <a:rPr lang="en-US" altLang="en-US" dirty="0"/>
              <a:t>The relationship between features</a:t>
            </a:r>
            <a:endParaRPr lang="zh-CN" altLang="en-US" dirty="0"/>
          </a:p>
        </p:txBody>
      </p:sp>
      <p:pic>
        <p:nvPicPr>
          <p:cNvPr id="1026" name="Picture 2">
            <a:extLst>
              <a:ext uri="{FF2B5EF4-FFF2-40B4-BE49-F238E27FC236}">
                <a16:creationId xmlns:a16="http://schemas.microsoft.com/office/drawing/2014/main" id="{4C2957EC-9FAE-4969-8311-4FF6628D14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035" y="3813885"/>
            <a:ext cx="3600000" cy="265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8051A3C-61C7-4330-8EA1-90FC49841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800" y="1158963"/>
            <a:ext cx="3600000" cy="26188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6E05182-872C-40BA-9BF3-455EA053F3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3800" y="3887698"/>
            <a:ext cx="3600000" cy="265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1928370-30ED-47AB-920A-D3D65ED07C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035" y="1127786"/>
            <a:ext cx="3600000" cy="265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1808D1C2-04AE-4D1F-AF72-4A27A76B1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077" y="3877854"/>
            <a:ext cx="3600000" cy="265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B497E84-7158-4B83-8CC7-C376B7E6BD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800" y="1143375"/>
            <a:ext cx="3600000" cy="26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61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D4210-1E32-49FC-8406-B7D775448AA8}"/>
              </a:ext>
            </a:extLst>
          </p:cNvPr>
          <p:cNvSpPr>
            <a:spLocks noGrp="1"/>
          </p:cNvSpPr>
          <p:nvPr>
            <p:ph type="title"/>
          </p:nvPr>
        </p:nvSpPr>
        <p:spPr/>
        <p:txBody>
          <a:bodyPr/>
          <a:lstStyle/>
          <a:p>
            <a:pPr algn="ctr"/>
            <a:r>
              <a:rPr lang="en-US" altLang="en-US" dirty="0"/>
              <a:t>Data pre-processing</a:t>
            </a:r>
            <a:endParaRPr lang="zh-CN" altLang="en-US" dirty="0"/>
          </a:p>
        </p:txBody>
      </p:sp>
      <p:graphicFrame>
        <p:nvGraphicFramePr>
          <p:cNvPr id="12" name="内容占位符 11">
            <a:extLst>
              <a:ext uri="{FF2B5EF4-FFF2-40B4-BE49-F238E27FC236}">
                <a16:creationId xmlns:a16="http://schemas.microsoft.com/office/drawing/2014/main" id="{93560C5E-9DB1-499D-8881-47CAD325C616}"/>
              </a:ext>
            </a:extLst>
          </p:cNvPr>
          <p:cNvGraphicFramePr>
            <a:graphicFrameLocks noGrp="1"/>
          </p:cNvGraphicFramePr>
          <p:nvPr>
            <p:ph idx="1"/>
            <p:extLst>
              <p:ext uri="{D42A27DB-BD31-4B8C-83A1-F6EECF244321}">
                <p14:modId xmlns:p14="http://schemas.microsoft.com/office/powerpoint/2010/main" val="2522294593"/>
              </p:ext>
            </p:extLst>
          </p:nvPr>
        </p:nvGraphicFramePr>
        <p:xfrm>
          <a:off x="838200" y="1825625"/>
          <a:ext cx="10515600" cy="142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框 13">
            <a:extLst>
              <a:ext uri="{FF2B5EF4-FFF2-40B4-BE49-F238E27FC236}">
                <a16:creationId xmlns:a16="http://schemas.microsoft.com/office/drawing/2014/main" id="{6DF02403-5F6A-4071-8A0C-C8C6D8C5EA51}"/>
              </a:ext>
            </a:extLst>
          </p:cNvPr>
          <p:cNvSpPr txBox="1"/>
          <p:nvPr/>
        </p:nvSpPr>
        <p:spPr>
          <a:xfrm>
            <a:off x="838200" y="3657600"/>
            <a:ext cx="2819400" cy="1754326"/>
          </a:xfrm>
          <a:prstGeom prst="rect">
            <a:avLst/>
          </a:prstGeom>
          <a:noFill/>
        </p:spPr>
        <p:txBody>
          <a:bodyPr wrap="square" rtlCol="0">
            <a:spAutoFit/>
          </a:bodyPr>
          <a:lstStyle/>
          <a:p>
            <a:r>
              <a:rPr lang="en-US" altLang="zh-CN"/>
              <a:t>In the dataset, the data under the label column is in the form of strings, which need to be mapped to numbers for ease of processing.</a:t>
            </a:r>
            <a:endParaRPr lang="zh-CN" altLang="en-US" dirty="0"/>
          </a:p>
        </p:txBody>
      </p:sp>
      <p:sp>
        <p:nvSpPr>
          <p:cNvPr id="15" name="文本框 14">
            <a:extLst>
              <a:ext uri="{FF2B5EF4-FFF2-40B4-BE49-F238E27FC236}">
                <a16:creationId xmlns:a16="http://schemas.microsoft.com/office/drawing/2014/main" id="{57BBC447-9B1B-4633-A723-7F03E82ECF8B}"/>
              </a:ext>
            </a:extLst>
          </p:cNvPr>
          <p:cNvSpPr txBox="1"/>
          <p:nvPr/>
        </p:nvSpPr>
        <p:spPr>
          <a:xfrm>
            <a:off x="4728879" y="3657600"/>
            <a:ext cx="2711825" cy="2308324"/>
          </a:xfrm>
          <a:prstGeom prst="rect">
            <a:avLst/>
          </a:prstGeom>
          <a:noFill/>
        </p:spPr>
        <p:txBody>
          <a:bodyPr wrap="square" rtlCol="0">
            <a:spAutoFit/>
          </a:bodyPr>
          <a:lstStyle/>
          <a:p>
            <a:r>
              <a:rPr lang="en-US" altLang="zh-CN" dirty="0"/>
              <a:t>Before dividing the training and test sets, the data needed to be randomly scrambled because in the original data file, the data were broken down by gender Sorted, not randomized. </a:t>
            </a:r>
            <a:endParaRPr lang="zh-CN" altLang="en-US" dirty="0"/>
          </a:p>
        </p:txBody>
      </p:sp>
      <p:sp>
        <p:nvSpPr>
          <p:cNvPr id="16" name="文本框 15">
            <a:extLst>
              <a:ext uri="{FF2B5EF4-FFF2-40B4-BE49-F238E27FC236}">
                <a16:creationId xmlns:a16="http://schemas.microsoft.com/office/drawing/2014/main" id="{CCE600E6-9D68-4316-8F49-F70F21EB2ADC}"/>
              </a:ext>
            </a:extLst>
          </p:cNvPr>
          <p:cNvSpPr txBox="1"/>
          <p:nvPr/>
        </p:nvSpPr>
        <p:spPr>
          <a:xfrm>
            <a:off x="8615082" y="3657600"/>
            <a:ext cx="2528047" cy="2585323"/>
          </a:xfrm>
          <a:prstGeom prst="rect">
            <a:avLst/>
          </a:prstGeom>
          <a:noFill/>
        </p:spPr>
        <p:txBody>
          <a:bodyPr wrap="square" rtlCol="0">
            <a:spAutoFit/>
          </a:bodyPr>
          <a:lstStyle/>
          <a:p>
            <a:r>
              <a:rPr lang="en-US" altLang="zh-CN" dirty="0"/>
              <a:t>Divide the data into 5 mutually exclusive subsets, each group accounting for 20% of the total data, use one set of data as a test set at a time, the remaining 4 groups as a training set, repeated 5 times</a:t>
            </a:r>
            <a:endParaRPr lang="zh-CN" altLang="en-US" dirty="0"/>
          </a:p>
        </p:txBody>
      </p:sp>
    </p:spTree>
    <p:extLst>
      <p:ext uri="{BB962C8B-B14F-4D97-AF65-F5344CB8AC3E}">
        <p14:creationId xmlns:p14="http://schemas.microsoft.com/office/powerpoint/2010/main" val="245917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FEC9B-1015-4A1F-A914-15ABEEBC7651}"/>
              </a:ext>
            </a:extLst>
          </p:cNvPr>
          <p:cNvSpPr>
            <a:spLocks noGrp="1"/>
          </p:cNvSpPr>
          <p:nvPr>
            <p:ph type="title"/>
          </p:nvPr>
        </p:nvSpPr>
        <p:spPr/>
        <p:txBody>
          <a:bodyPr/>
          <a:lstStyle/>
          <a:p>
            <a:pPr algn="ctr"/>
            <a:r>
              <a:rPr lang="en-US" altLang="en-US" dirty="0"/>
              <a:t>Steps of SVM Initial realization</a:t>
            </a:r>
            <a:br>
              <a:rPr lang="zh-CN" altLang="en-US" dirty="0"/>
            </a:b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02FB2E8-E7C0-46BC-8BC5-C1EADFD2EFB7}"/>
                  </a:ext>
                </a:extLst>
              </p:cNvPr>
              <p:cNvSpPr>
                <a:spLocks noGrp="1"/>
              </p:cNvSpPr>
              <p:nvPr>
                <p:ph idx="1"/>
              </p:nvPr>
            </p:nvSpPr>
            <p:spPr>
              <a:xfrm>
                <a:off x="838200" y="1174375"/>
                <a:ext cx="10515600" cy="5002587"/>
              </a:xfrm>
            </p:spPr>
            <p:txBody>
              <a:bodyPr>
                <a:normAutofit fontScale="55000" lnSpcReduction="20000"/>
              </a:bodyPr>
              <a:lstStyle/>
              <a:p>
                <a:pPr latinLnBrk="1"/>
                <a:r>
                  <a:rPr lang="zh-CN" altLang="zh-CN" dirty="0"/>
                  <a:t>①选取适当的核函数</a:t>
                </a:r>
                <a14:m>
                  <m:oMath xmlns:m="http://schemas.openxmlformats.org/officeDocument/2006/math">
                    <m:r>
                      <a:rPr lang="en-US" altLang="zh-CN" i="1"/>
                      <m:t>𝑘</m:t>
                    </m:r>
                    <m:r>
                      <a:rPr lang="en-US" altLang="zh-CN" i="1"/>
                      <m:t>(</m:t>
                    </m:r>
                    <m:r>
                      <a:rPr lang="en-US" altLang="zh-CN" i="1"/>
                      <m:t>𝑥</m:t>
                    </m:r>
                    <m:r>
                      <a:rPr lang="en-US" altLang="zh-CN" i="1"/>
                      <m:t>,</m:t>
                    </m:r>
                    <m:r>
                      <a:rPr lang="en-US" altLang="zh-CN" i="1"/>
                      <m:t>𝑧</m:t>
                    </m:r>
                    <m:r>
                      <a:rPr lang="en-US" altLang="zh-CN" i="1"/>
                      <m:t>)</m:t>
                    </m:r>
                  </m:oMath>
                </a14:m>
                <a:r>
                  <a:rPr lang="zh-CN" altLang="zh-CN" dirty="0"/>
                  <a:t>和惩罚参数</a:t>
                </a:r>
                <a14:m>
                  <m:oMath xmlns:m="http://schemas.openxmlformats.org/officeDocument/2006/math">
                    <m:r>
                      <a:rPr lang="en-US" altLang="zh-CN" i="1"/>
                      <m:t>𝐶</m:t>
                    </m:r>
                    <m:r>
                      <a:rPr lang="en-US" altLang="zh-CN" i="1"/>
                      <m:t>&gt;0</m:t>
                    </m:r>
                  </m:oMath>
                </a14:m>
                <a:r>
                  <a:rPr lang="zh-CN" altLang="zh-CN" dirty="0"/>
                  <a:t>，构造并求解</a:t>
                </a:r>
                <a:r>
                  <a:rPr lang="zh-CN" altLang="en-US" dirty="0"/>
                  <a:t>最优化</a:t>
                </a:r>
                <a:r>
                  <a:rPr lang="zh-CN" altLang="zh-CN" dirty="0"/>
                  <a:t>问题</a:t>
                </a:r>
                <a:endParaRPr lang="en-US" altLang="zh-CN" dirty="0"/>
              </a:p>
              <a:p>
                <a:pPr latinLnBrk="1"/>
                <a:endParaRPr lang="en-US" altLang="zh-CN" dirty="0"/>
              </a:p>
              <a:p>
                <a:pPr marL="0" indent="0" latinLnBrk="1">
                  <a:buNone/>
                </a:pPr>
                <a14:m>
                  <m:oMathPara xmlns:m="http://schemas.openxmlformats.org/officeDocument/2006/math">
                    <m:oMathParaPr>
                      <m:jc m:val="center"/>
                    </m:oMathParaPr>
                    <m:oMath xmlns:m="http://schemas.openxmlformats.org/officeDocument/2006/math">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min</m:t>
                              </m:r>
                            </m:e>
                            <m:lim>
                              <m:r>
                                <m:rPr>
                                  <m:sty m:val="p"/>
                                </m:rPr>
                                <a:rPr lang="en-US" altLang="zh-CN">
                                  <a:latin typeface="Cambria Math" panose="02040503050406030204" pitchFamily="18" charset="0"/>
                                </a:rPr>
                                <m:t>α</m:t>
                              </m:r>
                            </m:lim>
                          </m:limLow>
                        </m:fName>
                        <m:e>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𝑗</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𝒊</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𝒋</m:t>
                                          </m:r>
                                        </m:sub>
                                      </m:sSub>
                                    </m:e>
                                  </m:d>
                                </m:e>
                              </m:nary>
                            </m:e>
                          </m:nary>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e>
                          </m:nary>
                        </m:e>
                      </m:func>
                    </m:oMath>
                  </m:oMathPara>
                </a14:m>
                <a:endParaRPr lang="zh-CN" altLang="zh-CN" dirty="0"/>
              </a:p>
              <a:p>
                <a:pPr algn="ctr" latinLnBrk="1"/>
                <a14:m>
                  <m:oMath xmlns:m="http://schemas.openxmlformats.org/officeDocument/2006/math">
                    <m:r>
                      <m:rPr>
                        <m:nor/>
                      </m:rPr>
                      <a:rPr lang="en-US" altLang="zh-CN"/>
                      <m:t>s</m:t>
                    </m:r>
                    <m:r>
                      <m:rPr>
                        <m:nor/>
                      </m:rPr>
                      <a:rPr lang="en-US" altLang="zh-CN"/>
                      <m:t>.</m:t>
                    </m:r>
                    <m:r>
                      <m:rPr>
                        <m:nor/>
                      </m:rPr>
                      <a:rPr lang="en-US" altLang="zh-CN"/>
                      <m:t>t</m:t>
                    </m:r>
                    <m:r>
                      <m:rPr>
                        <m:nor/>
                      </m:rPr>
                      <a:rPr lang="en-US" altLang="zh-CN"/>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nary>
                    <m:r>
                      <a:rPr lang="en-US" altLang="zh-CN" i="1">
                        <a:latin typeface="Cambria Math" panose="02040503050406030204" pitchFamily="18" charset="0"/>
                      </a:rPr>
                      <m:t>=0</m:t>
                    </m:r>
                  </m:oMath>
                </a14:m>
                <a:endParaRPr lang="zh-CN" altLang="zh-CN" dirty="0"/>
              </a:p>
              <a:p>
                <a:pPr latinLnBrk="1"/>
                <a:r>
                  <a:rPr lang="zh-CN" altLang="zh-CN" dirty="0"/>
                  <a:t>得到最优解</a:t>
                </a:r>
                <a:r>
                  <a:rPr lang="en-US" altLang="zh-CN" dirty="0"/>
                  <a:t> </a:t>
                </a:r>
                <a14:m>
                  <m:oMath xmlns:m="http://schemas.openxmlformats.org/officeDocument/2006/math">
                    <m:sSup>
                      <m:sSupPr>
                        <m:ctrlPr>
                          <a:rPr lang="zh-CN" altLang="zh-CN" i="1">
                            <a:latin typeface="Cambria Math" panose="02040503050406030204" pitchFamily="18" charset="0"/>
                          </a:rPr>
                        </m:ctrlPr>
                      </m:sSupPr>
                      <m:e>
                        <m:r>
                          <a:rPr lang="en-US" altLang="zh-CN" b="0" i="0" smtClean="0">
                            <a:latin typeface="Cambria Math" panose="02040503050406030204" pitchFamily="18" charset="0"/>
                          </a:rPr>
                          <m:t>: </m:t>
                        </m:r>
                        <m:r>
                          <m:rPr>
                            <m:sty m:val="p"/>
                          </m:rPr>
                          <a:rPr lang="en-US" altLang="zh-CN">
                            <a:latin typeface="Cambria Math" panose="02040503050406030204" pitchFamily="18" charset="0"/>
                          </a:rPr>
                          <m:t>α</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α</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α</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zh-CN" altLang="zh-CN">
                                <a:latin typeface="Cambria Math" panose="02040503050406030204" pitchFamily="18" charset="0"/>
                              </a:rPr>
                              <m:t>…</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α</m:t>
                                </m:r>
                              </m:e>
                              <m:sub>
                                <m:r>
                                  <a:rPr lang="en-US" altLang="zh-CN" i="1">
                                    <a:latin typeface="Cambria Math" panose="02040503050406030204" pitchFamily="18" charset="0"/>
                                  </a:rPr>
                                  <m:t>𝑁</m:t>
                                </m:r>
                              </m:sub>
                              <m:sup>
                                <m:r>
                                  <a:rPr lang="en-US" altLang="zh-CN" i="1">
                                    <a:latin typeface="Cambria Math" panose="02040503050406030204" pitchFamily="18" charset="0"/>
                                  </a:rPr>
                                  <m:t>∗</m:t>
                                </m:r>
                              </m:sup>
                            </m:sSubSup>
                          </m:e>
                        </m:d>
                      </m:e>
                      <m:sup>
                        <m:r>
                          <a:rPr lang="en-US" altLang="zh-CN" i="1">
                            <a:latin typeface="Cambria Math" panose="02040503050406030204" pitchFamily="18" charset="0"/>
                          </a:rPr>
                          <m:t>𝑇</m:t>
                        </m:r>
                      </m:sup>
                    </m:sSup>
                  </m:oMath>
                </a14:m>
                <a:endParaRPr lang="zh-CN" altLang="zh-CN" dirty="0"/>
              </a:p>
              <a:p>
                <a:pPr latinLnBrk="1"/>
                <a:r>
                  <a:rPr lang="zh-CN" altLang="zh-CN" dirty="0"/>
                  <a:t>②选择</a:t>
                </a:r>
                <a14:m>
                  <m:oMath xmlns:m="http://schemas.openxmlformats.org/officeDocument/2006/math">
                    <m:sSup>
                      <m:sSupPr>
                        <m:ctrlPr>
                          <a:rPr lang="zh-CN" altLang="zh-CN" i="1"/>
                        </m:ctrlPr>
                      </m:sSupPr>
                      <m:e>
                        <m:r>
                          <a:rPr lang="en-US" altLang="zh-CN" b="1" i="1"/>
                          <m:t>𝜶</m:t>
                        </m:r>
                      </m:e>
                      <m:sup>
                        <m:r>
                          <a:rPr lang="en-US" altLang="zh-CN" i="1"/>
                          <m:t>∗</m:t>
                        </m:r>
                      </m:sup>
                    </m:sSup>
                  </m:oMath>
                </a14:m>
                <a:r>
                  <a:rPr lang="zh-CN" altLang="zh-CN" dirty="0"/>
                  <a:t>的一个分量</a:t>
                </a:r>
                <a14:m>
                  <m:oMath xmlns:m="http://schemas.openxmlformats.org/officeDocument/2006/math">
                    <m:sSubSup>
                      <m:sSubSupPr>
                        <m:ctrlPr>
                          <a:rPr lang="zh-CN" altLang="zh-CN" i="1"/>
                        </m:ctrlPr>
                      </m:sSubSupPr>
                      <m:e>
                        <m:r>
                          <a:rPr lang="en-US" altLang="zh-CN" b="1" i="1"/>
                          <m:t>𝜶</m:t>
                        </m:r>
                      </m:e>
                      <m:sub>
                        <m:r>
                          <a:rPr lang="en-US" altLang="zh-CN" i="1"/>
                          <m:t>𝑗</m:t>
                        </m:r>
                      </m:sub>
                      <m:sup>
                        <m:r>
                          <a:rPr lang="en-US" altLang="zh-CN" i="1"/>
                          <m:t>∗</m:t>
                        </m:r>
                      </m:sup>
                    </m:sSubSup>
                  </m:oMath>
                </a14:m>
                <a:r>
                  <a:rPr lang="zh-CN" altLang="zh-CN" dirty="0"/>
                  <a:t>满足条件</a:t>
                </a:r>
                <a:r>
                  <a:rPr lang="en-US" altLang="zh-CN" dirty="0"/>
                  <a:t> 0</a:t>
                </a:r>
                <a14:m>
                  <m:oMath xmlns:m="http://schemas.openxmlformats.org/officeDocument/2006/math">
                    <m:r>
                      <a:rPr lang="en-US" altLang="zh-CN" i="1"/>
                      <m:t>&lt;</m:t>
                    </m:r>
                    <m:sSubSup>
                      <m:sSubSupPr>
                        <m:ctrlPr>
                          <a:rPr lang="zh-CN" altLang="zh-CN" i="1"/>
                        </m:ctrlPr>
                      </m:sSubSupPr>
                      <m:e>
                        <m:r>
                          <a:rPr lang="en-US" altLang="zh-CN" b="1" i="1"/>
                          <m:t>𝜶</m:t>
                        </m:r>
                      </m:e>
                      <m:sub>
                        <m:r>
                          <a:rPr lang="en-US" altLang="zh-CN" i="1"/>
                          <m:t>𝑗</m:t>
                        </m:r>
                      </m:sub>
                      <m:sup>
                        <m:r>
                          <a:rPr lang="en-US" altLang="zh-CN" i="1"/>
                          <m:t>∗</m:t>
                        </m:r>
                      </m:sup>
                    </m:sSubSup>
                    <m:r>
                      <a:rPr lang="en-US" altLang="zh-CN" i="1"/>
                      <m:t>&lt;</m:t>
                    </m:r>
                    <m:r>
                      <a:rPr lang="en-US" altLang="zh-CN" i="1"/>
                      <m:t>𝐶</m:t>
                    </m:r>
                  </m:oMath>
                </a14:m>
                <a:r>
                  <a:rPr lang="zh-CN" altLang="zh-CN" dirty="0"/>
                  <a:t>，计算</a:t>
                </a:r>
                <a:r>
                  <a:rPr lang="zh-CN" altLang="en-US" dirty="0"/>
                  <a:t>：</a:t>
                </a:r>
                <a:endParaRPr lang="zh-CN" altLang="zh-CN" dirty="0"/>
              </a:p>
              <a:p>
                <a:pPr marL="0" indent="0" latinLnBrk="1">
                  <a:buNone/>
                </a:pPr>
                <a14:m>
                  <m:oMathPara xmlns:m="http://schemas.openxmlformats.org/officeDocument/2006/math">
                    <m:oMathParaPr>
                      <m:jc m:val="center"/>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α</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𝐾</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e>
                      </m:nary>
                    </m:oMath>
                  </m:oMathPara>
                </a14:m>
                <a:endParaRPr lang="zh-CN" altLang="zh-CN" dirty="0"/>
              </a:p>
              <a:p>
                <a:pPr latinLnBrk="1"/>
                <a:r>
                  <a:rPr lang="zh-CN" altLang="zh-CN" dirty="0"/>
                  <a:t>③计算分类决策函数</a:t>
                </a:r>
                <a:r>
                  <a:rPr lang="zh-CN" altLang="en-US" dirty="0"/>
                  <a:t>：</a:t>
                </a:r>
                <a:endParaRPr lang="zh-CN" altLang="zh-CN" dirty="0"/>
              </a:p>
              <a:p>
                <a:pPr marL="0" indent="0" latinLnBrk="1">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𝑠𝑖𝑔𝑛</m:t>
                      </m:r>
                      <m:d>
                        <m:dPr>
                          <m:ctrlPr>
                            <a:rPr lang="zh-CN" altLang="zh-CN" i="1">
                              <a:latin typeface="Cambria Math" panose="02040503050406030204" pitchFamily="18" charset="0"/>
                            </a:rPr>
                          </m:ctrlPr>
                        </m:dPr>
                        <m:e>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α</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𝐾</m:t>
                              </m:r>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nary>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e>
                      </m:d>
                    </m:oMath>
                  </m:oMathPara>
                </a14:m>
                <a:endParaRPr lang="zh-CN" altLang="zh-CN" dirty="0"/>
              </a:p>
              <a:p>
                <a:pPr latinLnBrk="1"/>
                <a:r>
                  <a:rPr lang="en-US" altLang="zh-CN" dirty="0"/>
                  <a:t>Take Gaussian kernel function </a:t>
                </a:r>
                <a14:m>
                  <m:oMath xmlns:m="http://schemas.openxmlformats.org/officeDocument/2006/math">
                    <m:r>
                      <a:rPr lang="en-US" altLang="zh-CN" i="1">
                        <a:latin typeface="Cambria Math" panose="02040503050406030204" pitchFamily="18" charset="0"/>
                      </a:rPr>
                      <m:t>𝐾</m:t>
                    </m:r>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zh-CN" altLang="zh-CN" i="1">
                                <a:latin typeface="Cambria Math" panose="02040503050406030204" pitchFamily="18" charset="0"/>
                              </a:rPr>
                            </m:ctrlPr>
                          </m:dPr>
                          <m:e>
                            <m:r>
                              <a:rPr lang="en-US" altLang="zh-CN" i="1">
                                <a:latin typeface="Cambria Math" panose="02040503050406030204" pitchFamily="18" charset="0"/>
                              </a:rPr>
                              <m:t>−</m:t>
                            </m:r>
                            <m:f>
                              <m:fPr>
                                <m:ctrlPr>
                                  <a:rPr lang="zh-CN" altLang="zh-CN" i="1">
                                    <a:latin typeface="Cambria Math" panose="02040503050406030204" pitchFamily="18" charset="0"/>
                                  </a:rPr>
                                </m:ctrlPr>
                              </m:fPr>
                              <m:num>
                                <m:r>
                                  <m:rPr>
                                    <m:lit/>
                                  </m:rP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𝑧</m:t>
                                </m:r>
                                <m:sSup>
                                  <m:sSupPr>
                                    <m:ctrlPr>
                                      <a:rPr lang="zh-CN" altLang="zh-CN" i="1">
                                        <a:latin typeface="Cambria Math" panose="02040503050406030204" pitchFamily="18" charset="0"/>
                                      </a:rPr>
                                    </m:ctrlPr>
                                  </m:sSupPr>
                                  <m:e>
                                    <m:r>
                                      <m:rPr>
                                        <m:lit/>
                                      </m:rP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σ</m:t>
                                    </m:r>
                                  </m:e>
                                  <m:sup>
                                    <m:r>
                                      <a:rPr lang="en-US" altLang="zh-CN" i="1">
                                        <a:latin typeface="Cambria Math" panose="02040503050406030204" pitchFamily="18" charset="0"/>
                                      </a:rPr>
                                      <m:t>2</m:t>
                                    </m:r>
                                  </m:sup>
                                </m:sSup>
                              </m:den>
                            </m:f>
                          </m:e>
                        </m:d>
                      </m:e>
                    </m:func>
                  </m:oMath>
                </a14:m>
                <a:r>
                  <a:rPr lang="en-US" altLang="zh-CN" dirty="0"/>
                  <a:t>  as an example :</a:t>
                </a:r>
                <a:endParaRPr lang="zh-CN" altLang="zh-CN" dirty="0"/>
              </a:p>
              <a:p>
                <a:pPr latinLnBrk="1"/>
                <a:r>
                  <a:rPr lang="en-US" altLang="zh-CN" dirty="0"/>
                  <a:t>The corresponding SVM is a Gaussian radial basis function classifier. In this case, the classification decision function is:</a:t>
                </a:r>
                <a:endParaRPr lang="en-US" altLang="zh-CN" i="1" dirty="0">
                  <a:latin typeface="Cambria Math" panose="02040503050406030204" pitchFamily="18" charset="0"/>
                </a:endParaRPr>
              </a:p>
              <a:p>
                <a:pPr latinLnBrk="1"/>
                <a14:m>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𝑠𝑖𝑔𝑛</m:t>
                    </m:r>
                    <m:d>
                      <m:dPr>
                        <m:ctrlPr>
                          <a:rPr lang="zh-CN" altLang="zh-CN" i="1">
                            <a:latin typeface="Cambria Math" panose="02040503050406030204" pitchFamily="18" charset="0"/>
                          </a:rPr>
                        </m:ctrlPr>
                      </m:dPr>
                      <m:e>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nary>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zh-CN" altLang="zh-CN" i="1">
                                    <a:latin typeface="Cambria Math" panose="02040503050406030204" pitchFamily="18" charset="0"/>
                                  </a:rPr>
                                </m:ctrlPr>
                              </m:dPr>
                              <m:e>
                                <m:r>
                                  <a:rPr lang="en-US" altLang="zh-CN" i="1">
                                    <a:latin typeface="Cambria Math" panose="02040503050406030204" pitchFamily="18" charset="0"/>
                                  </a:rPr>
                                  <m:t>−</m:t>
                                </m:r>
                                <m:f>
                                  <m:fPr>
                                    <m:ctrlPr>
                                      <a:rPr lang="zh-CN" altLang="zh-CN" i="1">
                                        <a:latin typeface="Cambria Math" panose="02040503050406030204" pitchFamily="18" charset="0"/>
                                      </a:rPr>
                                    </m:ctrlPr>
                                  </m:fPr>
                                  <m:num>
                                    <m:r>
                                      <m:rPr>
                                        <m:lit/>
                                      </m:rP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𝑧</m:t>
                                    </m:r>
                                    <m:sSup>
                                      <m:sSupPr>
                                        <m:ctrlPr>
                                          <a:rPr lang="zh-CN" altLang="zh-CN" i="1">
                                            <a:latin typeface="Cambria Math" panose="02040503050406030204" pitchFamily="18" charset="0"/>
                                          </a:rPr>
                                        </m:ctrlPr>
                                      </m:sSupPr>
                                      <m:e>
                                        <m:r>
                                          <m:rPr>
                                            <m:lit/>
                                          </m:rP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den>
                                </m:f>
                              </m:e>
                            </m:d>
                          </m:e>
                        </m:func>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e>
                    </m:d>
                  </m:oMath>
                </a14:m>
                <a:endParaRPr lang="zh-CN" altLang="zh-CN" dirty="0"/>
              </a:p>
              <a:p>
                <a:endParaRPr lang="zh-CN" altLang="en-US" dirty="0"/>
              </a:p>
            </p:txBody>
          </p:sp>
        </mc:Choice>
        <mc:Fallback>
          <p:sp>
            <p:nvSpPr>
              <p:cNvPr id="3" name="内容占位符 2">
                <a:extLst>
                  <a:ext uri="{FF2B5EF4-FFF2-40B4-BE49-F238E27FC236}">
                    <a16:creationId xmlns:a16="http://schemas.microsoft.com/office/drawing/2014/main" id="{202FB2E8-E7C0-46BC-8BC5-C1EADFD2EFB7}"/>
                  </a:ext>
                </a:extLst>
              </p:cNvPr>
              <p:cNvSpPr>
                <a:spLocks noGrp="1" noRot="1" noChangeAspect="1" noMove="1" noResize="1" noEditPoints="1" noAdjustHandles="1" noChangeArrowheads="1" noChangeShapeType="1" noTextEdit="1"/>
              </p:cNvSpPr>
              <p:nvPr>
                <p:ph idx="1"/>
              </p:nvPr>
            </p:nvSpPr>
            <p:spPr>
              <a:xfrm>
                <a:off x="838200" y="1174375"/>
                <a:ext cx="10515600" cy="5002587"/>
              </a:xfrm>
              <a:blipFill>
                <a:blip r:embed="rId2"/>
                <a:stretch>
                  <a:fillRect l="-174" t="-1463" b="-5000"/>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4E316FEE-155C-45D8-ABAB-0552FB25A18C}"/>
              </a:ext>
            </a:extLst>
          </p:cNvPr>
          <p:cNvCxnSpPr/>
          <p:nvPr/>
        </p:nvCxnSpPr>
        <p:spPr>
          <a:xfrm>
            <a:off x="376518" y="6284259"/>
            <a:ext cx="1131345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28924D23-F2B0-44A2-9AA1-5A8F7EA40419}"/>
              </a:ext>
            </a:extLst>
          </p:cNvPr>
          <p:cNvSpPr txBox="1"/>
          <p:nvPr/>
        </p:nvSpPr>
        <p:spPr>
          <a:xfrm>
            <a:off x="313765" y="6454588"/>
            <a:ext cx="11313458" cy="523220"/>
          </a:xfrm>
          <a:prstGeom prst="rect">
            <a:avLst/>
          </a:prstGeom>
          <a:noFill/>
        </p:spPr>
        <p:txBody>
          <a:bodyPr wrap="square" rtlCol="0">
            <a:spAutoFit/>
          </a:bodyPr>
          <a:lstStyle/>
          <a:p>
            <a:r>
              <a:rPr lang="en-US" altLang="zh-CN" sz="1400" dirty="0"/>
              <a:t>[1] </a:t>
            </a:r>
            <a:r>
              <a:rPr lang="zh-CN" altLang="zh-CN" sz="1400" dirty="0"/>
              <a:t>李航．统计学习方法．北京：清华大学出版社，</a:t>
            </a:r>
            <a:r>
              <a:rPr lang="en-US" altLang="zh-CN" sz="1400" dirty="0"/>
              <a:t>2019</a:t>
            </a:r>
            <a:r>
              <a:rPr lang="zh-CN" altLang="zh-CN" sz="1400" dirty="0"/>
              <a:t>：第七章，</a:t>
            </a:r>
            <a:r>
              <a:rPr lang="en-US" altLang="zh-CN" sz="1400" dirty="0"/>
              <a:t>pp.142-143.</a:t>
            </a:r>
            <a:endParaRPr lang="zh-CN" altLang="zh-CN" sz="1400" dirty="0"/>
          </a:p>
          <a:p>
            <a:endParaRPr lang="zh-CN" altLang="en-US" sz="1400" dirty="0"/>
          </a:p>
        </p:txBody>
      </p:sp>
    </p:spTree>
    <p:extLst>
      <p:ext uri="{BB962C8B-B14F-4D97-AF65-F5344CB8AC3E}">
        <p14:creationId xmlns:p14="http://schemas.microsoft.com/office/powerpoint/2010/main" val="211769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13115-1EF9-48CB-AB65-A83AF7C62DD9}"/>
              </a:ext>
            </a:extLst>
          </p:cNvPr>
          <p:cNvSpPr>
            <a:spLocks noGrp="1"/>
          </p:cNvSpPr>
          <p:nvPr>
            <p:ph type="title"/>
          </p:nvPr>
        </p:nvSpPr>
        <p:spPr>
          <a:xfrm>
            <a:off x="838199" y="171543"/>
            <a:ext cx="10515600" cy="1325563"/>
          </a:xfrm>
        </p:spPr>
        <p:txBody>
          <a:bodyPr/>
          <a:lstStyle/>
          <a:p>
            <a:pPr algn="ctr"/>
            <a:r>
              <a:rPr lang="en-US" altLang="en-US" dirty="0"/>
              <a:t>Result of SVM Initial realization</a:t>
            </a:r>
            <a:endParaRPr lang="zh-CN" altLang="en-US" dirty="0"/>
          </a:p>
        </p:txBody>
      </p:sp>
      <p:sp>
        <p:nvSpPr>
          <p:cNvPr id="3" name="内容占位符 2">
            <a:extLst>
              <a:ext uri="{FF2B5EF4-FFF2-40B4-BE49-F238E27FC236}">
                <a16:creationId xmlns:a16="http://schemas.microsoft.com/office/drawing/2014/main" id="{9A0B6768-3932-435A-80A4-1D7F907E047E}"/>
              </a:ext>
            </a:extLst>
          </p:cNvPr>
          <p:cNvSpPr>
            <a:spLocks noGrp="1"/>
          </p:cNvSpPr>
          <p:nvPr>
            <p:ph sz="half" idx="1"/>
          </p:nvPr>
        </p:nvSpPr>
        <p:spPr>
          <a:xfrm>
            <a:off x="712693" y="1290918"/>
            <a:ext cx="4280648" cy="5172635"/>
          </a:xfrm>
          <a:ln>
            <a:solidFill>
              <a:schemeClr val="tx1"/>
            </a:solidFill>
          </a:ln>
        </p:spPr>
        <p:txBody>
          <a:bodyPr>
            <a:normAutofit fontScale="55000" lnSpcReduction="20000"/>
          </a:bodyPr>
          <a:lstStyle/>
          <a:p>
            <a:pPr marL="0" indent="0" latinLnBrk="1">
              <a:buNone/>
            </a:pPr>
            <a:r>
              <a:rPr lang="en-US" altLang="zh-CN" sz="2900" dirty="0"/>
              <a:t>class SVM(object):</a:t>
            </a:r>
            <a:endParaRPr lang="zh-CN" altLang="zh-CN" sz="2900" dirty="0"/>
          </a:p>
          <a:p>
            <a:pPr marL="0" indent="0" latinLnBrk="1">
              <a:buNone/>
            </a:pPr>
            <a:r>
              <a:rPr lang="en-US" altLang="zh-CN" sz="2900" dirty="0"/>
              <a:t>    """</a:t>
            </a:r>
            <a:endParaRPr lang="zh-CN" altLang="zh-CN" sz="2900" dirty="0"/>
          </a:p>
          <a:p>
            <a:pPr marL="0" indent="0" latinLnBrk="1">
              <a:buNone/>
            </a:pPr>
            <a:r>
              <a:rPr lang="en-US" altLang="zh-CN" sz="2900" dirty="0"/>
              <a:t>    SVM model</a:t>
            </a:r>
            <a:endParaRPr lang="zh-CN" altLang="zh-CN" sz="2900" dirty="0"/>
          </a:p>
          <a:p>
            <a:pPr marL="0" indent="0" latinLnBrk="1">
              <a:buNone/>
            </a:pPr>
            <a:r>
              <a:rPr lang="en-US" altLang="zh-CN" sz="2900" dirty="0"/>
              <a:t>    """</a:t>
            </a:r>
            <a:endParaRPr lang="zh-CN" altLang="zh-CN" sz="2900" dirty="0"/>
          </a:p>
          <a:p>
            <a:pPr marL="0" indent="0" latinLnBrk="1">
              <a:buNone/>
            </a:pPr>
            <a:r>
              <a:rPr lang="en-US" altLang="zh-CN" sz="2900" dirty="0"/>
              <a:t>    def __</a:t>
            </a:r>
            <a:r>
              <a:rPr lang="en-US" altLang="zh-CN" sz="2900" dirty="0" err="1"/>
              <a:t>init</a:t>
            </a:r>
            <a:r>
              <a:rPr lang="en-US" altLang="zh-CN" sz="2900" dirty="0"/>
              <a:t>__(self, </a:t>
            </a:r>
            <a:r>
              <a:rPr lang="en-US" altLang="zh-CN" sz="2900" dirty="0" err="1"/>
              <a:t>max_iter</a:t>
            </a:r>
            <a:r>
              <a:rPr lang="en-US" altLang="zh-CN" sz="2900" dirty="0"/>
              <a:t>=10000, </a:t>
            </a:r>
            <a:r>
              <a:rPr lang="en-US" altLang="zh-CN" sz="2900" dirty="0" err="1"/>
              <a:t>kernel_type</a:t>
            </a:r>
            <a:r>
              <a:rPr lang="en-US" altLang="zh-CN" sz="2900" dirty="0"/>
              <a:t>='linear', C=1.0, epsilon=0.00001):</a:t>
            </a:r>
            <a:endParaRPr lang="zh-CN" altLang="zh-CN" sz="2900" dirty="0"/>
          </a:p>
          <a:p>
            <a:pPr marL="0" indent="0" latinLnBrk="1">
              <a:buNone/>
            </a:pPr>
            <a:r>
              <a:rPr lang="en-US" altLang="zh-CN" sz="2900" dirty="0"/>
              <a:t>        </a:t>
            </a:r>
            <a:r>
              <a:rPr lang="en-US" altLang="zh-CN" sz="2900" dirty="0" err="1"/>
              <a:t>self.max_iter</a:t>
            </a:r>
            <a:r>
              <a:rPr lang="en-US" altLang="zh-CN" sz="2900" dirty="0"/>
              <a:t> = </a:t>
            </a:r>
            <a:r>
              <a:rPr lang="en-US" altLang="zh-CN" sz="2900" dirty="0" err="1"/>
              <a:t>max_iter</a:t>
            </a:r>
            <a:endParaRPr lang="zh-CN" altLang="zh-CN" sz="2900" dirty="0"/>
          </a:p>
          <a:p>
            <a:pPr marL="0" indent="0" latinLnBrk="1">
              <a:buNone/>
            </a:pPr>
            <a:r>
              <a:rPr lang="en-US" altLang="zh-CN" sz="2900" dirty="0"/>
              <a:t>        </a:t>
            </a:r>
            <a:r>
              <a:rPr lang="en-US" altLang="zh-CN" sz="2900" dirty="0" err="1"/>
              <a:t>self.kernel_type</a:t>
            </a:r>
            <a:r>
              <a:rPr lang="en-US" altLang="zh-CN" sz="2900" dirty="0"/>
              <a:t> = </a:t>
            </a:r>
            <a:r>
              <a:rPr lang="en-US" altLang="zh-CN" sz="2900" dirty="0" err="1"/>
              <a:t>kernel_type</a:t>
            </a:r>
            <a:endParaRPr lang="zh-CN" altLang="zh-CN" sz="2900" dirty="0"/>
          </a:p>
          <a:p>
            <a:pPr marL="0" indent="0" latinLnBrk="1">
              <a:buNone/>
            </a:pPr>
            <a:r>
              <a:rPr lang="en-US" altLang="zh-CN" sz="2900" dirty="0"/>
              <a:t>        </a:t>
            </a:r>
            <a:r>
              <a:rPr lang="en-US" altLang="zh-CN" sz="2900" dirty="0" err="1"/>
              <a:t>self.kernel_func_list</a:t>
            </a:r>
            <a:r>
              <a:rPr lang="en-US" altLang="zh-CN" sz="2900" dirty="0"/>
              <a:t> = {</a:t>
            </a:r>
            <a:endParaRPr lang="zh-CN" altLang="zh-CN" sz="2900" dirty="0"/>
          </a:p>
          <a:p>
            <a:pPr marL="0" indent="0" latinLnBrk="1">
              <a:buNone/>
            </a:pPr>
            <a:r>
              <a:rPr lang="en-US" altLang="zh-CN" sz="2900" dirty="0"/>
              <a:t>            'linear': self._</a:t>
            </a:r>
            <a:r>
              <a:rPr lang="en-US" altLang="zh-CN" sz="2900" dirty="0" err="1"/>
              <a:t>kernel_linear</a:t>
            </a:r>
            <a:r>
              <a:rPr lang="en-US" altLang="zh-CN" sz="2900" dirty="0"/>
              <a:t>,</a:t>
            </a:r>
            <a:endParaRPr lang="zh-CN" altLang="zh-CN" sz="2900" dirty="0"/>
          </a:p>
          <a:p>
            <a:pPr marL="0" indent="0" latinLnBrk="1">
              <a:buNone/>
            </a:pPr>
            <a:r>
              <a:rPr lang="en-US" altLang="zh-CN" sz="2900" dirty="0"/>
              <a:t>            'quadratic': self._</a:t>
            </a:r>
            <a:r>
              <a:rPr lang="en-US" altLang="zh-CN" sz="2900" dirty="0" err="1"/>
              <a:t>kernel_quadratic</a:t>
            </a:r>
            <a:r>
              <a:rPr lang="en-US" altLang="zh-CN" sz="2900" dirty="0"/>
              <a:t>,</a:t>
            </a:r>
            <a:endParaRPr lang="zh-CN" altLang="zh-CN" sz="2900" dirty="0"/>
          </a:p>
          <a:p>
            <a:pPr marL="0" indent="0" latinLnBrk="1">
              <a:buNone/>
            </a:pPr>
            <a:r>
              <a:rPr lang="en-US" altLang="zh-CN" sz="2900" dirty="0"/>
              <a:t>        }</a:t>
            </a:r>
            <a:endParaRPr lang="zh-CN" altLang="zh-CN" sz="2900" dirty="0"/>
          </a:p>
          <a:p>
            <a:pPr marL="0" indent="0" latinLnBrk="1">
              <a:buNone/>
            </a:pPr>
            <a:r>
              <a:rPr lang="en-US" altLang="zh-CN" sz="2900" dirty="0"/>
              <a:t>        </a:t>
            </a:r>
            <a:r>
              <a:rPr lang="en-US" altLang="zh-CN" sz="2900" dirty="0" err="1"/>
              <a:t>self.kernel_func</a:t>
            </a:r>
            <a:r>
              <a:rPr lang="en-US" altLang="zh-CN" sz="2900" dirty="0"/>
              <a:t> = </a:t>
            </a:r>
            <a:r>
              <a:rPr lang="en-US" altLang="zh-CN" sz="2900" dirty="0" err="1"/>
              <a:t>self.kernel_func_list</a:t>
            </a:r>
            <a:r>
              <a:rPr lang="en-US" altLang="zh-CN" sz="2900" dirty="0"/>
              <a:t>[</a:t>
            </a:r>
            <a:r>
              <a:rPr lang="en-US" altLang="zh-CN" sz="2900" dirty="0" err="1"/>
              <a:t>kernel_type</a:t>
            </a:r>
            <a:r>
              <a:rPr lang="en-US" altLang="zh-CN" sz="2900" dirty="0"/>
              <a:t>]</a:t>
            </a:r>
            <a:endParaRPr lang="zh-CN" altLang="zh-CN" sz="2900" dirty="0"/>
          </a:p>
          <a:p>
            <a:pPr marL="0" indent="0" latinLnBrk="1">
              <a:buNone/>
            </a:pPr>
            <a:r>
              <a:rPr lang="en-US" altLang="zh-CN" sz="2900" dirty="0"/>
              <a:t>        </a:t>
            </a:r>
            <a:r>
              <a:rPr lang="en-US" altLang="zh-CN" sz="2900" dirty="0" err="1"/>
              <a:t>self.C</a:t>
            </a:r>
            <a:r>
              <a:rPr lang="en-US" altLang="zh-CN" sz="2900" dirty="0"/>
              <a:t> = C</a:t>
            </a:r>
            <a:endParaRPr lang="zh-CN" altLang="zh-CN" sz="2900" dirty="0"/>
          </a:p>
          <a:p>
            <a:pPr marL="0" indent="0" latinLnBrk="1">
              <a:buNone/>
            </a:pPr>
            <a:r>
              <a:rPr lang="en-US" altLang="zh-CN" sz="2900" dirty="0"/>
              <a:t>        </a:t>
            </a:r>
            <a:r>
              <a:rPr lang="en-US" altLang="zh-CN" sz="2900" dirty="0" err="1"/>
              <a:t>self.epsilon</a:t>
            </a:r>
            <a:r>
              <a:rPr lang="en-US" altLang="zh-CN" sz="2900" dirty="0"/>
              <a:t> = epsilon</a:t>
            </a:r>
            <a:endParaRPr lang="zh-CN" altLang="zh-CN" sz="2900" dirty="0"/>
          </a:p>
          <a:p>
            <a:pPr marL="0" indent="0" latinLnBrk="1">
              <a:buNone/>
            </a:pPr>
            <a:r>
              <a:rPr lang="en-US" altLang="zh-CN" sz="2900" dirty="0"/>
              <a:t>        </a:t>
            </a:r>
            <a:r>
              <a:rPr lang="en-US" altLang="zh-CN" sz="2900" dirty="0" err="1"/>
              <a:t>self.alpha</a:t>
            </a:r>
            <a:r>
              <a:rPr lang="en-US" altLang="zh-CN" sz="2900" dirty="0"/>
              <a:t> = None</a:t>
            </a:r>
            <a:endParaRPr lang="zh-CN" altLang="zh-CN" sz="2900" dirty="0"/>
          </a:p>
          <a:p>
            <a:pPr marL="457200" lvl="1" indent="0" latinLnBrk="1">
              <a:buNone/>
            </a:pPr>
            <a:r>
              <a:rPr lang="en-US" altLang="zh-CN" sz="4400" dirty="0"/>
              <a:t>………</a:t>
            </a:r>
            <a:endParaRPr lang="zh-CN" altLang="zh-CN" sz="4400" dirty="0"/>
          </a:p>
          <a:p>
            <a:pPr marL="0" indent="0">
              <a:buNone/>
            </a:pPr>
            <a:endParaRPr lang="zh-CN" altLang="en-US" sz="1600" dirty="0"/>
          </a:p>
        </p:txBody>
      </p:sp>
      <p:pic>
        <p:nvPicPr>
          <p:cNvPr id="6" name="内容占位符 5">
            <a:extLst>
              <a:ext uri="{FF2B5EF4-FFF2-40B4-BE49-F238E27FC236}">
                <a16:creationId xmlns:a16="http://schemas.microsoft.com/office/drawing/2014/main" id="{5ABDA2B4-2326-43F4-BD54-DB08AF10BD98}"/>
              </a:ext>
            </a:extLst>
          </p:cNvPr>
          <p:cNvPicPr>
            <a:picLocks noGrp="1"/>
          </p:cNvPicPr>
          <p:nvPr>
            <p:ph sz="half" idx="2"/>
          </p:nvPr>
        </p:nvPicPr>
        <p:blipFill>
          <a:blip r:embed="rId2"/>
          <a:stretch>
            <a:fillRect/>
          </a:stretch>
        </p:blipFill>
        <p:spPr>
          <a:xfrm>
            <a:off x="5190564" y="1497106"/>
            <a:ext cx="6669741" cy="1783977"/>
          </a:xfrm>
          <a:prstGeom prst="rect">
            <a:avLst/>
          </a:prstGeom>
        </p:spPr>
      </p:pic>
      <p:graphicFrame>
        <p:nvGraphicFramePr>
          <p:cNvPr id="8" name="表格 7">
            <a:extLst>
              <a:ext uri="{FF2B5EF4-FFF2-40B4-BE49-F238E27FC236}">
                <a16:creationId xmlns:a16="http://schemas.microsoft.com/office/drawing/2014/main" id="{BFAD44AB-C3D3-49C7-9BD6-1F30B9D6B510}"/>
              </a:ext>
            </a:extLst>
          </p:cNvPr>
          <p:cNvGraphicFramePr>
            <a:graphicFrameLocks noGrp="1"/>
          </p:cNvGraphicFramePr>
          <p:nvPr>
            <p:extLst>
              <p:ext uri="{D42A27DB-BD31-4B8C-83A1-F6EECF244321}">
                <p14:modId xmlns:p14="http://schemas.microsoft.com/office/powerpoint/2010/main" val="969330691"/>
              </p:ext>
            </p:extLst>
          </p:nvPr>
        </p:nvGraphicFramePr>
        <p:xfrm>
          <a:off x="5844989" y="3571380"/>
          <a:ext cx="5916705" cy="2605583"/>
        </p:xfrm>
        <a:graphic>
          <a:graphicData uri="http://schemas.openxmlformats.org/drawingml/2006/table">
            <a:tbl>
              <a:tblPr firstRow="1">
                <a:tableStyleId>{93296810-A885-4BE3-A3E7-6D5BEEA58F35}</a:tableStyleId>
              </a:tblPr>
              <a:tblGrid>
                <a:gridCol w="1971339">
                  <a:extLst>
                    <a:ext uri="{9D8B030D-6E8A-4147-A177-3AD203B41FA5}">
                      <a16:colId xmlns:a16="http://schemas.microsoft.com/office/drawing/2014/main" val="3965144452"/>
                    </a:ext>
                  </a:extLst>
                </a:gridCol>
                <a:gridCol w="1973131">
                  <a:extLst>
                    <a:ext uri="{9D8B030D-6E8A-4147-A177-3AD203B41FA5}">
                      <a16:colId xmlns:a16="http://schemas.microsoft.com/office/drawing/2014/main" val="2810954"/>
                    </a:ext>
                  </a:extLst>
                </a:gridCol>
                <a:gridCol w="1972235">
                  <a:extLst>
                    <a:ext uri="{9D8B030D-6E8A-4147-A177-3AD203B41FA5}">
                      <a16:colId xmlns:a16="http://schemas.microsoft.com/office/drawing/2014/main" val="936122458"/>
                    </a:ext>
                  </a:extLst>
                </a:gridCol>
              </a:tblGrid>
              <a:tr h="369242">
                <a:tc>
                  <a:txBody>
                    <a:bodyPr/>
                    <a:lstStyle/>
                    <a:p>
                      <a:pPr algn="ctr" latinLnBrk="1">
                        <a:lnSpc>
                          <a:spcPct val="125000"/>
                        </a:lnSpc>
                        <a:spcAft>
                          <a:spcPts val="0"/>
                        </a:spcAft>
                      </a:pPr>
                      <a:r>
                        <a:rPr lang="en-US" sz="1200" dirty="0">
                          <a:effectLst/>
                        </a:rPr>
                        <a:t>Algorithm</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Training set accuracy</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Test set accuracy</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924736264"/>
                  </a:ext>
                </a:extLst>
              </a:tr>
              <a:tr h="369916">
                <a:tc>
                  <a:txBody>
                    <a:bodyPr/>
                    <a:lstStyle/>
                    <a:p>
                      <a:pPr algn="ctr" latinLnBrk="1">
                        <a:lnSpc>
                          <a:spcPct val="125000"/>
                        </a:lnSpc>
                        <a:spcAft>
                          <a:spcPts val="0"/>
                        </a:spcAft>
                      </a:pPr>
                      <a:r>
                        <a:rPr lang="en-US" sz="1200" dirty="0" err="1">
                          <a:effectLst/>
                        </a:rPr>
                        <a:t>BaseLine</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50%</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a:effectLst/>
                        </a:rPr>
                        <a:t>50%</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905981640"/>
                  </a:ext>
                </a:extLst>
              </a:tr>
              <a:tr h="369916">
                <a:tc>
                  <a:txBody>
                    <a:bodyPr/>
                    <a:lstStyle/>
                    <a:p>
                      <a:pPr algn="ctr" latinLnBrk="1">
                        <a:lnSpc>
                          <a:spcPct val="125000"/>
                        </a:lnSpc>
                        <a:spcAft>
                          <a:spcPts val="0"/>
                        </a:spcAft>
                      </a:pPr>
                      <a:r>
                        <a:rPr lang="en-US" sz="1200" dirty="0">
                          <a:effectLst/>
                        </a:rPr>
                        <a:t>Logistic Regression</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97%</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a:effectLst/>
                        </a:rPr>
                        <a:t>98%</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394587483"/>
                  </a:ext>
                </a:extLst>
              </a:tr>
              <a:tr h="369242">
                <a:tc>
                  <a:txBody>
                    <a:bodyPr/>
                    <a:lstStyle/>
                    <a:p>
                      <a:pPr algn="ctr" latinLnBrk="1">
                        <a:lnSpc>
                          <a:spcPct val="125000"/>
                        </a:lnSpc>
                        <a:spcAft>
                          <a:spcPts val="0"/>
                        </a:spcAft>
                      </a:pPr>
                      <a:r>
                        <a:rPr lang="en-US" sz="1200">
                          <a:effectLst/>
                        </a:rPr>
                        <a:t>CART</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96%</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a:effectLst/>
                        </a:rPr>
                        <a:t>97%</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02127550"/>
                  </a:ext>
                </a:extLst>
              </a:tr>
              <a:tr h="369242">
                <a:tc>
                  <a:txBody>
                    <a:bodyPr/>
                    <a:lstStyle/>
                    <a:p>
                      <a:pPr algn="ctr" latinLnBrk="1">
                        <a:lnSpc>
                          <a:spcPct val="125000"/>
                        </a:lnSpc>
                        <a:spcAft>
                          <a:spcPts val="0"/>
                        </a:spcAft>
                      </a:pPr>
                      <a:r>
                        <a:rPr lang="en-US" sz="1200" dirty="0">
                          <a:effectLst/>
                        </a:rPr>
                        <a:t>Random Forest</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100%</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a:effectLst/>
                        </a:rPr>
                        <a:t>98%</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771663627"/>
                  </a:ext>
                </a:extLst>
              </a:tr>
              <a:tr h="369916">
                <a:tc>
                  <a:txBody>
                    <a:bodyPr/>
                    <a:lstStyle/>
                    <a:p>
                      <a:pPr algn="ctr" latinLnBrk="1">
                        <a:lnSpc>
                          <a:spcPct val="125000"/>
                        </a:lnSpc>
                        <a:spcAft>
                          <a:spcPts val="0"/>
                        </a:spcAft>
                      </a:pPr>
                      <a:r>
                        <a:rPr lang="en-US" sz="1200">
                          <a:effectLst/>
                        </a:rPr>
                        <a:t>SVM</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100%</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99%</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65423132"/>
                  </a:ext>
                </a:extLst>
              </a:tr>
              <a:tr h="388109">
                <a:tc>
                  <a:txBody>
                    <a:bodyPr/>
                    <a:lstStyle/>
                    <a:p>
                      <a:pPr algn="ctr" latinLnBrk="1">
                        <a:lnSpc>
                          <a:spcPct val="125000"/>
                        </a:lnSpc>
                        <a:spcAft>
                          <a:spcPts val="0"/>
                        </a:spcAft>
                      </a:pPr>
                      <a:r>
                        <a:rPr lang="en-US" sz="1200">
                          <a:effectLst/>
                        </a:rPr>
                        <a:t>XGBoost</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a:effectLst/>
                        </a:rPr>
                        <a:t>100%</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latinLnBrk="1">
                        <a:lnSpc>
                          <a:spcPct val="125000"/>
                        </a:lnSpc>
                        <a:spcAft>
                          <a:spcPts val="0"/>
                        </a:spcAft>
                      </a:pPr>
                      <a:r>
                        <a:rPr lang="en-US" sz="1200" dirty="0">
                          <a:effectLst/>
                        </a:rPr>
                        <a:t>99%</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461601523"/>
                  </a:ext>
                </a:extLst>
              </a:tr>
            </a:tbl>
          </a:graphicData>
        </a:graphic>
      </p:graphicFrame>
    </p:spTree>
    <p:extLst>
      <p:ext uri="{BB962C8B-B14F-4D97-AF65-F5344CB8AC3E}">
        <p14:creationId xmlns:p14="http://schemas.microsoft.com/office/powerpoint/2010/main" val="48602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03B69-2C82-40B4-A6C7-EDCCA40D78C7}"/>
              </a:ext>
            </a:extLst>
          </p:cNvPr>
          <p:cNvSpPr>
            <a:spLocks noGrp="1"/>
          </p:cNvSpPr>
          <p:nvPr>
            <p:ph type="title"/>
          </p:nvPr>
        </p:nvSpPr>
        <p:spPr/>
        <p:txBody>
          <a:bodyPr/>
          <a:lstStyle/>
          <a:p>
            <a:pPr algn="ctr"/>
            <a:r>
              <a:rPr lang="en-US" altLang="en-US" dirty="0"/>
              <a:t>Optimum</a:t>
            </a:r>
            <a:endParaRPr lang="zh-CN" altLang="en-US" dirty="0"/>
          </a:p>
        </p:txBody>
      </p:sp>
      <p:graphicFrame>
        <p:nvGraphicFramePr>
          <p:cNvPr id="4" name="内容占位符 3">
            <a:extLst>
              <a:ext uri="{FF2B5EF4-FFF2-40B4-BE49-F238E27FC236}">
                <a16:creationId xmlns:a16="http://schemas.microsoft.com/office/drawing/2014/main" id="{51722C2C-82FA-45FA-AFE4-BAD2F10C7FB2}"/>
              </a:ext>
            </a:extLst>
          </p:cNvPr>
          <p:cNvGraphicFramePr>
            <a:graphicFrameLocks noGrp="1"/>
          </p:cNvGraphicFramePr>
          <p:nvPr>
            <p:ph idx="1"/>
            <p:extLst>
              <p:ext uri="{D42A27DB-BD31-4B8C-83A1-F6EECF244321}">
                <p14:modId xmlns:p14="http://schemas.microsoft.com/office/powerpoint/2010/main" val="2557707767"/>
              </p:ext>
            </p:extLst>
          </p:nvPr>
        </p:nvGraphicFramePr>
        <p:xfrm>
          <a:off x="838200" y="1605990"/>
          <a:ext cx="10515600" cy="4122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6049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1844</TotalTime>
  <Words>1724</Words>
  <Application>Microsoft Office PowerPoint</Application>
  <PresentationFormat>宽屏</PresentationFormat>
  <Paragraphs>279</Paragraphs>
  <Slides>22</Slides>
  <Notes>0</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Arial</vt:lpstr>
      <vt:lpstr>Calibri</vt:lpstr>
      <vt:lpstr>Cambria Math</vt:lpstr>
      <vt:lpstr>Times New Roman</vt:lpstr>
      <vt:lpstr>Office 主题​​</vt:lpstr>
      <vt:lpstr>Gender recognition based on speech recognition</vt:lpstr>
      <vt:lpstr>Content</vt:lpstr>
      <vt:lpstr>Data analysis</vt:lpstr>
      <vt:lpstr>The features of voice</vt:lpstr>
      <vt:lpstr>The relationship between features</vt:lpstr>
      <vt:lpstr>Data pre-processing</vt:lpstr>
      <vt:lpstr>Steps of SVM Initial realization </vt:lpstr>
      <vt:lpstr>Result of SVM Initial realization</vt:lpstr>
      <vt:lpstr>Optimum</vt:lpstr>
      <vt:lpstr>Data standardization</vt:lpstr>
      <vt:lpstr>Kernel tricks</vt:lpstr>
      <vt:lpstr>Kernel tricks</vt:lpstr>
      <vt:lpstr>Penalty variables</vt:lpstr>
      <vt:lpstr>Other parameters</vt:lpstr>
      <vt:lpstr>Optimization summary</vt:lpstr>
      <vt:lpstr>Model evaluation</vt:lpstr>
      <vt:lpstr>Acc curve and Loss curve</vt:lpstr>
      <vt:lpstr>Error classification check</vt:lpstr>
      <vt:lpstr>Application</vt:lpstr>
      <vt:lpstr>基于MFCC的声学特征提取 </vt:lpstr>
      <vt:lpstr>Result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recognition based on speech recognition</dc:title>
  <dc:creator>lee lygin</dc:creator>
  <cp:lastModifiedBy>lee lygin</cp:lastModifiedBy>
  <cp:revision>53</cp:revision>
  <dcterms:created xsi:type="dcterms:W3CDTF">2020-06-15T00:23:08Z</dcterms:created>
  <dcterms:modified xsi:type="dcterms:W3CDTF">2020-07-01T05:08:47Z</dcterms:modified>
</cp:coreProperties>
</file>