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8" r:id="rId2"/>
    <p:sldId id="257" r:id="rId3"/>
    <p:sldId id="292" r:id="rId4"/>
    <p:sldId id="297" r:id="rId5"/>
    <p:sldId id="305" r:id="rId6"/>
    <p:sldId id="310" r:id="rId7"/>
    <p:sldId id="308" r:id="rId8"/>
    <p:sldId id="309" r:id="rId9"/>
    <p:sldId id="314" r:id="rId10"/>
    <p:sldId id="317" r:id="rId11"/>
    <p:sldId id="293" r:id="rId12"/>
    <p:sldId id="316" r:id="rId13"/>
    <p:sldId id="294" r:id="rId14"/>
    <p:sldId id="315" r:id="rId15"/>
    <p:sldId id="312" r:id="rId16"/>
    <p:sldId id="318" r:id="rId17"/>
    <p:sldId id="319" r:id="rId18"/>
    <p:sldId id="296" r:id="rId19"/>
    <p:sldId id="307" r:id="rId20"/>
    <p:sldId id="306" r:id="rId21"/>
    <p:sldId id="302" r:id="rId22"/>
    <p:sldId id="288" r:id="rId2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文玉 姜" initials="文玉" lastIdx="2" clrIdx="0">
    <p:extLst>
      <p:ext uri="{19B8F6BF-5375-455C-9EA6-DF929625EA0E}">
        <p15:presenceInfo xmlns:p15="http://schemas.microsoft.com/office/powerpoint/2012/main" userId="ae19394edff3d1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14F00"/>
    <a:srgbClr val="845F00"/>
    <a:srgbClr val="7821A4"/>
    <a:srgbClr val="2B00FF"/>
    <a:srgbClr val="285399"/>
    <a:srgbClr val="4685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8"/>
    <p:restoredTop sz="88672"/>
  </p:normalViewPr>
  <p:slideViewPr>
    <p:cSldViewPr snapToGrid="0" snapToObjects="1">
      <p:cViewPr varScale="1">
        <p:scale>
          <a:sx n="97" d="100"/>
          <a:sy n="97" d="100"/>
        </p:scale>
        <p:origin x="172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03263F-9DC8-1A42-8F4B-5B5E066E99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ISER20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503B5-CD9F-AC4E-A0A6-8BA0DEA414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A76A7-EF37-4E48-ADB3-D918593CBFE0}" type="datetimeFigureOut">
              <a:rPr lang="en-CN" smtClean="0"/>
              <a:t>2021/1/12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07941-3859-6B45-91C7-CF9C067017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A05C7-6FEA-2E42-AAC2-8C4EA26EF3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8B270-BEA8-234B-9DBC-A38F58875D1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489675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ISER20</a:t>
            </a:r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D07D6-B913-B14A-9AF5-2353B5EC7649}" type="datetimeFigureOut">
              <a:rPr lang="en-CN" smtClean="0"/>
              <a:t>2021/1/12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28C67-BE1D-9D4B-B2BC-EEAA5447A5D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091239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28C67-BE1D-9D4B-B2BC-EEAA5447A5D8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1970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28C67-BE1D-9D4B-B2BC-EEAA5447A5D8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33228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28C67-BE1D-9D4B-B2BC-EEAA5447A5D8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95956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28C67-BE1D-9D4B-B2BC-EEAA5447A5D8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709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[TODO]试着写一下总结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28C67-BE1D-9D4B-B2BC-EEAA5447A5D8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08550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细化</a:t>
            </a:r>
            <a:r>
              <a:rPr lang="zh-CN" altLang="en-US"/>
              <a:t>，足够有迷惑性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28C67-BE1D-9D4B-B2BC-EEAA5447A5D8}" type="slidenum">
              <a:rPr lang="en-CN" smtClean="0"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90765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在cnn的每个卷积层</a:t>
            </a:r>
            <a:r>
              <a:rPr lang="zh-CN" altLang="en-US"/>
              <a:t>，数据都是以三维形式存在的，可以将其看作许多个二维图片叠在一起，其中每一个称为一个</a:t>
            </a:r>
            <a:r>
              <a:rPr lang="en-US" altLang="zh-CN"/>
              <a:t>feature map</a:t>
            </a:r>
            <a:r>
              <a:rPr lang="zh-CN" altLang="en-US"/>
              <a:t>，</a:t>
            </a:r>
            <a:endParaRPr lang="en-US" altLang="zh-CN"/>
          </a:p>
          <a:p>
            <a:r>
              <a:rPr lang="zh-CN" altLang="en-US"/>
              <a:t>例如，在输入层，如果是灰度图片，那就只有一个</a:t>
            </a:r>
            <a:r>
              <a:rPr lang="en-US" altLang="zh-CN"/>
              <a:t>feature map;</a:t>
            </a:r>
            <a:r>
              <a:rPr lang="zh-CN" altLang="en-US"/>
              <a:t>如果是彩色图片，一般就是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en-US" altLang="zh-CN"/>
              <a:t>feature map(</a:t>
            </a:r>
            <a:r>
              <a:rPr lang="en-US" altLang="zh-CN" err="1"/>
              <a:t>rgb</a:t>
            </a:r>
            <a:r>
              <a:rPr lang="en-US" altLang="zh-CN"/>
              <a:t>)</a:t>
            </a:r>
          </a:p>
          <a:p>
            <a:r>
              <a:rPr lang="en-US" err="1"/>
              <a:t>其他层</a:t>
            </a:r>
            <a:r>
              <a:rPr lang="zh-CN" altLang="en-US"/>
              <a:t>：层与层之间会有若干个卷积核，上一层的每一个</a:t>
            </a:r>
            <a:r>
              <a:rPr lang="en-US" altLang="zh-CN"/>
              <a:t>feature</a:t>
            </a:r>
            <a:r>
              <a:rPr lang="zh-CN" altLang="en-US"/>
              <a:t> </a:t>
            </a:r>
            <a:r>
              <a:rPr lang="en-US" altLang="zh-CN"/>
              <a:t>map</a:t>
            </a:r>
            <a:r>
              <a:rPr lang="zh-CN" altLang="en-US"/>
              <a:t>跟每个卷积核做卷积，都会产生下一层的</a:t>
            </a:r>
            <a:r>
              <a:rPr lang="en-US" altLang="zh-CN"/>
              <a:t>feature map</a:t>
            </a:r>
            <a:r>
              <a:rPr lang="zh-CN" altLang="en-US"/>
              <a:t>，有</a:t>
            </a:r>
            <a:r>
              <a:rPr lang="en-US" altLang="zh-CN"/>
              <a:t>N</a:t>
            </a:r>
            <a:r>
              <a:rPr lang="zh-CN" altLang="en-US"/>
              <a:t>个卷积核，下层就会产生</a:t>
            </a:r>
            <a:r>
              <a:rPr lang="en-US" altLang="zh-CN"/>
              <a:t>N</a:t>
            </a:r>
            <a:r>
              <a:rPr lang="zh-CN" altLang="en-US"/>
              <a:t>个</a:t>
            </a:r>
            <a:r>
              <a:rPr lang="en-US" altLang="zh-CN"/>
              <a:t>feature map</a:t>
            </a:r>
            <a:r>
              <a:rPr lang="zh-CN" altLang="en-US"/>
              <a:t>（每个卷积核有长宽高三个维度，卷积核的深度与当前图像的深度</a:t>
            </a:r>
            <a:r>
              <a:rPr lang="en-US" altLang="zh-CN"/>
              <a:t>(feature map</a:t>
            </a:r>
            <a:r>
              <a:rPr lang="zh-CN" altLang="en-US"/>
              <a:t>的张数</a:t>
            </a:r>
            <a:r>
              <a:rPr lang="en-US" altLang="zh-CN"/>
              <a:t>)</a:t>
            </a:r>
            <a:r>
              <a:rPr lang="zh-CN" altLang="en-US"/>
              <a:t>相同，长宽人为指定）</a:t>
            </a:r>
            <a:endParaRPr lang="en-CN"/>
          </a:p>
          <a:p>
            <a:r>
              <a:rPr lang="en-US"/>
              <a:t>F</a:t>
            </a:r>
            <a:r>
              <a:rPr lang="en-CN"/>
              <a:t>eature map的作用</a:t>
            </a:r>
            <a:r>
              <a:rPr lang="zh-CN" altLang="en-US"/>
              <a:t>：</a:t>
            </a:r>
            <a:r>
              <a:rPr lang="en-CN"/>
              <a:t>在同一层中</a:t>
            </a:r>
            <a:r>
              <a:rPr lang="zh-CN" altLang="en-US"/>
              <a:t>，我们希望得到对于一张图片多种角度的描述，具体来讲就是用多种不同的卷积核对图像做卷积操作，得到不同核上的响应，作为图像的特征</a:t>
            </a:r>
            <a:endParaRPr lang="en-CN"/>
          </a:p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28C67-BE1D-9D4B-B2BC-EEAA5447A5D8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0424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检测测试数据集中</a:t>
            </a:r>
            <a:r>
              <a:rPr lang="zh-CN" altLang="en-US" dirty="0"/>
              <a:t>，位于</a:t>
            </a:r>
            <a:r>
              <a:rPr lang="en-CN" dirty="0"/>
              <a:t>训练数据集分布外的样本</a:t>
            </a:r>
          </a:p>
          <a:p>
            <a:r>
              <a:rPr lang="en-CN" dirty="0"/>
              <a:t>知之为知之</a:t>
            </a:r>
            <a:r>
              <a:rPr lang="zh-CN" altLang="en-US" dirty="0"/>
              <a:t>，不知为不知，是知也。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28C67-BE1D-9D4B-B2BC-EEAA5447A5D8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57833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如何定义一个有效的置信度</a:t>
            </a:r>
            <a:r>
              <a:rPr lang="zh-CN" altLang="en-US" dirty="0"/>
              <a:t>？（问题的形式化定义）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 err="1"/>
              <a:t>Softmax</a:t>
            </a:r>
            <a:r>
              <a:rPr lang="zh-CN" altLang="en-US" dirty="0"/>
              <a:t>输出和马氏距离，计算置信度分数</a:t>
            </a:r>
            <a:endParaRPr lang="en-US" altLang="zh-CN" dirty="0"/>
          </a:p>
          <a:p>
            <a:r>
              <a:rPr lang="en-US" altLang="zh-CN" dirty="0"/>
              <a:t>OOD</a:t>
            </a:r>
            <a:r>
              <a:rPr lang="zh-CN" altLang="en-US" dirty="0"/>
              <a:t>检测的任务就是获取一个</a:t>
            </a:r>
            <a:r>
              <a:rPr lang="en-US" altLang="zh-CN" dirty="0"/>
              <a:t>OOD</a:t>
            </a:r>
            <a:r>
              <a:rPr lang="zh-CN" altLang="en-US" dirty="0"/>
              <a:t>得分函数，判别</a:t>
            </a:r>
            <a:r>
              <a:rPr lang="en-US" altLang="zh-CN" dirty="0"/>
              <a:t>ID</a:t>
            </a:r>
            <a:r>
              <a:rPr lang="zh-CN" altLang="en-US" dirty="0"/>
              <a:t>和</a:t>
            </a:r>
            <a:r>
              <a:rPr lang="en-US" altLang="zh-CN" dirty="0"/>
              <a:t>OOD</a:t>
            </a:r>
            <a:r>
              <a:rPr lang="zh-CN" altLang="en-US" dirty="0"/>
              <a:t>样本</a:t>
            </a:r>
            <a:endParaRPr lang="en-US" altLang="zh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28C67-BE1D-9D4B-B2BC-EEAA5447A5D8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26862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现存的方法存在一些局限性</a:t>
            </a:r>
            <a:r>
              <a:rPr lang="zh-CN" altLang="en-US" dirty="0"/>
              <a:t>，</a:t>
            </a:r>
            <a:r>
              <a:rPr lang="en-US" altLang="zh-CN" dirty="0"/>
              <a:t>MALCOM</a:t>
            </a:r>
            <a:r>
              <a:rPr lang="zh-CN" altLang="en-US" dirty="0"/>
              <a:t>试图解决这些问题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28C67-BE1D-9D4B-B2BC-EEAA5447A5D8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79024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马哈拉诺比斯检测器</a:t>
            </a:r>
            <a:r>
              <a:rPr lang="zh-CN" altLang="en-US" dirty="0"/>
              <a:t>，移除了同一隐藏层之间不同</a:t>
            </a:r>
            <a:r>
              <a:rPr lang="en-US" altLang="zh-CN" dirty="0"/>
              <a:t>feature map</a:t>
            </a:r>
            <a:r>
              <a:rPr lang="zh-CN" altLang="en-US" dirty="0"/>
              <a:t>之间的关联（需要</a:t>
            </a:r>
            <a:r>
              <a:rPr lang="en-US" altLang="zh-CN" dirty="0"/>
              <a:t>OOD</a:t>
            </a:r>
            <a:r>
              <a:rPr lang="zh-CN" altLang="en-US" dirty="0"/>
              <a:t>样本进行</a:t>
            </a:r>
            <a:r>
              <a:rPr lang="zh-CN" altLang="en-CN" dirty="0"/>
              <a:t>超参</a:t>
            </a:r>
            <a:r>
              <a:rPr lang="zh-CN" altLang="en-US" dirty="0"/>
              <a:t>调整）</a:t>
            </a:r>
            <a:endParaRPr lang="en-US" altLang="zh-CN" dirty="0"/>
          </a:p>
          <a:p>
            <a:r>
              <a:rPr lang="en-CN" dirty="0"/>
              <a:t>简化的马哈拉诺比斯检测器</a:t>
            </a:r>
            <a:r>
              <a:rPr lang="zh-CN" altLang="en-US" dirty="0"/>
              <a:t>，只使用</a:t>
            </a:r>
            <a:r>
              <a:rPr lang="en-US" altLang="zh-CN" dirty="0"/>
              <a:t>CNN</a:t>
            </a:r>
            <a:r>
              <a:rPr lang="zh-CN" altLang="en-US" dirty="0"/>
              <a:t>最后一个隐藏层中的特征图。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28C67-BE1D-9D4B-B2BC-EEAA5447A5D8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77152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拓展的简化马哈拉诺比斯检测器</a:t>
            </a:r>
            <a:r>
              <a:rPr lang="zh-CN" altLang="en-US" dirty="0"/>
              <a:t>，拼接所有层的特征图的平均；</a:t>
            </a:r>
            <a:endParaRPr lang="en-US" altLang="zh-CN" dirty="0"/>
          </a:p>
          <a:p>
            <a:r>
              <a:rPr lang="zh-CN" altLang="en-US" dirty="0"/>
              <a:t>实验结果表明，在一些情况下，</a:t>
            </a:r>
            <a:r>
              <a:rPr lang="en-US" altLang="zh-CN" dirty="0"/>
              <a:t>GAP</a:t>
            </a:r>
            <a:r>
              <a:rPr lang="zh-CN" altLang="en-US" dirty="0"/>
              <a:t>方法不能从相对较低的特征中提取有用信息（因为是对特征图求和，低级别的特征图是比较低级的特征，求和操作会丢失特征图中的空间信息）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28C67-BE1D-9D4B-B2BC-EEAA5447A5D8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84128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NCD, measuring how many repeated patterns commonly exist in two objects by using a data compression technique(similarity)</a:t>
            </a:r>
          </a:p>
          <a:p>
            <a:r>
              <a:rPr lang="en-US" dirty="0"/>
              <a:t>T</a:t>
            </a:r>
            <a:r>
              <a:rPr lang="en-CN" dirty="0"/>
              <a:t>he compressor utilizes the information about x to compress 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28C67-BE1D-9D4B-B2BC-EEAA5447A5D8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85547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GAP: 将每一张特征图计算所有像素点的</a:t>
            </a:r>
            <a:r>
              <a:rPr lang="en-US" dirty="0" err="1"/>
              <a:t>均值</a:t>
            </a:r>
            <a:r>
              <a:rPr lang="zh-CN" altLang="en-US" dirty="0"/>
              <a:t>，输出一个数据值，将所有特征图的像素点均值组成一个特征向量。</a:t>
            </a:r>
            <a:endParaRPr lang="en-US" altLang="zh-CN" dirty="0"/>
          </a:p>
          <a:p>
            <a:r>
              <a:rPr lang="zh-CN" altLang="en-US" dirty="0"/>
              <a:t>当前的最优方法</a:t>
            </a:r>
            <a:endParaRPr lang="en-US" altLang="zh-CN" dirty="0"/>
          </a:p>
          <a:p>
            <a:r>
              <a:rPr lang="en-US" dirty="0" err="1"/>
              <a:t>缺点</a:t>
            </a:r>
            <a:r>
              <a:rPr lang="zh-CN" altLang="en-US" dirty="0"/>
              <a:t>：</a:t>
            </a:r>
            <a:r>
              <a:rPr lang="en-US" dirty="0" err="1"/>
              <a:t>这样得到的特征向量</a:t>
            </a:r>
            <a:r>
              <a:rPr lang="zh-CN" altLang="en-US" dirty="0"/>
              <a:t>，失去了输入图片的空间信息。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28C67-BE1D-9D4B-B2BC-EEAA5447A5D8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0277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A401-3A43-6046-AB21-7836F473A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686EC-5BEC-1441-BF67-60F33F4BE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03789-CEBA-3B40-8C6F-FD6C4088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5784-A8D9-7747-85F9-41D3922BF4AF}" type="datetime1">
              <a:rPr lang="en-US" smtClean="0"/>
              <a:t>1/12/21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3C6D2-C42D-9A4B-A49A-1B9B70E7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B0F4E-C982-B24C-AC30-7769BDFC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8288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8719-AD19-844E-8ADA-514890CE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41A90-1317-BB40-BCFF-F7EC4F386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7023C-0F88-DF44-BACA-CED5546A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CA5D-F2A6-EF4E-A521-BBAD020EDA44}" type="datetime1">
              <a:rPr lang="en-US" smtClean="0"/>
              <a:t>1/12/21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63286-64B1-414A-AB5C-068A09B2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0DAE2-0B82-784A-9D77-2E0848FD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1765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44E93-580F-FC4F-B172-3FC0809EE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E93E5-02E8-6B41-8238-8E3D63E3D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BB8B-3249-7046-AB17-464E9DE0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A4A0-83B7-2442-856B-F9D4B18376CD}" type="datetime1">
              <a:rPr lang="en-US" smtClean="0"/>
              <a:t>1/12/21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649F0-E006-0C47-BA70-D8F090F5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3DC93-70D9-9841-A753-DD12A253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7592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7182-888F-244E-852C-69B22F45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AB905-B0BB-844D-924D-1CACCD9B4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7CA3F-D147-F046-867B-C5CB4D36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ED90-6515-C84B-AB04-0A6B65C1F90A}" type="datetime1">
              <a:rPr lang="en-US" smtClean="0"/>
              <a:t>1/12/21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0154F-9975-0448-B1F1-EF7DE1D9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47241-FFBC-A546-9C47-A15307D0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7543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C77A-978F-5647-A979-8DD299F9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9454A-AB2A-5146-A916-5CF091726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384F4-88CB-B749-B118-7C0DEC2C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9ADE-7932-AB49-AF22-85DD6FE929AF}" type="datetime1">
              <a:rPr lang="en-US" smtClean="0"/>
              <a:t>1/12/21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AFB27-C2DF-E845-A805-02FAAFAA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9AA99-B53D-294F-A397-D9C1D9CF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9371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4757-045F-4E41-AC7D-310F8178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B3B19-2236-DE49-B531-19E7A6AE6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377C4-5A8B-F541-88A3-9BD297A60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DF58D-FBE9-7F41-828B-7267DAF4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C541-B858-0C45-9DD2-629E8A213352}" type="datetime1">
              <a:rPr lang="en-US" smtClean="0"/>
              <a:t>1/12/21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BB36F-9E3A-D24F-AA6E-5B6450E2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191FA-55F5-6D41-BBA2-D96BFE8A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636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315C-E141-E24F-ABFD-B7E1BCFF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327D9-EC9F-F745-B7FD-43D52C1EC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716A1-B797-2A40-9BE9-2B6587242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BA0AA-1A74-0E4C-8C2D-812FDA397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8F43C-0999-BE4C-87B4-EF7A69875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094E3-6E0E-A941-A13C-9E866B68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659C-CCE9-BC45-9171-933FDE46A59E}" type="datetime1">
              <a:rPr lang="en-US" smtClean="0"/>
              <a:t>1/12/21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0BB9E-BDC7-734B-8E72-D89650DA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16D80-C053-3F4D-AD09-4D1AFCFAA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3083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DDC8-8F78-C24C-8140-83E97539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DC9AE-070A-374F-933E-53BD5CA3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F9EFA-6DB7-F645-8D92-D523CF8BB75D}" type="datetime1">
              <a:rPr lang="en-US" smtClean="0"/>
              <a:t>1/12/21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3E56A-B05F-094C-A8F5-09495A97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8EFFD-0673-E14C-A4EA-A41794EC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868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7352D-159B-F740-9A9A-935375E0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AF64-3DB2-8E49-8C6B-EC062C5AFB48}" type="datetime1">
              <a:rPr lang="en-US" smtClean="0"/>
              <a:t>1/12/21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4599A-8062-144C-BCD6-930A7247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52021-8063-A544-BCF6-BFD2E1B5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4134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0363-9FD2-D749-8771-61971D09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0659B-E120-AE43-BA68-A3B9113F7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E2F97-DEA4-2D4D-9AEB-7C5462821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A27DB-1211-6647-8C2A-66E957A6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7D56-372A-284A-A739-9C7B339C54CE}" type="datetime1">
              <a:rPr lang="en-US" smtClean="0"/>
              <a:t>1/12/21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D3331-172B-0045-9B38-29879778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7D191-558C-3F46-A5F5-369C7ADD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2312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EABF-9A39-8143-AC05-3CB7B474F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157F23-02DC-5C48-ABB4-AB6F27981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FE94E-8622-F147-84A0-6F5C1F3C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8F300-4739-3847-9EE4-82FDB5A4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0DA9-8E03-CF43-8DD4-9FF4553206B0}" type="datetime1">
              <a:rPr lang="en-US" smtClean="0"/>
              <a:t>1/12/21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3E6B4-AB29-8E41-B44E-6B1077C0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2A040-B627-4642-B330-AE1FDFF6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7498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0BBB2-DF8B-A94C-B0FE-C24AD43C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21FF1-40B9-6040-BA6B-A957BB122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88E8D-2FFE-3D45-95A2-CDCBA6D53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7CF36-A151-2148-A7B8-E8D3326E5AA1}" type="datetime1">
              <a:rPr lang="en-US" smtClean="0"/>
              <a:t>1/12/21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14CBB-2F80-CD46-BC22-615788943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IIP-SEMINAR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4225A-D55B-7E40-A4A1-E215400FC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0295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7DEF-9179-1F4B-AE57-4A2F3F35C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27080"/>
            <a:ext cx="12192000" cy="1359073"/>
          </a:xfrm>
        </p:spPr>
        <p:txBody>
          <a:bodyPr>
            <a:normAutofit/>
          </a:bodyPr>
          <a:lstStyle/>
          <a:p>
            <a:r>
              <a:rPr lang="en-CN" sz="3600" dirty="0">
                <a:solidFill>
                  <a:srgbClr val="0070C0"/>
                </a:solidFill>
              </a:rPr>
              <a:t>Convolutional Neural Networks with Compression Complexity Pooling for Out-of-Distribution Image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561066-A32D-114F-9BDD-C595D2611F15}"/>
              </a:ext>
            </a:extLst>
          </p:cNvPr>
          <p:cNvSpPr txBox="1"/>
          <p:nvPr/>
        </p:nvSpPr>
        <p:spPr>
          <a:xfrm>
            <a:off x="5404262" y="3746026"/>
            <a:ext cx="138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/>
              <a:t>Wenyu Jiang</a:t>
            </a:r>
          </a:p>
          <a:p>
            <a:pPr algn="ctr"/>
            <a:r>
              <a:rPr lang="en-CN"/>
              <a:t>2021.1.11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182F533-C2F7-724D-8158-13A3EA9A52B6}"/>
              </a:ext>
            </a:extLst>
          </p:cNvPr>
          <p:cNvGrpSpPr/>
          <p:nvPr/>
        </p:nvGrpSpPr>
        <p:grpSpPr>
          <a:xfrm>
            <a:off x="3870865" y="4288092"/>
            <a:ext cx="1383476" cy="1271271"/>
            <a:chOff x="3668126" y="4980543"/>
            <a:chExt cx="1383476" cy="1271271"/>
          </a:xfrm>
        </p:grpSpPr>
        <p:pic>
          <p:nvPicPr>
            <p:cNvPr id="16" name="Picture 15" descr="Logo&#10;&#10;Description automatically generated">
              <a:extLst>
                <a:ext uri="{FF2B5EF4-FFF2-40B4-BE49-F238E27FC236}">
                  <a16:creationId xmlns:a16="http://schemas.microsoft.com/office/drawing/2014/main" id="{E7071579-5E76-7249-82AF-E93F6C92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0307" y="5349875"/>
              <a:ext cx="719114" cy="90193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D426BC-530F-7F43-826C-47529E285DFB}"/>
                </a:ext>
              </a:extLst>
            </p:cNvPr>
            <p:cNvSpPr txBox="1"/>
            <p:nvPr/>
          </p:nvSpPr>
          <p:spPr>
            <a:xfrm>
              <a:off x="3668126" y="4980543"/>
              <a:ext cx="1383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/>
                <a:t>NJU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B1E88A3-C090-AB47-8D4F-D64634CB4304}"/>
              </a:ext>
            </a:extLst>
          </p:cNvPr>
          <p:cNvGrpSpPr/>
          <p:nvPr/>
        </p:nvGrpSpPr>
        <p:grpSpPr>
          <a:xfrm>
            <a:off x="6937661" y="4288092"/>
            <a:ext cx="1383476" cy="1246449"/>
            <a:chOff x="7216002" y="4980543"/>
            <a:chExt cx="1383476" cy="1246449"/>
          </a:xfrm>
        </p:grpSpPr>
        <p:pic>
          <p:nvPicPr>
            <p:cNvPr id="18" name="Picture 17" descr="Logo, company name&#10;&#10;Description automatically generated">
              <a:extLst>
                <a:ext uri="{FF2B5EF4-FFF2-40B4-BE49-F238E27FC236}">
                  <a16:creationId xmlns:a16="http://schemas.microsoft.com/office/drawing/2014/main" id="{E2431115-E0CA-2C42-9E08-EFC7A0663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72581" y="5349875"/>
              <a:ext cx="870318" cy="87711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959521-B48A-C447-BE40-E3B8D69A7993}"/>
                </a:ext>
              </a:extLst>
            </p:cNvPr>
            <p:cNvSpPr txBox="1"/>
            <p:nvPr/>
          </p:nvSpPr>
          <p:spPr>
            <a:xfrm>
              <a:off x="7216002" y="4980543"/>
              <a:ext cx="1383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/>
                <a:t>NJU-CS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3345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929B-C5E4-EA43-9F20-1692E160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69" y="0"/>
            <a:ext cx="10515600" cy="1325563"/>
          </a:xfrm>
        </p:spPr>
        <p:txBody>
          <a:bodyPr/>
          <a:lstStyle/>
          <a:p>
            <a:r>
              <a:rPr lang="en-CN" b="1" dirty="0">
                <a:solidFill>
                  <a:srgbClr val="FF0000"/>
                </a:solidFill>
              </a:rPr>
              <a:t>N</a:t>
            </a:r>
            <a:r>
              <a:rPr lang="en-CN" b="1" dirty="0">
                <a:solidFill>
                  <a:srgbClr val="0070C0"/>
                </a:solidFill>
              </a:rPr>
              <a:t>ormalized </a:t>
            </a:r>
            <a:r>
              <a:rPr lang="en-CN" b="1" dirty="0">
                <a:solidFill>
                  <a:srgbClr val="FF0000"/>
                </a:solidFill>
              </a:rPr>
              <a:t>C</a:t>
            </a:r>
            <a:r>
              <a:rPr lang="en-CN" b="1" dirty="0">
                <a:solidFill>
                  <a:srgbClr val="0070C0"/>
                </a:solidFill>
              </a:rPr>
              <a:t>ompression </a:t>
            </a:r>
            <a:r>
              <a:rPr lang="en-CN" b="1" dirty="0">
                <a:solidFill>
                  <a:srgbClr val="FF0000"/>
                </a:solidFill>
              </a:rPr>
              <a:t>D</a:t>
            </a:r>
            <a:r>
              <a:rPr lang="en-CN" b="1" dirty="0">
                <a:solidFill>
                  <a:srgbClr val="0070C0"/>
                </a:solidFill>
              </a:rPr>
              <a:t>istance</a:t>
            </a:r>
            <a:endParaRPr lang="en-CN" dirty="0">
              <a:solidFill>
                <a:srgbClr val="0070C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10</a:t>
            </a:fld>
            <a:endParaRPr lang="en-C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169E3-4DFA-B349-B897-F47710E7623D}"/>
              </a:ext>
            </a:extLst>
          </p:cNvPr>
          <p:cNvCxnSpPr>
            <a:cxnSpLocks/>
          </p:cNvCxnSpPr>
          <p:nvPr/>
        </p:nvCxnSpPr>
        <p:spPr>
          <a:xfrm>
            <a:off x="0" y="1080000"/>
            <a:ext cx="121920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3C3910C-7105-2048-8CBA-D343C8435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69" y="1516563"/>
            <a:ext cx="9994900" cy="889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08C3CD-B81E-684F-A7D3-B7212A19753C}"/>
              </a:ext>
            </a:extLst>
          </p:cNvPr>
          <p:cNvSpPr txBox="1"/>
          <p:nvPr/>
        </p:nvSpPr>
        <p:spPr>
          <a:xfrm>
            <a:off x="606469" y="2596563"/>
            <a:ext cx="1166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dirty="0"/>
              <a:t>Assume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1EA5C-7ECD-A545-8505-7330C5C7F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660" y="2683000"/>
            <a:ext cx="4679216" cy="3723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E6ED00-1781-6B46-9F5A-FF5873DC29AC}"/>
              </a:ext>
            </a:extLst>
          </p:cNvPr>
          <p:cNvSpPr txBox="1"/>
          <p:nvPr/>
        </p:nvSpPr>
        <p:spPr>
          <a:xfrm>
            <a:off x="6451876" y="2593729"/>
            <a:ext cx="4901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, W</a:t>
            </a:r>
            <a:r>
              <a:rPr lang="en-CN" sz="2400" dirty="0"/>
              <a:t>hile fixing x, we observe: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C207C8-1C9F-F04C-ABA6-53099F5F0134}"/>
              </a:ext>
            </a:extLst>
          </p:cNvPr>
          <p:cNvSpPr txBox="1"/>
          <p:nvPr/>
        </p:nvSpPr>
        <p:spPr>
          <a:xfrm>
            <a:off x="606469" y="3225043"/>
            <a:ext cx="10308444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/>
              <a:t>    </a:t>
            </a:r>
            <a:r>
              <a:rPr lang="en-US" sz="2800" i="1" dirty="0">
                <a:solidFill>
                  <a:srgbClr val="FF0000"/>
                </a:solidFill>
              </a:rPr>
              <a:t>I</a:t>
            </a:r>
            <a:r>
              <a:rPr lang="en-CN" sz="2800" i="1" dirty="0">
                <a:solidFill>
                  <a:srgbClr val="FF0000"/>
                </a:solidFill>
              </a:rPr>
              <a:t>f y share many repeated patterns with x, i.e., x and y is similar, the numerator of NCD becomes small</a:t>
            </a:r>
            <a:r>
              <a:rPr lang="en-CN" sz="2800" i="1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7B7772-EFB8-B547-836F-C471A1A8CB63}"/>
              </a:ext>
            </a:extLst>
          </p:cNvPr>
          <p:cNvSpPr txBox="1"/>
          <p:nvPr/>
        </p:nvSpPr>
        <p:spPr>
          <a:xfrm>
            <a:off x="606469" y="4717779"/>
            <a:ext cx="9994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dirty="0"/>
              <a:t>be</a:t>
            </a:r>
            <a:r>
              <a:rPr lang="en-US" sz="2400" dirty="0"/>
              <a:t>ca</a:t>
            </a:r>
            <a:r>
              <a:rPr lang="en-CN" sz="2400" dirty="0"/>
              <a:t>use the compressor utilizes much of the information about x to compress y, so the compressor does not need many additional bits to compress y.</a:t>
            </a:r>
          </a:p>
        </p:txBody>
      </p:sp>
    </p:spTree>
    <p:extLst>
      <p:ext uri="{BB962C8B-B14F-4D97-AF65-F5344CB8AC3E}">
        <p14:creationId xmlns:p14="http://schemas.microsoft.com/office/powerpoint/2010/main" val="120654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11</a:t>
            </a:fld>
            <a:endParaRPr lang="en-CN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352ADA7-F64F-4841-B374-05C4A3BFDFF5}"/>
              </a:ext>
            </a:extLst>
          </p:cNvPr>
          <p:cNvSpPr txBox="1">
            <a:spLocks/>
          </p:cNvSpPr>
          <p:nvPr/>
        </p:nvSpPr>
        <p:spPr>
          <a:xfrm>
            <a:off x="1524000" y="2917113"/>
            <a:ext cx="9144000" cy="1023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chemeClr val="accent1"/>
                </a:solidFill>
              </a:rPr>
              <a:t>Challenge</a:t>
            </a:r>
            <a:endParaRPr lang="en-CN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628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929B-C5E4-EA43-9F20-1692E160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69" y="0"/>
            <a:ext cx="10515600" cy="1325563"/>
          </a:xfrm>
        </p:spPr>
        <p:txBody>
          <a:bodyPr/>
          <a:lstStyle/>
          <a:p>
            <a:r>
              <a:rPr lang="en-CN" dirty="0">
                <a:solidFill>
                  <a:srgbClr val="0070C0"/>
                </a:solidFill>
              </a:rPr>
              <a:t>Current SOTA method </a:t>
            </a:r>
            <a:r>
              <a:rPr lang="en-CN" sz="2400" dirty="0"/>
              <a:t>[3]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12</a:t>
            </a:fld>
            <a:endParaRPr lang="en-C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169E3-4DFA-B349-B897-F47710E7623D}"/>
              </a:ext>
            </a:extLst>
          </p:cNvPr>
          <p:cNvCxnSpPr>
            <a:cxnSpLocks/>
          </p:cNvCxnSpPr>
          <p:nvPr/>
        </p:nvCxnSpPr>
        <p:spPr>
          <a:xfrm>
            <a:off x="0" y="1080000"/>
            <a:ext cx="121920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TextBox 9">
            <a:extLst>
              <a:ext uri="{FF2B5EF4-FFF2-40B4-BE49-F238E27FC236}">
                <a16:creationId xmlns:a16="http://schemas.microsoft.com/office/drawing/2014/main" id="{5B5BC62E-B3B4-214B-B6ED-60325724D0FF}"/>
              </a:ext>
            </a:extLst>
          </p:cNvPr>
          <p:cNvSpPr txBox="1"/>
          <p:nvPr/>
        </p:nvSpPr>
        <p:spPr>
          <a:xfrm>
            <a:off x="1610550" y="5639750"/>
            <a:ext cx="8507437" cy="461665"/>
          </a:xfrm>
          <a:prstGeom prst="rect">
            <a:avLst/>
          </a:prstGeom>
          <a:ln w="254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N" sz="2400" b="1" dirty="0">
                <a:solidFill>
                  <a:srgbClr val="FF0000"/>
                </a:solidFill>
              </a:rPr>
              <a:t>The feature vectors lose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the spatial information of input image!</a:t>
            </a:r>
            <a:endParaRPr lang="en-CN" sz="2400" b="1" dirty="0">
              <a:solidFill>
                <a:srgbClr val="FF0000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FB19C66-4258-404C-AE2C-47F22EE07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84" y="1189102"/>
            <a:ext cx="10673429" cy="419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58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13</a:t>
            </a:fld>
            <a:endParaRPr lang="en-CN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352ADA7-F64F-4841-B374-05C4A3BFDFF5}"/>
              </a:ext>
            </a:extLst>
          </p:cNvPr>
          <p:cNvSpPr txBox="1">
            <a:spLocks/>
          </p:cNvSpPr>
          <p:nvPr/>
        </p:nvSpPr>
        <p:spPr>
          <a:xfrm>
            <a:off x="1524000" y="2917113"/>
            <a:ext cx="9144000" cy="1023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chemeClr val="accent1"/>
                </a:solidFill>
              </a:rPr>
              <a:t>Methodology</a:t>
            </a:r>
            <a:endParaRPr lang="en-CN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655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929B-C5E4-EA43-9F20-1692E160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69" y="0"/>
            <a:ext cx="10515600" cy="1325563"/>
          </a:xfrm>
        </p:spPr>
        <p:txBody>
          <a:bodyPr/>
          <a:lstStyle/>
          <a:p>
            <a:r>
              <a:rPr lang="en-CN" b="1" dirty="0">
                <a:solidFill>
                  <a:srgbClr val="FF0000"/>
                </a:solidFill>
              </a:rPr>
              <a:t>C</a:t>
            </a:r>
            <a:r>
              <a:rPr lang="en-CN" dirty="0">
                <a:solidFill>
                  <a:srgbClr val="0070C0"/>
                </a:solidFill>
              </a:rPr>
              <a:t>ompression </a:t>
            </a:r>
            <a:r>
              <a:rPr lang="en-CN" b="1" dirty="0">
                <a:solidFill>
                  <a:srgbClr val="FF0000"/>
                </a:solidFill>
              </a:rPr>
              <a:t>C</a:t>
            </a:r>
            <a:r>
              <a:rPr lang="en-CN" dirty="0">
                <a:solidFill>
                  <a:srgbClr val="0070C0"/>
                </a:solidFill>
              </a:rPr>
              <a:t>omplexity </a:t>
            </a:r>
            <a:r>
              <a:rPr lang="en-CN" b="1" dirty="0">
                <a:solidFill>
                  <a:srgbClr val="FF0000"/>
                </a:solidFill>
              </a:rPr>
              <a:t>P</a:t>
            </a:r>
            <a:r>
              <a:rPr lang="en-CN" dirty="0">
                <a:solidFill>
                  <a:srgbClr val="0070C0"/>
                </a:solidFill>
              </a:rPr>
              <a:t>ooling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14</a:t>
            </a:fld>
            <a:endParaRPr lang="en-C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169E3-4DFA-B349-B897-F47710E7623D}"/>
              </a:ext>
            </a:extLst>
          </p:cNvPr>
          <p:cNvCxnSpPr>
            <a:cxnSpLocks/>
          </p:cNvCxnSpPr>
          <p:nvPr/>
        </p:nvCxnSpPr>
        <p:spPr>
          <a:xfrm>
            <a:off x="0" y="1080000"/>
            <a:ext cx="121920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4D9F07F-F33F-4A40-8DA3-58A20C957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629" y="1447556"/>
            <a:ext cx="7334741" cy="433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69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929B-C5E4-EA43-9F20-1692E160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69" y="0"/>
            <a:ext cx="10515600" cy="1325563"/>
          </a:xfrm>
        </p:spPr>
        <p:txBody>
          <a:bodyPr/>
          <a:lstStyle/>
          <a:p>
            <a:r>
              <a:rPr lang="en-CN" dirty="0">
                <a:solidFill>
                  <a:srgbClr val="0070C0"/>
                </a:solidFill>
              </a:rPr>
              <a:t>MALCOM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15</a:t>
            </a:fld>
            <a:endParaRPr lang="en-C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169E3-4DFA-B349-B897-F47710E7623D}"/>
              </a:ext>
            </a:extLst>
          </p:cNvPr>
          <p:cNvCxnSpPr>
            <a:cxnSpLocks/>
          </p:cNvCxnSpPr>
          <p:nvPr/>
        </p:nvCxnSpPr>
        <p:spPr>
          <a:xfrm>
            <a:off x="0" y="1080000"/>
            <a:ext cx="121920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4D1B17D-46B7-0B42-990E-3A4AF5D23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15" y="1465107"/>
            <a:ext cx="10928454" cy="26500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C61C1F-1921-394F-9D37-1C7954EA4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58" y="4183022"/>
            <a:ext cx="11463283" cy="10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24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929B-C5E4-EA43-9F20-1692E160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69" y="0"/>
            <a:ext cx="10515600" cy="1325563"/>
          </a:xfrm>
        </p:spPr>
        <p:txBody>
          <a:bodyPr/>
          <a:lstStyle/>
          <a:p>
            <a:r>
              <a:rPr lang="en-CN" dirty="0">
                <a:solidFill>
                  <a:srgbClr val="0070C0"/>
                </a:solidFill>
              </a:rPr>
              <a:t>MALCOM++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16</a:t>
            </a:fld>
            <a:endParaRPr lang="en-C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169E3-4DFA-B349-B897-F47710E7623D}"/>
              </a:ext>
            </a:extLst>
          </p:cNvPr>
          <p:cNvCxnSpPr>
            <a:cxnSpLocks/>
          </p:cNvCxnSpPr>
          <p:nvPr/>
        </p:nvCxnSpPr>
        <p:spPr>
          <a:xfrm>
            <a:off x="0" y="1080000"/>
            <a:ext cx="121920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D067D8C-F911-EA4C-BF2D-08CEDBF99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69" y="1325563"/>
            <a:ext cx="114427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93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17</a:t>
            </a:fld>
            <a:endParaRPr lang="en-CN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352ADA7-F64F-4841-B374-05C4A3BFDFF5}"/>
              </a:ext>
            </a:extLst>
          </p:cNvPr>
          <p:cNvSpPr txBox="1">
            <a:spLocks/>
          </p:cNvSpPr>
          <p:nvPr/>
        </p:nvSpPr>
        <p:spPr>
          <a:xfrm>
            <a:off x="1524000" y="2917113"/>
            <a:ext cx="9144000" cy="1023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/>
                </a:solidFill>
              </a:rPr>
              <a:t>Experiment</a:t>
            </a:r>
            <a:endParaRPr lang="en-C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83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18</a:t>
            </a:fld>
            <a:endParaRPr lang="en-CN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352ADA7-F64F-4841-B374-05C4A3BFDFF5}"/>
              </a:ext>
            </a:extLst>
          </p:cNvPr>
          <p:cNvSpPr txBox="1">
            <a:spLocks/>
          </p:cNvSpPr>
          <p:nvPr/>
        </p:nvSpPr>
        <p:spPr>
          <a:xfrm>
            <a:off x="1524000" y="2917113"/>
            <a:ext cx="9144000" cy="1023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chemeClr val="accent1"/>
                </a:solidFill>
              </a:rPr>
              <a:t>Summary</a:t>
            </a:r>
            <a:endParaRPr lang="en-CN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86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19</a:t>
            </a:fld>
            <a:endParaRPr lang="en-CN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352ADA7-F64F-4841-B374-05C4A3BFDFF5}"/>
              </a:ext>
            </a:extLst>
          </p:cNvPr>
          <p:cNvSpPr txBox="1">
            <a:spLocks/>
          </p:cNvSpPr>
          <p:nvPr/>
        </p:nvSpPr>
        <p:spPr>
          <a:xfrm>
            <a:off x="1524000" y="2917113"/>
            <a:ext cx="9144000" cy="1023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chemeClr val="accent1"/>
                </a:solidFill>
              </a:rPr>
              <a:t>Discussion</a:t>
            </a:r>
            <a:endParaRPr lang="en-CN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91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929B-C5E4-EA43-9F20-1692E160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69" y="0"/>
            <a:ext cx="10515600" cy="1325563"/>
          </a:xfrm>
        </p:spPr>
        <p:txBody>
          <a:bodyPr/>
          <a:lstStyle/>
          <a:p>
            <a:r>
              <a:rPr lang="en-CN">
                <a:solidFill>
                  <a:srgbClr val="0070C0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E5FA4-BEC2-E54F-92E5-A1EB97A44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451"/>
            <a:ext cx="10515600" cy="51282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CN" sz="3200" dirty="0"/>
              <a:t>Background</a:t>
            </a:r>
          </a:p>
          <a:p>
            <a:pPr>
              <a:lnSpc>
                <a:spcPct val="150000"/>
              </a:lnSpc>
            </a:pPr>
            <a:r>
              <a:rPr lang="en-CN" sz="3200" dirty="0"/>
              <a:t>Challenge</a:t>
            </a:r>
          </a:p>
          <a:p>
            <a:pPr>
              <a:lnSpc>
                <a:spcPct val="150000"/>
              </a:lnSpc>
            </a:pPr>
            <a:r>
              <a:rPr lang="en-CN" sz="3200" dirty="0"/>
              <a:t>Methodology</a:t>
            </a:r>
          </a:p>
          <a:p>
            <a:pPr>
              <a:lnSpc>
                <a:spcPct val="150000"/>
              </a:lnSpc>
            </a:pPr>
            <a:r>
              <a:rPr lang="en-CN" sz="3200" dirty="0"/>
              <a:t>Experiment</a:t>
            </a:r>
          </a:p>
          <a:p>
            <a:pPr>
              <a:lnSpc>
                <a:spcPct val="150000"/>
              </a:lnSpc>
            </a:pPr>
            <a:r>
              <a:rPr lang="en-CN" sz="3200" dirty="0"/>
              <a:t>Summary</a:t>
            </a:r>
          </a:p>
          <a:p>
            <a:pPr>
              <a:lnSpc>
                <a:spcPct val="150000"/>
              </a:lnSpc>
            </a:pPr>
            <a:r>
              <a:rPr lang="en-CN" sz="3200" dirty="0"/>
              <a:t>Discussion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2</a:t>
            </a:fld>
            <a:endParaRPr lang="en-C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10C246-3FED-1C4B-839E-D42C49EF838A}"/>
              </a:ext>
            </a:extLst>
          </p:cNvPr>
          <p:cNvCxnSpPr>
            <a:cxnSpLocks/>
          </p:cNvCxnSpPr>
          <p:nvPr/>
        </p:nvCxnSpPr>
        <p:spPr>
          <a:xfrm>
            <a:off x="0" y="1080000"/>
            <a:ext cx="121920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436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929B-C5E4-EA43-9F20-1692E160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69" y="0"/>
            <a:ext cx="10515600" cy="1325563"/>
          </a:xfrm>
        </p:spPr>
        <p:txBody>
          <a:bodyPr/>
          <a:lstStyle/>
          <a:p>
            <a:r>
              <a:rPr lang="en-CN">
                <a:solidFill>
                  <a:srgbClr val="0070C0"/>
                </a:solidFill>
              </a:rPr>
              <a:t>Some think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20</a:t>
            </a:fld>
            <a:endParaRPr lang="en-C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169E3-4DFA-B349-B897-F47710E7623D}"/>
              </a:ext>
            </a:extLst>
          </p:cNvPr>
          <p:cNvCxnSpPr>
            <a:cxnSpLocks/>
          </p:cNvCxnSpPr>
          <p:nvPr/>
        </p:nvCxnSpPr>
        <p:spPr>
          <a:xfrm>
            <a:off x="0" y="1080000"/>
            <a:ext cx="121920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0085A7C-EFDE-4E4D-868F-425BC724FFE2}"/>
              </a:ext>
            </a:extLst>
          </p:cNvPr>
          <p:cNvSpPr txBox="1"/>
          <p:nvPr/>
        </p:nvSpPr>
        <p:spPr>
          <a:xfrm>
            <a:off x="858644" y="1550020"/>
            <a:ext cx="102634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200" dirty="0"/>
              <a:t>修改问题设置：</a:t>
            </a:r>
            <a:endParaRPr lang="en-US" altLang="zh-CN" sz="3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3200" dirty="0"/>
              <a:t>测试集中异常样本 </a:t>
            </a:r>
            <a:r>
              <a:rPr lang="en-US" altLang="zh-CN" sz="3200" dirty="0">
                <a:sym typeface="Wingdings" pitchFamily="2" charset="2"/>
              </a:rPr>
              <a:t> </a:t>
            </a:r>
            <a:r>
              <a:rPr lang="zh-CN" altLang="en-US" sz="3200" dirty="0">
                <a:sym typeface="Wingdings" pitchFamily="2" charset="2"/>
              </a:rPr>
              <a:t>和训练集样本分布不同但</a:t>
            </a:r>
            <a:r>
              <a:rPr lang="zh-CN" altLang="en-US" sz="3200" b="1" dirty="0">
                <a:solidFill>
                  <a:srgbClr val="FF0000"/>
                </a:solidFill>
                <a:sym typeface="Wingdings" pitchFamily="2" charset="2"/>
              </a:rPr>
              <a:t>高度相似</a:t>
            </a:r>
            <a:r>
              <a:rPr lang="zh-CN" altLang="en-US" sz="3200" dirty="0">
                <a:sym typeface="Wingdings" pitchFamily="2" charset="2"/>
              </a:rPr>
              <a:t>异常样本检测 （细化）</a:t>
            </a:r>
            <a:endParaRPr lang="en-US" altLang="zh-CN" sz="3200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3200" dirty="0">
                <a:sym typeface="Wingdings" pitchFamily="2" charset="2"/>
              </a:rPr>
              <a:t>测试集中异常样本 </a:t>
            </a:r>
            <a:r>
              <a:rPr lang="en-US" altLang="zh-CN" sz="3200" dirty="0">
                <a:sym typeface="Wingdings" pitchFamily="2" charset="2"/>
              </a:rPr>
              <a:t> </a:t>
            </a:r>
            <a:r>
              <a:rPr lang="zh-CN" altLang="en-US" sz="3200" dirty="0">
                <a:sym typeface="Wingdings" pitchFamily="2" charset="2"/>
              </a:rPr>
              <a:t>满足和训练集</a:t>
            </a:r>
            <a:r>
              <a:rPr lang="zh-CN" altLang="en-US" sz="3200" b="1" dirty="0">
                <a:solidFill>
                  <a:srgbClr val="FF0000"/>
                </a:solidFill>
                <a:sym typeface="Wingdings" pitchFamily="2" charset="2"/>
              </a:rPr>
              <a:t>样本分布不同</a:t>
            </a:r>
            <a:r>
              <a:rPr lang="zh-CN" altLang="en-US" sz="3200" dirty="0">
                <a:sym typeface="Wingdings" pitchFamily="2" charset="2"/>
              </a:rPr>
              <a:t>条件的异常样本（泛化）</a:t>
            </a:r>
            <a:endParaRPr lang="en-US" altLang="zh-CN" sz="3200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3200" dirty="0">
              <a:sym typeface="Wingdings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>
                <a:sym typeface="Wingdings" pitchFamily="2" charset="2"/>
              </a:rPr>
              <a:t>参考训练集中数据清洗（去除噪声）的方法</a:t>
            </a:r>
            <a:endParaRPr lang="en-US" sz="32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55291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929B-C5E4-EA43-9F20-1692E160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68" y="0"/>
            <a:ext cx="10949339" cy="1325563"/>
          </a:xfrm>
        </p:spPr>
        <p:txBody>
          <a:bodyPr/>
          <a:lstStyle/>
          <a:p>
            <a:r>
              <a:rPr lang="en-CN">
                <a:solidFill>
                  <a:srgbClr val="0070C0"/>
                </a:solidFill>
              </a:rPr>
              <a:t>Reference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21</a:t>
            </a:fld>
            <a:endParaRPr lang="en-C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169E3-4DFA-B349-B897-F47710E7623D}"/>
              </a:ext>
            </a:extLst>
          </p:cNvPr>
          <p:cNvCxnSpPr>
            <a:cxnSpLocks/>
          </p:cNvCxnSpPr>
          <p:nvPr/>
        </p:nvCxnSpPr>
        <p:spPr>
          <a:xfrm>
            <a:off x="0" y="1080000"/>
            <a:ext cx="121920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62FE63-2A4B-3E49-9143-FE681767892F}"/>
              </a:ext>
            </a:extLst>
          </p:cNvPr>
          <p:cNvSpPr txBox="1"/>
          <p:nvPr/>
        </p:nvSpPr>
        <p:spPr>
          <a:xfrm>
            <a:off x="207263" y="1156286"/>
            <a:ext cx="11777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[1] Dan Hendrcks and Kevin Gimpel. A baseline for detecting misclassified and out-of-distribution examples in neural networks. In </a:t>
            </a:r>
            <a:r>
              <a:rPr lang="en-US" sz="1600" i="1" dirty="0"/>
              <a:t>ICLR</a:t>
            </a:r>
            <a:r>
              <a:rPr lang="en-US" sz="1600" dirty="0"/>
              <a:t>, 2017.</a:t>
            </a:r>
          </a:p>
          <a:p>
            <a:r>
              <a:rPr lang="en-US" sz="1600" dirty="0"/>
              <a:t>[2] Shiyu Liang, Yixuan Li, and R. Srikant. Enhancing the reliability of out-of-distribution image detection in neural network. In </a:t>
            </a:r>
            <a:r>
              <a:rPr lang="en-US" sz="1600" i="1" dirty="0"/>
              <a:t>ICLR</a:t>
            </a:r>
            <a:r>
              <a:rPr lang="en-US" sz="1600" dirty="0"/>
              <a:t>, 2018.</a:t>
            </a:r>
          </a:p>
          <a:p>
            <a:r>
              <a:rPr lang="en-US" sz="1600" dirty="0"/>
              <a:t>[3] Kimin Lee, Kibok Lee, Honglak Lee, and Jinwoo Shin. A simple unified framework for detecting out-of-distribution samples and adversial attacks. In NeurIPS, pages 7167-7177, 2018.</a:t>
            </a:r>
            <a:endParaRPr lang="en-CN" sz="1600" dirty="0"/>
          </a:p>
        </p:txBody>
      </p:sp>
    </p:spTree>
    <p:extLst>
      <p:ext uri="{BB962C8B-B14F-4D97-AF65-F5344CB8AC3E}">
        <p14:creationId xmlns:p14="http://schemas.microsoft.com/office/powerpoint/2010/main" val="3738566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7DEF-9179-1F4B-AE57-4A2F3F35C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5227"/>
            <a:ext cx="9144000" cy="1023773"/>
          </a:xfrm>
        </p:spPr>
        <p:txBody>
          <a:bodyPr/>
          <a:lstStyle/>
          <a:p>
            <a:r>
              <a:rPr lang="en-CN">
                <a:solidFill>
                  <a:srgbClr val="0070C0"/>
                </a:solidFill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35928-F8BB-134B-8A68-56627303A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656811"/>
          </a:xfrm>
        </p:spPr>
        <p:txBody>
          <a:bodyPr>
            <a:normAutofit/>
          </a:bodyPr>
          <a:lstStyle/>
          <a:p>
            <a:r>
              <a:rPr lang="en-CN" sz="3200">
                <a:solidFill>
                  <a:srgbClr val="0070C0"/>
                </a:solidFill>
              </a:rPr>
              <a:t>Q</a:t>
            </a:r>
            <a:r>
              <a:rPr lang="en-US" altLang="zh-CN" sz="3200">
                <a:solidFill>
                  <a:srgbClr val="0070C0"/>
                </a:solidFill>
              </a:rPr>
              <a:t>&amp;A</a:t>
            </a:r>
            <a:endParaRPr lang="en-CN" sz="3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54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3</a:t>
            </a:fld>
            <a:endParaRPr lang="en-CN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352ADA7-F64F-4841-B374-05C4A3BFDFF5}"/>
              </a:ext>
            </a:extLst>
          </p:cNvPr>
          <p:cNvSpPr txBox="1">
            <a:spLocks/>
          </p:cNvSpPr>
          <p:nvPr/>
        </p:nvSpPr>
        <p:spPr>
          <a:xfrm>
            <a:off x="1524000" y="2917113"/>
            <a:ext cx="9144000" cy="1023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/>
                </a:solidFill>
              </a:rPr>
              <a:t>Background</a:t>
            </a:r>
            <a:endParaRPr lang="en-CN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76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929B-C5E4-EA43-9F20-1692E160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69" y="0"/>
            <a:ext cx="10515600" cy="1325563"/>
          </a:xfrm>
        </p:spPr>
        <p:txBody>
          <a:bodyPr/>
          <a:lstStyle/>
          <a:p>
            <a:r>
              <a:rPr lang="en-CN">
                <a:solidFill>
                  <a:srgbClr val="0070C0"/>
                </a:solidFill>
              </a:rPr>
              <a:t>Typical</a:t>
            </a: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CNN Architecture</a:t>
            </a:r>
            <a:endParaRPr lang="en-CN">
              <a:solidFill>
                <a:srgbClr val="0070C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4</a:t>
            </a:fld>
            <a:endParaRPr lang="en-C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169E3-4DFA-B349-B897-F47710E7623D}"/>
              </a:ext>
            </a:extLst>
          </p:cNvPr>
          <p:cNvCxnSpPr>
            <a:cxnSpLocks/>
          </p:cNvCxnSpPr>
          <p:nvPr/>
        </p:nvCxnSpPr>
        <p:spPr>
          <a:xfrm>
            <a:off x="0" y="1080000"/>
            <a:ext cx="121920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24207AD-E1BA-104F-8592-E8FEDB07E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3307"/>
            <a:ext cx="12192000" cy="375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7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929B-C5E4-EA43-9F20-1692E160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69" y="0"/>
            <a:ext cx="10515600" cy="1325563"/>
          </a:xfrm>
        </p:spPr>
        <p:txBody>
          <a:bodyPr/>
          <a:lstStyle/>
          <a:p>
            <a:r>
              <a:rPr lang="en-CN" b="1" dirty="0">
                <a:solidFill>
                  <a:srgbClr val="FF0000"/>
                </a:solidFill>
              </a:rPr>
              <a:t>O</a:t>
            </a:r>
            <a:r>
              <a:rPr lang="en-CN" dirty="0">
                <a:solidFill>
                  <a:srgbClr val="0070C0"/>
                </a:solidFill>
              </a:rPr>
              <a:t>ut-</a:t>
            </a:r>
            <a:r>
              <a:rPr lang="en-CN" b="1" dirty="0">
                <a:solidFill>
                  <a:srgbClr val="FF0000"/>
                </a:solidFill>
              </a:rPr>
              <a:t>O</a:t>
            </a:r>
            <a:r>
              <a:rPr lang="en-CN" dirty="0">
                <a:solidFill>
                  <a:srgbClr val="0070C0"/>
                </a:solidFill>
              </a:rPr>
              <a:t>f-</a:t>
            </a:r>
            <a:r>
              <a:rPr lang="en-CN" b="1" dirty="0">
                <a:solidFill>
                  <a:srgbClr val="FF0000"/>
                </a:solidFill>
              </a:rPr>
              <a:t>D</a:t>
            </a:r>
            <a:r>
              <a:rPr lang="en-CN" dirty="0">
                <a:solidFill>
                  <a:srgbClr val="0070C0"/>
                </a:solidFill>
              </a:rPr>
              <a:t>istribution Samples Detection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5</a:t>
            </a:fld>
            <a:endParaRPr lang="en-C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169E3-4DFA-B349-B897-F47710E7623D}"/>
              </a:ext>
            </a:extLst>
          </p:cNvPr>
          <p:cNvCxnSpPr>
            <a:cxnSpLocks/>
          </p:cNvCxnSpPr>
          <p:nvPr/>
        </p:nvCxnSpPr>
        <p:spPr>
          <a:xfrm>
            <a:off x="0" y="1080000"/>
            <a:ext cx="121920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C13070-5860-1F4E-A925-A24086C5F207}"/>
              </a:ext>
            </a:extLst>
          </p:cNvPr>
          <p:cNvGrpSpPr/>
          <p:nvPr/>
        </p:nvGrpSpPr>
        <p:grpSpPr>
          <a:xfrm>
            <a:off x="606469" y="1550021"/>
            <a:ext cx="5671668" cy="4806330"/>
            <a:chOff x="606469" y="1587858"/>
            <a:chExt cx="5489531" cy="4053627"/>
          </a:xfrm>
        </p:grpSpPr>
        <p:pic>
          <p:nvPicPr>
            <p:cNvPr id="3076" name="Picture 4" descr="葫芦娃之父&quot;胡进庆上海逝世曾开创中国剪纸动画|葫芦兄弟|胡进庆|逝世_新浪娱乐_新浪网">
              <a:extLst>
                <a:ext uri="{FF2B5EF4-FFF2-40B4-BE49-F238E27FC236}">
                  <a16:creationId xmlns:a16="http://schemas.microsoft.com/office/drawing/2014/main" id="{8CFCFA4A-3C77-B243-A189-4D28D48E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69" y="1587858"/>
              <a:ext cx="5489531" cy="3682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22AEE3-3D44-E24E-A78C-8AA41EEE1F59}"/>
                </a:ext>
              </a:extLst>
            </p:cNvPr>
            <p:cNvSpPr txBox="1"/>
            <p:nvPr/>
          </p:nvSpPr>
          <p:spPr>
            <a:xfrm>
              <a:off x="1355166" y="5272153"/>
              <a:ext cx="3992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dirty="0"/>
                <a:t>In-Distribution (</a:t>
              </a:r>
              <a:r>
                <a:rPr lang="en-CN" b="1" dirty="0">
                  <a:solidFill>
                    <a:srgbClr val="FF0000"/>
                  </a:solidFill>
                </a:rPr>
                <a:t>ID</a:t>
              </a:r>
              <a:r>
                <a:rPr lang="en-CN" dirty="0"/>
                <a:t>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B5CCB3-B369-FE45-8ABD-0861222F8EE1}"/>
              </a:ext>
            </a:extLst>
          </p:cNvPr>
          <p:cNvGrpSpPr/>
          <p:nvPr/>
        </p:nvGrpSpPr>
        <p:grpSpPr>
          <a:xfrm>
            <a:off x="6850393" y="1550021"/>
            <a:ext cx="4735138" cy="4735366"/>
            <a:chOff x="6850393" y="1550021"/>
            <a:chExt cx="4735138" cy="4735366"/>
          </a:xfrm>
        </p:grpSpPr>
        <p:pic>
          <p:nvPicPr>
            <p:cNvPr id="3078" name="Picture 6" descr="葫芦小金刚- 有吧动漫">
              <a:extLst>
                <a:ext uri="{FF2B5EF4-FFF2-40B4-BE49-F238E27FC236}">
                  <a16:creationId xmlns:a16="http://schemas.microsoft.com/office/drawing/2014/main" id="{14D2F569-7ED5-1E45-A5CF-8B90B77D7A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1077" y="3960198"/>
              <a:ext cx="1394454" cy="1955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C7934167-69DE-DF41-9ED3-3DF1E63E0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50394" y="1550021"/>
              <a:ext cx="4735137" cy="2164607"/>
            </a:xfrm>
            <a:prstGeom prst="rect">
              <a:avLst/>
            </a:prstGeom>
          </p:spPr>
        </p:pic>
        <p:pic>
          <p:nvPicPr>
            <p:cNvPr id="3082" name="Picture 10" descr="葫芦娃和爷爷(第1页) - 一起扣扣网">
              <a:extLst>
                <a:ext uri="{FF2B5EF4-FFF2-40B4-BE49-F238E27FC236}">
                  <a16:creationId xmlns:a16="http://schemas.microsoft.com/office/drawing/2014/main" id="{F83E396E-5CFD-5142-A483-B0522BE79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0393" y="3960198"/>
              <a:ext cx="3160783" cy="1955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FC313-476E-B548-9E4E-6570E1461500}"/>
                </a:ext>
              </a:extLst>
            </p:cNvPr>
            <p:cNvSpPr txBox="1"/>
            <p:nvPr/>
          </p:nvSpPr>
          <p:spPr>
            <a:xfrm>
              <a:off x="7155666" y="5916055"/>
              <a:ext cx="412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dirty="0"/>
                <a:t>Out-of-Distribution (</a:t>
              </a:r>
              <a:r>
                <a:rPr lang="en-CN" b="1" dirty="0">
                  <a:solidFill>
                    <a:srgbClr val="FF0000"/>
                  </a:solidFill>
                </a:rPr>
                <a:t>OOD</a:t>
              </a:r>
              <a:r>
                <a:rPr lang="en-CN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866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929B-C5E4-EA43-9F20-1692E160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69" y="0"/>
            <a:ext cx="11291882" cy="1325563"/>
          </a:xfrm>
        </p:spPr>
        <p:txBody>
          <a:bodyPr/>
          <a:lstStyle/>
          <a:p>
            <a:r>
              <a:rPr lang="en-CN" dirty="0">
                <a:solidFill>
                  <a:srgbClr val="0070C0"/>
                </a:solidFill>
              </a:rPr>
              <a:t>How to define effective confidence score?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IIP-SEMINAR</a:t>
            </a:r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6</a:t>
            </a:fld>
            <a:endParaRPr lang="en-C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169E3-4DFA-B349-B897-F47710E7623D}"/>
              </a:ext>
            </a:extLst>
          </p:cNvPr>
          <p:cNvCxnSpPr>
            <a:cxnSpLocks/>
          </p:cNvCxnSpPr>
          <p:nvPr/>
        </p:nvCxnSpPr>
        <p:spPr>
          <a:xfrm>
            <a:off x="0" y="1080000"/>
            <a:ext cx="121920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CED8997-04D4-8045-83EB-47660F944B61}"/>
              </a:ext>
            </a:extLst>
          </p:cNvPr>
          <p:cNvSpPr txBox="1"/>
          <p:nvPr/>
        </p:nvSpPr>
        <p:spPr>
          <a:xfrm>
            <a:off x="146824" y="1335282"/>
            <a:ext cx="11898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i="1" dirty="0"/>
              <a:t>Confidence score: an </a:t>
            </a:r>
            <a:r>
              <a:rPr lang="en-CN" sz="2400" b="1" i="1" dirty="0">
                <a:solidFill>
                  <a:srgbClr val="FF0000"/>
                </a:solidFill>
              </a:rPr>
              <a:t>uncertainty</a:t>
            </a:r>
            <a:r>
              <a:rPr lang="en-CN" sz="2400" i="1" dirty="0"/>
              <a:t> from the </a:t>
            </a:r>
            <a:r>
              <a:rPr lang="en-CN" sz="2400" b="1" i="1" dirty="0">
                <a:solidFill>
                  <a:srgbClr val="FF0000"/>
                </a:solidFill>
              </a:rPr>
              <a:t>inconsistency</a:t>
            </a:r>
            <a:r>
              <a:rPr lang="en-CN" sz="2400" i="1" dirty="0"/>
              <a:t> between training and test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22C5F7-7AA0-DC4B-B04A-5AEB2147CF14}"/>
              </a:ext>
            </a:extLst>
          </p:cNvPr>
          <p:cNvSpPr txBox="1"/>
          <p:nvPr/>
        </p:nvSpPr>
        <p:spPr>
          <a:xfrm>
            <a:off x="847493" y="2152185"/>
            <a:ext cx="9835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N" sz="2400" dirty="0"/>
              <a:t>Softmax output  [1] [2]</a:t>
            </a:r>
          </a:p>
          <a:p>
            <a:endParaRPr lang="en-CN" sz="2400" dirty="0"/>
          </a:p>
          <a:p>
            <a:endParaRPr lang="en-CN" sz="2400" dirty="0"/>
          </a:p>
          <a:p>
            <a:endParaRPr lang="en-CN" sz="2400" dirty="0"/>
          </a:p>
          <a:p>
            <a:endParaRPr lang="en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N" sz="2400" dirty="0"/>
              <a:t>Mahalanobis distance [3]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739316-115F-8846-8BEA-ADDE0D807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93" y="4579430"/>
            <a:ext cx="5699081" cy="11985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EAFADD-FB4D-C341-ACAF-67507E8AC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93" y="2569747"/>
            <a:ext cx="7378700" cy="1473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791E4D-C857-B94E-9E1B-0695475EBEC8}"/>
              </a:ext>
            </a:extLst>
          </p:cNvPr>
          <p:cNvSpPr txBox="1"/>
          <p:nvPr/>
        </p:nvSpPr>
        <p:spPr>
          <a:xfrm>
            <a:off x="146823" y="5911523"/>
            <a:ext cx="11898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i="1" dirty="0"/>
              <a:t>The OOD detection task: obtain an </a:t>
            </a:r>
            <a:r>
              <a:rPr lang="en-CN" sz="2400" b="1" i="1" dirty="0">
                <a:solidFill>
                  <a:srgbClr val="FF0000"/>
                </a:solidFill>
              </a:rPr>
              <a:t>OOD score function </a:t>
            </a:r>
            <a:r>
              <a:rPr lang="en-CN" sz="2400" i="1" dirty="0"/>
              <a:t>for discrimination between ID and OOD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783E5C-705B-4D48-BB35-204BD98B7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7250" y="3887539"/>
            <a:ext cx="3009900" cy="571500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0E1B256A-B4E8-6145-95FF-65259B3814C1}"/>
              </a:ext>
            </a:extLst>
          </p:cNvPr>
          <p:cNvSpPr/>
          <p:nvPr/>
        </p:nvSpPr>
        <p:spPr>
          <a:xfrm rot="19400728">
            <a:off x="6240616" y="5057669"/>
            <a:ext cx="2411896" cy="247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9527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929B-C5E4-EA43-9F20-1692E160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69" y="0"/>
            <a:ext cx="10515600" cy="1325563"/>
          </a:xfrm>
        </p:spPr>
        <p:txBody>
          <a:bodyPr/>
          <a:lstStyle/>
          <a:p>
            <a:r>
              <a:rPr lang="en-CN" dirty="0">
                <a:solidFill>
                  <a:srgbClr val="0070C0"/>
                </a:solidFill>
              </a:rPr>
              <a:t>Constraints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7</a:t>
            </a:fld>
            <a:endParaRPr lang="en-C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169E3-4DFA-B349-B897-F47710E7623D}"/>
              </a:ext>
            </a:extLst>
          </p:cNvPr>
          <p:cNvCxnSpPr>
            <a:cxnSpLocks/>
          </p:cNvCxnSpPr>
          <p:nvPr/>
        </p:nvCxnSpPr>
        <p:spPr>
          <a:xfrm>
            <a:off x="0" y="1080000"/>
            <a:ext cx="121920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DD2736-45E4-4147-84C7-D5A3E8379D59}"/>
                  </a:ext>
                </a:extLst>
              </p:cNvPr>
              <p:cNvSpPr txBox="1"/>
              <p:nvPr/>
            </p:nvSpPr>
            <p:spPr>
              <a:xfrm>
                <a:off x="880945" y="1471961"/>
                <a:ext cx="10913489" cy="4703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N" sz="3200" dirty="0"/>
                  <a:t>The score function parameter </a:t>
                </a:r>
                <a14:m>
                  <m:oMath xmlns:m="http://schemas.openxmlformats.org/officeDocument/2006/math">
                    <m:r>
                      <a:rPr lang="en-C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should be independent from a distribution of test data x*.</a:t>
                </a:r>
                <a:endParaRPr lang="en-CN" sz="3200" dirty="0"/>
              </a:p>
              <a:p>
                <a:pPr>
                  <a:lnSpc>
                    <a:spcPct val="150000"/>
                  </a:lnSpc>
                </a:pPr>
                <a:r>
                  <a:rPr lang="en-CN" sz="3200" dirty="0"/>
                  <a:t>     </a:t>
                </a:r>
                <a14:m>
                  <m:oMath xmlns:m="http://schemas.openxmlformats.org/officeDocument/2006/math">
                    <m:r>
                      <a:rPr lang="en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 </m:t>
                    </m:r>
                  </m:oMath>
                </a14:m>
                <a:r>
                  <a:rPr lang="en-CN" sz="2800" i="1" dirty="0"/>
                  <a:t>is determined only by the training data, using OOD samples for hyperparameter tuning is not allowed</a:t>
                </a:r>
              </a:p>
              <a:p>
                <a:endParaRPr lang="en-CN" sz="2800" i="1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N" sz="3200" dirty="0"/>
                  <a:t>The model parameter </a:t>
                </a:r>
                <a14:m>
                  <m:oMath xmlns:m="http://schemas.openxmlformats.org/officeDocument/2006/math">
                    <m:r>
                      <a:rPr lang="en-C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CN" sz="3200" dirty="0"/>
                  <a:t> should not be changed.</a:t>
                </a:r>
              </a:p>
              <a:p>
                <a:pPr>
                  <a:lnSpc>
                    <a:spcPct val="150000"/>
                  </a:lnSpc>
                </a:pPr>
                <a:r>
                  <a:rPr lang="en-CN" sz="3200" i="1" dirty="0"/>
                  <a:t>     </a:t>
                </a:r>
                <a:r>
                  <a:rPr lang="en-CN" sz="2800" i="1" dirty="0"/>
                  <a:t>The model trained initially for classification should not be retrained for OOD detection.</a:t>
                </a:r>
                <a:endParaRPr lang="en-CN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DD2736-45E4-4147-84C7-D5A3E8379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45" y="1471961"/>
                <a:ext cx="10913489" cy="4703724"/>
              </a:xfrm>
              <a:prstGeom prst="rect">
                <a:avLst/>
              </a:prstGeom>
              <a:blipFill>
                <a:blip r:embed="rId3"/>
                <a:stretch>
                  <a:fillRect l="-1279" t="-1613" r="-465" b="-241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89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929B-C5E4-EA43-9F20-1692E160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69" y="0"/>
            <a:ext cx="10515600" cy="1325563"/>
          </a:xfrm>
        </p:spPr>
        <p:txBody>
          <a:bodyPr/>
          <a:lstStyle/>
          <a:p>
            <a:r>
              <a:rPr lang="en-CN" b="1" dirty="0">
                <a:solidFill>
                  <a:srgbClr val="FF0000"/>
                </a:solidFill>
              </a:rPr>
              <a:t>M</a:t>
            </a:r>
            <a:r>
              <a:rPr lang="en-CN" dirty="0">
                <a:solidFill>
                  <a:srgbClr val="0070C0"/>
                </a:solidFill>
              </a:rPr>
              <a:t>ahalanobis-</a:t>
            </a:r>
            <a:r>
              <a:rPr lang="en-CN" b="1" dirty="0">
                <a:solidFill>
                  <a:srgbClr val="FF0000"/>
                </a:solidFill>
              </a:rPr>
              <a:t>V</a:t>
            </a:r>
            <a:r>
              <a:rPr lang="en-CN" dirty="0">
                <a:solidFill>
                  <a:srgbClr val="0070C0"/>
                </a:solidFill>
              </a:rPr>
              <a:t>anilla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8</a:t>
            </a:fld>
            <a:endParaRPr lang="en-C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169E3-4DFA-B349-B897-F47710E7623D}"/>
              </a:ext>
            </a:extLst>
          </p:cNvPr>
          <p:cNvCxnSpPr>
            <a:cxnSpLocks/>
          </p:cNvCxnSpPr>
          <p:nvPr/>
        </p:nvCxnSpPr>
        <p:spPr>
          <a:xfrm>
            <a:off x="0" y="1080000"/>
            <a:ext cx="121920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93C463F-EAEE-2249-95A1-1A29E4951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69" y="1405411"/>
            <a:ext cx="6094349" cy="10975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00F021-BDC8-E846-A111-442DE280E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69" y="2828339"/>
            <a:ext cx="6775450" cy="18699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426CB7-377B-F445-8410-E3489A5A4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469" y="4722540"/>
            <a:ext cx="99695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32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929B-C5E4-EA43-9F20-1692E160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69" y="0"/>
            <a:ext cx="10515600" cy="1325563"/>
          </a:xfrm>
        </p:spPr>
        <p:txBody>
          <a:bodyPr/>
          <a:lstStyle/>
          <a:p>
            <a:r>
              <a:rPr lang="en-CN" b="1" dirty="0">
                <a:solidFill>
                  <a:srgbClr val="FF0000"/>
                </a:solidFill>
              </a:rPr>
              <a:t>M</a:t>
            </a:r>
            <a:r>
              <a:rPr lang="en-CN" dirty="0">
                <a:solidFill>
                  <a:srgbClr val="0070C0"/>
                </a:solidFill>
              </a:rPr>
              <a:t>ahalanobis-</a:t>
            </a:r>
            <a:r>
              <a:rPr lang="en-CN" b="1" dirty="0">
                <a:solidFill>
                  <a:srgbClr val="FF0000"/>
                </a:solidFill>
              </a:rPr>
              <a:t>A</a:t>
            </a:r>
            <a:r>
              <a:rPr lang="en-CN" b="1" dirty="0">
                <a:solidFill>
                  <a:srgbClr val="0070C0"/>
                </a:solidFill>
              </a:rPr>
              <a:t>ssemble</a:t>
            </a:r>
            <a:endParaRPr lang="en-CN" dirty="0">
              <a:solidFill>
                <a:srgbClr val="0070C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IIP-SEMINAR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9</a:t>
            </a:fld>
            <a:endParaRPr lang="en-C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169E3-4DFA-B349-B897-F47710E7623D}"/>
              </a:ext>
            </a:extLst>
          </p:cNvPr>
          <p:cNvCxnSpPr>
            <a:cxnSpLocks/>
          </p:cNvCxnSpPr>
          <p:nvPr/>
        </p:nvCxnSpPr>
        <p:spPr>
          <a:xfrm>
            <a:off x="0" y="1080000"/>
            <a:ext cx="121920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D7D40C6-0D30-AC4E-BDE0-6DF627E99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69" y="1325563"/>
            <a:ext cx="99822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6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2222</TotalTime>
  <Words>896</Words>
  <Application>Microsoft Macintosh PowerPoint</Application>
  <PresentationFormat>Widescreen</PresentationFormat>
  <Paragraphs>136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Convolutional Neural Networks with Compression Complexity Pooling for Out-of-Distribution Image Detection</vt:lpstr>
      <vt:lpstr>Outline</vt:lpstr>
      <vt:lpstr>PowerPoint Presentation</vt:lpstr>
      <vt:lpstr>Typical CNN Architecture</vt:lpstr>
      <vt:lpstr>Out-Of-Distribution Samples Detection</vt:lpstr>
      <vt:lpstr>How to define effective confidence score?</vt:lpstr>
      <vt:lpstr>Constraints</vt:lpstr>
      <vt:lpstr>Mahalanobis-Vanilla</vt:lpstr>
      <vt:lpstr>Mahalanobis-Assemble</vt:lpstr>
      <vt:lpstr>Normalized Compression Distance</vt:lpstr>
      <vt:lpstr>PowerPoint Presentation</vt:lpstr>
      <vt:lpstr>Current SOTA method [3]</vt:lpstr>
      <vt:lpstr>PowerPoint Presentation</vt:lpstr>
      <vt:lpstr>Compression Complexity Pooling</vt:lpstr>
      <vt:lpstr>MALCOM</vt:lpstr>
      <vt:lpstr>MALCOM++</vt:lpstr>
      <vt:lpstr>PowerPoint Presentation</vt:lpstr>
      <vt:lpstr>PowerPoint Presentation</vt:lpstr>
      <vt:lpstr>PowerPoint Presentation</vt:lpstr>
      <vt:lpstr>Some think</vt:lpstr>
      <vt:lpstr>Reference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文玉 姜</dc:creator>
  <cp:lastModifiedBy>文玉 姜</cp:lastModifiedBy>
  <cp:revision>340</cp:revision>
  <dcterms:created xsi:type="dcterms:W3CDTF">2020-11-17T11:28:39Z</dcterms:created>
  <dcterms:modified xsi:type="dcterms:W3CDTF">2021-01-13T01:11:30Z</dcterms:modified>
</cp:coreProperties>
</file>