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7" r:id="rId3"/>
    <p:sldId id="292" r:id="rId4"/>
    <p:sldId id="297" r:id="rId5"/>
    <p:sldId id="303" r:id="rId6"/>
    <p:sldId id="309" r:id="rId7"/>
    <p:sldId id="304" r:id="rId8"/>
    <p:sldId id="294" r:id="rId9"/>
    <p:sldId id="310" r:id="rId10"/>
    <p:sldId id="307" r:id="rId11"/>
    <p:sldId id="311" r:id="rId12"/>
    <p:sldId id="313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296" r:id="rId21"/>
    <p:sldId id="305" r:id="rId22"/>
    <p:sldId id="306" r:id="rId23"/>
    <p:sldId id="288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4F00"/>
    <a:srgbClr val="845F00"/>
    <a:srgbClr val="7821A4"/>
    <a:srgbClr val="2B00FF"/>
    <a:srgbClr val="285399"/>
    <a:srgbClr val="468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2966"/>
  </p:normalViewPr>
  <p:slideViewPr>
    <p:cSldViewPr snapToGrid="0" snapToObjects="1">
      <p:cViewPr varScale="1">
        <p:scale>
          <a:sx n="105" d="100"/>
          <a:sy n="105" d="100"/>
        </p:scale>
        <p:origin x="1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3263F-9DC8-1A42-8F4B-5B5E066E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03B5-CD9F-AC4E-A0A6-8BA0DEA41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6A7-EF37-4E48-ADB3-D918593CBFE0}" type="datetimeFigureOut">
              <a:rPr lang="en-CN" smtClean="0"/>
              <a:t>2021/2/1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7941-3859-6B45-91C7-CF9C06701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05C7-6FEA-2E42-AAC2-8C4EA26EF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270-BEA8-234B-9DBC-A38F58875D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9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07D6-B913-B14A-9AF5-2353B5EC7649}" type="datetimeFigureOut">
              <a:rPr lang="en-CN" smtClean="0"/>
              <a:t>2021/2/1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8C67-BE1D-9D4B-B2BC-EEAA5447A5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9123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最大熵原理指出，当我们需要对一个随机事件的概率分布进行预测时，我们的预测应当满足全部已知的条件，而对未知的情况不要做任何主观假设。在这种情况下，概率分布最均匀，预测的风险最小。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31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974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443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02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87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027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474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253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911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好好理解这两个缺点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32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好好理解这两个缺点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748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当前的OOD检测算法绕过了SoftMax的问题</a:t>
            </a:r>
            <a:r>
              <a:rPr lang="zh-CN" altLang="en-US" dirty="0"/>
              <a:t>，同时采用的技巧带来了一些负面效应。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800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</a:t>
            </a:r>
            <a:r>
              <a:rPr lang="zh-CN" altLang="en-US" dirty="0"/>
              <a:t> ：产生尽可能不自信的后验概率分布，只要它们与正确的预测匹配。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816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860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解决SoftMax的各向异性</a:t>
            </a:r>
            <a:r>
              <a:rPr lang="zh-CN" altLang="en-US" dirty="0"/>
              <a:t>（这是什么）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dirty="0"/>
              <a:t>不同于基于metric learning</a:t>
            </a:r>
            <a:r>
              <a:rPr lang="zh-CN" altLang="en-US" dirty="0"/>
              <a:t> </a:t>
            </a:r>
            <a:r>
              <a:rPr lang="en-US" dirty="0"/>
              <a:t>的OOD检测算法</a:t>
            </a:r>
          </a:p>
          <a:p>
            <a:pPr marL="228600" indent="-228600">
              <a:buAutoNum type="arabicPeriod"/>
            </a:pPr>
            <a:r>
              <a:rPr lang="en-US" dirty="0" err="1"/>
              <a:t>本篇文章是怎么做到的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743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SoftMax</a:t>
            </a:r>
            <a:r>
              <a:rPr lang="zh-CN" altLang="en-US" dirty="0"/>
              <a:t>产生过度自信的预测（为什么？）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如何满足最大熵原理以避免产生过度自信的预测？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66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N" dirty="0"/>
              <a:t>各向同性</a:t>
            </a:r>
          </a:p>
          <a:p>
            <a:pPr marL="228600" indent="-228600">
              <a:buAutoNum type="arabicPeriod"/>
            </a:pPr>
            <a:r>
              <a:rPr lang="en-CN" dirty="0"/>
              <a:t>后验概率分布熵最大化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95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401-3A43-6046-AB21-7836F473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686EC-5BEC-1441-BF67-60F33F4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3789-CEBA-3B40-8C6F-FD6C40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BFF4-84FD-D245-9823-B612BCA83568}" type="datetime1">
              <a:rPr lang="en-US" smtClean="0"/>
              <a:t>2/1/21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6D2-C42D-9A4B-A49A-1B9B70E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F4E-C982-B24C-AC30-7769BDF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719-AD19-844E-8ADA-514890C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1A90-1317-BB40-BCFF-F7EC4F38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23C-0F88-DF44-BACA-CED5546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048C-9643-E04A-B7B7-C283C2078ED0}" type="datetime1">
              <a:rPr lang="en-US" smtClean="0"/>
              <a:t>2/1/21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286-64B1-414A-AB5C-068A09B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AE2-0B82-784A-9D77-2E0848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4E93-580F-FC4F-B172-3FC0809E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3E5-02E8-6B41-8238-8E3D63E3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B8B-3249-7046-AB17-464E9DE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1A3B-311F-0944-8993-595B5AA14C36}" type="datetime1">
              <a:rPr lang="en-US" smtClean="0"/>
              <a:t>2/1/21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49F0-E006-0C47-BA70-D8F090F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DC93-70D9-9841-A753-DD12A25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9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7182-888F-244E-852C-69B22F4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905-B0BB-844D-924D-1CACCD9B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CA3F-D147-F046-867B-C5CB4D3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AB26-74B1-4F4C-9040-650907A9C2A0}" type="datetime1">
              <a:rPr lang="en-US" smtClean="0"/>
              <a:t>2/1/21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154F-9975-0448-B1F1-EF7DE1D9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241-FFBC-A546-9C47-A15307D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54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77A-978F-5647-A979-8DD299F9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454A-AB2A-5146-A916-5CF0917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84F4-88CB-B749-B118-7C0DEC2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3B7D-9CD1-9B45-8486-DCCFB3CE2168}" type="datetime1">
              <a:rPr lang="en-US" smtClean="0"/>
              <a:t>2/1/21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B27-C2DF-E845-A805-02FAAFAA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AA99-B53D-294F-A397-D9C1D9C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37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757-045F-4E41-AC7D-310F817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3B19-2236-DE49-B531-19E7A6AE6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77C4-5A8B-F541-88A3-9BD297A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F58D-FBE9-7F41-828B-7267DAF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5317-939B-4E42-83FA-D8C27ADF20E0}" type="datetime1">
              <a:rPr lang="en-US" smtClean="0"/>
              <a:t>2/1/21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B36F-9E3A-D24F-AA6E-5B6450E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91FA-55F5-6D41-BBA2-D96BFE8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15C-E141-E24F-ABFD-B7E1BCF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27D9-EC9F-F745-B7FD-43D52C1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16A1-B797-2A40-9BE9-2B65872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A0AA-1A74-0E4C-8C2D-812FDA39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F43C-0999-BE4C-87B4-EF7A698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94E3-6E0E-A941-A13C-9E866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E44B-C675-D743-97CE-76E8C2A31779}" type="datetime1">
              <a:rPr lang="en-US" smtClean="0"/>
              <a:t>2/1/21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BB9E-BDC7-734B-8E72-D89650D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6D80-C053-3F4D-AD09-4D1AFCF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8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DC8-8F78-C24C-8140-83E9753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C9AE-070A-374F-933E-53BD5CA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916E-19B7-9B4B-952E-79F0394329D1}" type="datetime1">
              <a:rPr lang="en-US" smtClean="0"/>
              <a:t>2/1/21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E56A-B05F-094C-A8F5-09495A9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EFFD-0673-E14C-A4EA-A41794E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7352D-159B-F740-9A9A-935375E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0872-73F0-AA44-BC8C-54DD27BDC3E1}" type="datetime1">
              <a:rPr lang="en-US" smtClean="0"/>
              <a:t>2/1/21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599A-8062-144C-BCD6-930A724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2021-8063-A544-BCF6-BFD2E1B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363-9FD2-D749-8771-61971D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659B-E120-AE43-BA68-A3B9113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2F97-DEA4-2D4D-9AEB-7C546282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27DB-1211-6647-8C2A-66E957A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70F3-6FBA-1F4E-96EB-FF144F58C7F1}" type="datetime1">
              <a:rPr lang="en-US" smtClean="0"/>
              <a:t>2/1/21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331-172B-0045-9B38-2987977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D191-558C-3F46-A5F5-369C7A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1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ABF-9A39-8143-AC05-3CB7B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F23-02DC-5C48-ABB4-AB6F2798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94E-8622-F147-84A0-6F5C1F3C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F300-4739-3847-9EE4-82FDB5A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BACB-FA67-7F45-9BD8-7959766778C6}" type="datetime1">
              <a:rPr lang="en-US" smtClean="0"/>
              <a:t>2/1/21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E6B4-AB29-8E41-B44E-6B1077C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040-B627-4642-B330-AE1FDFF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BBB2-DF8B-A94C-B0FE-C24AD43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1FF1-40B9-6040-BA6B-A957BB12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8E8D-2FFE-3D45-95A2-CDCBA6D5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245E-F8D9-8E47-AF05-C21D7D586D40}" type="datetime1">
              <a:rPr lang="en-US" smtClean="0"/>
              <a:t>2/1/21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4CBB-2F80-CD46-BC22-615788943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225A-D55B-7E40-A4A1-E215400F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9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88201"/>
            <a:ext cx="12192000" cy="1023773"/>
          </a:xfrm>
        </p:spPr>
        <p:txBody>
          <a:bodyPr>
            <a:normAutofit/>
          </a:bodyPr>
          <a:lstStyle/>
          <a:p>
            <a:r>
              <a:rPr lang="en-CN" sz="4800" dirty="0">
                <a:solidFill>
                  <a:srgbClr val="0070C0"/>
                </a:solidFill>
              </a:rPr>
              <a:t>Entropic Out-of-Distribution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61066-A32D-114F-9BDD-C595D2611F15}"/>
              </a:ext>
            </a:extLst>
          </p:cNvPr>
          <p:cNvSpPr txBox="1"/>
          <p:nvPr/>
        </p:nvSpPr>
        <p:spPr>
          <a:xfrm>
            <a:off x="5404262" y="3746026"/>
            <a:ext cx="138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Wenyu Jiang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2F533-C2F7-724D-8158-13A3EA9A52B6}"/>
              </a:ext>
            </a:extLst>
          </p:cNvPr>
          <p:cNvGrpSpPr/>
          <p:nvPr/>
        </p:nvGrpSpPr>
        <p:grpSpPr>
          <a:xfrm>
            <a:off x="3870865" y="4288092"/>
            <a:ext cx="1383476" cy="1271271"/>
            <a:chOff x="3668126" y="4980543"/>
            <a:chExt cx="1383476" cy="1271271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E7071579-5E76-7249-82AF-E93F6C92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307" y="5349875"/>
              <a:ext cx="719114" cy="9019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426BC-530F-7F43-826C-47529E285DFB}"/>
                </a:ext>
              </a:extLst>
            </p:cNvPr>
            <p:cNvSpPr txBox="1"/>
            <p:nvPr/>
          </p:nvSpPr>
          <p:spPr>
            <a:xfrm>
              <a:off x="3668126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NJU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E88A3-C090-AB47-8D4F-D64634CB4304}"/>
              </a:ext>
            </a:extLst>
          </p:cNvPr>
          <p:cNvGrpSpPr/>
          <p:nvPr/>
        </p:nvGrpSpPr>
        <p:grpSpPr>
          <a:xfrm>
            <a:off x="6937661" y="4288092"/>
            <a:ext cx="1383476" cy="1246449"/>
            <a:chOff x="7216002" y="4980543"/>
            <a:chExt cx="1383476" cy="1246449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2431115-E0CA-2C42-9E08-EFC7A066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581" y="5349875"/>
              <a:ext cx="870318" cy="8771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59521-B48A-C447-BE40-E3B8D69A7993}"/>
                </a:ext>
              </a:extLst>
            </p:cNvPr>
            <p:cNvSpPr txBox="1"/>
            <p:nvPr/>
          </p:nvSpPr>
          <p:spPr>
            <a:xfrm>
              <a:off x="7216002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NJU-CS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4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Explanation - Isotropy Maximization Loss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10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8F3A2-BAF6-0448-AF10-1C13C27181E7}"/>
              </a:ext>
            </a:extLst>
          </p:cNvPr>
          <p:cNvSpPr txBox="1"/>
          <p:nvPr/>
        </p:nvSpPr>
        <p:spPr>
          <a:xfrm>
            <a:off x="636193" y="1325563"/>
            <a:ext cx="115558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/>
              <a:t>Isotropy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N" sz="2400" dirty="0"/>
              <a:t>learn a feature space which is consistent with the chosen metric from the start.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N" sz="2400" dirty="0"/>
              <a:t>The loss minimization is achieved by reducing the distances between the high-level features (embeddings) and the associated class prototypes, while simultaneously keeping high distances among class prototypes.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10553-2786-7646-9CAE-1E5CE30D60F7}"/>
              </a:ext>
            </a:extLst>
          </p:cNvPr>
          <p:cNvSpPr txBox="1"/>
          <p:nvPr/>
        </p:nvSpPr>
        <p:spPr>
          <a:xfrm>
            <a:off x="268224" y="3633228"/>
            <a:ext cx="1165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</a:rPr>
              <a:t>The main aim of metric learning, which is to reduce intraclass distances while increasing interclass distances.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D46E0-0C71-4B4B-A490-7ABF8C393AE4}"/>
              </a:ext>
            </a:extLst>
          </p:cNvPr>
          <p:cNvSpPr txBox="1"/>
          <p:nvPr/>
        </p:nvSpPr>
        <p:spPr>
          <a:xfrm>
            <a:off x="3007229" y="4762337"/>
            <a:ext cx="6147816" cy="1015663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2000" b="1" i="1" dirty="0">
                <a:solidFill>
                  <a:srgbClr val="FF0000"/>
                </a:solidFill>
              </a:rPr>
              <a:t>This</a:t>
            </a:r>
            <a:r>
              <a:rPr lang="zh-CN" altLang="en-US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is performed naturally during the neural network training, avoiding the need for feature extraction and metric learning postprocessing phases.</a:t>
            </a:r>
            <a:endParaRPr lang="en-C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0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Explanation - Isotropy Maximization Loss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11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86526E-8475-5146-8C5C-22BAF279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8529"/>
            <a:ext cx="6311900" cy="1962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F17FE-C6F2-FE47-A257-13131502B232}"/>
              </a:ext>
            </a:extLst>
          </p:cNvPr>
          <p:cNvSpPr txBox="1"/>
          <p:nvPr/>
        </p:nvSpPr>
        <p:spPr>
          <a:xfrm>
            <a:off x="5859946" y="2122546"/>
            <a:ext cx="6147816" cy="70788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Contradiction between </a:t>
            </a:r>
            <a:r>
              <a:rPr lang="en-US" sz="2000" b="1" i="1" dirty="0">
                <a:solidFill>
                  <a:srgbClr val="FF0000"/>
                </a:solidFill>
              </a:rPr>
              <a:t>cross-entropy minimization </a:t>
            </a:r>
          </a:p>
          <a:p>
            <a:pPr algn="ctr"/>
            <a:r>
              <a:rPr lang="en-US" sz="2000" b="1" i="1" dirty="0"/>
              <a:t>and</a:t>
            </a:r>
            <a:r>
              <a:rPr lang="en-US" sz="2000" b="1" i="1" dirty="0">
                <a:solidFill>
                  <a:srgbClr val="FF0000"/>
                </a:solidFill>
              </a:rPr>
              <a:t> maximum entropy posterior probability distribution!</a:t>
            </a:r>
            <a:endParaRPr lang="en-CN" sz="2000" b="1" i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3755A-DD16-F64D-A137-969762A2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7196"/>
            <a:ext cx="5957482" cy="2208505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DDC0733A-E496-6F4D-9AAF-5C3482831D54}"/>
              </a:ext>
            </a:extLst>
          </p:cNvPr>
          <p:cNvSpPr/>
          <p:nvPr/>
        </p:nvSpPr>
        <p:spPr>
          <a:xfrm>
            <a:off x="2906014" y="3240000"/>
            <a:ext cx="499872" cy="124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5C9BB-54BD-204B-8CD8-FF37A7561798}"/>
              </a:ext>
            </a:extLst>
          </p:cNvPr>
          <p:cNvSpPr txBox="1"/>
          <p:nvPr/>
        </p:nvSpPr>
        <p:spPr>
          <a:xfrm>
            <a:off x="3669792" y="3350213"/>
            <a:ext cx="852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Just use the principle of maximum entropy as theoretical motivation for constructing high entropy (low confident) posterior probability distribution, still relying on computationally efficient cross-entropy minimization.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AC80D-8C83-ED47-9F2A-7B2A44942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541" y="4313244"/>
            <a:ext cx="5994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Entropic Score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12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1D79E2-C922-6C4F-B068-D6E1C432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50" y="2749550"/>
            <a:ext cx="580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13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Experiment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9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IsoMax loss effects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14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F6852C-E135-1A4B-AF5F-5AFA9350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96" y="1325563"/>
            <a:ext cx="8627082" cy="4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SoftMax v.s. IsoMax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15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EE3B02-FA7B-564F-B700-4982F3F3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3" y="1248773"/>
            <a:ext cx="10777728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Others v.s. IsoMax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16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943A2A-CFCE-324E-A00D-19DA9B7A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" y="1265223"/>
            <a:ext cx="10594848" cy="50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3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Logits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17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7CF5F9-14B9-5F4F-84F9-C09DF513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39" y="1189227"/>
            <a:ext cx="7901321" cy="51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Maximum Probability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18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E55116-C9A9-1547-9DBB-FD0AD4F9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98" y="1188880"/>
            <a:ext cx="8489803" cy="52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4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Normalized Entropy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19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E1C22A-0125-0E4E-9CA7-169A23209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84" y="1325563"/>
            <a:ext cx="7964831" cy="51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5FA4-BEC2-E54F-92E5-A1EB97A4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69" y="132556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N" sz="32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Experiment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</a:t>
            </a:fld>
            <a:endParaRPr lang="en-C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10C246-3FED-1C4B-839E-D42C49EF838A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3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20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Summary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Major contributions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21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58FAFF-C4E5-234B-8823-789EF48F8723}"/>
              </a:ext>
            </a:extLst>
          </p:cNvPr>
          <p:cNvSpPr txBox="1"/>
          <p:nvPr/>
        </p:nvSpPr>
        <p:spPr>
          <a:xfrm>
            <a:off x="356698" y="1226253"/>
            <a:ext cx="11835301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theoretical intuitions that associates the unsatisfactory OOD detection performance of current neural networks with the SoftMax loss anisotropy and disagreement with maximum entropy principle.</a:t>
            </a:r>
          </a:p>
          <a:p>
            <a:pPr marL="457200" indent="-457200">
              <a:buAutoNum type="arabicPeriod"/>
            </a:pP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IsoMax loss, which is isotropic, in agreement with the maximum entropy principle, and works as a seamless SoftMax loss drop-in replacement.</a:t>
            </a:r>
          </a:p>
          <a:p>
            <a:pPr marL="457200" indent="-457200">
              <a:buAutoNum type="arabicPeriod"/>
            </a:pPr>
            <a:r>
              <a:rPr lang="en-US" sz="2400" dirty="0"/>
              <a:t>The experimental demonstration that the entropy, which is a fast and energy-efficient computation, provides high OOD detection performance when the posterior probability distribution follows the maximum entropy principle, i.e., it presents high mean entropy.</a:t>
            </a:r>
          </a:p>
          <a:p>
            <a:pPr marL="457200" indent="-457200">
              <a:buAutoNum type="arabicPeriod"/>
            </a:pPr>
            <a:r>
              <a:rPr lang="en-US" sz="2400" dirty="0"/>
              <a:t>The proposed approach improves neural networks baseline OOD detection performance.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54112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Some think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22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58FAFF-C4E5-234B-8823-789EF48F8723}"/>
              </a:ext>
            </a:extLst>
          </p:cNvPr>
          <p:cNvSpPr txBox="1"/>
          <p:nvPr/>
        </p:nvSpPr>
        <p:spPr>
          <a:xfrm>
            <a:off x="694944" y="1325563"/>
            <a:ext cx="113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什么原因导致了当前神经网络令人不满意的</a:t>
            </a:r>
            <a:r>
              <a:rPr lang="en-US" altLang="zh-CN" dirty="0"/>
              <a:t>OOD</a:t>
            </a:r>
            <a:r>
              <a:rPr lang="zh-CN" altLang="en-US" dirty="0"/>
              <a:t>检测性能？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为什么SoftMax学到的是低熵的后验概率分布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不对测试集作任何假设，随机变量不确定性（熵）最大，等概率分布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1881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928-F8BB-134B-8A68-56627303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56811"/>
          </a:xfrm>
        </p:spPr>
        <p:txBody>
          <a:bodyPr>
            <a:normAutofit/>
          </a:bodyPr>
          <a:lstStyle/>
          <a:p>
            <a:r>
              <a:rPr lang="en-CN" sz="3200" dirty="0">
                <a:solidFill>
                  <a:srgbClr val="0070C0"/>
                </a:solidFill>
              </a:rPr>
              <a:t>Q</a:t>
            </a:r>
            <a:r>
              <a:rPr lang="en-US" altLang="zh-CN" sz="3200" dirty="0">
                <a:solidFill>
                  <a:srgbClr val="0070C0"/>
                </a:solidFill>
              </a:rPr>
              <a:t>&amp;A</a:t>
            </a:r>
            <a:endParaRPr lang="en-C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3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Background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6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The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principle of maximum entropy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4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507CAC-2C12-2E49-AC4F-6BB53CABA06E}"/>
              </a:ext>
            </a:extLst>
          </p:cNvPr>
          <p:cNvSpPr txBox="1"/>
          <p:nvPr/>
        </p:nvSpPr>
        <p:spPr>
          <a:xfrm>
            <a:off x="606469" y="1187860"/>
            <a:ext cx="53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i="1" dirty="0">
                <a:solidFill>
                  <a:srgbClr val="FF0000"/>
                </a:solidFill>
              </a:rPr>
              <a:t>Entropy</a:t>
            </a:r>
            <a:r>
              <a:rPr lang="en-CN" sz="2800" dirty="0"/>
              <a:t> (information theory):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6CA5B-4780-2E48-A051-C569CF9DE3AF}"/>
              </a:ext>
            </a:extLst>
          </p:cNvPr>
          <p:cNvSpPr txBox="1"/>
          <p:nvPr/>
        </p:nvSpPr>
        <p:spPr>
          <a:xfrm>
            <a:off x="966798" y="1910476"/>
            <a:ext cx="5470913" cy="400110"/>
          </a:xfrm>
          <a:prstGeom prst="rect">
            <a:avLst/>
          </a:prstGeom>
          <a:noFill/>
          <a:ln w="254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在信息论中</a:t>
            </a:r>
            <a:r>
              <a:rPr lang="zh-CN" altLang="en-US" sz="2000" dirty="0"/>
              <a:t>，熵是对随机变量</a:t>
            </a:r>
            <a:r>
              <a:rPr lang="zh-CN" altLang="en-US" sz="2000" b="1" i="1" dirty="0">
                <a:solidFill>
                  <a:srgbClr val="FF0000"/>
                </a:solidFill>
              </a:rPr>
              <a:t>不确定性</a:t>
            </a:r>
            <a:r>
              <a:rPr lang="zh-CN" altLang="en-US" sz="2000" dirty="0"/>
              <a:t>的度量</a:t>
            </a:r>
            <a:endParaRPr lang="en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60AA86-CD98-AB4C-B9CF-A3629F0B07C3}"/>
                  </a:ext>
                </a:extLst>
              </p:cNvPr>
              <p:cNvSpPr/>
              <p:nvPr/>
            </p:nvSpPr>
            <p:spPr>
              <a:xfrm>
                <a:off x="3702254" y="2505713"/>
                <a:ext cx="4000647" cy="1033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60AA86-CD98-AB4C-B9CF-A3629F0B0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54" y="2505713"/>
                <a:ext cx="4000647" cy="1033296"/>
              </a:xfrm>
              <a:prstGeom prst="rect">
                <a:avLst/>
              </a:prstGeom>
              <a:blipFill>
                <a:blip r:embed="rId3"/>
                <a:stretch>
                  <a:fillRect t="-125610" b="-169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19ECD-86D2-7349-8C69-FD9927010134}"/>
              </a:ext>
            </a:extLst>
          </p:cNvPr>
          <p:cNvGrpSpPr/>
          <p:nvPr/>
        </p:nvGrpSpPr>
        <p:grpSpPr>
          <a:xfrm>
            <a:off x="606469" y="3511154"/>
            <a:ext cx="8184269" cy="1735988"/>
            <a:chOff x="606469" y="3889536"/>
            <a:chExt cx="8184269" cy="17359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629DCA-3C39-5245-87B1-E6F7DFACAC7D}"/>
                </a:ext>
              </a:extLst>
            </p:cNvPr>
            <p:cNvSpPr txBox="1"/>
            <p:nvPr/>
          </p:nvSpPr>
          <p:spPr>
            <a:xfrm>
              <a:off x="606469" y="3889536"/>
              <a:ext cx="6191573" cy="173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CN" sz="2000" dirty="0"/>
                <a:t>满足已知信息(约束条件)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CN" sz="2000" dirty="0"/>
                <a:t>不做任何未知假设</a:t>
              </a:r>
            </a:p>
            <a:p>
              <a:pPr lvl="1">
                <a:lnSpc>
                  <a:spcPct val="150000"/>
                </a:lnSpc>
              </a:pPr>
              <a:r>
                <a:rPr lang="en-CN" sz="2000" dirty="0"/>
                <a:t>(将未知事件当作等概率事件处理)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F283046B-EF7D-874D-8037-9C137B914663}"/>
                </a:ext>
              </a:extLst>
            </p:cNvPr>
            <p:cNvSpPr/>
            <p:nvPr/>
          </p:nvSpPr>
          <p:spPr>
            <a:xfrm>
              <a:off x="4326070" y="4300780"/>
              <a:ext cx="686331" cy="693188"/>
            </a:xfrm>
            <a:prstGeom prst="rightBrace">
              <a:avLst>
                <a:gd name="adj1" fmla="val 8333"/>
                <a:gd name="adj2" fmla="val 51118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DCA7BA-C784-7146-B60B-D846BBF17B7E}"/>
                </a:ext>
              </a:extLst>
            </p:cNvPr>
            <p:cNvSpPr txBox="1"/>
            <p:nvPr/>
          </p:nvSpPr>
          <p:spPr>
            <a:xfrm>
              <a:off x="5311369" y="4416541"/>
              <a:ext cx="347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400" dirty="0"/>
                <a:t>系统的</a:t>
              </a:r>
              <a:r>
                <a:rPr lang="en-CN" sz="2400" b="1" i="1" dirty="0">
                  <a:solidFill>
                    <a:srgbClr val="FF0000"/>
                  </a:solidFill>
                </a:rPr>
                <a:t>信息熵最大</a:t>
              </a:r>
            </a:p>
          </p:txBody>
        </p:sp>
      </p:grpSp>
      <p:pic>
        <p:nvPicPr>
          <p:cNvPr id="1026" name="Picture 2" descr="数学之美第三版》(吴军)【摘要书评试读】- 京东图书">
            <a:extLst>
              <a:ext uri="{FF2B5EF4-FFF2-40B4-BE49-F238E27FC236}">
                <a16:creationId xmlns:a16="http://schemas.microsoft.com/office/drawing/2014/main" id="{F757FDC8-B78F-F145-92F2-5BD7730A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95032"/>
            <a:ext cx="3968235" cy="396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D3F614-EAF9-5742-BCB2-CB446A088353}"/>
              </a:ext>
            </a:extLst>
          </p:cNvPr>
          <p:cNvSpPr txBox="1"/>
          <p:nvPr/>
        </p:nvSpPr>
        <p:spPr>
          <a:xfrm>
            <a:off x="8881508" y="5663267"/>
            <a:ext cx="2512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《</a:t>
            </a:r>
            <a:r>
              <a:rPr lang="zh-CN" altLang="en-US" sz="1200" dirty="0"/>
              <a:t>数学之美 </a:t>
            </a:r>
            <a:r>
              <a:rPr lang="en-US" altLang="zh-CN" sz="1200" dirty="0"/>
              <a:t>(</a:t>
            </a:r>
            <a:r>
              <a:rPr lang="zh-CN" altLang="en-US" sz="1200" dirty="0"/>
              <a:t>第三版</a:t>
            </a:r>
            <a:r>
              <a:rPr lang="en-US" altLang="zh-CN" sz="1200" dirty="0"/>
              <a:t>)》</a:t>
            </a:r>
            <a:endParaRPr lang="en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965829-8C18-8345-989C-4949248935AF}"/>
              </a:ext>
            </a:extLst>
          </p:cNvPr>
          <p:cNvSpPr txBox="1"/>
          <p:nvPr/>
        </p:nvSpPr>
        <p:spPr>
          <a:xfrm>
            <a:off x="3022092" y="5848070"/>
            <a:ext cx="6147816" cy="40011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2000" b="1" i="1" dirty="0">
                <a:solidFill>
                  <a:srgbClr val="FF0000"/>
                </a:solidFill>
              </a:rPr>
              <a:t>对测试集</a:t>
            </a:r>
            <a:r>
              <a:rPr lang="en-US" sz="2000" b="1" i="1" dirty="0">
                <a:solidFill>
                  <a:srgbClr val="FF0000"/>
                </a:solidFill>
              </a:rPr>
              <a:t>(未知)</a:t>
            </a:r>
            <a:r>
              <a:rPr lang="en-CN" sz="2000" b="1" i="1" dirty="0">
                <a:solidFill>
                  <a:srgbClr val="FF0000"/>
                </a:solidFill>
              </a:rPr>
              <a:t>不作任何主观假设</a:t>
            </a:r>
            <a:r>
              <a:rPr lang="zh-CN" altLang="en-US" sz="2000" b="1" i="1" dirty="0">
                <a:solidFill>
                  <a:srgbClr val="FF0000"/>
                </a:solidFill>
              </a:rPr>
              <a:t>！</a:t>
            </a:r>
            <a:endParaRPr lang="en-C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5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507CAC-2C12-2E49-AC4F-6BB53CABA06E}"/>
              </a:ext>
            </a:extLst>
          </p:cNvPr>
          <p:cNvSpPr txBox="1"/>
          <p:nvPr/>
        </p:nvSpPr>
        <p:spPr>
          <a:xfrm>
            <a:off x="606469" y="1252060"/>
            <a:ext cx="9403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The </a:t>
            </a:r>
            <a:r>
              <a:rPr lang="en-CN" sz="2800" b="1" i="1" dirty="0">
                <a:solidFill>
                  <a:srgbClr val="FF0000"/>
                </a:solidFill>
              </a:rPr>
              <a:t>Drawbacks</a:t>
            </a:r>
            <a:r>
              <a:rPr lang="en-CN" sz="2800" dirty="0"/>
              <a:t> of Softmax loss 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N" sz="2800" i="1" dirty="0"/>
              <a:t>Anisotropy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N" sz="2800" dirty="0"/>
              <a:t>Low mean entropy posterior probability distributions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37AAA-D4C3-2344-992F-EFC1F52E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77" y="2809114"/>
            <a:ext cx="6958584" cy="35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5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6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507CAC-2C12-2E49-AC4F-6BB53CABA06E}"/>
              </a:ext>
            </a:extLst>
          </p:cNvPr>
          <p:cNvSpPr txBox="1"/>
          <p:nvPr/>
        </p:nvSpPr>
        <p:spPr>
          <a:xfrm>
            <a:off x="606469" y="1252060"/>
            <a:ext cx="9403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The </a:t>
            </a:r>
            <a:r>
              <a:rPr lang="en-CN" sz="2800" b="1" i="1" dirty="0">
                <a:solidFill>
                  <a:srgbClr val="FF0000"/>
                </a:solidFill>
              </a:rPr>
              <a:t>Drawbacks</a:t>
            </a:r>
            <a:r>
              <a:rPr lang="en-CN" sz="2800" dirty="0"/>
              <a:t> of Softmax loss 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N" sz="2800" dirty="0"/>
              <a:t>Anisotropy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N" sz="2800" i="1" dirty="0"/>
              <a:t>Low mean entropy posterior probability distributions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095F8-0D24-184C-909B-E670B722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5916"/>
            <a:ext cx="12192000" cy="36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3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Current OOD detection approaches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7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DF42FAB-B887-384D-AAD3-97786FFF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90" y="1325563"/>
            <a:ext cx="11240819" cy="47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8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Methodology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Overview - Isotropy Maximization Loss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9</a:t>
            </a:fld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AE2D38-AA10-1C4D-B634-40E022679BCE}"/>
                  </a:ext>
                </a:extLst>
              </p:cNvPr>
              <p:cNvSpPr txBox="1"/>
              <p:nvPr/>
            </p:nvSpPr>
            <p:spPr>
              <a:xfrm>
                <a:off x="606468" y="1225005"/>
                <a:ext cx="11420940" cy="866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CN" sz="2800" b="1" i="1" dirty="0">
                    <a:solidFill>
                      <a:srgbClr val="FF0000"/>
                    </a:solidFill>
                  </a:rPr>
                  <a:t>(x)</a:t>
                </a:r>
                <a:r>
                  <a:rPr lang="en-CN" sz="2800" dirty="0"/>
                  <a:t>: </a:t>
                </a:r>
                <a:r>
                  <a:rPr lang="en-CN" sz="2400" i="1" dirty="0"/>
                  <a:t>x</a:t>
                </a:r>
                <a:r>
                  <a:rPr lang="en-CN" sz="2400" dirty="0"/>
                  <a:t>’s high-level feature (embedding)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bSup>
                  </m:oMath>
                </a14:m>
                <a:r>
                  <a:rPr lang="en-CN" sz="2400" dirty="0"/>
                  <a:t>: the prototype associated with the class </a:t>
                </a:r>
                <a:r>
                  <a:rPr lang="en-CN" sz="2400" i="1" dirty="0"/>
                  <a:t>j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AE2D38-AA10-1C4D-B634-40E022679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8" y="1225005"/>
                <a:ext cx="11420940" cy="866712"/>
              </a:xfrm>
              <a:prstGeom prst="rect">
                <a:avLst/>
              </a:prstGeom>
              <a:blipFill>
                <a:blip r:embed="rId3"/>
                <a:stretch>
                  <a:fillRect l="-666" r="-55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4F9EFA-2964-D545-8A1F-127371ACACD6}"/>
              </a:ext>
            </a:extLst>
          </p:cNvPr>
          <p:cNvSpPr txBox="1"/>
          <p:nvPr/>
        </p:nvSpPr>
        <p:spPr>
          <a:xfrm>
            <a:off x="8503920" y="2604578"/>
            <a:ext cx="352348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rgbClr val="FF0000"/>
                </a:solidFill>
              </a:rPr>
              <a:t>the isotropic 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3D9431-3AF5-1E49-9247-AA1B3FCBC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600" y="2604578"/>
            <a:ext cx="1972800" cy="49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97539-A07E-C14B-9BDC-44CDA54CC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635" y="3177362"/>
            <a:ext cx="6394765" cy="132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050E2A-145E-8E4E-B5B8-EC311F62016C}"/>
              </a:ext>
            </a:extLst>
          </p:cNvPr>
          <p:cNvSpPr txBox="1"/>
          <p:nvPr/>
        </p:nvSpPr>
        <p:spPr>
          <a:xfrm>
            <a:off x="8503920" y="3421986"/>
            <a:ext cx="352348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rgbClr val="FF0000"/>
                </a:solidFill>
              </a:rPr>
              <a:t>SoftMax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rgbClr val="FF0000"/>
                </a:solidFill>
              </a:rPr>
              <a:t>cross-entropy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6D6104-D1B3-4B46-ADF1-9BDC92EE1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9276" y="4492986"/>
            <a:ext cx="6513481" cy="1362090"/>
          </a:xfrm>
          <a:prstGeom prst="rect">
            <a:avLst/>
          </a:prstGeom>
        </p:spPr>
      </p:pic>
      <p:sp>
        <p:nvSpPr>
          <p:cNvPr id="18" name="Curved Right Arrow 17">
            <a:extLst>
              <a:ext uri="{FF2B5EF4-FFF2-40B4-BE49-F238E27FC236}">
                <a16:creationId xmlns:a16="http://schemas.microsoft.com/office/drawing/2014/main" id="{0B93A343-812A-7D43-BB44-9BB5996E3BC6}"/>
              </a:ext>
            </a:extLst>
          </p:cNvPr>
          <p:cNvSpPr/>
          <p:nvPr/>
        </p:nvSpPr>
        <p:spPr>
          <a:xfrm>
            <a:off x="786323" y="3755137"/>
            <a:ext cx="853596" cy="15885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062A4-DD00-2A44-AE6D-4FEB04B21CE7}"/>
              </a:ext>
            </a:extLst>
          </p:cNvPr>
          <p:cNvSpPr txBox="1"/>
          <p:nvPr/>
        </p:nvSpPr>
        <p:spPr>
          <a:xfrm>
            <a:off x="8503920" y="4754111"/>
            <a:ext cx="3523488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rgbClr val="FF0000"/>
                </a:solidFill>
              </a:rPr>
              <a:t>Entropy Maximization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>
                <a:solidFill>
                  <a:srgbClr val="FF0000"/>
                </a:solidFill>
              </a:rPr>
              <a:t>entropy scale trick</a:t>
            </a:r>
          </a:p>
        </p:txBody>
      </p:sp>
    </p:spTree>
    <p:extLst>
      <p:ext uri="{BB962C8B-B14F-4D97-AF65-F5344CB8AC3E}">
        <p14:creationId xmlns:p14="http://schemas.microsoft.com/office/powerpoint/2010/main" val="252481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654</Words>
  <Application>Microsoft Macintosh PowerPoint</Application>
  <PresentationFormat>Widescreen</PresentationFormat>
  <Paragraphs>153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Entropic Out-of-Distribution Detection</vt:lpstr>
      <vt:lpstr>Outline</vt:lpstr>
      <vt:lpstr>PowerPoint Presentation</vt:lpstr>
      <vt:lpstr>The principle of maximum entropy</vt:lpstr>
      <vt:lpstr>Motivation</vt:lpstr>
      <vt:lpstr>Motivation</vt:lpstr>
      <vt:lpstr>Current OOD detection approaches</vt:lpstr>
      <vt:lpstr>PowerPoint Presentation</vt:lpstr>
      <vt:lpstr>Overview - Isotropy Maximization Loss</vt:lpstr>
      <vt:lpstr>Explanation - Isotropy Maximization Loss</vt:lpstr>
      <vt:lpstr>Explanation - Isotropy Maximization Loss</vt:lpstr>
      <vt:lpstr>Entropic Score</vt:lpstr>
      <vt:lpstr>PowerPoint Presentation</vt:lpstr>
      <vt:lpstr>IsoMax loss effects</vt:lpstr>
      <vt:lpstr>SoftMax v.s. IsoMax</vt:lpstr>
      <vt:lpstr>Others v.s. IsoMax</vt:lpstr>
      <vt:lpstr>Logits</vt:lpstr>
      <vt:lpstr>Maximum Probability</vt:lpstr>
      <vt:lpstr>Normalized Entropy</vt:lpstr>
      <vt:lpstr>PowerPoint Presentation</vt:lpstr>
      <vt:lpstr>Major contributions</vt:lpstr>
      <vt:lpstr>Some think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文玉 姜</dc:creator>
  <cp:lastModifiedBy>文玉 姜</cp:lastModifiedBy>
  <cp:revision>327</cp:revision>
  <dcterms:created xsi:type="dcterms:W3CDTF">2020-11-17T11:28:39Z</dcterms:created>
  <dcterms:modified xsi:type="dcterms:W3CDTF">2021-02-01T08:24:12Z</dcterms:modified>
</cp:coreProperties>
</file>